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7"/>
  </p:notesMasterIdLst>
  <p:handoutMasterIdLst>
    <p:handoutMasterId r:id="rId38"/>
  </p:handoutMasterIdLst>
  <p:sldIdLst>
    <p:sldId id="256" r:id="rId2"/>
    <p:sldId id="257" r:id="rId3"/>
    <p:sldId id="262" r:id="rId4"/>
    <p:sldId id="263" r:id="rId5"/>
    <p:sldId id="264" r:id="rId6"/>
    <p:sldId id="265" r:id="rId7"/>
    <p:sldId id="266" r:id="rId8"/>
    <p:sldId id="267" r:id="rId9"/>
    <p:sldId id="268" r:id="rId10"/>
    <p:sldId id="269" r:id="rId11"/>
    <p:sldId id="270" r:id="rId12"/>
    <p:sldId id="271" r:id="rId13"/>
    <p:sldId id="272" r:id="rId14"/>
    <p:sldId id="273" r:id="rId15"/>
    <p:sldId id="275" r:id="rId16"/>
    <p:sldId id="276" r:id="rId17"/>
    <p:sldId id="301" r:id="rId18"/>
    <p:sldId id="277" r:id="rId19"/>
    <p:sldId id="280" r:id="rId20"/>
    <p:sldId id="285" r:id="rId21"/>
    <p:sldId id="289" r:id="rId22"/>
    <p:sldId id="286" r:id="rId23"/>
    <p:sldId id="288" r:id="rId24"/>
    <p:sldId id="290" r:id="rId25"/>
    <p:sldId id="291" r:id="rId26"/>
    <p:sldId id="292" r:id="rId27"/>
    <p:sldId id="281" r:id="rId28"/>
    <p:sldId id="293" r:id="rId29"/>
    <p:sldId id="300" r:id="rId30"/>
    <p:sldId id="294" r:id="rId31"/>
    <p:sldId id="283" r:id="rId32"/>
    <p:sldId id="295" r:id="rId33"/>
    <p:sldId id="296" r:id="rId34"/>
    <p:sldId id="297" r:id="rId35"/>
    <p:sldId id="261" r:id="rId36"/>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282"/>
    <p:restoredTop sz="94760"/>
  </p:normalViewPr>
  <p:slideViewPr>
    <p:cSldViewPr snapToGrid="0" snapToObjects="1">
      <p:cViewPr varScale="1">
        <p:scale>
          <a:sx n="79" d="100"/>
          <a:sy n="79" d="100"/>
        </p:scale>
        <p:origin x="114" y="60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24BB9A58-931B-4ED2-A3AE-6410EB25FC2B}" type="datetimeFigureOut">
              <a:rPr lang="cs-CZ" smtClean="0"/>
              <a:pPr/>
              <a:t>22.03.2017</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96027AC4-0729-45D4-A21E-D7EB3CF8C664}" type="slidenum">
              <a:rPr lang="cs-CZ" smtClean="0"/>
              <a:pPr/>
              <a:t>‹#›</a:t>
            </a:fld>
            <a:endParaRPr lang="cs-CZ"/>
          </a:p>
        </p:txBody>
      </p:sp>
    </p:spTree>
    <p:extLst>
      <p:ext uri="{BB962C8B-B14F-4D97-AF65-F5344CB8AC3E}">
        <p14:creationId xmlns:p14="http://schemas.microsoft.com/office/powerpoint/2010/main" val="5281052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B49370EB-F9E0-4429-8F48-87282CFD3139}" type="datetimeFigureOut">
              <a:rPr lang="en-US" smtClean="0"/>
              <a:pPr/>
              <a:t>3/22/2017</a:t>
            </a:fld>
            <a:endParaRPr lang="en-US"/>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A0BDDD41-C808-4526-822C-354269C2E47C}" type="slidenum">
              <a:rPr lang="en-US" smtClean="0"/>
              <a:pPr/>
              <a:t>‹#›</a:t>
            </a:fld>
            <a:endParaRPr lang="en-US"/>
          </a:p>
        </p:txBody>
      </p:sp>
    </p:spTree>
    <p:extLst>
      <p:ext uri="{BB962C8B-B14F-4D97-AF65-F5344CB8AC3E}">
        <p14:creationId xmlns:p14="http://schemas.microsoft.com/office/powerpoint/2010/main" val="966109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smtClean="0"/>
              <a:t>Důvodem snížení byly</a:t>
            </a:r>
            <a:r>
              <a:rPr lang="cs-CZ" baseline="0" dirty="0" smtClean="0"/>
              <a:t> dezinflační tlaky. Snaha o „credit flow to households“.</a:t>
            </a:r>
            <a:endParaRPr lang="en-US" dirty="0"/>
          </a:p>
        </p:txBody>
      </p:sp>
      <p:sp>
        <p:nvSpPr>
          <p:cNvPr id="4" name="Slide Number Placeholder 3"/>
          <p:cNvSpPr>
            <a:spLocks noGrp="1"/>
          </p:cNvSpPr>
          <p:nvPr>
            <p:ph type="sldNum" sz="quarter" idx="10"/>
          </p:nvPr>
        </p:nvSpPr>
        <p:spPr/>
        <p:txBody>
          <a:bodyPr/>
          <a:lstStyle/>
          <a:p>
            <a:fld id="{A0BDDD41-C808-4526-822C-354269C2E47C}" type="slidenum">
              <a:rPr lang="en-US" smtClean="0"/>
              <a:pPr/>
              <a:t>5</a:t>
            </a:fld>
            <a:endParaRPr lang="en-US"/>
          </a:p>
        </p:txBody>
      </p:sp>
    </p:spTree>
    <p:extLst>
      <p:ext uri="{BB962C8B-B14F-4D97-AF65-F5344CB8AC3E}">
        <p14:creationId xmlns:p14="http://schemas.microsoft.com/office/powerpoint/2010/main" val="13876805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BDDD41-C808-4526-822C-354269C2E47C}" type="slidenum">
              <a:rPr lang="en-US" smtClean="0"/>
              <a:pPr/>
              <a:t>14</a:t>
            </a:fld>
            <a:endParaRPr lang="en-US"/>
          </a:p>
        </p:txBody>
      </p:sp>
    </p:spTree>
    <p:extLst>
      <p:ext uri="{BB962C8B-B14F-4D97-AF65-F5344CB8AC3E}">
        <p14:creationId xmlns:p14="http://schemas.microsoft.com/office/powerpoint/2010/main" val="13876805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BDDD41-C808-4526-822C-354269C2E47C}" type="slidenum">
              <a:rPr lang="en-US" smtClean="0"/>
              <a:pPr/>
              <a:t>15</a:t>
            </a:fld>
            <a:endParaRPr lang="en-US"/>
          </a:p>
        </p:txBody>
      </p:sp>
    </p:spTree>
    <p:extLst>
      <p:ext uri="{BB962C8B-B14F-4D97-AF65-F5344CB8AC3E}">
        <p14:creationId xmlns:p14="http://schemas.microsoft.com/office/powerpoint/2010/main" val="37475150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BDDD41-C808-4526-822C-354269C2E47C}" type="slidenum">
              <a:rPr lang="en-US" smtClean="0"/>
              <a:pPr/>
              <a:t>16</a:t>
            </a:fld>
            <a:endParaRPr lang="en-US"/>
          </a:p>
        </p:txBody>
      </p:sp>
    </p:spTree>
    <p:extLst>
      <p:ext uri="{BB962C8B-B14F-4D97-AF65-F5344CB8AC3E}">
        <p14:creationId xmlns:p14="http://schemas.microsoft.com/office/powerpoint/2010/main" val="6387391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BDDD41-C808-4526-822C-354269C2E47C}" type="slidenum">
              <a:rPr lang="en-US" smtClean="0"/>
              <a:pPr/>
              <a:t>17</a:t>
            </a:fld>
            <a:endParaRPr lang="en-US"/>
          </a:p>
        </p:txBody>
      </p:sp>
    </p:spTree>
    <p:extLst>
      <p:ext uri="{BB962C8B-B14F-4D97-AF65-F5344CB8AC3E}">
        <p14:creationId xmlns:p14="http://schemas.microsoft.com/office/powerpoint/2010/main" val="13876805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BDDD41-C808-4526-822C-354269C2E47C}" type="slidenum">
              <a:rPr lang="en-US" smtClean="0"/>
              <a:pPr/>
              <a:t>18</a:t>
            </a:fld>
            <a:endParaRPr lang="en-US"/>
          </a:p>
        </p:txBody>
      </p:sp>
    </p:spTree>
    <p:extLst>
      <p:ext uri="{BB962C8B-B14F-4D97-AF65-F5344CB8AC3E}">
        <p14:creationId xmlns:p14="http://schemas.microsoft.com/office/powerpoint/2010/main" val="29780961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BDDD41-C808-4526-822C-354269C2E47C}" type="slidenum">
              <a:rPr lang="en-US" smtClean="0"/>
              <a:pPr/>
              <a:t>19</a:t>
            </a:fld>
            <a:endParaRPr lang="en-US"/>
          </a:p>
        </p:txBody>
      </p:sp>
    </p:spTree>
    <p:extLst>
      <p:ext uri="{BB962C8B-B14F-4D97-AF65-F5344CB8AC3E}">
        <p14:creationId xmlns:p14="http://schemas.microsoft.com/office/powerpoint/2010/main" val="3121341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BDDD41-C808-4526-822C-354269C2E47C}" type="slidenum">
              <a:rPr lang="en-US" smtClean="0"/>
              <a:pPr/>
              <a:t>20</a:t>
            </a:fld>
            <a:endParaRPr lang="en-US"/>
          </a:p>
        </p:txBody>
      </p:sp>
    </p:spTree>
    <p:extLst>
      <p:ext uri="{BB962C8B-B14F-4D97-AF65-F5344CB8AC3E}">
        <p14:creationId xmlns:p14="http://schemas.microsoft.com/office/powerpoint/2010/main" val="234047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BDDD41-C808-4526-822C-354269C2E47C}" type="slidenum">
              <a:rPr lang="en-US" smtClean="0"/>
              <a:pPr/>
              <a:t>21</a:t>
            </a:fld>
            <a:endParaRPr lang="en-US"/>
          </a:p>
        </p:txBody>
      </p:sp>
    </p:spTree>
    <p:extLst>
      <p:ext uri="{BB962C8B-B14F-4D97-AF65-F5344CB8AC3E}">
        <p14:creationId xmlns:p14="http://schemas.microsoft.com/office/powerpoint/2010/main" val="24253737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BDDD41-C808-4526-822C-354269C2E47C}" type="slidenum">
              <a:rPr lang="en-US" smtClean="0"/>
              <a:pPr/>
              <a:t>22</a:t>
            </a:fld>
            <a:endParaRPr lang="en-US"/>
          </a:p>
        </p:txBody>
      </p:sp>
    </p:spTree>
    <p:extLst>
      <p:ext uri="{BB962C8B-B14F-4D97-AF65-F5344CB8AC3E}">
        <p14:creationId xmlns:p14="http://schemas.microsoft.com/office/powerpoint/2010/main" val="23436354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BDDD41-C808-4526-822C-354269C2E47C}" type="slidenum">
              <a:rPr lang="en-US" smtClean="0"/>
              <a:pPr/>
              <a:t>23</a:t>
            </a:fld>
            <a:endParaRPr lang="en-US"/>
          </a:p>
        </p:txBody>
      </p:sp>
    </p:spTree>
    <p:extLst>
      <p:ext uri="{BB962C8B-B14F-4D97-AF65-F5344CB8AC3E}">
        <p14:creationId xmlns:p14="http://schemas.microsoft.com/office/powerpoint/2010/main" val="5722077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sz="1200" b="0" i="0" kern="1200" dirty="0" smtClean="0">
                <a:solidFill>
                  <a:schemeClr val="tx1"/>
                </a:solidFill>
                <a:effectLst/>
                <a:latin typeface="+mn-lt"/>
                <a:ea typeface="+mn-ea"/>
                <a:cs typeface="+mn-cs"/>
              </a:rPr>
              <a:t>N</a:t>
            </a:r>
            <a:r>
              <a:rPr lang="en-US" sz="1200" b="0" i="0" kern="1200" dirty="0" smtClean="0">
                <a:solidFill>
                  <a:schemeClr val="tx1"/>
                </a:solidFill>
                <a:effectLst/>
                <a:latin typeface="+mn-lt"/>
                <a:ea typeface="+mn-ea"/>
                <a:cs typeface="+mn-cs"/>
              </a:rPr>
              <a:t>on-standard measures have come to be known as “enhanced credit support”. They focus primarily on commercial banks, as these are the main source of funding for households and businesses in the euro area.</a:t>
            </a:r>
            <a:endParaRPr lang="en-US" dirty="0"/>
          </a:p>
        </p:txBody>
      </p:sp>
      <p:sp>
        <p:nvSpPr>
          <p:cNvPr id="4" name="Slide Number Placeholder 3"/>
          <p:cNvSpPr>
            <a:spLocks noGrp="1"/>
          </p:cNvSpPr>
          <p:nvPr>
            <p:ph type="sldNum" sz="quarter" idx="10"/>
          </p:nvPr>
        </p:nvSpPr>
        <p:spPr/>
        <p:txBody>
          <a:bodyPr/>
          <a:lstStyle/>
          <a:p>
            <a:fld id="{A0BDDD41-C808-4526-822C-354269C2E47C}" type="slidenum">
              <a:rPr lang="en-US" smtClean="0"/>
              <a:pPr/>
              <a:t>6</a:t>
            </a:fld>
            <a:endParaRPr lang="en-US"/>
          </a:p>
        </p:txBody>
      </p:sp>
    </p:spTree>
    <p:extLst>
      <p:ext uri="{BB962C8B-B14F-4D97-AF65-F5344CB8AC3E}">
        <p14:creationId xmlns:p14="http://schemas.microsoft.com/office/powerpoint/2010/main" val="13876805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BDDD41-C808-4526-822C-354269C2E47C}" type="slidenum">
              <a:rPr lang="en-US" smtClean="0"/>
              <a:pPr/>
              <a:t>24</a:t>
            </a:fld>
            <a:endParaRPr lang="en-US"/>
          </a:p>
        </p:txBody>
      </p:sp>
    </p:spTree>
    <p:extLst>
      <p:ext uri="{BB962C8B-B14F-4D97-AF65-F5344CB8AC3E}">
        <p14:creationId xmlns:p14="http://schemas.microsoft.com/office/powerpoint/2010/main" val="30342581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BDDD41-C808-4526-822C-354269C2E47C}" type="slidenum">
              <a:rPr lang="en-US" smtClean="0"/>
              <a:pPr/>
              <a:t>25</a:t>
            </a:fld>
            <a:endParaRPr lang="en-US"/>
          </a:p>
        </p:txBody>
      </p:sp>
    </p:spTree>
    <p:extLst>
      <p:ext uri="{BB962C8B-B14F-4D97-AF65-F5344CB8AC3E}">
        <p14:creationId xmlns:p14="http://schemas.microsoft.com/office/powerpoint/2010/main" val="39496014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BDDD41-C808-4526-822C-354269C2E47C}" type="slidenum">
              <a:rPr lang="en-US" smtClean="0"/>
              <a:pPr/>
              <a:t>26</a:t>
            </a:fld>
            <a:endParaRPr lang="en-US"/>
          </a:p>
        </p:txBody>
      </p:sp>
    </p:spTree>
    <p:extLst>
      <p:ext uri="{BB962C8B-B14F-4D97-AF65-F5344CB8AC3E}">
        <p14:creationId xmlns:p14="http://schemas.microsoft.com/office/powerpoint/2010/main" val="6355549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BDDD41-C808-4526-822C-354269C2E47C}" type="slidenum">
              <a:rPr lang="en-US" smtClean="0"/>
              <a:pPr/>
              <a:t>27</a:t>
            </a:fld>
            <a:endParaRPr lang="en-US"/>
          </a:p>
        </p:txBody>
      </p:sp>
    </p:spTree>
    <p:extLst>
      <p:ext uri="{BB962C8B-B14F-4D97-AF65-F5344CB8AC3E}">
        <p14:creationId xmlns:p14="http://schemas.microsoft.com/office/powerpoint/2010/main" val="18210316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BDDD41-C808-4526-822C-354269C2E47C}" type="slidenum">
              <a:rPr lang="en-US" smtClean="0"/>
              <a:pPr/>
              <a:t>28</a:t>
            </a:fld>
            <a:endParaRPr lang="en-US"/>
          </a:p>
        </p:txBody>
      </p:sp>
    </p:spTree>
    <p:extLst>
      <p:ext uri="{BB962C8B-B14F-4D97-AF65-F5344CB8AC3E}">
        <p14:creationId xmlns:p14="http://schemas.microsoft.com/office/powerpoint/2010/main" val="25205557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BDDD41-C808-4526-822C-354269C2E47C}" type="slidenum">
              <a:rPr lang="en-US" smtClean="0"/>
              <a:pPr/>
              <a:t>29</a:t>
            </a:fld>
            <a:endParaRPr lang="en-US"/>
          </a:p>
        </p:txBody>
      </p:sp>
    </p:spTree>
    <p:extLst>
      <p:ext uri="{BB962C8B-B14F-4D97-AF65-F5344CB8AC3E}">
        <p14:creationId xmlns:p14="http://schemas.microsoft.com/office/powerpoint/2010/main" val="182103169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BDDD41-C808-4526-822C-354269C2E47C}" type="slidenum">
              <a:rPr lang="en-US" smtClean="0"/>
              <a:pPr/>
              <a:t>30</a:t>
            </a:fld>
            <a:endParaRPr lang="en-US"/>
          </a:p>
        </p:txBody>
      </p:sp>
    </p:spTree>
    <p:extLst>
      <p:ext uri="{BB962C8B-B14F-4D97-AF65-F5344CB8AC3E}">
        <p14:creationId xmlns:p14="http://schemas.microsoft.com/office/powerpoint/2010/main" val="119509974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BDDD41-C808-4526-822C-354269C2E47C}" type="slidenum">
              <a:rPr lang="en-US" smtClean="0"/>
              <a:pPr/>
              <a:t>31</a:t>
            </a:fld>
            <a:endParaRPr lang="en-US"/>
          </a:p>
        </p:txBody>
      </p:sp>
    </p:spTree>
    <p:extLst>
      <p:ext uri="{BB962C8B-B14F-4D97-AF65-F5344CB8AC3E}">
        <p14:creationId xmlns:p14="http://schemas.microsoft.com/office/powerpoint/2010/main" val="23991520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BDDD41-C808-4526-822C-354269C2E47C}" type="slidenum">
              <a:rPr lang="en-US" smtClean="0"/>
              <a:pPr/>
              <a:t>32</a:t>
            </a:fld>
            <a:endParaRPr lang="en-US"/>
          </a:p>
        </p:txBody>
      </p:sp>
    </p:spTree>
    <p:extLst>
      <p:ext uri="{BB962C8B-B14F-4D97-AF65-F5344CB8AC3E}">
        <p14:creationId xmlns:p14="http://schemas.microsoft.com/office/powerpoint/2010/main" val="374229851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BDDD41-C808-4526-822C-354269C2E47C}" type="slidenum">
              <a:rPr lang="en-US" smtClean="0"/>
              <a:pPr/>
              <a:t>33</a:t>
            </a:fld>
            <a:endParaRPr lang="en-US"/>
          </a:p>
        </p:txBody>
      </p:sp>
    </p:spTree>
    <p:extLst>
      <p:ext uri="{BB962C8B-B14F-4D97-AF65-F5344CB8AC3E}">
        <p14:creationId xmlns:p14="http://schemas.microsoft.com/office/powerpoint/2010/main" val="14167554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BDDD41-C808-4526-822C-354269C2E47C}" type="slidenum">
              <a:rPr lang="en-US" smtClean="0"/>
              <a:pPr/>
              <a:t>7</a:t>
            </a:fld>
            <a:endParaRPr lang="en-US"/>
          </a:p>
        </p:txBody>
      </p:sp>
    </p:spTree>
    <p:extLst>
      <p:ext uri="{BB962C8B-B14F-4D97-AF65-F5344CB8AC3E}">
        <p14:creationId xmlns:p14="http://schemas.microsoft.com/office/powerpoint/2010/main" val="138768059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BDDD41-C808-4526-822C-354269C2E47C}" type="slidenum">
              <a:rPr lang="en-US" smtClean="0"/>
              <a:pPr/>
              <a:t>34</a:t>
            </a:fld>
            <a:endParaRPr lang="en-US"/>
          </a:p>
        </p:txBody>
      </p:sp>
    </p:spTree>
    <p:extLst>
      <p:ext uri="{BB962C8B-B14F-4D97-AF65-F5344CB8AC3E}">
        <p14:creationId xmlns:p14="http://schemas.microsoft.com/office/powerpoint/2010/main" val="6530234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BDDD41-C808-4526-822C-354269C2E47C}" type="slidenum">
              <a:rPr lang="en-US" smtClean="0"/>
              <a:pPr/>
              <a:t>8</a:t>
            </a:fld>
            <a:endParaRPr lang="en-US"/>
          </a:p>
        </p:txBody>
      </p:sp>
    </p:spTree>
    <p:extLst>
      <p:ext uri="{BB962C8B-B14F-4D97-AF65-F5344CB8AC3E}">
        <p14:creationId xmlns:p14="http://schemas.microsoft.com/office/powerpoint/2010/main" val="13876805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BDDD41-C808-4526-822C-354269C2E47C}" type="slidenum">
              <a:rPr lang="en-US" smtClean="0"/>
              <a:pPr/>
              <a:t>9</a:t>
            </a:fld>
            <a:endParaRPr lang="en-US"/>
          </a:p>
        </p:txBody>
      </p:sp>
    </p:spTree>
    <p:extLst>
      <p:ext uri="{BB962C8B-B14F-4D97-AF65-F5344CB8AC3E}">
        <p14:creationId xmlns:p14="http://schemas.microsoft.com/office/powerpoint/2010/main" val="13876805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BDDD41-C808-4526-822C-354269C2E47C}" type="slidenum">
              <a:rPr lang="en-US" smtClean="0"/>
              <a:pPr/>
              <a:t>10</a:t>
            </a:fld>
            <a:endParaRPr lang="en-US"/>
          </a:p>
        </p:txBody>
      </p:sp>
    </p:spTree>
    <p:extLst>
      <p:ext uri="{BB962C8B-B14F-4D97-AF65-F5344CB8AC3E}">
        <p14:creationId xmlns:p14="http://schemas.microsoft.com/office/powerpoint/2010/main" val="13876805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BDDD41-C808-4526-822C-354269C2E47C}" type="slidenum">
              <a:rPr lang="en-US" smtClean="0"/>
              <a:pPr/>
              <a:t>11</a:t>
            </a:fld>
            <a:endParaRPr lang="en-US"/>
          </a:p>
        </p:txBody>
      </p:sp>
    </p:spTree>
    <p:extLst>
      <p:ext uri="{BB962C8B-B14F-4D97-AF65-F5344CB8AC3E}">
        <p14:creationId xmlns:p14="http://schemas.microsoft.com/office/powerpoint/2010/main" val="13876805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BDDD41-C808-4526-822C-354269C2E47C}" type="slidenum">
              <a:rPr lang="en-US" smtClean="0"/>
              <a:pPr/>
              <a:t>12</a:t>
            </a:fld>
            <a:endParaRPr lang="en-US"/>
          </a:p>
        </p:txBody>
      </p:sp>
    </p:spTree>
    <p:extLst>
      <p:ext uri="{BB962C8B-B14F-4D97-AF65-F5344CB8AC3E}">
        <p14:creationId xmlns:p14="http://schemas.microsoft.com/office/powerpoint/2010/main" val="13876805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BDDD41-C808-4526-822C-354269C2E47C}" type="slidenum">
              <a:rPr lang="en-US" smtClean="0"/>
              <a:pPr/>
              <a:t>13</a:t>
            </a:fld>
            <a:endParaRPr lang="en-US"/>
          </a:p>
        </p:txBody>
      </p:sp>
    </p:spTree>
    <p:extLst>
      <p:ext uri="{BB962C8B-B14F-4D97-AF65-F5344CB8AC3E}">
        <p14:creationId xmlns:p14="http://schemas.microsoft.com/office/powerpoint/2010/main" val="13876805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cs-CZ" smtClean="0"/>
              <a:t>Kliknutím lze upravit styl.</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3/22/2017</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Přetáhněte obrázek na zástupný symbol nebo klikněte na ikonu pro přidání.</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3/22/2017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titulek">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cs-CZ" smtClean="0"/>
              <a:t>Kliknutím lze upravit styl.</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3/22/2017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titulkem">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cs-CZ" smtClean="0"/>
              <a:t>Kliknutím lze upravit styl.</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Po kliknutí můžete upravovat styly textu v předloze.</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3/22/2017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cs-CZ" smtClean="0"/>
              <a:t>Kliknutím lze upravit styl.</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3/22/2017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cs-CZ" smtClean="0"/>
              <a:t>Kliknutím lze upravit styl.</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cs-CZ" smtClean="0"/>
              <a:t>Po kliknutí můžete upravovat styly textu v předloze.</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3/22/2017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cs-CZ" smtClean="0"/>
              <a:t>Kliknutím lze upravit styl.</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cs-CZ" smtClean="0"/>
              <a:t>Po kliknutí můžete upravovat styly textu v předloze.</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3/22/2017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nchor="ct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3/22/2017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Po kliknutí můžete upravovat styly textu v předloze.</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Po kliknutí můžete upravovat styly textu v předloze.</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cs-CZ" smtClean="0"/>
              <a:t>Kliknutím lze upravit styl.</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3/22/2017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cs-CZ" smtClean="0"/>
              <a:t>Kliknutím lze upravit styl.</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Přetáhněte obrázek na zástupný symbol nebo klikněte na ikonu pro přidání.</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3/22/2017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3/22/2017</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ideo" Target="https://www.youtube.com/embed/vo3SWSpHwzY" TargetMode="External"/><Relationship Id="rId5" Type="http://schemas.openxmlformats.org/officeDocument/2006/relationships/image" Target="../media/image7.png"/><Relationship Id="rId4" Type="http://schemas.openxmlformats.org/officeDocument/2006/relationships/image" Target="../media/image6.jpe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ecb.europa.eu/mopo/implement/omt/html/index.en.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ecb.europa.eu/press/key/date/2009/html/sp091016_1.en.html"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708046" y="314891"/>
            <a:ext cx="5794976" cy="2616199"/>
          </a:xfrm>
        </p:spPr>
        <p:txBody>
          <a:bodyPr>
            <a:normAutofit/>
          </a:bodyPr>
          <a:lstStyle/>
          <a:p>
            <a:pPr algn="l"/>
            <a:r>
              <a:rPr lang="cs-CZ" dirty="0" smtClean="0"/>
              <a:t>Bankovní unie</a:t>
            </a:r>
            <a:endParaRPr lang="cs-CZ" dirty="0"/>
          </a:p>
        </p:txBody>
      </p:sp>
      <p:sp>
        <p:nvSpPr>
          <p:cNvPr id="3" name="Podnadpis 2"/>
          <p:cNvSpPr>
            <a:spLocks noGrp="1"/>
          </p:cNvSpPr>
          <p:nvPr>
            <p:ph type="subTitle" idx="1"/>
          </p:nvPr>
        </p:nvSpPr>
        <p:spPr>
          <a:xfrm>
            <a:off x="4515377" y="4047762"/>
            <a:ext cx="6987645" cy="1388534"/>
          </a:xfrm>
        </p:spPr>
        <p:txBody>
          <a:bodyPr>
            <a:normAutofit/>
          </a:bodyPr>
          <a:lstStyle/>
          <a:p>
            <a:r>
              <a:rPr lang="cs-CZ" sz="2800" dirty="0" smtClean="0"/>
              <a:t>FIPR – Evropské finanční právo</a:t>
            </a:r>
          </a:p>
          <a:p>
            <a:r>
              <a:rPr lang="cs-CZ" sz="2800" dirty="0" smtClean="0"/>
              <a:t>přednáška 15.3.2017 </a:t>
            </a:r>
            <a:endParaRPr lang="cs-CZ" sz="2800" dirty="0"/>
          </a:p>
        </p:txBody>
      </p:sp>
    </p:spTree>
    <p:extLst>
      <p:ext uri="{BB962C8B-B14F-4D97-AF65-F5344CB8AC3E}">
        <p14:creationId xmlns:p14="http://schemas.microsoft.com/office/powerpoint/2010/main" val="62552289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76464" y="448056"/>
            <a:ext cx="10018713" cy="1752599"/>
          </a:xfrm>
        </p:spPr>
        <p:txBody>
          <a:bodyPr>
            <a:normAutofit/>
          </a:bodyPr>
          <a:lstStyle/>
          <a:p>
            <a:pPr algn="l"/>
            <a:r>
              <a:rPr lang="cs-CZ" sz="4400" dirty="0" smtClean="0"/>
              <a:t>Reakce na finanční krizi – oblast regulace bankovního sektoru</a:t>
            </a:r>
            <a:endParaRPr lang="cs-CZ" sz="4400" dirty="0"/>
          </a:p>
        </p:txBody>
      </p:sp>
      <p:sp>
        <p:nvSpPr>
          <p:cNvPr id="3" name="Zástupný symbol pro obsah 2"/>
          <p:cNvSpPr>
            <a:spLocks noGrp="1"/>
          </p:cNvSpPr>
          <p:nvPr>
            <p:ph idx="1"/>
          </p:nvPr>
        </p:nvSpPr>
        <p:spPr>
          <a:xfrm>
            <a:off x="708456" y="1967346"/>
            <a:ext cx="10941445" cy="4550940"/>
          </a:xfrm>
        </p:spPr>
        <p:txBody>
          <a:bodyPr anchor="t">
            <a:normAutofit fontScale="92500"/>
          </a:bodyPr>
          <a:lstStyle/>
          <a:p>
            <a:pPr lvl="2"/>
            <a:r>
              <a:rPr lang="en-US" sz="3200" dirty="0"/>
              <a:t>V </a:t>
            </a:r>
            <a:r>
              <a:rPr lang="en-US" sz="3200" dirty="0" err="1"/>
              <a:t>závěrech</a:t>
            </a:r>
            <a:r>
              <a:rPr lang="en-US" sz="3200" dirty="0"/>
              <a:t> </a:t>
            </a:r>
            <a:r>
              <a:rPr lang="en-US" sz="3200" dirty="0" err="1"/>
              <a:t>jednání</a:t>
            </a:r>
            <a:r>
              <a:rPr lang="en-US" sz="3200" dirty="0"/>
              <a:t> z 18-19. </a:t>
            </a:r>
            <a:r>
              <a:rPr lang="en-US" sz="3200" dirty="0" err="1"/>
              <a:t>října</a:t>
            </a:r>
            <a:r>
              <a:rPr lang="en-US" sz="3200" dirty="0"/>
              <a:t> 2012 </a:t>
            </a:r>
            <a:r>
              <a:rPr lang="en-US" sz="3200" dirty="0" err="1"/>
              <a:t>Evropská</a:t>
            </a:r>
            <a:r>
              <a:rPr lang="en-US" sz="3200" dirty="0"/>
              <a:t> </a:t>
            </a:r>
            <a:r>
              <a:rPr lang="en-US" sz="3200" dirty="0" err="1"/>
              <a:t>rada</a:t>
            </a:r>
            <a:r>
              <a:rPr lang="en-US" sz="3200" dirty="0"/>
              <a:t> </a:t>
            </a:r>
            <a:r>
              <a:rPr lang="en-US" sz="3200" dirty="0" err="1"/>
              <a:t>vyzvala</a:t>
            </a:r>
            <a:r>
              <a:rPr lang="en-US" sz="3200" dirty="0"/>
              <a:t> k </a:t>
            </a:r>
            <a:r>
              <a:rPr lang="en-US" sz="3200" dirty="0" err="1"/>
              <a:t>přijetí</a:t>
            </a:r>
            <a:r>
              <a:rPr lang="en-US" sz="3200" dirty="0"/>
              <a:t> </a:t>
            </a:r>
            <a:r>
              <a:rPr lang="en-US" sz="3200" dirty="0" err="1"/>
              <a:t>legislativních</a:t>
            </a:r>
            <a:r>
              <a:rPr lang="en-US" sz="3200" dirty="0"/>
              <a:t> </a:t>
            </a:r>
            <a:r>
              <a:rPr lang="en-US" sz="3200" dirty="0" err="1"/>
              <a:t>návrhů</a:t>
            </a:r>
            <a:r>
              <a:rPr lang="en-US" sz="3200" dirty="0"/>
              <a:t> </a:t>
            </a:r>
            <a:r>
              <a:rPr lang="en-US" sz="3200" dirty="0" err="1"/>
              <a:t>vypracovaných</a:t>
            </a:r>
            <a:r>
              <a:rPr lang="en-US" sz="3200" dirty="0"/>
              <a:t> </a:t>
            </a:r>
            <a:r>
              <a:rPr lang="en-US" sz="3200" dirty="0" err="1"/>
              <a:t>Evropskou</a:t>
            </a:r>
            <a:r>
              <a:rPr lang="en-US" sz="3200" dirty="0"/>
              <a:t> </a:t>
            </a:r>
            <a:r>
              <a:rPr lang="en-US" sz="3200" dirty="0" err="1"/>
              <a:t>komisí</a:t>
            </a:r>
            <a:r>
              <a:rPr lang="en-US" sz="3200" dirty="0"/>
              <a:t> </a:t>
            </a:r>
            <a:r>
              <a:rPr lang="en-US" sz="3200" dirty="0" err="1"/>
              <a:t>týkajících</a:t>
            </a:r>
            <a:r>
              <a:rPr lang="en-US" sz="3200" dirty="0"/>
              <a:t> se </a:t>
            </a:r>
            <a:r>
              <a:rPr lang="en-US" sz="3200" dirty="0" err="1"/>
              <a:t>těchto</a:t>
            </a:r>
            <a:r>
              <a:rPr lang="en-US" sz="3200" dirty="0"/>
              <a:t> </a:t>
            </a:r>
            <a:r>
              <a:rPr lang="en-US" sz="3200" dirty="0" err="1"/>
              <a:t>oblastí</a:t>
            </a:r>
            <a:r>
              <a:rPr lang="en-US" sz="3200" dirty="0"/>
              <a:t>. Rada </a:t>
            </a:r>
            <a:r>
              <a:rPr lang="en-US" sz="3200" dirty="0" err="1"/>
              <a:t>zejména</a:t>
            </a:r>
            <a:r>
              <a:rPr lang="en-US" sz="3200" dirty="0"/>
              <a:t> </a:t>
            </a:r>
            <a:r>
              <a:rPr lang="en-US" sz="3200" dirty="0" err="1"/>
              <a:t>zdůraznila</a:t>
            </a:r>
            <a:r>
              <a:rPr lang="en-US" sz="3200" dirty="0"/>
              <a:t> </a:t>
            </a:r>
            <a:r>
              <a:rPr lang="en-US" sz="3200" dirty="0" err="1"/>
              <a:t>důležitost</a:t>
            </a:r>
            <a:r>
              <a:rPr lang="en-US" sz="3200" dirty="0"/>
              <a:t> </a:t>
            </a:r>
            <a:r>
              <a:rPr lang="en-US" sz="3200" dirty="0" err="1"/>
              <a:t>vytvoření</a:t>
            </a:r>
            <a:r>
              <a:rPr lang="en-US" sz="3200" dirty="0"/>
              <a:t> </a:t>
            </a:r>
            <a:r>
              <a:rPr lang="en-US" sz="3200" dirty="0" err="1"/>
              <a:t>tzv</a:t>
            </a:r>
            <a:r>
              <a:rPr lang="en-US" sz="3200" dirty="0"/>
              <a:t>. </a:t>
            </a:r>
            <a:r>
              <a:rPr lang="en-US" sz="3200" b="1" dirty="0" err="1"/>
              <a:t>jednotného</a:t>
            </a:r>
            <a:r>
              <a:rPr lang="en-US" sz="3200" b="1" dirty="0"/>
              <a:t> </a:t>
            </a:r>
            <a:r>
              <a:rPr lang="en-US" sz="3200" b="1" dirty="0" err="1"/>
              <a:t>souboru</a:t>
            </a:r>
            <a:r>
              <a:rPr lang="en-US" sz="3200" b="1" dirty="0"/>
              <a:t> </a:t>
            </a:r>
            <a:r>
              <a:rPr lang="en-US" sz="3200" b="1" dirty="0" err="1"/>
              <a:t>pravidel</a:t>
            </a:r>
            <a:r>
              <a:rPr lang="en-US" sz="3200" b="1" dirty="0"/>
              <a:t> (single rulebook)</a:t>
            </a:r>
            <a:r>
              <a:rPr lang="en-US" sz="3200" dirty="0"/>
              <a:t>, </a:t>
            </a:r>
            <a:r>
              <a:rPr lang="en-US" sz="3200" dirty="0" err="1"/>
              <a:t>která</a:t>
            </a:r>
            <a:r>
              <a:rPr lang="en-US" sz="3200" dirty="0"/>
              <a:t> </a:t>
            </a:r>
            <a:r>
              <a:rPr lang="en-US" sz="3200" dirty="0" err="1"/>
              <a:t>mý</a:t>
            </a:r>
            <a:r>
              <a:rPr lang="en-US" sz="3200" dirty="0"/>
              <a:t> </a:t>
            </a:r>
            <a:r>
              <a:rPr lang="en-US" sz="3200" dirty="0" err="1"/>
              <a:t>zahrnovat</a:t>
            </a:r>
            <a:r>
              <a:rPr lang="en-US" sz="3200" dirty="0"/>
              <a:t> </a:t>
            </a:r>
            <a:r>
              <a:rPr lang="en-US" sz="3200" dirty="0" err="1"/>
              <a:t>i</a:t>
            </a:r>
            <a:r>
              <a:rPr lang="en-US" sz="3200" dirty="0"/>
              <a:t> </a:t>
            </a:r>
            <a:r>
              <a:rPr lang="en-US" sz="3200" dirty="0" err="1"/>
              <a:t>obezřetnostní</a:t>
            </a:r>
            <a:r>
              <a:rPr lang="en-US" sz="3200" dirty="0"/>
              <a:t> </a:t>
            </a:r>
            <a:r>
              <a:rPr lang="en-US" sz="3200" dirty="0" err="1"/>
              <a:t>požadavky</a:t>
            </a:r>
            <a:r>
              <a:rPr lang="en-US" sz="3200" dirty="0"/>
              <a:t>. </a:t>
            </a:r>
            <a:endParaRPr lang="cs-CZ" sz="3200" dirty="0" smtClean="0"/>
          </a:p>
          <a:p>
            <a:pPr lvl="2"/>
            <a:r>
              <a:rPr lang="cs-CZ" sz="3200" dirty="0" smtClean="0"/>
              <a:t>Dle</a:t>
            </a:r>
            <a:r>
              <a:rPr lang="en-US" sz="3200" dirty="0" smtClean="0"/>
              <a:t> </a:t>
            </a:r>
            <a:r>
              <a:rPr lang="en-US" sz="3200" dirty="0" err="1"/>
              <a:t>prohlášení</a:t>
            </a:r>
            <a:r>
              <a:rPr lang="en-US" sz="3200" dirty="0"/>
              <a:t> </a:t>
            </a:r>
            <a:r>
              <a:rPr lang="en-US" sz="3200" dirty="0" err="1"/>
              <a:t>Evropské</a:t>
            </a:r>
            <a:r>
              <a:rPr lang="en-US" sz="3200" dirty="0"/>
              <a:t> </a:t>
            </a:r>
            <a:r>
              <a:rPr lang="en-US" sz="3200" dirty="0" err="1"/>
              <a:t>rady</a:t>
            </a:r>
            <a:r>
              <a:rPr lang="en-US" sz="3200" dirty="0"/>
              <a:t> z 12-13. </a:t>
            </a:r>
            <a:r>
              <a:rPr lang="en-US" sz="3200" dirty="0" err="1"/>
              <a:t>prosince</a:t>
            </a:r>
            <a:r>
              <a:rPr lang="en-US" sz="3200" dirty="0"/>
              <a:t> </a:t>
            </a:r>
            <a:r>
              <a:rPr lang="en-US" sz="3200" dirty="0" smtClean="0"/>
              <a:t>2012</a:t>
            </a:r>
            <a:r>
              <a:rPr lang="cs-CZ" sz="3200" dirty="0" smtClean="0"/>
              <a:t> jsou </a:t>
            </a:r>
            <a:r>
              <a:rPr lang="en-US" sz="3200" dirty="0" smtClean="0"/>
              <a:t>v </a:t>
            </a:r>
            <a:r>
              <a:rPr lang="en-US" sz="3200" dirty="0" err="1"/>
              <a:t>rámci</a:t>
            </a:r>
            <a:r>
              <a:rPr lang="en-US" sz="3200" dirty="0"/>
              <a:t> </a:t>
            </a:r>
            <a:r>
              <a:rPr lang="en-US" sz="3200" dirty="0" err="1"/>
              <a:t>jednotného</a:t>
            </a:r>
            <a:r>
              <a:rPr lang="en-US" sz="3200" dirty="0"/>
              <a:t> </a:t>
            </a:r>
            <a:r>
              <a:rPr lang="en-US" sz="3200" dirty="0" err="1"/>
              <a:t>souboru</a:t>
            </a:r>
            <a:r>
              <a:rPr lang="en-US" sz="3200" dirty="0"/>
              <a:t> </a:t>
            </a:r>
            <a:r>
              <a:rPr lang="en-US" sz="3200" dirty="0" err="1"/>
              <a:t>pravidel</a:t>
            </a:r>
            <a:r>
              <a:rPr lang="en-US" sz="3200" dirty="0"/>
              <a:t> </a:t>
            </a:r>
            <a:r>
              <a:rPr lang="en-US" sz="3200" b="1" dirty="0" err="1" smtClean="0"/>
              <a:t>požadavky</a:t>
            </a:r>
            <a:r>
              <a:rPr lang="en-US" sz="3200" b="1" dirty="0" smtClean="0"/>
              <a:t> </a:t>
            </a:r>
            <a:r>
              <a:rPr lang="en-US" sz="3200" b="1" dirty="0" err="1"/>
              <a:t>kapitálové</a:t>
            </a:r>
            <a:r>
              <a:rPr lang="en-US" sz="3200" b="1" dirty="0"/>
              <a:t> </a:t>
            </a:r>
            <a:r>
              <a:rPr lang="en-US" sz="3200" b="1" dirty="0" err="1"/>
              <a:t>přiměřenosti</a:t>
            </a:r>
            <a:r>
              <a:rPr lang="en-US" sz="3200" dirty="0"/>
              <a:t> </a:t>
            </a:r>
            <a:r>
              <a:rPr lang="en-US" sz="3200" dirty="0" err="1"/>
              <a:t>jednou</a:t>
            </a:r>
            <a:r>
              <a:rPr lang="en-US" sz="3200" dirty="0"/>
              <a:t> z </a:t>
            </a:r>
            <a:r>
              <a:rPr lang="en-US" sz="3200" dirty="0" err="1"/>
              <a:t>nejdůležitějších</a:t>
            </a:r>
            <a:r>
              <a:rPr lang="en-US" sz="3200" dirty="0"/>
              <a:t> </a:t>
            </a:r>
            <a:r>
              <a:rPr lang="en-US" sz="3200" dirty="0" err="1" smtClean="0"/>
              <a:t>oblastí</a:t>
            </a:r>
            <a:r>
              <a:rPr lang="cs-CZ" sz="3200" dirty="0" smtClean="0"/>
              <a:t>.</a:t>
            </a:r>
          </a:p>
          <a:p>
            <a:pPr lvl="1"/>
            <a:endParaRPr lang="cs-CZ" dirty="0"/>
          </a:p>
        </p:txBody>
      </p:sp>
    </p:spTree>
    <p:extLst>
      <p:ext uri="{BB962C8B-B14F-4D97-AF65-F5344CB8AC3E}">
        <p14:creationId xmlns:p14="http://schemas.microsoft.com/office/powerpoint/2010/main" val="360403569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76464" y="448056"/>
            <a:ext cx="10018713" cy="1752599"/>
          </a:xfrm>
        </p:spPr>
        <p:txBody>
          <a:bodyPr>
            <a:normAutofit/>
          </a:bodyPr>
          <a:lstStyle/>
          <a:p>
            <a:pPr algn="l"/>
            <a:r>
              <a:rPr lang="cs-CZ" sz="4400" dirty="0" smtClean="0"/>
              <a:t>Reakce na finanční krizi – oblast regulace bankovního sektoru</a:t>
            </a:r>
            <a:endParaRPr lang="cs-CZ" sz="4400" dirty="0"/>
          </a:p>
        </p:txBody>
      </p:sp>
      <p:sp>
        <p:nvSpPr>
          <p:cNvPr id="3" name="Zástupný symbol pro obsah 2"/>
          <p:cNvSpPr>
            <a:spLocks noGrp="1"/>
          </p:cNvSpPr>
          <p:nvPr>
            <p:ph idx="1"/>
          </p:nvPr>
        </p:nvSpPr>
        <p:spPr>
          <a:xfrm>
            <a:off x="708456" y="1967346"/>
            <a:ext cx="10941445" cy="4550940"/>
          </a:xfrm>
        </p:spPr>
        <p:txBody>
          <a:bodyPr anchor="t">
            <a:normAutofit lnSpcReduction="10000"/>
          </a:bodyPr>
          <a:lstStyle/>
          <a:p>
            <a:pPr lvl="2"/>
            <a:r>
              <a:rPr lang="en-US" sz="3200" dirty="0" err="1"/>
              <a:t>Ze</a:t>
            </a:r>
            <a:r>
              <a:rPr lang="en-US" sz="3200" dirty="0"/>
              <a:t> </a:t>
            </a:r>
            <a:r>
              <a:rPr lang="en-US" sz="3200" dirty="0" err="1"/>
              <a:t>závěrů</a:t>
            </a:r>
            <a:r>
              <a:rPr lang="en-US" sz="3200" dirty="0"/>
              <a:t> </a:t>
            </a:r>
            <a:r>
              <a:rPr lang="en-US" sz="3200" dirty="0" err="1"/>
              <a:t>jednání</a:t>
            </a:r>
            <a:r>
              <a:rPr lang="en-US" sz="3200" dirty="0"/>
              <a:t> </a:t>
            </a:r>
            <a:r>
              <a:rPr lang="en-US" sz="3200" dirty="0" err="1"/>
              <a:t>Evropské</a:t>
            </a:r>
            <a:r>
              <a:rPr lang="en-US" sz="3200" dirty="0"/>
              <a:t> </a:t>
            </a:r>
            <a:r>
              <a:rPr lang="en-US" sz="3200" dirty="0" err="1"/>
              <a:t>rady</a:t>
            </a:r>
            <a:r>
              <a:rPr lang="en-US" sz="3200" dirty="0"/>
              <a:t> z 27-28. </a:t>
            </a:r>
            <a:r>
              <a:rPr lang="en-US" sz="3200" dirty="0" err="1"/>
              <a:t>června</a:t>
            </a:r>
            <a:r>
              <a:rPr lang="en-US" sz="3200" dirty="0"/>
              <a:t> 2013 </a:t>
            </a:r>
            <a:r>
              <a:rPr lang="en-US" sz="3200" dirty="0" err="1"/>
              <a:t>plyne</a:t>
            </a:r>
            <a:r>
              <a:rPr lang="en-US" sz="3200" dirty="0"/>
              <a:t>, </a:t>
            </a:r>
            <a:r>
              <a:rPr lang="en-US" sz="3200" dirty="0" err="1"/>
              <a:t>že</a:t>
            </a:r>
            <a:r>
              <a:rPr lang="en-US" sz="3200" dirty="0"/>
              <a:t> </a:t>
            </a:r>
            <a:r>
              <a:rPr lang="en-US" sz="3200" dirty="0" err="1"/>
              <a:t>nová</a:t>
            </a:r>
            <a:r>
              <a:rPr lang="en-US" sz="3200" dirty="0"/>
              <a:t> </a:t>
            </a:r>
            <a:r>
              <a:rPr lang="en-US" sz="3200" dirty="0" err="1"/>
              <a:t>pravidla</a:t>
            </a:r>
            <a:r>
              <a:rPr lang="en-US" sz="3200" dirty="0"/>
              <a:t> pro </a:t>
            </a:r>
            <a:r>
              <a:rPr lang="en-US" sz="3200" dirty="0" err="1"/>
              <a:t>banky</a:t>
            </a:r>
            <a:r>
              <a:rPr lang="en-US" sz="3200" dirty="0"/>
              <a:t> </a:t>
            </a:r>
            <a:r>
              <a:rPr lang="en-US" sz="3200" dirty="0" err="1"/>
              <a:t>týkající</a:t>
            </a:r>
            <a:r>
              <a:rPr lang="en-US" sz="3200" dirty="0"/>
              <a:t> se </a:t>
            </a:r>
            <a:r>
              <a:rPr lang="en-US" sz="3200" dirty="0" err="1"/>
              <a:t>kapitálové</a:t>
            </a:r>
            <a:r>
              <a:rPr lang="en-US" sz="3200" dirty="0"/>
              <a:t> </a:t>
            </a:r>
            <a:r>
              <a:rPr lang="en-US" sz="3200" dirty="0" err="1"/>
              <a:t>přiměřenosti</a:t>
            </a:r>
            <a:r>
              <a:rPr lang="en-US" sz="3200" dirty="0"/>
              <a:t> a </a:t>
            </a:r>
            <a:r>
              <a:rPr lang="en-US" sz="3200" b="1" dirty="0" err="1"/>
              <a:t>jednotný</a:t>
            </a:r>
            <a:r>
              <a:rPr lang="en-US" sz="3200" b="1" dirty="0"/>
              <a:t> </a:t>
            </a:r>
            <a:r>
              <a:rPr lang="en-US" sz="3200" b="1" dirty="0" err="1"/>
              <a:t>mechanismus</a:t>
            </a:r>
            <a:r>
              <a:rPr lang="en-US" sz="3200" b="1" dirty="0"/>
              <a:t> </a:t>
            </a:r>
            <a:r>
              <a:rPr lang="en-US" sz="3200" b="1" dirty="0" err="1"/>
              <a:t>dohledu</a:t>
            </a:r>
            <a:r>
              <a:rPr lang="en-US" sz="3200" b="1" dirty="0"/>
              <a:t> </a:t>
            </a:r>
            <a:r>
              <a:rPr lang="en-US" sz="3200" dirty="0"/>
              <a:t>(single </a:t>
            </a:r>
            <a:r>
              <a:rPr lang="en-US" sz="3200" dirty="0" err="1"/>
              <a:t>supervizory</a:t>
            </a:r>
            <a:r>
              <a:rPr lang="en-US" sz="3200" dirty="0"/>
              <a:t> mechanism, SSM) </a:t>
            </a:r>
            <a:r>
              <a:rPr lang="en-US" sz="3200" dirty="0" err="1"/>
              <a:t>mají</a:t>
            </a:r>
            <a:r>
              <a:rPr lang="en-US" sz="3200" dirty="0"/>
              <a:t> </a:t>
            </a:r>
            <a:r>
              <a:rPr lang="en-US" sz="3200" i="1" dirty="0"/>
              <a:t>„</a:t>
            </a:r>
            <a:r>
              <a:rPr lang="en-US" sz="3200" i="1" dirty="0" err="1"/>
              <a:t>mít</a:t>
            </a:r>
            <a:r>
              <a:rPr lang="en-US" sz="3200" i="1" dirty="0"/>
              <a:t> </a:t>
            </a:r>
            <a:r>
              <a:rPr lang="en-US" sz="3200" i="1" dirty="0" err="1"/>
              <a:t>klíčovou</a:t>
            </a:r>
            <a:r>
              <a:rPr lang="en-US" sz="3200" i="1" dirty="0"/>
              <a:t> </a:t>
            </a:r>
            <a:r>
              <a:rPr lang="en-US" sz="3200" i="1" dirty="0" err="1"/>
              <a:t>roli</a:t>
            </a:r>
            <a:r>
              <a:rPr lang="en-US" sz="3200" i="1" dirty="0"/>
              <a:t> </a:t>
            </a:r>
            <a:r>
              <a:rPr lang="en-US" sz="3200" i="1" dirty="0" err="1"/>
              <a:t>při</a:t>
            </a:r>
            <a:r>
              <a:rPr lang="en-US" sz="3200" i="1" dirty="0"/>
              <a:t> </a:t>
            </a:r>
            <a:r>
              <a:rPr lang="en-US" sz="3200" i="1" dirty="0" err="1"/>
              <a:t>zajišťování</a:t>
            </a:r>
            <a:r>
              <a:rPr lang="en-US" sz="3200" i="1" dirty="0"/>
              <a:t> stability </a:t>
            </a:r>
            <a:r>
              <a:rPr lang="en-US" sz="3200" i="1" dirty="0" err="1"/>
              <a:t>bankovního</a:t>
            </a:r>
            <a:r>
              <a:rPr lang="en-US" sz="3200" i="1" dirty="0"/>
              <a:t> </a:t>
            </a:r>
            <a:r>
              <a:rPr lang="en-US" sz="3200" i="1" dirty="0" err="1"/>
              <a:t>sektoru</a:t>
            </a:r>
            <a:r>
              <a:rPr lang="en-US" sz="3200" i="1" dirty="0" smtClean="0"/>
              <a:t>.“</a:t>
            </a:r>
            <a:endParaRPr lang="cs-CZ" sz="3200" i="1" dirty="0" smtClean="0"/>
          </a:p>
          <a:p>
            <a:pPr lvl="2"/>
            <a:r>
              <a:rPr lang="cs-CZ" sz="3200" dirty="0" smtClean="0"/>
              <a:t>D</a:t>
            </a:r>
            <a:r>
              <a:rPr lang="en-US" sz="3200" dirty="0" err="1" smtClean="0"/>
              <a:t>alším</a:t>
            </a:r>
            <a:r>
              <a:rPr lang="en-US" sz="3200" dirty="0" smtClean="0"/>
              <a:t> </a:t>
            </a:r>
            <a:r>
              <a:rPr lang="en-US" sz="3200" dirty="0" err="1"/>
              <a:t>nástrojem</a:t>
            </a:r>
            <a:r>
              <a:rPr lang="en-US" sz="3200" dirty="0"/>
              <a:t>, </a:t>
            </a:r>
            <a:r>
              <a:rPr lang="en-US" sz="3200" dirty="0" err="1"/>
              <a:t>který</a:t>
            </a:r>
            <a:r>
              <a:rPr lang="en-US" sz="3200" dirty="0"/>
              <a:t> </a:t>
            </a:r>
            <a:r>
              <a:rPr lang="en-US" sz="3200" dirty="0" err="1"/>
              <a:t>má</a:t>
            </a:r>
            <a:r>
              <a:rPr lang="en-US" sz="3200" dirty="0"/>
              <a:t> </a:t>
            </a:r>
            <a:r>
              <a:rPr lang="en-US" sz="3200" dirty="0" err="1"/>
              <a:t>pomoci</a:t>
            </a:r>
            <a:r>
              <a:rPr lang="en-US" sz="3200" dirty="0"/>
              <a:t> </a:t>
            </a:r>
            <a:r>
              <a:rPr lang="en-US" sz="3200" dirty="0" err="1"/>
              <a:t>eliminovat</a:t>
            </a:r>
            <a:r>
              <a:rPr lang="en-US" sz="3200" dirty="0"/>
              <a:t> </a:t>
            </a:r>
            <a:r>
              <a:rPr lang="cs-CZ" sz="3200" dirty="0" smtClean="0"/>
              <a:t>tzv. </a:t>
            </a:r>
            <a:r>
              <a:rPr lang="en-US" sz="3200" dirty="0" smtClean="0"/>
              <a:t>„</a:t>
            </a:r>
            <a:r>
              <a:rPr lang="en-US" sz="3200" dirty="0" err="1" smtClean="0"/>
              <a:t>bludný</a:t>
            </a:r>
            <a:r>
              <a:rPr lang="en-US" sz="3200" dirty="0" smtClean="0"/>
              <a:t> </a:t>
            </a:r>
            <a:r>
              <a:rPr lang="en-US" sz="3200" dirty="0" err="1"/>
              <a:t>kruh</a:t>
            </a:r>
            <a:r>
              <a:rPr lang="en-US" sz="3200" dirty="0"/>
              <a:t>“ je </a:t>
            </a:r>
            <a:r>
              <a:rPr lang="en-US" sz="3200" dirty="0" err="1"/>
              <a:t>i</a:t>
            </a:r>
            <a:r>
              <a:rPr lang="en-US" sz="3200" dirty="0"/>
              <a:t> </a:t>
            </a:r>
            <a:r>
              <a:rPr lang="en-US" sz="3200" dirty="0" err="1"/>
              <a:t>možnost</a:t>
            </a:r>
            <a:r>
              <a:rPr lang="en-US" sz="3200" dirty="0"/>
              <a:t> </a:t>
            </a:r>
            <a:r>
              <a:rPr lang="en-US" sz="3200" dirty="0" err="1"/>
              <a:t>přímé</a:t>
            </a:r>
            <a:r>
              <a:rPr lang="en-US" sz="3200" dirty="0"/>
              <a:t> </a:t>
            </a:r>
            <a:r>
              <a:rPr lang="en-US" sz="3200" dirty="0" err="1"/>
              <a:t>rekapitalizace</a:t>
            </a:r>
            <a:r>
              <a:rPr lang="en-US" sz="3200" dirty="0"/>
              <a:t> bank, a to </a:t>
            </a:r>
            <a:r>
              <a:rPr lang="en-US" sz="3200" dirty="0" err="1"/>
              <a:t>prostřednictvím</a:t>
            </a:r>
            <a:r>
              <a:rPr lang="en-US" sz="3200" dirty="0"/>
              <a:t> </a:t>
            </a:r>
            <a:r>
              <a:rPr lang="en-US" sz="3200" dirty="0" err="1"/>
              <a:t>tzv</a:t>
            </a:r>
            <a:r>
              <a:rPr lang="en-US" sz="3200" dirty="0"/>
              <a:t>. </a:t>
            </a:r>
            <a:r>
              <a:rPr lang="en-US" sz="3200" b="1" dirty="0" err="1"/>
              <a:t>evropského</a:t>
            </a:r>
            <a:r>
              <a:rPr lang="en-US" sz="3200" b="1" dirty="0"/>
              <a:t> </a:t>
            </a:r>
            <a:r>
              <a:rPr lang="en-US" sz="3200" b="1" dirty="0" err="1"/>
              <a:t>stabilizačního</a:t>
            </a:r>
            <a:r>
              <a:rPr lang="en-US" sz="3200" b="1" dirty="0"/>
              <a:t> </a:t>
            </a:r>
            <a:r>
              <a:rPr lang="en-US" sz="3200" b="1" dirty="0" err="1"/>
              <a:t>mechanismu</a:t>
            </a:r>
            <a:r>
              <a:rPr lang="en-US" sz="3200" dirty="0"/>
              <a:t> (European Stability Mechanism, ESM). </a:t>
            </a:r>
            <a:endParaRPr lang="cs-CZ" dirty="0"/>
          </a:p>
        </p:txBody>
      </p:sp>
    </p:spTree>
    <p:extLst>
      <p:ext uri="{BB962C8B-B14F-4D97-AF65-F5344CB8AC3E}">
        <p14:creationId xmlns:p14="http://schemas.microsoft.com/office/powerpoint/2010/main" val="115634976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76464" y="448056"/>
            <a:ext cx="10018713" cy="1752599"/>
          </a:xfrm>
        </p:spPr>
        <p:txBody>
          <a:bodyPr>
            <a:normAutofit/>
          </a:bodyPr>
          <a:lstStyle/>
          <a:p>
            <a:pPr algn="l"/>
            <a:r>
              <a:rPr lang="cs-CZ" sz="4400" dirty="0" smtClean="0"/>
              <a:t>Reakce na finanční krizi – problém „bludného kruhu“ (vicious cycle)</a:t>
            </a:r>
            <a:endParaRPr lang="cs-CZ" sz="4400" dirty="0"/>
          </a:p>
        </p:txBody>
      </p:sp>
      <p:sp>
        <p:nvSpPr>
          <p:cNvPr id="3" name="Zástupný symbol pro obsah 2"/>
          <p:cNvSpPr>
            <a:spLocks noGrp="1"/>
          </p:cNvSpPr>
          <p:nvPr>
            <p:ph idx="1"/>
          </p:nvPr>
        </p:nvSpPr>
        <p:spPr>
          <a:xfrm>
            <a:off x="708456" y="1967346"/>
            <a:ext cx="10941445" cy="4550940"/>
          </a:xfrm>
        </p:spPr>
        <p:txBody>
          <a:bodyPr anchor="t">
            <a:normAutofit/>
          </a:bodyPr>
          <a:lstStyle/>
          <a:p>
            <a:pPr lvl="2"/>
            <a:endParaRPr lang="cs-CZ"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23969" y="1967346"/>
            <a:ext cx="5144059" cy="4700155"/>
          </a:xfrm>
          <a:prstGeom prst="rect">
            <a:avLst/>
          </a:prstGeom>
        </p:spPr>
      </p:pic>
      <p:sp>
        <p:nvSpPr>
          <p:cNvPr id="5" name="TextBox 4"/>
          <p:cNvSpPr txBox="1"/>
          <p:nvPr/>
        </p:nvSpPr>
        <p:spPr>
          <a:xfrm rot="16200000">
            <a:off x="10624665" y="5038496"/>
            <a:ext cx="2050473" cy="369332"/>
          </a:xfrm>
          <a:prstGeom prst="rect">
            <a:avLst/>
          </a:prstGeom>
          <a:noFill/>
        </p:spPr>
        <p:txBody>
          <a:bodyPr wrap="square" rtlCol="0">
            <a:spAutoFit/>
          </a:bodyPr>
          <a:lstStyle/>
          <a:p>
            <a:r>
              <a:rPr lang="cs-CZ" dirty="0" smtClean="0"/>
              <a:t>Zdroj: Evr. komise</a:t>
            </a:r>
            <a:endParaRPr lang="en-US" dirty="0"/>
          </a:p>
        </p:txBody>
      </p:sp>
    </p:spTree>
    <p:extLst>
      <p:ext uri="{BB962C8B-B14F-4D97-AF65-F5344CB8AC3E}">
        <p14:creationId xmlns:p14="http://schemas.microsoft.com/office/powerpoint/2010/main" val="413545685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76464" y="448056"/>
            <a:ext cx="10018713" cy="1752599"/>
          </a:xfrm>
        </p:spPr>
        <p:txBody>
          <a:bodyPr>
            <a:normAutofit/>
          </a:bodyPr>
          <a:lstStyle/>
          <a:p>
            <a:pPr algn="l"/>
            <a:r>
              <a:rPr lang="cs-CZ" sz="4400" dirty="0" smtClean="0"/>
              <a:t>Reakce na finanční krizi – bankovní unie</a:t>
            </a:r>
            <a:endParaRPr lang="cs-CZ" sz="4400" dirty="0"/>
          </a:p>
        </p:txBody>
      </p:sp>
      <p:sp>
        <p:nvSpPr>
          <p:cNvPr id="3" name="Zástupný symbol pro obsah 2"/>
          <p:cNvSpPr>
            <a:spLocks noGrp="1"/>
          </p:cNvSpPr>
          <p:nvPr>
            <p:ph idx="1"/>
          </p:nvPr>
        </p:nvSpPr>
        <p:spPr>
          <a:xfrm>
            <a:off x="708456" y="1967346"/>
            <a:ext cx="10941445" cy="4550940"/>
          </a:xfrm>
        </p:spPr>
        <p:txBody>
          <a:bodyPr anchor="t">
            <a:normAutofit/>
          </a:bodyPr>
          <a:lstStyle/>
          <a:p>
            <a:pPr lvl="2"/>
            <a:r>
              <a:rPr lang="cs-CZ" sz="3200" dirty="0" smtClean="0"/>
              <a:t>Skladba „nové“ regulace se pomalu začíná formovat cca od roku 2012</a:t>
            </a:r>
          </a:p>
          <a:p>
            <a:pPr lvl="2"/>
            <a:endParaRPr lang="cs-CZ" sz="3200" dirty="0" smtClean="0"/>
          </a:p>
          <a:p>
            <a:pPr lvl="2"/>
            <a:r>
              <a:rPr lang="cs-CZ" sz="3200" dirty="0" smtClean="0"/>
              <a:t>duben 2014 </a:t>
            </a:r>
          </a:p>
          <a:p>
            <a:pPr marL="914400" lvl="2" indent="0">
              <a:buNone/>
            </a:pPr>
            <a:endParaRPr lang="cs-CZ" sz="3200" dirty="0" smtClean="0"/>
          </a:p>
          <a:p>
            <a:pPr marL="914400" lvl="2" indent="0">
              <a:buNone/>
            </a:pPr>
            <a:endParaRPr lang="cs-CZ" sz="3200" dirty="0" smtClean="0"/>
          </a:p>
          <a:p>
            <a:pPr lvl="2"/>
            <a:r>
              <a:rPr lang="cs-CZ" sz="3200" dirty="0" smtClean="0"/>
              <a:t>„reform puzzle“ </a:t>
            </a:r>
          </a:p>
          <a:p>
            <a:pPr lvl="2"/>
            <a:endParaRPr lang="cs-CZ" dirty="0"/>
          </a:p>
        </p:txBody>
      </p:sp>
      <p:sp>
        <p:nvSpPr>
          <p:cNvPr id="5" name="TextBox 4"/>
          <p:cNvSpPr txBox="1"/>
          <p:nvPr/>
        </p:nvSpPr>
        <p:spPr>
          <a:xfrm rot="16200000">
            <a:off x="10624665" y="5038496"/>
            <a:ext cx="2050473" cy="369332"/>
          </a:xfrm>
          <a:prstGeom prst="rect">
            <a:avLst/>
          </a:prstGeom>
          <a:noFill/>
        </p:spPr>
        <p:txBody>
          <a:bodyPr wrap="square" rtlCol="0">
            <a:spAutoFit/>
          </a:bodyPr>
          <a:lstStyle/>
          <a:p>
            <a:r>
              <a:rPr lang="cs-CZ" dirty="0" smtClean="0"/>
              <a:t>Zdroj: Evr. komise</a:t>
            </a:r>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83381" y="2611960"/>
            <a:ext cx="5541819" cy="4113069"/>
          </a:xfrm>
          <a:prstGeom prst="rect">
            <a:avLst/>
          </a:prstGeom>
        </p:spPr>
      </p:pic>
      <p:sp>
        <p:nvSpPr>
          <p:cNvPr id="8" name="Down Arrow 7"/>
          <p:cNvSpPr/>
          <p:nvPr/>
        </p:nvSpPr>
        <p:spPr>
          <a:xfrm>
            <a:off x="2708425" y="4542140"/>
            <a:ext cx="484632" cy="13620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0233217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76464" y="448056"/>
            <a:ext cx="10018713" cy="1752599"/>
          </a:xfrm>
        </p:spPr>
        <p:txBody>
          <a:bodyPr>
            <a:normAutofit/>
          </a:bodyPr>
          <a:lstStyle/>
          <a:p>
            <a:pPr algn="l"/>
            <a:r>
              <a:rPr lang="cs-CZ" sz="4400" dirty="0" smtClean="0"/>
              <a:t>Reakce na finanční krizi – bankovní unie</a:t>
            </a:r>
            <a:endParaRPr lang="cs-CZ" sz="4400" dirty="0"/>
          </a:p>
        </p:txBody>
      </p:sp>
      <p:sp>
        <p:nvSpPr>
          <p:cNvPr id="3" name="Zástupný symbol pro obsah 2"/>
          <p:cNvSpPr>
            <a:spLocks noGrp="1"/>
          </p:cNvSpPr>
          <p:nvPr>
            <p:ph idx="1"/>
          </p:nvPr>
        </p:nvSpPr>
        <p:spPr>
          <a:xfrm>
            <a:off x="708456" y="1967346"/>
            <a:ext cx="10941445" cy="4550940"/>
          </a:xfrm>
        </p:spPr>
        <p:txBody>
          <a:bodyPr anchor="t">
            <a:normAutofit lnSpcReduction="10000"/>
          </a:bodyPr>
          <a:lstStyle/>
          <a:p>
            <a:pPr lvl="2"/>
            <a:r>
              <a:rPr lang="cs-CZ" sz="3200" dirty="0" smtClean="0"/>
              <a:t>Regulace (zejména oblast obezřetnostních požadavků) nepřichází „z čistého nebe“</a:t>
            </a:r>
          </a:p>
          <a:p>
            <a:pPr lvl="2"/>
            <a:r>
              <a:rPr lang="cs-CZ" sz="3200" dirty="0" smtClean="0"/>
              <a:t>V podstatné míře vychází z Basilejského standardu III</a:t>
            </a:r>
          </a:p>
          <a:p>
            <a:pPr lvl="2"/>
            <a:endParaRPr lang="cs-CZ" sz="3200" dirty="0"/>
          </a:p>
          <a:p>
            <a:pPr lvl="2"/>
            <a:r>
              <a:rPr lang="cs-CZ" sz="3200" dirty="0" smtClean="0"/>
              <a:t>Basilejské standardy nejsou normativní povahy (nejsou mezinárodní smlouvy)</a:t>
            </a:r>
          </a:p>
          <a:p>
            <a:pPr lvl="2"/>
            <a:r>
              <a:rPr lang="cs-CZ" sz="3200" dirty="0" smtClean="0"/>
              <a:t>Vznikají v rámci Banky pro mezinárodní vypořádání (</a:t>
            </a:r>
            <a:r>
              <a:rPr lang="en-US" sz="3200" dirty="0" err="1" smtClean="0"/>
              <a:t>Basilejský</a:t>
            </a:r>
            <a:r>
              <a:rPr lang="en-US" sz="3200" dirty="0" smtClean="0"/>
              <a:t> </a:t>
            </a:r>
            <a:r>
              <a:rPr lang="en-US" sz="3200" dirty="0" err="1" smtClean="0"/>
              <a:t>výbor</a:t>
            </a:r>
            <a:r>
              <a:rPr lang="en-US" sz="3200" dirty="0" smtClean="0"/>
              <a:t> </a:t>
            </a:r>
            <a:r>
              <a:rPr lang="en-US" sz="3200" dirty="0"/>
              <a:t>pro </a:t>
            </a:r>
            <a:r>
              <a:rPr lang="en-US" sz="3200" dirty="0" err="1"/>
              <a:t>bankovní</a:t>
            </a:r>
            <a:r>
              <a:rPr lang="en-US" sz="3200" dirty="0"/>
              <a:t> </a:t>
            </a:r>
            <a:r>
              <a:rPr lang="en-US" sz="3200" dirty="0" err="1"/>
              <a:t>dohled</a:t>
            </a:r>
            <a:r>
              <a:rPr lang="en-US" sz="3200" dirty="0"/>
              <a:t> </a:t>
            </a:r>
            <a:r>
              <a:rPr lang="cs-CZ" sz="3200" dirty="0" smtClean="0"/>
              <a:t>)</a:t>
            </a:r>
          </a:p>
          <a:p>
            <a:pPr lvl="2"/>
            <a:endParaRPr lang="cs-CZ" dirty="0"/>
          </a:p>
        </p:txBody>
      </p:sp>
    </p:spTree>
    <p:extLst>
      <p:ext uri="{BB962C8B-B14F-4D97-AF65-F5344CB8AC3E}">
        <p14:creationId xmlns:p14="http://schemas.microsoft.com/office/powerpoint/2010/main" val="241224903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76464" y="448056"/>
            <a:ext cx="10018713" cy="1752599"/>
          </a:xfrm>
        </p:spPr>
        <p:txBody>
          <a:bodyPr>
            <a:normAutofit/>
          </a:bodyPr>
          <a:lstStyle/>
          <a:p>
            <a:pPr algn="l"/>
            <a:r>
              <a:rPr lang="cs-CZ" sz="4400" dirty="0" smtClean="0"/>
              <a:t>Banka pro mezinárodní vypořádání</a:t>
            </a:r>
            <a:endParaRPr lang="cs-CZ" sz="4400" dirty="0"/>
          </a:p>
        </p:txBody>
      </p:sp>
      <p:sp>
        <p:nvSpPr>
          <p:cNvPr id="3" name="Zástupný symbol pro obsah 2"/>
          <p:cNvSpPr>
            <a:spLocks noGrp="1"/>
          </p:cNvSpPr>
          <p:nvPr>
            <p:ph idx="1"/>
          </p:nvPr>
        </p:nvSpPr>
        <p:spPr>
          <a:xfrm>
            <a:off x="708456" y="1967346"/>
            <a:ext cx="10941445" cy="4550940"/>
          </a:xfrm>
        </p:spPr>
        <p:txBody>
          <a:bodyPr anchor="t">
            <a:normAutofit/>
          </a:bodyPr>
          <a:lstStyle/>
          <a:p>
            <a:pPr lvl="2"/>
            <a:r>
              <a:rPr lang="cs-CZ" sz="3200" dirty="0" smtClean="0"/>
              <a:t>Bank </a:t>
            </a:r>
            <a:r>
              <a:rPr lang="cs-CZ" sz="3200" dirty="0" err="1" smtClean="0"/>
              <a:t>for</a:t>
            </a:r>
            <a:r>
              <a:rPr lang="cs-CZ" sz="3200" dirty="0" smtClean="0"/>
              <a:t> International </a:t>
            </a:r>
            <a:r>
              <a:rPr lang="cs-CZ" sz="3200" dirty="0" err="1" smtClean="0"/>
              <a:t>Settlements</a:t>
            </a:r>
            <a:endParaRPr lang="cs-CZ" sz="3200" dirty="0" smtClean="0"/>
          </a:p>
          <a:p>
            <a:pPr lvl="2"/>
            <a:r>
              <a:rPr lang="cs-CZ" sz="3200" dirty="0" smtClean="0"/>
              <a:t>Založena v roce 1930</a:t>
            </a:r>
          </a:p>
          <a:p>
            <a:pPr lvl="2"/>
            <a:r>
              <a:rPr lang="cs-CZ" sz="3200" dirty="0" smtClean="0"/>
              <a:t>Ústředí ve Švýcarsku – Basilej (pobočky </a:t>
            </a:r>
            <a:r>
              <a:rPr lang="cs-CZ" sz="3200" dirty="0" err="1" smtClean="0"/>
              <a:t>Hong</a:t>
            </a:r>
            <a:r>
              <a:rPr lang="cs-CZ" sz="3200" dirty="0" smtClean="0"/>
              <a:t> Kong a </a:t>
            </a:r>
            <a:r>
              <a:rPr lang="cs-CZ" sz="3200" dirty="0" err="1" smtClean="0"/>
              <a:t>Mexico</a:t>
            </a:r>
            <a:r>
              <a:rPr lang="cs-CZ" sz="3200" dirty="0" smtClean="0"/>
              <a:t> City)</a:t>
            </a:r>
          </a:p>
          <a:p>
            <a:pPr lvl="2"/>
            <a:r>
              <a:rPr lang="cs-CZ" sz="3200" dirty="0"/>
              <a:t>Původně </a:t>
            </a:r>
            <a:r>
              <a:rPr lang="cs-CZ" sz="3200" i="1" dirty="0"/>
              <a:t>„mezinárodní zúčtovací centrum pro vypořádání válečných náhrad placených poválečným Německem po 1. světové válce “</a:t>
            </a:r>
            <a:endParaRPr lang="cs-CZ" sz="3200" i="1" dirty="0" smtClean="0"/>
          </a:p>
          <a:p>
            <a:pPr lvl="2"/>
            <a:endParaRPr lang="cs-CZ" dirty="0"/>
          </a:p>
        </p:txBody>
      </p:sp>
    </p:spTree>
    <p:extLst>
      <p:ext uri="{BB962C8B-B14F-4D97-AF65-F5344CB8AC3E}">
        <p14:creationId xmlns:p14="http://schemas.microsoft.com/office/powerpoint/2010/main" val="13173259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76464" y="448056"/>
            <a:ext cx="10018713" cy="1752599"/>
          </a:xfrm>
        </p:spPr>
        <p:txBody>
          <a:bodyPr>
            <a:normAutofit/>
          </a:bodyPr>
          <a:lstStyle/>
          <a:p>
            <a:pPr algn="l"/>
            <a:r>
              <a:rPr lang="cs-CZ" sz="4400" dirty="0" smtClean="0"/>
              <a:t>Banka pro mezinárodní vypořádání</a:t>
            </a:r>
            <a:endParaRPr lang="cs-CZ" sz="4400" dirty="0"/>
          </a:p>
        </p:txBody>
      </p:sp>
      <p:sp>
        <p:nvSpPr>
          <p:cNvPr id="3" name="Zástupný symbol pro obsah 2"/>
          <p:cNvSpPr>
            <a:spLocks noGrp="1"/>
          </p:cNvSpPr>
          <p:nvPr>
            <p:ph idx="1"/>
          </p:nvPr>
        </p:nvSpPr>
        <p:spPr>
          <a:xfrm>
            <a:off x="708456" y="1967346"/>
            <a:ext cx="10941445" cy="4550940"/>
          </a:xfrm>
        </p:spPr>
        <p:txBody>
          <a:bodyPr anchor="t">
            <a:normAutofit fontScale="92500"/>
          </a:bodyPr>
          <a:lstStyle/>
          <a:p>
            <a:pPr lvl="2"/>
            <a:r>
              <a:rPr lang="cs-CZ" sz="3200" dirty="0" smtClean="0"/>
              <a:t>Nové role</a:t>
            </a:r>
          </a:p>
          <a:p>
            <a:pPr lvl="2"/>
            <a:r>
              <a:rPr lang="cs-CZ" sz="3200" dirty="0" smtClean="0"/>
              <a:t>Samostatné výbory – </a:t>
            </a:r>
            <a:r>
              <a:rPr lang="cs-CZ" sz="3200" dirty="0"/>
              <a:t>„Basilejský výbor pro bankovní </a:t>
            </a:r>
            <a:r>
              <a:rPr lang="cs-CZ" sz="3200" dirty="0" smtClean="0"/>
              <a:t>dohled“</a:t>
            </a:r>
          </a:p>
          <a:p>
            <a:pPr lvl="2"/>
            <a:r>
              <a:rPr lang="cs-CZ" sz="3200" i="1" dirty="0" smtClean="0"/>
              <a:t>„</a:t>
            </a:r>
            <a:r>
              <a:rPr lang="en-US" sz="3200" i="1" dirty="0"/>
              <a:t>The Basel Committee on Banking Supervision (BCBS) is the primary global standard setter for the </a:t>
            </a:r>
            <a:r>
              <a:rPr lang="en-US" sz="3200" b="1" i="1" dirty="0"/>
              <a:t>prudential regulation </a:t>
            </a:r>
            <a:r>
              <a:rPr lang="en-US" sz="3200" i="1" dirty="0"/>
              <a:t>of banks and provides a forum for cooperation on </a:t>
            </a:r>
            <a:r>
              <a:rPr lang="en-US" sz="3200" b="1" i="1" dirty="0"/>
              <a:t>banking supervisory matters</a:t>
            </a:r>
            <a:r>
              <a:rPr lang="en-US" sz="3200" i="1" dirty="0"/>
              <a:t>. Its mandate is to strengthen the regulation, supervision and practices of banks worldwide with the purpose of enhancing </a:t>
            </a:r>
            <a:r>
              <a:rPr lang="en-US" sz="3200" b="1" i="1" dirty="0"/>
              <a:t>financial stability</a:t>
            </a:r>
            <a:r>
              <a:rPr lang="en-US" sz="3200" i="1" dirty="0" smtClean="0"/>
              <a:t>.</a:t>
            </a:r>
            <a:r>
              <a:rPr lang="cs-CZ" sz="3200" i="1" dirty="0" smtClean="0"/>
              <a:t>“</a:t>
            </a:r>
            <a:endParaRPr lang="cs-CZ" i="1" dirty="0"/>
          </a:p>
        </p:txBody>
      </p:sp>
    </p:spTree>
    <p:extLst>
      <p:ext uri="{BB962C8B-B14F-4D97-AF65-F5344CB8AC3E}">
        <p14:creationId xmlns:p14="http://schemas.microsoft.com/office/powerpoint/2010/main" val="58849008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76464" y="448056"/>
            <a:ext cx="10018713" cy="1752599"/>
          </a:xfrm>
        </p:spPr>
        <p:txBody>
          <a:bodyPr>
            <a:normAutofit/>
          </a:bodyPr>
          <a:lstStyle/>
          <a:p>
            <a:pPr algn="l"/>
            <a:r>
              <a:rPr lang="cs-CZ" sz="4400" dirty="0" smtClean="0"/>
              <a:t>Bankovní unie</a:t>
            </a:r>
            <a:endParaRPr lang="cs-CZ" sz="4400" dirty="0"/>
          </a:p>
        </p:txBody>
      </p:sp>
      <p:sp>
        <p:nvSpPr>
          <p:cNvPr id="3" name="Zástupný symbol pro obsah 2"/>
          <p:cNvSpPr>
            <a:spLocks noGrp="1"/>
          </p:cNvSpPr>
          <p:nvPr>
            <p:ph idx="1"/>
          </p:nvPr>
        </p:nvSpPr>
        <p:spPr>
          <a:xfrm>
            <a:off x="708456" y="1967346"/>
            <a:ext cx="10941445" cy="4550940"/>
          </a:xfrm>
        </p:spPr>
        <p:txBody>
          <a:bodyPr anchor="t">
            <a:normAutofit fontScale="85000" lnSpcReduction="20000"/>
          </a:bodyPr>
          <a:lstStyle/>
          <a:p>
            <a:pPr lvl="2"/>
            <a:r>
              <a:rPr lang="cs-CZ" sz="3200" dirty="0" smtClean="0"/>
              <a:t>Rozdělení sfér regulace do tří, resp. čtyř „pilířů“</a:t>
            </a:r>
          </a:p>
          <a:p>
            <a:pPr lvl="2"/>
            <a:r>
              <a:rPr lang="cs-CZ" sz="3200" dirty="0" smtClean="0"/>
              <a:t>„pilíře“ představují teoretické (technické) členění regulace (různí autoři, různá členění)</a:t>
            </a:r>
          </a:p>
          <a:p>
            <a:pPr lvl="2"/>
            <a:r>
              <a:rPr lang="cs-CZ" sz="3200" b="1" dirty="0" smtClean="0"/>
              <a:t>„nultý“ pilíř </a:t>
            </a:r>
            <a:r>
              <a:rPr lang="cs-CZ" sz="3200" dirty="0" smtClean="0"/>
              <a:t>– jednotný soubor pravidel (single </a:t>
            </a:r>
            <a:r>
              <a:rPr lang="cs-CZ" sz="3200" dirty="0" err="1" smtClean="0"/>
              <a:t>rulebook</a:t>
            </a:r>
            <a:r>
              <a:rPr lang="cs-CZ" sz="3200" dirty="0" smtClean="0"/>
              <a:t>)</a:t>
            </a:r>
          </a:p>
          <a:p>
            <a:pPr lvl="2"/>
            <a:r>
              <a:rPr lang="cs-CZ" sz="3200" b="1" dirty="0" smtClean="0"/>
              <a:t>první pilíř </a:t>
            </a:r>
            <a:r>
              <a:rPr lang="cs-CZ" sz="3200" dirty="0"/>
              <a:t>- jednotný mechanismus dohledu (single </a:t>
            </a:r>
            <a:r>
              <a:rPr lang="cs-CZ" sz="3200" dirty="0" err="1"/>
              <a:t>supervision</a:t>
            </a:r>
            <a:r>
              <a:rPr lang="cs-CZ" sz="3200" dirty="0"/>
              <a:t> </a:t>
            </a:r>
            <a:r>
              <a:rPr lang="cs-CZ" sz="3200" dirty="0" err="1" smtClean="0"/>
              <a:t>mechanism</a:t>
            </a:r>
            <a:r>
              <a:rPr lang="cs-CZ" sz="3200" dirty="0" smtClean="0"/>
              <a:t>)</a:t>
            </a:r>
          </a:p>
          <a:p>
            <a:pPr lvl="2"/>
            <a:r>
              <a:rPr lang="cs-CZ" sz="3200" b="1" dirty="0" smtClean="0"/>
              <a:t>druhý </a:t>
            </a:r>
            <a:r>
              <a:rPr lang="cs-CZ" sz="3200" b="1" dirty="0"/>
              <a:t>pilíř</a:t>
            </a:r>
            <a:r>
              <a:rPr lang="cs-CZ" sz="3200" dirty="0"/>
              <a:t>- jednotný mechanismus pro řešení problémů bank (single </a:t>
            </a:r>
            <a:r>
              <a:rPr lang="cs-CZ" sz="3200" dirty="0" err="1"/>
              <a:t>resolution</a:t>
            </a:r>
            <a:r>
              <a:rPr lang="cs-CZ" sz="3200" dirty="0"/>
              <a:t> </a:t>
            </a:r>
            <a:r>
              <a:rPr lang="cs-CZ" sz="3200" dirty="0" err="1" smtClean="0"/>
              <a:t>mechanism</a:t>
            </a:r>
            <a:r>
              <a:rPr lang="cs-CZ" sz="3200" dirty="0" smtClean="0"/>
              <a:t>)</a:t>
            </a:r>
          </a:p>
          <a:p>
            <a:pPr lvl="2"/>
            <a:r>
              <a:rPr lang="cs-CZ" sz="3200" b="1" dirty="0"/>
              <a:t>t</a:t>
            </a:r>
            <a:r>
              <a:rPr lang="cs-CZ" sz="3200" b="1" dirty="0" smtClean="0"/>
              <a:t>řetí pilíř </a:t>
            </a:r>
            <a:r>
              <a:rPr lang="cs-CZ" sz="3200" dirty="0" smtClean="0"/>
              <a:t>– pojištění vkladů (deposit </a:t>
            </a:r>
            <a:r>
              <a:rPr lang="cs-CZ" sz="3200" dirty="0" err="1" smtClean="0"/>
              <a:t>guarantee</a:t>
            </a:r>
            <a:r>
              <a:rPr lang="cs-CZ" sz="3200" dirty="0" smtClean="0"/>
              <a:t> </a:t>
            </a:r>
            <a:r>
              <a:rPr lang="cs-CZ" sz="3200" dirty="0" err="1" smtClean="0"/>
              <a:t>schemes</a:t>
            </a:r>
            <a:r>
              <a:rPr lang="cs-CZ" sz="3200" dirty="0" smtClean="0"/>
              <a:t>) a mechanismus financování</a:t>
            </a:r>
          </a:p>
          <a:p>
            <a:pPr lvl="2"/>
            <a:endParaRPr lang="cs-CZ" dirty="0"/>
          </a:p>
        </p:txBody>
      </p:sp>
    </p:spTree>
    <p:extLst>
      <p:ext uri="{BB962C8B-B14F-4D97-AF65-F5344CB8AC3E}">
        <p14:creationId xmlns:p14="http://schemas.microsoft.com/office/powerpoint/2010/main" val="200123563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76464" y="448056"/>
            <a:ext cx="10018713" cy="1752599"/>
          </a:xfrm>
        </p:spPr>
        <p:txBody>
          <a:bodyPr>
            <a:normAutofit/>
          </a:bodyPr>
          <a:lstStyle/>
          <a:p>
            <a:pPr algn="l"/>
            <a:r>
              <a:rPr lang="cs-CZ" sz="4400" dirty="0" smtClean="0"/>
              <a:t>Bankovní unie</a:t>
            </a:r>
            <a:endParaRPr lang="cs-CZ" sz="4400" dirty="0"/>
          </a:p>
        </p:txBody>
      </p:sp>
      <p:pic>
        <p:nvPicPr>
          <p:cNvPr id="4" name="vo3SWSpHwzY"/>
          <p:cNvPicPr>
            <a:picLocks noGrp="1" noRot="1" noChangeAspect="1"/>
          </p:cNvPicPr>
          <p:nvPr>
            <p:ph idx="1"/>
            <a:videoFile r:link="rId1"/>
          </p:nvPr>
        </p:nvPicPr>
        <p:blipFill>
          <a:blip r:embed="rId4"/>
          <a:stretch>
            <a:fillRect/>
          </a:stretch>
        </p:blipFill>
        <p:spPr>
          <a:xfrm>
            <a:off x="109728" y="1973319"/>
            <a:ext cx="7138632" cy="4015480"/>
          </a:xfrm>
          <a:prstGeom prst="rect">
            <a:avLst/>
          </a:prstGeom>
        </p:spPr>
      </p:pic>
      <p:pic>
        <p:nvPicPr>
          <p:cNvPr id="5" name="Zástupný symbol pro obsah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58754" y="1827015"/>
            <a:ext cx="4633246" cy="4015480"/>
          </a:xfrm>
          <a:prstGeom prst="rect">
            <a:avLst/>
          </a:prstGeom>
        </p:spPr>
      </p:pic>
      <p:sp>
        <p:nvSpPr>
          <p:cNvPr id="7" name="TextovéPole 6"/>
          <p:cNvSpPr txBox="1"/>
          <p:nvPr/>
        </p:nvSpPr>
        <p:spPr>
          <a:xfrm>
            <a:off x="475488" y="6437376"/>
            <a:ext cx="2414016" cy="369332"/>
          </a:xfrm>
          <a:prstGeom prst="rect">
            <a:avLst/>
          </a:prstGeom>
          <a:noFill/>
        </p:spPr>
        <p:txBody>
          <a:bodyPr wrap="square" rtlCol="0">
            <a:spAutoFit/>
          </a:bodyPr>
          <a:lstStyle/>
          <a:p>
            <a:r>
              <a:rPr lang="cs-CZ" dirty="0" smtClean="0"/>
              <a:t>Zdroj: Evropská komise</a:t>
            </a:r>
          </a:p>
        </p:txBody>
      </p:sp>
      <p:sp>
        <p:nvSpPr>
          <p:cNvPr id="8" name="TextovéPole 7"/>
          <p:cNvSpPr txBox="1"/>
          <p:nvPr/>
        </p:nvSpPr>
        <p:spPr>
          <a:xfrm>
            <a:off x="9515856" y="6345936"/>
            <a:ext cx="2414016" cy="369332"/>
          </a:xfrm>
          <a:prstGeom prst="rect">
            <a:avLst/>
          </a:prstGeom>
          <a:noFill/>
        </p:spPr>
        <p:txBody>
          <a:bodyPr wrap="square" rtlCol="0">
            <a:spAutoFit/>
          </a:bodyPr>
          <a:lstStyle/>
          <a:p>
            <a:r>
              <a:rPr lang="cs-CZ" dirty="0" smtClean="0"/>
              <a:t>Zdroj: BBVA </a:t>
            </a:r>
            <a:r>
              <a:rPr lang="cs-CZ" dirty="0" err="1" smtClean="0"/>
              <a:t>research</a:t>
            </a:r>
            <a:endParaRPr lang="cs-CZ" dirty="0" smtClean="0"/>
          </a:p>
        </p:txBody>
      </p:sp>
    </p:spTree>
    <p:extLst>
      <p:ext uri="{BB962C8B-B14F-4D97-AF65-F5344CB8AC3E}">
        <p14:creationId xmlns:p14="http://schemas.microsoft.com/office/powerpoint/2010/main" val="181634356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76464" y="448056"/>
            <a:ext cx="10018713" cy="1752599"/>
          </a:xfrm>
        </p:spPr>
        <p:txBody>
          <a:bodyPr>
            <a:normAutofit/>
          </a:bodyPr>
          <a:lstStyle/>
          <a:p>
            <a:pPr lvl="2"/>
            <a:r>
              <a:rPr lang="cs-CZ" sz="3200" dirty="0" smtClean="0"/>
              <a:t>Jednotný </a:t>
            </a:r>
            <a:r>
              <a:rPr lang="cs-CZ" sz="3200" dirty="0"/>
              <a:t>soubor pravidel (single </a:t>
            </a:r>
            <a:r>
              <a:rPr lang="cs-CZ" sz="3200" dirty="0" err="1"/>
              <a:t>rulebook</a:t>
            </a:r>
            <a:r>
              <a:rPr lang="cs-CZ" sz="3200" dirty="0"/>
              <a:t>)</a:t>
            </a:r>
          </a:p>
        </p:txBody>
      </p:sp>
      <p:sp>
        <p:nvSpPr>
          <p:cNvPr id="3" name="Zástupný symbol pro obsah 2"/>
          <p:cNvSpPr>
            <a:spLocks noGrp="1"/>
          </p:cNvSpPr>
          <p:nvPr>
            <p:ph idx="1"/>
          </p:nvPr>
        </p:nvSpPr>
        <p:spPr>
          <a:xfrm>
            <a:off x="708456" y="1967346"/>
            <a:ext cx="10941445" cy="4550940"/>
          </a:xfrm>
        </p:spPr>
        <p:txBody>
          <a:bodyPr anchor="t">
            <a:normAutofit/>
          </a:bodyPr>
          <a:lstStyle/>
          <a:p>
            <a:pPr lvl="2"/>
            <a:r>
              <a:rPr lang="cs-CZ" sz="3200" dirty="0" smtClean="0"/>
              <a:t>Vztahuje se na všechny finanční instituce v EU</a:t>
            </a:r>
          </a:p>
          <a:p>
            <a:pPr lvl="2"/>
            <a:r>
              <a:rPr lang="cs-CZ" sz="3200" dirty="0" smtClean="0"/>
              <a:t>Zejména: capital </a:t>
            </a:r>
            <a:r>
              <a:rPr lang="cs-CZ" sz="3200" dirty="0" err="1" smtClean="0"/>
              <a:t>requirements</a:t>
            </a:r>
            <a:r>
              <a:rPr lang="cs-CZ" sz="3200" dirty="0" smtClean="0"/>
              <a:t> </a:t>
            </a:r>
            <a:r>
              <a:rPr lang="cs-CZ" sz="3200" dirty="0" err="1" smtClean="0"/>
              <a:t>regulation</a:t>
            </a:r>
            <a:r>
              <a:rPr lang="cs-CZ" sz="3200" dirty="0" smtClean="0"/>
              <a:t> (CRR) a capital </a:t>
            </a:r>
            <a:r>
              <a:rPr lang="cs-CZ" sz="3200" dirty="0" err="1" smtClean="0"/>
              <a:t>requirements</a:t>
            </a:r>
            <a:r>
              <a:rPr lang="cs-CZ" sz="3200" dirty="0" smtClean="0"/>
              <a:t> </a:t>
            </a:r>
            <a:r>
              <a:rPr lang="cs-CZ" sz="3200" dirty="0" err="1" smtClean="0"/>
              <a:t>directive</a:t>
            </a:r>
            <a:r>
              <a:rPr lang="cs-CZ" sz="3200" dirty="0" smtClean="0"/>
              <a:t> (CRD IV)</a:t>
            </a:r>
          </a:p>
          <a:p>
            <a:pPr lvl="2"/>
            <a:endParaRPr lang="cs-CZ" sz="3200" dirty="0" smtClean="0"/>
          </a:p>
          <a:p>
            <a:pPr lvl="2"/>
            <a:r>
              <a:rPr lang="cs-CZ" sz="3200" dirty="0" smtClean="0"/>
              <a:t>Snaha o zlepšení kvantity a kvality kapitálu</a:t>
            </a:r>
          </a:p>
          <a:p>
            <a:pPr lvl="2"/>
            <a:r>
              <a:rPr lang="cs-CZ" sz="3200" dirty="0" smtClean="0"/>
              <a:t>Snaha o zlepšení řízení likvidity</a:t>
            </a:r>
          </a:p>
          <a:p>
            <a:pPr lvl="2"/>
            <a:r>
              <a:rPr lang="cs-CZ" sz="3200" dirty="0" smtClean="0"/>
              <a:t>Snaha o omezení „finanční páky“ (leverage)</a:t>
            </a:r>
          </a:p>
          <a:p>
            <a:pPr lvl="2"/>
            <a:endParaRPr lang="cs-CZ" sz="3200" dirty="0" smtClean="0"/>
          </a:p>
          <a:p>
            <a:pPr lvl="2"/>
            <a:endParaRPr lang="cs-CZ" dirty="0"/>
          </a:p>
        </p:txBody>
      </p:sp>
    </p:spTree>
    <p:extLst>
      <p:ext uri="{BB962C8B-B14F-4D97-AF65-F5344CB8AC3E}">
        <p14:creationId xmlns:p14="http://schemas.microsoft.com/office/powerpoint/2010/main" val="409806837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448056"/>
            <a:ext cx="10018713" cy="1752599"/>
          </a:xfrm>
        </p:spPr>
        <p:txBody>
          <a:bodyPr>
            <a:normAutofit/>
          </a:bodyPr>
          <a:lstStyle/>
          <a:p>
            <a:pPr algn="l"/>
            <a:r>
              <a:rPr lang="cs-CZ" sz="4400" dirty="0" smtClean="0"/>
              <a:t>Obsah dnešní přednášky</a:t>
            </a:r>
            <a:endParaRPr lang="cs-CZ" sz="4400" dirty="0"/>
          </a:p>
        </p:txBody>
      </p:sp>
      <p:sp>
        <p:nvSpPr>
          <p:cNvPr id="3" name="Zástupný symbol pro obsah 2"/>
          <p:cNvSpPr>
            <a:spLocks noGrp="1"/>
          </p:cNvSpPr>
          <p:nvPr>
            <p:ph idx="1"/>
          </p:nvPr>
        </p:nvSpPr>
        <p:spPr>
          <a:xfrm>
            <a:off x="1484311" y="2011680"/>
            <a:ext cx="10018713" cy="4517135"/>
          </a:xfrm>
        </p:spPr>
        <p:txBody>
          <a:bodyPr>
            <a:normAutofit/>
          </a:bodyPr>
          <a:lstStyle/>
          <a:p>
            <a:pPr lvl="2"/>
            <a:r>
              <a:rPr lang="cs-CZ" sz="3200" dirty="0" smtClean="0"/>
              <a:t>Bankovní unie – koncept a příčiny</a:t>
            </a:r>
          </a:p>
          <a:p>
            <a:pPr lvl="2"/>
            <a:r>
              <a:rPr lang="cs-CZ" sz="3200" dirty="0" smtClean="0"/>
              <a:t>Oblast regulace</a:t>
            </a:r>
          </a:p>
          <a:p>
            <a:pPr lvl="2"/>
            <a:r>
              <a:rPr lang="cs-CZ" sz="3200" dirty="0" smtClean="0"/>
              <a:t>Jednotlivé pilíře</a:t>
            </a:r>
          </a:p>
          <a:p>
            <a:pPr lvl="2"/>
            <a:r>
              <a:rPr lang="cs-CZ" sz="3200" dirty="0" smtClean="0"/>
              <a:t>diskuze</a:t>
            </a:r>
          </a:p>
          <a:p>
            <a:pPr lvl="2"/>
            <a:endParaRPr lang="cs-CZ" dirty="0" smtClean="0"/>
          </a:p>
          <a:p>
            <a:pPr lvl="1"/>
            <a:endParaRPr lang="cs-CZ" dirty="0"/>
          </a:p>
        </p:txBody>
      </p:sp>
    </p:spTree>
    <p:extLst>
      <p:ext uri="{BB962C8B-B14F-4D97-AF65-F5344CB8AC3E}">
        <p14:creationId xmlns:p14="http://schemas.microsoft.com/office/powerpoint/2010/main" val="203051132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76464" y="448056"/>
            <a:ext cx="10018713" cy="1752599"/>
          </a:xfrm>
        </p:spPr>
        <p:txBody>
          <a:bodyPr>
            <a:normAutofit/>
          </a:bodyPr>
          <a:lstStyle/>
          <a:p>
            <a:pPr lvl="2"/>
            <a:r>
              <a:rPr lang="cs-CZ" sz="3200" dirty="0" smtClean="0"/>
              <a:t>Jednotný </a:t>
            </a:r>
            <a:r>
              <a:rPr lang="cs-CZ" sz="3200" dirty="0"/>
              <a:t>soubor pravidel (single </a:t>
            </a:r>
            <a:r>
              <a:rPr lang="cs-CZ" sz="3200" dirty="0" err="1"/>
              <a:t>rulebook</a:t>
            </a:r>
            <a:r>
              <a:rPr lang="cs-CZ" sz="3200" dirty="0"/>
              <a:t>)</a:t>
            </a:r>
          </a:p>
        </p:txBody>
      </p:sp>
      <p:sp>
        <p:nvSpPr>
          <p:cNvPr id="3" name="Zástupný symbol pro obsah 2"/>
          <p:cNvSpPr>
            <a:spLocks noGrp="1"/>
          </p:cNvSpPr>
          <p:nvPr>
            <p:ph idx="1"/>
          </p:nvPr>
        </p:nvSpPr>
        <p:spPr>
          <a:xfrm>
            <a:off x="708456" y="1967346"/>
            <a:ext cx="10941445" cy="4550940"/>
          </a:xfrm>
        </p:spPr>
        <p:txBody>
          <a:bodyPr anchor="t">
            <a:normAutofit/>
          </a:bodyPr>
          <a:lstStyle/>
          <a:p>
            <a:pPr lvl="2"/>
            <a:endParaRPr lang="cs-CZ" sz="3200" dirty="0" smtClean="0"/>
          </a:p>
          <a:p>
            <a:pPr lvl="2"/>
            <a:endParaRPr lang="cs-CZ" dirty="0"/>
          </a:p>
        </p:txBody>
      </p:sp>
      <p:pic>
        <p:nvPicPr>
          <p:cNvPr id="4" name="Obrázek 3"/>
          <p:cNvPicPr>
            <a:picLocks noChangeAspect="1"/>
          </p:cNvPicPr>
          <p:nvPr/>
        </p:nvPicPr>
        <p:blipFill>
          <a:blip r:embed="rId3"/>
          <a:stretch>
            <a:fillRect/>
          </a:stretch>
        </p:blipFill>
        <p:spPr>
          <a:xfrm>
            <a:off x="1476464" y="1600022"/>
            <a:ext cx="7121085" cy="5117770"/>
          </a:xfrm>
          <a:prstGeom prst="rect">
            <a:avLst/>
          </a:prstGeom>
        </p:spPr>
      </p:pic>
      <p:sp>
        <p:nvSpPr>
          <p:cNvPr id="5" name="TextovéPole 4"/>
          <p:cNvSpPr txBox="1"/>
          <p:nvPr/>
        </p:nvSpPr>
        <p:spPr>
          <a:xfrm rot="16200000">
            <a:off x="10619232" y="5326118"/>
            <a:ext cx="2694432" cy="369332"/>
          </a:xfrm>
          <a:prstGeom prst="rect">
            <a:avLst/>
          </a:prstGeom>
          <a:noFill/>
        </p:spPr>
        <p:txBody>
          <a:bodyPr wrap="square" rtlCol="0">
            <a:spAutoFit/>
          </a:bodyPr>
          <a:lstStyle/>
          <a:p>
            <a:r>
              <a:rPr lang="cs-CZ" dirty="0" smtClean="0"/>
              <a:t>Zdroj: Schweigl, 2015</a:t>
            </a:r>
            <a:endParaRPr lang="cs-CZ" dirty="0"/>
          </a:p>
        </p:txBody>
      </p:sp>
    </p:spTree>
    <p:extLst>
      <p:ext uri="{BB962C8B-B14F-4D97-AF65-F5344CB8AC3E}">
        <p14:creationId xmlns:p14="http://schemas.microsoft.com/office/powerpoint/2010/main" val="205053385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76464" y="448056"/>
            <a:ext cx="10018713" cy="1752599"/>
          </a:xfrm>
        </p:spPr>
        <p:txBody>
          <a:bodyPr>
            <a:normAutofit/>
          </a:bodyPr>
          <a:lstStyle/>
          <a:p>
            <a:pPr lvl="2"/>
            <a:r>
              <a:rPr lang="cs-CZ" sz="3200" dirty="0" smtClean="0"/>
              <a:t>Jednotný </a:t>
            </a:r>
            <a:r>
              <a:rPr lang="cs-CZ" sz="3200" dirty="0"/>
              <a:t>soubor pravidel (single </a:t>
            </a:r>
            <a:r>
              <a:rPr lang="cs-CZ" sz="3200" dirty="0" err="1"/>
              <a:t>rulebook</a:t>
            </a:r>
            <a:r>
              <a:rPr lang="cs-CZ" sz="3200" dirty="0" smtClean="0"/>
              <a:t>) - kapitál</a:t>
            </a:r>
            <a:endParaRPr lang="cs-CZ" sz="3200" dirty="0"/>
          </a:p>
        </p:txBody>
      </p:sp>
      <p:sp>
        <p:nvSpPr>
          <p:cNvPr id="3" name="Zástupný symbol pro obsah 2"/>
          <p:cNvSpPr>
            <a:spLocks noGrp="1"/>
          </p:cNvSpPr>
          <p:nvPr>
            <p:ph idx="1"/>
          </p:nvPr>
        </p:nvSpPr>
        <p:spPr>
          <a:xfrm>
            <a:off x="708456" y="1967346"/>
            <a:ext cx="10941445" cy="4550940"/>
          </a:xfrm>
        </p:spPr>
        <p:txBody>
          <a:bodyPr anchor="t">
            <a:normAutofit/>
          </a:bodyPr>
          <a:lstStyle/>
          <a:p>
            <a:pPr lvl="2"/>
            <a:r>
              <a:rPr lang="cs-CZ" sz="3200" dirty="0" smtClean="0"/>
              <a:t>Proč posílení kapitálu?</a:t>
            </a:r>
            <a:endParaRPr lang="cs-CZ" dirty="0"/>
          </a:p>
        </p:txBody>
      </p:sp>
      <p:pic>
        <p:nvPicPr>
          <p:cNvPr id="4" name="Obrázek 3"/>
          <p:cNvPicPr>
            <a:picLocks noChangeAspect="1"/>
          </p:cNvPicPr>
          <p:nvPr/>
        </p:nvPicPr>
        <p:blipFill>
          <a:blip r:embed="rId3"/>
          <a:stretch>
            <a:fillRect/>
          </a:stretch>
        </p:blipFill>
        <p:spPr>
          <a:xfrm>
            <a:off x="495191" y="2565862"/>
            <a:ext cx="5130001" cy="3353907"/>
          </a:xfrm>
          <a:prstGeom prst="rect">
            <a:avLst/>
          </a:prstGeom>
        </p:spPr>
      </p:pic>
      <p:pic>
        <p:nvPicPr>
          <p:cNvPr id="5" name="Obrázek 4"/>
          <p:cNvPicPr>
            <a:picLocks noChangeAspect="1"/>
          </p:cNvPicPr>
          <p:nvPr/>
        </p:nvPicPr>
        <p:blipFill>
          <a:blip r:embed="rId4"/>
          <a:stretch>
            <a:fillRect/>
          </a:stretch>
        </p:blipFill>
        <p:spPr>
          <a:xfrm>
            <a:off x="6095999" y="2565862"/>
            <a:ext cx="5130001" cy="3448829"/>
          </a:xfrm>
          <a:prstGeom prst="rect">
            <a:avLst/>
          </a:prstGeom>
        </p:spPr>
      </p:pic>
      <p:sp>
        <p:nvSpPr>
          <p:cNvPr id="6" name="TextovéPole 5"/>
          <p:cNvSpPr txBox="1"/>
          <p:nvPr/>
        </p:nvSpPr>
        <p:spPr>
          <a:xfrm rot="16200000">
            <a:off x="9664315" y="4234933"/>
            <a:ext cx="4437888" cy="369332"/>
          </a:xfrm>
          <a:prstGeom prst="rect">
            <a:avLst/>
          </a:prstGeom>
          <a:noFill/>
        </p:spPr>
        <p:txBody>
          <a:bodyPr wrap="square" rtlCol="0">
            <a:spAutoFit/>
          </a:bodyPr>
          <a:lstStyle/>
          <a:p>
            <a:r>
              <a:rPr lang="cs-CZ" dirty="0" smtClean="0"/>
              <a:t>Zdroj</a:t>
            </a:r>
            <a:r>
              <a:rPr lang="cs-CZ" smtClean="0"/>
              <a:t>: Reinhardt, 2011.</a:t>
            </a:r>
            <a:endParaRPr lang="cs-CZ"/>
          </a:p>
        </p:txBody>
      </p:sp>
    </p:spTree>
    <p:extLst>
      <p:ext uri="{BB962C8B-B14F-4D97-AF65-F5344CB8AC3E}">
        <p14:creationId xmlns:p14="http://schemas.microsoft.com/office/powerpoint/2010/main" val="271600128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76464" y="448056"/>
            <a:ext cx="10018713" cy="1752599"/>
          </a:xfrm>
        </p:spPr>
        <p:txBody>
          <a:bodyPr>
            <a:normAutofit/>
          </a:bodyPr>
          <a:lstStyle/>
          <a:p>
            <a:pPr lvl="2"/>
            <a:r>
              <a:rPr lang="cs-CZ" sz="3200" dirty="0" smtClean="0"/>
              <a:t>Jednotný </a:t>
            </a:r>
            <a:r>
              <a:rPr lang="cs-CZ" sz="3200" dirty="0"/>
              <a:t>soubor pravidel (single </a:t>
            </a:r>
            <a:r>
              <a:rPr lang="cs-CZ" sz="3200" dirty="0" err="1"/>
              <a:t>rulebook</a:t>
            </a:r>
            <a:r>
              <a:rPr lang="cs-CZ" sz="3200" dirty="0" smtClean="0"/>
              <a:t>) - kapitál</a:t>
            </a:r>
            <a:endParaRPr lang="cs-CZ" sz="3200" dirty="0"/>
          </a:p>
        </p:txBody>
      </p:sp>
      <p:sp>
        <p:nvSpPr>
          <p:cNvPr id="3" name="Zástupný symbol pro obsah 2"/>
          <p:cNvSpPr>
            <a:spLocks noGrp="1"/>
          </p:cNvSpPr>
          <p:nvPr>
            <p:ph idx="1"/>
          </p:nvPr>
        </p:nvSpPr>
        <p:spPr>
          <a:xfrm>
            <a:off x="708456" y="1967346"/>
            <a:ext cx="10941445" cy="4550940"/>
          </a:xfrm>
        </p:spPr>
        <p:txBody>
          <a:bodyPr anchor="t">
            <a:normAutofit fontScale="92500" lnSpcReduction="20000"/>
          </a:bodyPr>
          <a:lstStyle/>
          <a:p>
            <a:pPr lvl="2"/>
            <a:r>
              <a:rPr lang="cs-CZ" sz="3200" dirty="0"/>
              <a:t>posílení kapitálového rámce, resp. navýšení kvality, konzistence a transparentnosti kapitálového základu (</a:t>
            </a:r>
            <a:r>
              <a:rPr lang="cs-CZ" sz="3200" dirty="0" err="1"/>
              <a:t>capital</a:t>
            </a:r>
            <a:r>
              <a:rPr lang="cs-CZ" sz="3200" dirty="0"/>
              <a:t> base</a:t>
            </a:r>
            <a:r>
              <a:rPr lang="cs-CZ" sz="3200" dirty="0" smtClean="0"/>
              <a:t>)</a:t>
            </a:r>
          </a:p>
          <a:p>
            <a:pPr lvl="2"/>
            <a:r>
              <a:rPr lang="cs-CZ" sz="3200" dirty="0" smtClean="0"/>
              <a:t>Kvalitní kapitál, který bude schopen „absorbovat“ ztráty</a:t>
            </a:r>
          </a:p>
          <a:p>
            <a:pPr lvl="2"/>
            <a:r>
              <a:rPr lang="cs-CZ" sz="3200" dirty="0" smtClean="0"/>
              <a:t>Kapitál vs. rizikově vážená aktiva, tj. „míra rizika“</a:t>
            </a:r>
          </a:p>
          <a:p>
            <a:pPr lvl="2"/>
            <a:endParaRPr lang="cs-CZ" sz="3200" dirty="0"/>
          </a:p>
          <a:p>
            <a:pPr lvl="3"/>
            <a:r>
              <a:rPr lang="cs-CZ" sz="3000" dirty="0" smtClean="0"/>
              <a:t>navýšení </a:t>
            </a:r>
            <a:r>
              <a:rPr lang="cs-CZ" sz="3000" dirty="0"/>
              <a:t>kvality a kvantity požadovaného kapitálu </a:t>
            </a:r>
            <a:r>
              <a:rPr lang="cs-CZ" sz="3000" dirty="0" err="1"/>
              <a:t>Tier</a:t>
            </a:r>
            <a:r>
              <a:rPr lang="cs-CZ" sz="3000" dirty="0"/>
              <a:t> 1</a:t>
            </a:r>
          </a:p>
          <a:p>
            <a:pPr lvl="3"/>
            <a:r>
              <a:rPr lang="cs-CZ" sz="3000" dirty="0" smtClean="0"/>
              <a:t>zjednodušení </a:t>
            </a:r>
            <a:r>
              <a:rPr lang="cs-CZ" sz="3000" dirty="0"/>
              <a:t>a redukce množství kapitálu </a:t>
            </a:r>
            <a:r>
              <a:rPr lang="cs-CZ" sz="3000" dirty="0" err="1"/>
              <a:t>Tier</a:t>
            </a:r>
            <a:r>
              <a:rPr lang="cs-CZ" sz="3000" dirty="0"/>
              <a:t> 2</a:t>
            </a:r>
          </a:p>
          <a:p>
            <a:pPr lvl="3"/>
            <a:r>
              <a:rPr lang="cs-CZ" sz="3000" dirty="0" smtClean="0"/>
              <a:t>eliminace </a:t>
            </a:r>
            <a:r>
              <a:rPr lang="cs-CZ" sz="3000" dirty="0"/>
              <a:t>kapitálu </a:t>
            </a:r>
            <a:r>
              <a:rPr lang="cs-CZ" sz="3000" dirty="0" err="1"/>
              <a:t>Tier</a:t>
            </a:r>
            <a:r>
              <a:rPr lang="cs-CZ" sz="3000" dirty="0"/>
              <a:t> 3</a:t>
            </a:r>
            <a:endParaRPr lang="cs-CZ" sz="3000" dirty="0" smtClean="0"/>
          </a:p>
          <a:p>
            <a:pPr lvl="2"/>
            <a:endParaRPr lang="cs-CZ" dirty="0"/>
          </a:p>
        </p:txBody>
      </p:sp>
    </p:spTree>
    <p:extLst>
      <p:ext uri="{BB962C8B-B14F-4D97-AF65-F5344CB8AC3E}">
        <p14:creationId xmlns:p14="http://schemas.microsoft.com/office/powerpoint/2010/main" val="211964791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76464" y="448056"/>
            <a:ext cx="10018713" cy="1752599"/>
          </a:xfrm>
        </p:spPr>
        <p:txBody>
          <a:bodyPr>
            <a:normAutofit/>
          </a:bodyPr>
          <a:lstStyle/>
          <a:p>
            <a:pPr lvl="2"/>
            <a:r>
              <a:rPr lang="cs-CZ" sz="3200" dirty="0" smtClean="0"/>
              <a:t>Jednotný </a:t>
            </a:r>
            <a:r>
              <a:rPr lang="cs-CZ" sz="3200" dirty="0"/>
              <a:t>soubor pravidel (single </a:t>
            </a:r>
            <a:r>
              <a:rPr lang="cs-CZ" sz="3200" dirty="0" err="1"/>
              <a:t>rulebook</a:t>
            </a:r>
            <a:r>
              <a:rPr lang="cs-CZ" sz="3200" dirty="0" smtClean="0"/>
              <a:t>) - kapitál</a:t>
            </a:r>
            <a:endParaRPr lang="cs-CZ" sz="3200" dirty="0"/>
          </a:p>
        </p:txBody>
      </p:sp>
      <p:sp>
        <p:nvSpPr>
          <p:cNvPr id="3" name="Zástupný symbol pro obsah 2"/>
          <p:cNvSpPr>
            <a:spLocks noGrp="1"/>
          </p:cNvSpPr>
          <p:nvPr>
            <p:ph idx="1"/>
          </p:nvPr>
        </p:nvSpPr>
        <p:spPr>
          <a:xfrm>
            <a:off x="708456" y="1967346"/>
            <a:ext cx="10941445" cy="4550940"/>
          </a:xfrm>
        </p:spPr>
        <p:txBody>
          <a:bodyPr anchor="t">
            <a:normAutofit/>
          </a:bodyPr>
          <a:lstStyle/>
          <a:p>
            <a:pPr lvl="2"/>
            <a:r>
              <a:rPr lang="cs-CZ" sz="3200" dirty="0" err="1" smtClean="0"/>
              <a:t>Tier</a:t>
            </a:r>
            <a:r>
              <a:rPr lang="cs-CZ" sz="3200" dirty="0" smtClean="0"/>
              <a:t> </a:t>
            </a:r>
            <a:r>
              <a:rPr lang="cs-CZ" sz="3200" dirty="0"/>
              <a:t>1 kapitál (</a:t>
            </a:r>
            <a:r>
              <a:rPr lang="cs-CZ" sz="3200" dirty="0" err="1"/>
              <a:t>going-concern</a:t>
            </a:r>
            <a:r>
              <a:rPr lang="cs-CZ" sz="3200" dirty="0"/>
              <a:t> </a:t>
            </a:r>
            <a:r>
              <a:rPr lang="cs-CZ" sz="3200" dirty="0" err="1"/>
              <a:t>capital</a:t>
            </a:r>
            <a:r>
              <a:rPr lang="cs-CZ" sz="3200" dirty="0" smtClean="0"/>
              <a:t>) </a:t>
            </a:r>
          </a:p>
          <a:p>
            <a:pPr lvl="2"/>
            <a:r>
              <a:rPr lang="cs-CZ" sz="3200" dirty="0" err="1" smtClean="0"/>
              <a:t>Tier</a:t>
            </a:r>
            <a:r>
              <a:rPr lang="cs-CZ" sz="3200" dirty="0" smtClean="0"/>
              <a:t> </a:t>
            </a:r>
            <a:r>
              <a:rPr lang="cs-CZ" sz="3200" dirty="0"/>
              <a:t>2 kapitál (</a:t>
            </a:r>
            <a:r>
              <a:rPr lang="cs-CZ" sz="3200" dirty="0" err="1"/>
              <a:t>gone-concern</a:t>
            </a:r>
            <a:r>
              <a:rPr lang="cs-CZ" sz="3200" dirty="0"/>
              <a:t> </a:t>
            </a:r>
            <a:r>
              <a:rPr lang="cs-CZ" sz="3200" dirty="0" err="1"/>
              <a:t>capital</a:t>
            </a:r>
            <a:r>
              <a:rPr lang="cs-CZ" sz="3200" dirty="0" smtClean="0"/>
              <a:t>)</a:t>
            </a:r>
          </a:p>
          <a:p>
            <a:pPr lvl="2"/>
            <a:endParaRPr lang="cs-CZ" sz="3200" dirty="0" smtClean="0"/>
          </a:p>
          <a:p>
            <a:endParaRPr lang="cs-CZ" dirty="0"/>
          </a:p>
          <a:p>
            <a:r>
              <a:rPr lang="cs-CZ" dirty="0" err="1" smtClean="0"/>
              <a:t>Tier</a:t>
            </a:r>
            <a:r>
              <a:rPr lang="cs-CZ" dirty="0" smtClean="0"/>
              <a:t> </a:t>
            </a:r>
            <a:r>
              <a:rPr lang="cs-CZ" dirty="0"/>
              <a:t>1 kapitál musí stále dosahovat celkem minimálně 6% rizikově vážených </a:t>
            </a:r>
            <a:r>
              <a:rPr lang="cs-CZ" dirty="0" smtClean="0"/>
              <a:t>aktiv (RVA); </a:t>
            </a:r>
            <a:endParaRPr lang="cs-CZ" dirty="0"/>
          </a:p>
          <a:p>
            <a:r>
              <a:rPr lang="cs-CZ" dirty="0" smtClean="0"/>
              <a:t>Celkový </a:t>
            </a:r>
            <a:r>
              <a:rPr lang="cs-CZ" dirty="0"/>
              <a:t>kapitál, tj. </a:t>
            </a:r>
            <a:r>
              <a:rPr lang="cs-CZ" dirty="0" err="1"/>
              <a:t>Tier</a:t>
            </a:r>
            <a:r>
              <a:rPr lang="cs-CZ" dirty="0"/>
              <a:t> 1 a </a:t>
            </a:r>
            <a:r>
              <a:rPr lang="cs-CZ" dirty="0" err="1"/>
              <a:t>Tier</a:t>
            </a:r>
            <a:r>
              <a:rPr lang="cs-CZ" dirty="0"/>
              <a:t> 2, musí stále dosahovat nejméně 8% rizikově vážených aktiv</a:t>
            </a:r>
          </a:p>
          <a:p>
            <a:pPr lvl="2"/>
            <a:endParaRPr lang="cs-CZ" sz="3200" dirty="0"/>
          </a:p>
          <a:p>
            <a:pPr lvl="2"/>
            <a:endParaRPr lang="cs-CZ" dirty="0"/>
          </a:p>
        </p:txBody>
      </p:sp>
    </p:spTree>
    <p:extLst>
      <p:ext uri="{BB962C8B-B14F-4D97-AF65-F5344CB8AC3E}">
        <p14:creationId xmlns:p14="http://schemas.microsoft.com/office/powerpoint/2010/main" val="256846771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76464" y="448056"/>
            <a:ext cx="10018713" cy="1752599"/>
          </a:xfrm>
        </p:spPr>
        <p:txBody>
          <a:bodyPr>
            <a:normAutofit/>
          </a:bodyPr>
          <a:lstStyle/>
          <a:p>
            <a:pPr lvl="2"/>
            <a:r>
              <a:rPr lang="cs-CZ" sz="3200" dirty="0" smtClean="0"/>
              <a:t>Jednotný </a:t>
            </a:r>
            <a:r>
              <a:rPr lang="cs-CZ" sz="3200" dirty="0"/>
              <a:t>soubor pravidel (single </a:t>
            </a:r>
            <a:r>
              <a:rPr lang="cs-CZ" sz="3200" dirty="0" err="1"/>
              <a:t>rulebook</a:t>
            </a:r>
            <a:r>
              <a:rPr lang="cs-CZ" sz="3200" dirty="0" smtClean="0"/>
              <a:t>) – kapitálové rezervy</a:t>
            </a:r>
            <a:endParaRPr lang="cs-CZ" sz="3200" dirty="0"/>
          </a:p>
        </p:txBody>
      </p:sp>
      <p:sp>
        <p:nvSpPr>
          <p:cNvPr id="3" name="Zástupný symbol pro obsah 2"/>
          <p:cNvSpPr>
            <a:spLocks noGrp="1"/>
          </p:cNvSpPr>
          <p:nvPr>
            <p:ph idx="1"/>
          </p:nvPr>
        </p:nvSpPr>
        <p:spPr>
          <a:xfrm>
            <a:off x="708456" y="1967346"/>
            <a:ext cx="10941445" cy="4550940"/>
          </a:xfrm>
        </p:spPr>
        <p:txBody>
          <a:bodyPr anchor="t">
            <a:normAutofit fontScale="92500" lnSpcReduction="20000"/>
          </a:bodyPr>
          <a:lstStyle/>
          <a:p>
            <a:pPr lvl="2"/>
            <a:r>
              <a:rPr lang="cs-CZ" sz="3200" dirty="0"/>
              <a:t>k</a:t>
            </a:r>
            <a:r>
              <a:rPr lang="cs-CZ" sz="3200" dirty="0" smtClean="0"/>
              <a:t>apitálové rezervy „nad rámec“ požadavků kapitálové přiměřenosti</a:t>
            </a:r>
          </a:p>
          <a:p>
            <a:pPr marL="1428750" lvl="2" indent="-514350">
              <a:buFont typeface="+mj-lt"/>
              <a:buAutoNum type="arabicPeriod"/>
            </a:pPr>
            <a:r>
              <a:rPr lang="cs-CZ" sz="3200" dirty="0"/>
              <a:t>Bezpečnostní kapitálová </a:t>
            </a:r>
            <a:r>
              <a:rPr lang="cs-CZ" sz="3200" dirty="0" smtClean="0"/>
              <a:t>rezerva</a:t>
            </a:r>
          </a:p>
          <a:p>
            <a:pPr marL="1428750" lvl="2" indent="-514350">
              <a:buFont typeface="+mj-lt"/>
              <a:buAutoNum type="arabicPeriod"/>
            </a:pPr>
            <a:r>
              <a:rPr lang="cs-CZ" sz="3200" dirty="0"/>
              <a:t>Proticyklická kapitálová </a:t>
            </a:r>
            <a:r>
              <a:rPr lang="cs-CZ" sz="3200" dirty="0" smtClean="0"/>
              <a:t>rezerva</a:t>
            </a:r>
          </a:p>
          <a:p>
            <a:pPr marL="1428750" lvl="2" indent="-514350">
              <a:buFont typeface="+mj-lt"/>
              <a:buAutoNum type="arabicPeriod"/>
            </a:pPr>
            <a:r>
              <a:rPr lang="cs-CZ" sz="3200" dirty="0"/>
              <a:t>Kapitálová rezerva pro krytí systémového </a:t>
            </a:r>
            <a:r>
              <a:rPr lang="cs-CZ" sz="3200" dirty="0" smtClean="0"/>
              <a:t>rizika</a:t>
            </a:r>
          </a:p>
          <a:p>
            <a:pPr marL="1428750" lvl="2" indent="-514350">
              <a:buFont typeface="+mj-lt"/>
              <a:buAutoNum type="arabicPeriod"/>
            </a:pPr>
            <a:r>
              <a:rPr lang="cs-CZ" sz="3200" dirty="0"/>
              <a:t>Kapitálová rezerva vytvářená globálními systémově významnými institucemi </a:t>
            </a:r>
            <a:endParaRPr lang="cs-CZ" sz="3200" dirty="0" smtClean="0"/>
          </a:p>
          <a:p>
            <a:pPr marL="1428750" lvl="2" indent="-514350">
              <a:buFont typeface="+mj-lt"/>
              <a:buAutoNum type="arabicPeriod"/>
            </a:pPr>
            <a:r>
              <a:rPr lang="cs-CZ" sz="3200" dirty="0"/>
              <a:t>Kapitálová rezerva vytvářená jinými systémově významnými institucemi</a:t>
            </a:r>
            <a:endParaRPr lang="cs-CZ" sz="3200" dirty="0" smtClean="0"/>
          </a:p>
          <a:p>
            <a:pPr lvl="2"/>
            <a:endParaRPr lang="cs-CZ" sz="3200" dirty="0" smtClean="0"/>
          </a:p>
          <a:p>
            <a:pPr lvl="2"/>
            <a:endParaRPr lang="cs-CZ" sz="3200" dirty="0" smtClean="0"/>
          </a:p>
          <a:p>
            <a:pPr lvl="2"/>
            <a:endParaRPr lang="cs-CZ" sz="3200" dirty="0"/>
          </a:p>
          <a:p>
            <a:pPr lvl="2"/>
            <a:endParaRPr lang="cs-CZ" dirty="0"/>
          </a:p>
        </p:txBody>
      </p:sp>
    </p:spTree>
    <p:extLst>
      <p:ext uri="{BB962C8B-B14F-4D97-AF65-F5344CB8AC3E}">
        <p14:creationId xmlns:p14="http://schemas.microsoft.com/office/powerpoint/2010/main" val="422500966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76464" y="448056"/>
            <a:ext cx="10018713" cy="1752599"/>
          </a:xfrm>
        </p:spPr>
        <p:txBody>
          <a:bodyPr>
            <a:normAutofit/>
          </a:bodyPr>
          <a:lstStyle/>
          <a:p>
            <a:pPr lvl="2"/>
            <a:r>
              <a:rPr lang="cs-CZ" sz="3200" dirty="0" smtClean="0"/>
              <a:t>Jednotný </a:t>
            </a:r>
            <a:r>
              <a:rPr lang="cs-CZ" sz="3200" dirty="0"/>
              <a:t>soubor pravidel (single </a:t>
            </a:r>
            <a:r>
              <a:rPr lang="cs-CZ" sz="3200" dirty="0" err="1"/>
              <a:t>rulebook</a:t>
            </a:r>
            <a:r>
              <a:rPr lang="cs-CZ" sz="3200" dirty="0" smtClean="0"/>
              <a:t>) </a:t>
            </a:r>
            <a:r>
              <a:rPr lang="cs-CZ" sz="3200" dirty="0"/>
              <a:t>– Požadavky na likviditu</a:t>
            </a:r>
          </a:p>
        </p:txBody>
      </p:sp>
      <p:sp>
        <p:nvSpPr>
          <p:cNvPr id="3" name="Zástupný symbol pro obsah 2"/>
          <p:cNvSpPr>
            <a:spLocks noGrp="1"/>
          </p:cNvSpPr>
          <p:nvPr>
            <p:ph idx="1"/>
          </p:nvPr>
        </p:nvSpPr>
        <p:spPr>
          <a:xfrm>
            <a:off x="708456" y="1967346"/>
            <a:ext cx="10941445" cy="4550940"/>
          </a:xfrm>
        </p:spPr>
        <p:txBody>
          <a:bodyPr anchor="t">
            <a:normAutofit fontScale="92500" lnSpcReduction="20000"/>
          </a:bodyPr>
          <a:lstStyle/>
          <a:p>
            <a:pPr lvl="2"/>
            <a:r>
              <a:rPr lang="cs-CZ" sz="3200" b="1" dirty="0" smtClean="0"/>
              <a:t>Ukazatel </a:t>
            </a:r>
            <a:r>
              <a:rPr lang="cs-CZ" sz="3200" b="1" dirty="0"/>
              <a:t>krytí likvidity </a:t>
            </a:r>
            <a:r>
              <a:rPr lang="cs-CZ" sz="3200" dirty="0"/>
              <a:t>(</a:t>
            </a:r>
            <a:r>
              <a:rPr lang="cs-CZ" sz="3200" dirty="0" err="1"/>
              <a:t>liquidity</a:t>
            </a:r>
            <a:r>
              <a:rPr lang="cs-CZ" sz="3200" dirty="0"/>
              <a:t> </a:t>
            </a:r>
            <a:r>
              <a:rPr lang="cs-CZ" sz="3200" dirty="0" err="1"/>
              <a:t>coverage</a:t>
            </a:r>
            <a:r>
              <a:rPr lang="cs-CZ" sz="3200" dirty="0"/>
              <a:t> ratio, LCR) představuje poměr zásoby likvidních aktiv k potenciálnímu čistému odlivu zdrojů po dobu 30 </a:t>
            </a:r>
            <a:r>
              <a:rPr lang="cs-CZ" sz="3200" dirty="0" smtClean="0"/>
              <a:t>dní</a:t>
            </a:r>
          </a:p>
          <a:p>
            <a:pPr lvl="3"/>
            <a:r>
              <a:rPr lang="cs-CZ" sz="3000" dirty="0" smtClean="0"/>
              <a:t>požadavek </a:t>
            </a:r>
            <a:r>
              <a:rPr lang="cs-CZ" sz="3000" dirty="0"/>
              <a:t>cílí na to, aby banka měla adekvátní dostatek likvidních </a:t>
            </a:r>
            <a:r>
              <a:rPr lang="cs-CZ" sz="3000" dirty="0" smtClean="0"/>
              <a:t>aktiv</a:t>
            </a:r>
          </a:p>
          <a:p>
            <a:pPr lvl="2"/>
            <a:r>
              <a:rPr lang="cs-CZ" sz="3200" b="1" dirty="0" smtClean="0"/>
              <a:t>Ukazatel </a:t>
            </a:r>
            <a:r>
              <a:rPr lang="cs-CZ" sz="3200" b="1" dirty="0"/>
              <a:t>čistého stabilního financování </a:t>
            </a:r>
            <a:r>
              <a:rPr lang="cs-CZ" sz="3200" dirty="0"/>
              <a:t>(</a:t>
            </a:r>
            <a:r>
              <a:rPr lang="cs-CZ" sz="3200" dirty="0" err="1"/>
              <a:t>net</a:t>
            </a:r>
            <a:r>
              <a:rPr lang="cs-CZ" sz="3200" dirty="0"/>
              <a:t> </a:t>
            </a:r>
            <a:r>
              <a:rPr lang="cs-CZ" sz="3200" dirty="0" err="1"/>
              <a:t>stable</a:t>
            </a:r>
            <a:r>
              <a:rPr lang="cs-CZ" sz="3200" dirty="0"/>
              <a:t> </a:t>
            </a:r>
            <a:r>
              <a:rPr lang="cs-CZ" sz="3200" dirty="0" err="1"/>
              <a:t>funding</a:t>
            </a:r>
            <a:r>
              <a:rPr lang="cs-CZ" sz="3200" dirty="0"/>
              <a:t> ratio, NSFR</a:t>
            </a:r>
            <a:r>
              <a:rPr lang="cs-CZ" sz="3200" dirty="0" smtClean="0"/>
              <a:t>);</a:t>
            </a:r>
          </a:p>
          <a:p>
            <a:pPr lvl="3"/>
            <a:r>
              <a:rPr lang="cs-CZ" sz="3000" dirty="0"/>
              <a:t>snížit riziko financování v delším časovém horizontu a to prostřednictvím požadavku, aby banky financovaly své aktivity dostatečně stabilními zdroji </a:t>
            </a:r>
            <a:r>
              <a:rPr lang="cs-CZ" sz="3000" dirty="0" smtClean="0"/>
              <a:t>financování</a:t>
            </a:r>
          </a:p>
          <a:p>
            <a:pPr lvl="2"/>
            <a:endParaRPr lang="cs-CZ" sz="3200" dirty="0" smtClean="0"/>
          </a:p>
          <a:p>
            <a:pPr lvl="2"/>
            <a:endParaRPr lang="cs-CZ" sz="3200" dirty="0" smtClean="0"/>
          </a:p>
          <a:p>
            <a:pPr lvl="2"/>
            <a:endParaRPr lang="cs-CZ" sz="3200" dirty="0"/>
          </a:p>
          <a:p>
            <a:pPr lvl="2"/>
            <a:endParaRPr lang="cs-CZ" dirty="0"/>
          </a:p>
        </p:txBody>
      </p:sp>
    </p:spTree>
    <p:extLst>
      <p:ext uri="{BB962C8B-B14F-4D97-AF65-F5344CB8AC3E}">
        <p14:creationId xmlns:p14="http://schemas.microsoft.com/office/powerpoint/2010/main" val="84090890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76464" y="448056"/>
            <a:ext cx="10018713" cy="1752599"/>
          </a:xfrm>
        </p:spPr>
        <p:txBody>
          <a:bodyPr>
            <a:normAutofit/>
          </a:bodyPr>
          <a:lstStyle/>
          <a:p>
            <a:pPr lvl="2"/>
            <a:r>
              <a:rPr lang="cs-CZ" sz="3200" dirty="0" smtClean="0"/>
              <a:t>Jednotný </a:t>
            </a:r>
            <a:r>
              <a:rPr lang="cs-CZ" sz="3200" dirty="0"/>
              <a:t>soubor pravidel (single </a:t>
            </a:r>
            <a:r>
              <a:rPr lang="cs-CZ" sz="3200" dirty="0" err="1"/>
              <a:t>rulebook</a:t>
            </a:r>
            <a:r>
              <a:rPr lang="cs-CZ" sz="3200" dirty="0" smtClean="0"/>
              <a:t>) </a:t>
            </a:r>
            <a:r>
              <a:rPr lang="cs-CZ" sz="3200" dirty="0"/>
              <a:t>– Finanční páka</a:t>
            </a:r>
          </a:p>
        </p:txBody>
      </p:sp>
      <p:sp>
        <p:nvSpPr>
          <p:cNvPr id="3" name="Zástupný symbol pro obsah 2"/>
          <p:cNvSpPr>
            <a:spLocks noGrp="1"/>
          </p:cNvSpPr>
          <p:nvPr>
            <p:ph idx="1"/>
          </p:nvPr>
        </p:nvSpPr>
        <p:spPr>
          <a:xfrm>
            <a:off x="708456" y="1967346"/>
            <a:ext cx="10941445" cy="4550940"/>
          </a:xfrm>
        </p:spPr>
        <p:txBody>
          <a:bodyPr anchor="t">
            <a:normAutofit/>
          </a:bodyPr>
          <a:lstStyle/>
          <a:p>
            <a:pPr lvl="2"/>
            <a:r>
              <a:rPr lang="cs-CZ" sz="3200" dirty="0" smtClean="0"/>
              <a:t>Vztah </a:t>
            </a:r>
            <a:r>
              <a:rPr lang="cs-CZ" sz="3200" dirty="0"/>
              <a:t>mezi kapitálovou základnou banky a jejími celkovými </a:t>
            </a:r>
            <a:r>
              <a:rPr lang="cs-CZ" sz="3200" dirty="0" smtClean="0"/>
              <a:t>aktivy</a:t>
            </a:r>
          </a:p>
          <a:p>
            <a:pPr lvl="2"/>
            <a:r>
              <a:rPr lang="cs-CZ" sz="3200" dirty="0" smtClean="0"/>
              <a:t>není </a:t>
            </a:r>
            <a:r>
              <a:rPr lang="cs-CZ" sz="3200" dirty="0"/>
              <a:t>kalkulováno s hodnotou RVA, ale celkovou mírou expozic, tj. všemi aktivy a podrozvahovými </a:t>
            </a:r>
            <a:r>
              <a:rPr lang="cs-CZ" sz="3200" dirty="0" smtClean="0"/>
              <a:t>položkami</a:t>
            </a:r>
          </a:p>
          <a:p>
            <a:pPr lvl="2"/>
            <a:r>
              <a:rPr lang="cs-CZ" sz="3200" dirty="0" smtClean="0"/>
              <a:t>Cílem </a:t>
            </a:r>
            <a:r>
              <a:rPr lang="cs-CZ" sz="3200" dirty="0"/>
              <a:t>je snížit nadměrné využívání páky, které může mít negativní vliv na solventnost bank</a:t>
            </a:r>
          </a:p>
          <a:p>
            <a:pPr lvl="2"/>
            <a:endParaRPr lang="cs-CZ" sz="3200" dirty="0"/>
          </a:p>
          <a:p>
            <a:pPr lvl="2"/>
            <a:endParaRPr lang="cs-CZ" dirty="0"/>
          </a:p>
        </p:txBody>
      </p:sp>
    </p:spTree>
    <p:extLst>
      <p:ext uri="{BB962C8B-B14F-4D97-AF65-F5344CB8AC3E}">
        <p14:creationId xmlns:p14="http://schemas.microsoft.com/office/powerpoint/2010/main" val="207945328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76464" y="448056"/>
            <a:ext cx="10018713" cy="1752599"/>
          </a:xfrm>
        </p:spPr>
        <p:txBody>
          <a:bodyPr>
            <a:normAutofit/>
          </a:bodyPr>
          <a:lstStyle/>
          <a:p>
            <a:pPr lvl="2"/>
            <a:r>
              <a:rPr lang="cs-CZ" sz="3200" dirty="0" smtClean="0"/>
              <a:t>Jednotný </a:t>
            </a:r>
            <a:r>
              <a:rPr lang="cs-CZ" sz="3200" dirty="0"/>
              <a:t>mechanismus dohledu (single </a:t>
            </a:r>
            <a:r>
              <a:rPr lang="cs-CZ" sz="3200" dirty="0" err="1"/>
              <a:t>supervision</a:t>
            </a:r>
            <a:r>
              <a:rPr lang="cs-CZ" sz="3200" dirty="0"/>
              <a:t> </a:t>
            </a:r>
            <a:r>
              <a:rPr lang="cs-CZ" sz="3200" dirty="0" err="1"/>
              <a:t>mechanism</a:t>
            </a:r>
            <a:r>
              <a:rPr lang="cs-CZ" sz="3200" dirty="0"/>
              <a:t>)</a:t>
            </a:r>
          </a:p>
        </p:txBody>
      </p:sp>
      <p:sp>
        <p:nvSpPr>
          <p:cNvPr id="3" name="Zástupný symbol pro obsah 2"/>
          <p:cNvSpPr>
            <a:spLocks noGrp="1"/>
          </p:cNvSpPr>
          <p:nvPr>
            <p:ph idx="1"/>
          </p:nvPr>
        </p:nvSpPr>
        <p:spPr>
          <a:xfrm>
            <a:off x="708456" y="1967346"/>
            <a:ext cx="10941445" cy="4550940"/>
          </a:xfrm>
        </p:spPr>
        <p:txBody>
          <a:bodyPr anchor="t">
            <a:normAutofit/>
          </a:bodyPr>
          <a:lstStyle/>
          <a:p>
            <a:pPr lvl="2"/>
            <a:r>
              <a:rPr lang="cs-CZ" sz="3200" dirty="0" smtClean="0"/>
              <a:t>obezřetnostní </a:t>
            </a:r>
            <a:r>
              <a:rPr lang="cs-CZ" sz="3200" dirty="0"/>
              <a:t>dohled nad úvěrovými institucemi v eurozóně a v těch členských státech mimo eurozónu, které se rozhodnou k němu </a:t>
            </a:r>
            <a:r>
              <a:rPr lang="cs-CZ" sz="3200" dirty="0" smtClean="0"/>
              <a:t>připojit</a:t>
            </a:r>
          </a:p>
          <a:p>
            <a:pPr lvl="2"/>
            <a:r>
              <a:rPr lang="cs-CZ" sz="3200" dirty="0" smtClean="0"/>
              <a:t>posílený </a:t>
            </a:r>
            <a:r>
              <a:rPr lang="cs-CZ" sz="3200" dirty="0"/>
              <a:t>dohled nad evropským bankovním </a:t>
            </a:r>
            <a:r>
              <a:rPr lang="cs-CZ" sz="3200" dirty="0" smtClean="0"/>
              <a:t>sektorem</a:t>
            </a:r>
          </a:p>
          <a:p>
            <a:pPr lvl="2"/>
            <a:r>
              <a:rPr lang="cs-CZ" sz="3200" dirty="0"/>
              <a:t>prováděn prostřednictvím integrované struktury spojující nadnárodní orgán – Evropskou centrální banku – a orgány dohledu členských států</a:t>
            </a:r>
            <a:endParaRPr lang="cs-CZ" sz="3200" dirty="0" smtClean="0"/>
          </a:p>
          <a:p>
            <a:pPr lvl="2"/>
            <a:endParaRPr lang="cs-CZ" dirty="0"/>
          </a:p>
        </p:txBody>
      </p:sp>
    </p:spTree>
    <p:extLst>
      <p:ext uri="{BB962C8B-B14F-4D97-AF65-F5344CB8AC3E}">
        <p14:creationId xmlns:p14="http://schemas.microsoft.com/office/powerpoint/2010/main" val="220947326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76464" y="448056"/>
            <a:ext cx="10018713" cy="1752599"/>
          </a:xfrm>
        </p:spPr>
        <p:txBody>
          <a:bodyPr>
            <a:normAutofit/>
          </a:bodyPr>
          <a:lstStyle/>
          <a:p>
            <a:pPr lvl="2"/>
            <a:r>
              <a:rPr lang="cs-CZ" sz="3200" dirty="0" smtClean="0"/>
              <a:t>Jednotný </a:t>
            </a:r>
            <a:r>
              <a:rPr lang="cs-CZ" sz="3200" dirty="0"/>
              <a:t>mechanismus dohledu (single </a:t>
            </a:r>
            <a:r>
              <a:rPr lang="cs-CZ" sz="3200" dirty="0" err="1"/>
              <a:t>supervision</a:t>
            </a:r>
            <a:r>
              <a:rPr lang="cs-CZ" sz="3200" dirty="0"/>
              <a:t> </a:t>
            </a:r>
            <a:r>
              <a:rPr lang="cs-CZ" sz="3200" dirty="0" err="1"/>
              <a:t>mechanism</a:t>
            </a:r>
            <a:r>
              <a:rPr lang="cs-CZ" sz="3200" dirty="0"/>
              <a:t>)</a:t>
            </a:r>
          </a:p>
        </p:txBody>
      </p:sp>
      <p:sp>
        <p:nvSpPr>
          <p:cNvPr id="3" name="Zástupný symbol pro obsah 2"/>
          <p:cNvSpPr>
            <a:spLocks noGrp="1"/>
          </p:cNvSpPr>
          <p:nvPr>
            <p:ph idx="1"/>
          </p:nvPr>
        </p:nvSpPr>
        <p:spPr>
          <a:xfrm>
            <a:off x="708456" y="1967346"/>
            <a:ext cx="10941445" cy="4550940"/>
          </a:xfrm>
        </p:spPr>
        <p:txBody>
          <a:bodyPr anchor="t">
            <a:normAutofit fontScale="92500"/>
          </a:bodyPr>
          <a:lstStyle/>
          <a:p>
            <a:pPr lvl="2"/>
            <a:r>
              <a:rPr lang="cs-CZ" sz="3200" dirty="0" smtClean="0"/>
              <a:t>Vice </a:t>
            </a:r>
            <a:r>
              <a:rPr lang="cs-CZ" sz="3200" dirty="0"/>
              <a:t>guvernér Hampl (2014): </a:t>
            </a:r>
            <a:r>
              <a:rPr lang="cs-CZ" sz="3200" i="1" dirty="0"/>
              <a:t>„Kdyby v tuto chvíli byla ČR členem bankovní unie, tak by to znamenalo, že </a:t>
            </a:r>
            <a:r>
              <a:rPr lang="cs-CZ" sz="3200" i="1" u="sng" dirty="0"/>
              <a:t>minimálně nad třemi největšími bankami by vykonávala dohled ECB</a:t>
            </a:r>
            <a:r>
              <a:rPr lang="cs-CZ" sz="3200" i="1" dirty="0"/>
              <a:t>. Tyto banky jsou natolik velké, že překračují limit na přímý dohled. V situaci, že by se dnes restrukturalizovala nějaká bankovní skupina, by podle pravidel restrukturalizace finanční instituce skutečně byl </a:t>
            </a:r>
            <a:r>
              <a:rPr lang="cs-CZ" sz="3200" i="1" u="sng" dirty="0"/>
              <a:t>upřednostněn zájem celé skupiny nad zájmem dceřiné společnosti</a:t>
            </a:r>
            <a:r>
              <a:rPr lang="cs-CZ" sz="3200" i="1" dirty="0"/>
              <a:t>. Tak to skutečně je a je to i jeden z důvodů, proč za sebe nevidím důvod, proč se hnát do bankovní unie. “</a:t>
            </a:r>
            <a:endParaRPr lang="cs-CZ" sz="3200" i="1" dirty="0" smtClean="0"/>
          </a:p>
          <a:p>
            <a:pPr lvl="2"/>
            <a:endParaRPr lang="cs-CZ" dirty="0"/>
          </a:p>
        </p:txBody>
      </p:sp>
      <p:sp>
        <p:nvSpPr>
          <p:cNvPr id="4" name="TextovéPole 3"/>
          <p:cNvSpPr txBox="1"/>
          <p:nvPr/>
        </p:nvSpPr>
        <p:spPr>
          <a:xfrm>
            <a:off x="6583680" y="6195120"/>
            <a:ext cx="5291328" cy="646331"/>
          </a:xfrm>
          <a:prstGeom prst="rect">
            <a:avLst/>
          </a:prstGeom>
          <a:noFill/>
        </p:spPr>
        <p:txBody>
          <a:bodyPr wrap="square" rtlCol="0">
            <a:spAutoFit/>
          </a:bodyPr>
          <a:lstStyle/>
          <a:p>
            <a:r>
              <a:rPr lang="cs-CZ" dirty="0"/>
              <a:t>https://www.cnb.cz/cs/verejnost/pro_media/clanky_rozhovory/media_2014/cl_14_140529_hampl_ln.html</a:t>
            </a:r>
          </a:p>
        </p:txBody>
      </p:sp>
    </p:spTree>
    <p:extLst>
      <p:ext uri="{BB962C8B-B14F-4D97-AF65-F5344CB8AC3E}">
        <p14:creationId xmlns:p14="http://schemas.microsoft.com/office/powerpoint/2010/main" val="396693882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76464" y="448056"/>
            <a:ext cx="10018713" cy="1752599"/>
          </a:xfrm>
        </p:spPr>
        <p:txBody>
          <a:bodyPr>
            <a:normAutofit/>
          </a:bodyPr>
          <a:lstStyle/>
          <a:p>
            <a:pPr lvl="2"/>
            <a:r>
              <a:rPr lang="cs-CZ" sz="3200" dirty="0"/>
              <a:t>Evropský systém dohledu nad finančním trhem </a:t>
            </a:r>
            <a:r>
              <a:rPr lang="cs-CZ" sz="3200" dirty="0" smtClean="0"/>
              <a:t>(ESFS)</a:t>
            </a:r>
            <a:endParaRPr lang="cs-CZ" sz="3200" dirty="0"/>
          </a:p>
        </p:txBody>
      </p:sp>
      <p:sp>
        <p:nvSpPr>
          <p:cNvPr id="3" name="Zástupný symbol pro obsah 2"/>
          <p:cNvSpPr>
            <a:spLocks noGrp="1"/>
          </p:cNvSpPr>
          <p:nvPr>
            <p:ph idx="1"/>
          </p:nvPr>
        </p:nvSpPr>
        <p:spPr>
          <a:xfrm>
            <a:off x="708456" y="1967346"/>
            <a:ext cx="10941445" cy="4550940"/>
          </a:xfrm>
        </p:spPr>
        <p:txBody>
          <a:bodyPr anchor="t">
            <a:normAutofit/>
          </a:bodyPr>
          <a:lstStyle/>
          <a:p>
            <a:pPr lvl="2"/>
            <a:r>
              <a:rPr lang="cs-CZ" sz="2800" dirty="0" smtClean="0"/>
              <a:t>Není bezpodmínečně „součástí“ bankovní unie</a:t>
            </a:r>
          </a:p>
          <a:p>
            <a:pPr lvl="2"/>
            <a:r>
              <a:rPr lang="cs-CZ" sz="2800" dirty="0" smtClean="0"/>
              <a:t>Současné schéma dohledu</a:t>
            </a:r>
            <a:endParaRPr lang="cs-CZ" sz="2800" dirty="0"/>
          </a:p>
        </p:txBody>
      </p:sp>
      <p:pic>
        <p:nvPicPr>
          <p:cNvPr id="1026" name="Picture 2" descr="http://www.eestipank.ee/sites/eestipank.ee/files/styles/large/public/esfs_en.png?itok=zSl3XOV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23835" y="3028225"/>
            <a:ext cx="7575700" cy="367737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rot="16200000">
            <a:off x="11118689" y="5786641"/>
            <a:ext cx="1468581" cy="369332"/>
          </a:xfrm>
          <a:prstGeom prst="rect">
            <a:avLst/>
          </a:prstGeom>
          <a:noFill/>
        </p:spPr>
        <p:txBody>
          <a:bodyPr wrap="square" rtlCol="0">
            <a:spAutoFit/>
          </a:bodyPr>
          <a:lstStyle/>
          <a:p>
            <a:r>
              <a:rPr lang="cs-CZ" dirty="0" smtClean="0"/>
              <a:t>Zdroj: ESRB</a:t>
            </a:r>
            <a:endParaRPr lang="en-US" dirty="0"/>
          </a:p>
        </p:txBody>
      </p:sp>
    </p:spTree>
    <p:extLst>
      <p:ext uri="{BB962C8B-B14F-4D97-AF65-F5344CB8AC3E}">
        <p14:creationId xmlns:p14="http://schemas.microsoft.com/office/powerpoint/2010/main" val="231019333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448056"/>
            <a:ext cx="10018713" cy="1752599"/>
          </a:xfrm>
        </p:spPr>
        <p:txBody>
          <a:bodyPr>
            <a:normAutofit/>
          </a:bodyPr>
          <a:lstStyle/>
          <a:p>
            <a:pPr algn="l"/>
            <a:r>
              <a:rPr lang="cs-CZ" sz="4400" dirty="0" smtClean="0"/>
              <a:t>Bankovní unie - pojem</a:t>
            </a:r>
            <a:endParaRPr lang="cs-CZ" sz="4400" dirty="0"/>
          </a:p>
        </p:txBody>
      </p:sp>
      <p:sp>
        <p:nvSpPr>
          <p:cNvPr id="3" name="Zástupný symbol pro obsah 2"/>
          <p:cNvSpPr>
            <a:spLocks noGrp="1"/>
          </p:cNvSpPr>
          <p:nvPr>
            <p:ph idx="1"/>
          </p:nvPr>
        </p:nvSpPr>
        <p:spPr>
          <a:xfrm>
            <a:off x="1484311" y="2011680"/>
            <a:ext cx="10018713" cy="4517135"/>
          </a:xfrm>
        </p:spPr>
        <p:txBody>
          <a:bodyPr>
            <a:normAutofit/>
          </a:bodyPr>
          <a:lstStyle/>
          <a:p>
            <a:pPr lvl="2"/>
            <a:r>
              <a:rPr lang="cs-CZ" sz="3200" dirty="0" smtClean="0"/>
              <a:t>Nejedná se o „unii“ ve smyslu nové entity</a:t>
            </a:r>
          </a:p>
          <a:p>
            <a:pPr lvl="2"/>
            <a:r>
              <a:rPr lang="cs-CZ" sz="3200" dirty="0" smtClean="0"/>
              <a:t>Nejedná se o „unii“ vzniklou na základě mezinárodní (či nadnárodní) smlouvy</a:t>
            </a:r>
          </a:p>
          <a:p>
            <a:pPr lvl="2"/>
            <a:r>
              <a:rPr lang="cs-CZ" sz="3200" dirty="0" smtClean="0"/>
              <a:t>Jedná se o „technický“ pojem pro určitou oblast regulace</a:t>
            </a:r>
          </a:p>
          <a:p>
            <a:pPr lvl="2"/>
            <a:r>
              <a:rPr lang="cs-CZ" sz="3200" dirty="0" smtClean="0"/>
              <a:t>Regulace EU týkající se bankovního sektoru</a:t>
            </a:r>
          </a:p>
          <a:p>
            <a:pPr lvl="2"/>
            <a:endParaRPr lang="cs-CZ" dirty="0" smtClean="0"/>
          </a:p>
          <a:p>
            <a:pPr lvl="1"/>
            <a:endParaRPr lang="cs-CZ" dirty="0"/>
          </a:p>
        </p:txBody>
      </p:sp>
    </p:spTree>
    <p:extLst>
      <p:ext uri="{BB962C8B-B14F-4D97-AF65-F5344CB8AC3E}">
        <p14:creationId xmlns:p14="http://schemas.microsoft.com/office/powerpoint/2010/main" val="260437727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76464" y="448056"/>
            <a:ext cx="10018713" cy="1752599"/>
          </a:xfrm>
        </p:spPr>
        <p:txBody>
          <a:bodyPr>
            <a:normAutofit/>
          </a:bodyPr>
          <a:lstStyle/>
          <a:p>
            <a:pPr lvl="2"/>
            <a:r>
              <a:rPr lang="cs-CZ" sz="3200" dirty="0" smtClean="0"/>
              <a:t>Jednotný </a:t>
            </a:r>
            <a:r>
              <a:rPr lang="cs-CZ" sz="3200" dirty="0"/>
              <a:t>mechanismus pro řešení problémů bank (single </a:t>
            </a:r>
            <a:r>
              <a:rPr lang="cs-CZ" sz="3200" dirty="0" err="1"/>
              <a:t>resolution</a:t>
            </a:r>
            <a:r>
              <a:rPr lang="cs-CZ" sz="3200" dirty="0"/>
              <a:t> </a:t>
            </a:r>
            <a:r>
              <a:rPr lang="cs-CZ" sz="3200" dirty="0" err="1"/>
              <a:t>mechanism</a:t>
            </a:r>
            <a:r>
              <a:rPr lang="cs-CZ" sz="3200" dirty="0"/>
              <a:t>)</a:t>
            </a:r>
          </a:p>
        </p:txBody>
      </p:sp>
      <p:sp>
        <p:nvSpPr>
          <p:cNvPr id="3" name="Zástupný symbol pro obsah 2"/>
          <p:cNvSpPr>
            <a:spLocks noGrp="1"/>
          </p:cNvSpPr>
          <p:nvPr>
            <p:ph idx="1"/>
          </p:nvPr>
        </p:nvSpPr>
        <p:spPr>
          <a:xfrm>
            <a:off x="708456" y="1967346"/>
            <a:ext cx="10941445" cy="4550940"/>
          </a:xfrm>
        </p:spPr>
        <p:txBody>
          <a:bodyPr anchor="t">
            <a:normAutofit fontScale="92500" lnSpcReduction="20000"/>
          </a:bodyPr>
          <a:lstStyle/>
          <a:p>
            <a:pPr lvl="2"/>
            <a:r>
              <a:rPr lang="cs-CZ" sz="3200" dirty="0" smtClean="0"/>
              <a:t>zajistit</a:t>
            </a:r>
            <a:r>
              <a:rPr lang="cs-CZ" sz="3200" dirty="0"/>
              <a:t>, aby problémy bank, které se ocitnou na pokraji úpadku, byly </a:t>
            </a:r>
            <a:r>
              <a:rPr lang="cs-CZ" sz="3200" dirty="0" smtClean="0"/>
              <a:t>řádně vyřešeny </a:t>
            </a:r>
            <a:r>
              <a:rPr lang="cs-CZ" sz="3200" dirty="0"/>
              <a:t>s co nejmenšími náklady pro </a:t>
            </a:r>
            <a:r>
              <a:rPr lang="cs-CZ" sz="3200" dirty="0" smtClean="0"/>
              <a:t>daňové </a:t>
            </a:r>
            <a:r>
              <a:rPr lang="cs-CZ" sz="3200" dirty="0"/>
              <a:t>poplatníky a reálnou </a:t>
            </a:r>
            <a:r>
              <a:rPr lang="cs-CZ" sz="3200" dirty="0" smtClean="0"/>
              <a:t>ekonomiku </a:t>
            </a:r>
          </a:p>
          <a:p>
            <a:pPr lvl="2"/>
            <a:r>
              <a:rPr lang="cs-CZ" sz="3200" dirty="0"/>
              <a:t>V členských zemích eurozóny, případně i dalších zemích EU zapojených do bankovní unie, </a:t>
            </a:r>
            <a:r>
              <a:rPr lang="cs-CZ" sz="3200" dirty="0" smtClean="0"/>
              <a:t>mají být národní </a:t>
            </a:r>
            <a:r>
              <a:rPr lang="cs-CZ" sz="3200" dirty="0"/>
              <a:t>krizové fondy nahrazeny jednotným krizovým </a:t>
            </a:r>
            <a:r>
              <a:rPr lang="cs-CZ" sz="3200" dirty="0" smtClean="0"/>
              <a:t>fondem</a:t>
            </a:r>
          </a:p>
          <a:p>
            <a:pPr lvl="2"/>
            <a:endParaRPr lang="cs-CZ" sz="3200" dirty="0" smtClean="0"/>
          </a:p>
          <a:p>
            <a:pPr lvl="3"/>
            <a:r>
              <a:rPr lang="cs-CZ" sz="3000" b="1" dirty="0"/>
              <a:t>Jednotný výbor pro </a:t>
            </a:r>
            <a:r>
              <a:rPr lang="cs-CZ" sz="3000" b="1" dirty="0" smtClean="0"/>
              <a:t>řešení krizí </a:t>
            </a:r>
            <a:r>
              <a:rPr lang="cs-CZ" sz="3000" dirty="0" smtClean="0"/>
              <a:t>-orgán </a:t>
            </a:r>
            <a:r>
              <a:rPr lang="cs-CZ" sz="3000" dirty="0"/>
              <a:t>na úrovni </a:t>
            </a:r>
            <a:r>
              <a:rPr lang="cs-CZ" sz="3000" dirty="0" smtClean="0"/>
              <a:t>EU</a:t>
            </a:r>
            <a:endParaRPr lang="cs-CZ" sz="3000" dirty="0"/>
          </a:p>
          <a:p>
            <a:pPr lvl="3"/>
            <a:r>
              <a:rPr lang="cs-CZ" sz="3000" b="1" dirty="0"/>
              <a:t>Jednotný fond pro </a:t>
            </a:r>
            <a:r>
              <a:rPr lang="cs-CZ" sz="3000" b="1" dirty="0" smtClean="0"/>
              <a:t>řešení krizí</a:t>
            </a:r>
            <a:r>
              <a:rPr lang="cs-CZ" sz="3000" dirty="0"/>
              <a:t> </a:t>
            </a:r>
            <a:r>
              <a:rPr lang="cs-CZ" sz="3000" dirty="0" smtClean="0"/>
              <a:t>– fond financovaný </a:t>
            </a:r>
            <a:r>
              <a:rPr lang="cs-CZ" sz="3000" dirty="0"/>
              <a:t>bankovním </a:t>
            </a:r>
            <a:r>
              <a:rPr lang="cs-CZ" sz="3000" dirty="0" smtClean="0"/>
              <a:t>sektorem</a:t>
            </a:r>
            <a:endParaRPr lang="cs-CZ" sz="3000" dirty="0"/>
          </a:p>
          <a:p>
            <a:pPr lvl="2"/>
            <a:endParaRPr lang="cs-CZ" dirty="0"/>
          </a:p>
        </p:txBody>
      </p:sp>
    </p:spTree>
    <p:extLst>
      <p:ext uri="{BB962C8B-B14F-4D97-AF65-F5344CB8AC3E}">
        <p14:creationId xmlns:p14="http://schemas.microsoft.com/office/powerpoint/2010/main" val="215494700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76464" y="448056"/>
            <a:ext cx="10018713" cy="1752599"/>
          </a:xfrm>
        </p:spPr>
        <p:txBody>
          <a:bodyPr>
            <a:normAutofit/>
          </a:bodyPr>
          <a:lstStyle/>
          <a:p>
            <a:pPr lvl="2"/>
            <a:r>
              <a:rPr lang="cs-CZ" sz="3200" dirty="0" smtClean="0"/>
              <a:t>Pojištění vkladů</a:t>
            </a:r>
            <a:endParaRPr lang="cs-CZ" sz="3200" dirty="0"/>
          </a:p>
        </p:txBody>
      </p:sp>
      <p:sp>
        <p:nvSpPr>
          <p:cNvPr id="3" name="Zástupný symbol pro obsah 2"/>
          <p:cNvSpPr>
            <a:spLocks noGrp="1"/>
          </p:cNvSpPr>
          <p:nvPr>
            <p:ph idx="1"/>
          </p:nvPr>
        </p:nvSpPr>
        <p:spPr>
          <a:xfrm>
            <a:off x="708456" y="1967346"/>
            <a:ext cx="10941445" cy="4550940"/>
          </a:xfrm>
        </p:spPr>
        <p:txBody>
          <a:bodyPr anchor="t">
            <a:normAutofit fontScale="92500" lnSpcReduction="10000"/>
          </a:bodyPr>
          <a:lstStyle/>
          <a:p>
            <a:pPr lvl="2"/>
            <a:r>
              <a:rPr lang="cs-CZ" sz="3200" dirty="0" smtClean="0"/>
              <a:t>existence  v právu EU již dávno před „bankovní unií“</a:t>
            </a:r>
          </a:p>
          <a:p>
            <a:pPr lvl="2"/>
            <a:r>
              <a:rPr lang="cs-CZ" sz="3200" dirty="0" smtClean="0"/>
              <a:t>cílem </a:t>
            </a:r>
            <a:r>
              <a:rPr lang="cs-CZ" sz="3200" dirty="0"/>
              <a:t>je zajistit, aby </a:t>
            </a:r>
            <a:r>
              <a:rPr lang="cs-CZ" sz="3200" dirty="0" smtClean="0"/>
              <a:t>vyplácení </a:t>
            </a:r>
            <a:r>
              <a:rPr lang="cs-CZ" sz="3200" dirty="0"/>
              <a:t>náhrad vkladatelům bylo v bankovní unii realizováno bez využití peněz daňových poplatníků, a současně byla díky vyšší odolnosti bankovního systému snížena pravděpodobnost úpadku </a:t>
            </a:r>
            <a:r>
              <a:rPr lang="cs-CZ" sz="3200" dirty="0" smtClean="0"/>
              <a:t>bank </a:t>
            </a:r>
          </a:p>
          <a:p>
            <a:pPr lvl="2"/>
            <a:r>
              <a:rPr lang="cs-CZ" sz="3200" dirty="0" smtClean="0"/>
              <a:t>nově je cílem vytvořit </a:t>
            </a:r>
            <a:r>
              <a:rPr lang="cs-CZ" sz="3200" dirty="0"/>
              <a:t>pro celou eurozónu </a:t>
            </a:r>
            <a:r>
              <a:rPr lang="cs-CZ" sz="3200" dirty="0" smtClean="0"/>
              <a:t>jednotný systém </a:t>
            </a:r>
            <a:r>
              <a:rPr lang="cs-CZ" sz="3200" dirty="0"/>
              <a:t>pojištění vkladů, který </a:t>
            </a:r>
            <a:r>
              <a:rPr lang="cs-CZ" sz="3200" dirty="0" smtClean="0"/>
              <a:t>by zahrnoval:</a:t>
            </a:r>
          </a:p>
          <a:p>
            <a:pPr lvl="2"/>
            <a:r>
              <a:rPr lang="cs-CZ" sz="3200" b="1" dirty="0" smtClean="0"/>
              <a:t>vnitrostátní </a:t>
            </a:r>
            <a:r>
              <a:rPr lang="cs-CZ" sz="3200" b="1" dirty="0"/>
              <a:t>systémy pojištění </a:t>
            </a:r>
            <a:r>
              <a:rPr lang="cs-CZ" sz="3200" b="1" dirty="0" smtClean="0"/>
              <a:t>vkladů</a:t>
            </a:r>
          </a:p>
          <a:p>
            <a:pPr lvl="2"/>
            <a:r>
              <a:rPr lang="cs-CZ" sz="3200" b="1" dirty="0" smtClean="0"/>
              <a:t>evropský </a:t>
            </a:r>
            <a:r>
              <a:rPr lang="cs-CZ" sz="3200" b="1" dirty="0"/>
              <a:t>fond pojištění vkladů</a:t>
            </a:r>
          </a:p>
          <a:p>
            <a:pPr lvl="2"/>
            <a:endParaRPr lang="cs-CZ" dirty="0"/>
          </a:p>
        </p:txBody>
      </p:sp>
    </p:spTree>
    <p:extLst>
      <p:ext uri="{BB962C8B-B14F-4D97-AF65-F5344CB8AC3E}">
        <p14:creationId xmlns:p14="http://schemas.microsoft.com/office/powerpoint/2010/main" val="320640880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76464" y="448056"/>
            <a:ext cx="10018713" cy="1752599"/>
          </a:xfrm>
        </p:spPr>
        <p:txBody>
          <a:bodyPr>
            <a:normAutofit/>
          </a:bodyPr>
          <a:lstStyle/>
          <a:p>
            <a:pPr lvl="2"/>
            <a:r>
              <a:rPr lang="cs-CZ" sz="3200" dirty="0" smtClean="0"/>
              <a:t>Řešení krizí a pojištění vkladů v ČR</a:t>
            </a:r>
            <a:endParaRPr lang="cs-CZ" sz="3200" dirty="0"/>
          </a:p>
        </p:txBody>
      </p:sp>
      <p:sp>
        <p:nvSpPr>
          <p:cNvPr id="3" name="Zástupný symbol pro obsah 2"/>
          <p:cNvSpPr>
            <a:spLocks noGrp="1"/>
          </p:cNvSpPr>
          <p:nvPr>
            <p:ph idx="1"/>
          </p:nvPr>
        </p:nvSpPr>
        <p:spPr>
          <a:xfrm>
            <a:off x="708456" y="1967346"/>
            <a:ext cx="10941445" cy="4550940"/>
          </a:xfrm>
        </p:spPr>
        <p:txBody>
          <a:bodyPr anchor="t">
            <a:normAutofit/>
          </a:bodyPr>
          <a:lstStyle/>
          <a:p>
            <a:pPr lvl="2"/>
            <a:r>
              <a:rPr lang="cs-CZ" sz="3200" dirty="0"/>
              <a:t>v</a:t>
            </a:r>
            <a:r>
              <a:rPr lang="cs-CZ" sz="3200" dirty="0" smtClean="0"/>
              <a:t>ychází z EU nařízení a směrnic (ač „ne část“ bankovní unie)</a:t>
            </a:r>
            <a:r>
              <a:rPr lang="cs-CZ" dirty="0"/>
              <a:t> </a:t>
            </a:r>
            <a:endParaRPr lang="cs-CZ" dirty="0" smtClean="0"/>
          </a:p>
          <a:p>
            <a:pPr lvl="2"/>
            <a:endParaRPr lang="cs-CZ" dirty="0" smtClean="0"/>
          </a:p>
          <a:p>
            <a:pPr lvl="2"/>
            <a:r>
              <a:rPr lang="cs-CZ" sz="3200" dirty="0" smtClean="0"/>
              <a:t>Garanční systém finančního trhu</a:t>
            </a:r>
          </a:p>
          <a:p>
            <a:pPr lvl="3"/>
            <a:r>
              <a:rPr lang="cs-CZ" sz="3000" dirty="0" smtClean="0"/>
              <a:t>Fond pojištění vkladů (bez právní subjektivity)</a:t>
            </a:r>
          </a:p>
          <a:p>
            <a:pPr lvl="3"/>
            <a:r>
              <a:rPr lang="cs-CZ" sz="3000" dirty="0" smtClean="0"/>
              <a:t>Fond pro řešení krizí (bez právní subjektivity)</a:t>
            </a:r>
          </a:p>
        </p:txBody>
      </p:sp>
    </p:spTree>
    <p:extLst>
      <p:ext uri="{BB962C8B-B14F-4D97-AF65-F5344CB8AC3E}">
        <p14:creationId xmlns:p14="http://schemas.microsoft.com/office/powerpoint/2010/main" val="313446984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76464" y="448056"/>
            <a:ext cx="10018713" cy="1752599"/>
          </a:xfrm>
        </p:spPr>
        <p:txBody>
          <a:bodyPr>
            <a:normAutofit/>
          </a:bodyPr>
          <a:lstStyle/>
          <a:p>
            <a:pPr lvl="2"/>
            <a:r>
              <a:rPr lang="cs-CZ" sz="3200" dirty="0" smtClean="0"/>
              <a:t>Řešení krizí a pojištění vkladů v ČR – pojištění vkladů</a:t>
            </a:r>
            <a:endParaRPr lang="cs-CZ" sz="3200" dirty="0"/>
          </a:p>
        </p:txBody>
      </p:sp>
      <p:sp>
        <p:nvSpPr>
          <p:cNvPr id="3" name="Zástupný symbol pro obsah 2"/>
          <p:cNvSpPr>
            <a:spLocks noGrp="1"/>
          </p:cNvSpPr>
          <p:nvPr>
            <p:ph idx="1"/>
          </p:nvPr>
        </p:nvSpPr>
        <p:spPr>
          <a:xfrm>
            <a:off x="708456" y="1609344"/>
            <a:ext cx="10941445" cy="4908942"/>
          </a:xfrm>
        </p:spPr>
        <p:txBody>
          <a:bodyPr anchor="t">
            <a:normAutofit fontScale="92500" lnSpcReduction="20000"/>
          </a:bodyPr>
          <a:lstStyle/>
          <a:p>
            <a:pPr lvl="2"/>
            <a:r>
              <a:rPr lang="cs-CZ" sz="3200" dirty="0" smtClean="0"/>
              <a:t>Pojištěné vklady</a:t>
            </a:r>
          </a:p>
          <a:p>
            <a:pPr lvl="3"/>
            <a:r>
              <a:rPr lang="cs-CZ" sz="3000" b="1" dirty="0"/>
              <a:t>Běžné účty </a:t>
            </a:r>
            <a:r>
              <a:rPr lang="cs-CZ" sz="3000" dirty="0"/>
              <a:t>v české nebo cizí měně fyzických a právnických osob</a:t>
            </a:r>
          </a:p>
          <a:p>
            <a:pPr lvl="3"/>
            <a:r>
              <a:rPr lang="cs-CZ" sz="3000" b="1" dirty="0"/>
              <a:t>Spořicí účty </a:t>
            </a:r>
            <a:r>
              <a:rPr lang="cs-CZ" sz="3000" dirty="0"/>
              <a:t>v české nebo cizí měně fyzických a právnických osob</a:t>
            </a:r>
          </a:p>
          <a:p>
            <a:pPr lvl="3"/>
            <a:r>
              <a:rPr lang="cs-CZ" sz="3000" b="1" dirty="0"/>
              <a:t>Termínované účty </a:t>
            </a:r>
            <a:r>
              <a:rPr lang="cs-CZ" sz="3000" dirty="0"/>
              <a:t>v české nebo cizí měně fyzických a právnických osob</a:t>
            </a:r>
          </a:p>
          <a:p>
            <a:pPr lvl="3"/>
            <a:r>
              <a:rPr lang="cs-CZ" sz="3000" b="1" dirty="0"/>
              <a:t>Vkladové účty </a:t>
            </a:r>
            <a:r>
              <a:rPr lang="cs-CZ" sz="3000" dirty="0"/>
              <a:t>v české nebo cizí měně fyzických a právnických </a:t>
            </a:r>
            <a:r>
              <a:rPr lang="cs-CZ" sz="3000" dirty="0" smtClean="0"/>
              <a:t>osob</a:t>
            </a:r>
          </a:p>
          <a:p>
            <a:pPr lvl="3"/>
            <a:r>
              <a:rPr lang="cs-CZ" sz="3000" b="1" dirty="0"/>
              <a:t>Vkladní knížky </a:t>
            </a:r>
            <a:r>
              <a:rPr lang="cs-CZ" sz="3000" dirty="0"/>
              <a:t>v české nebo cizí měně fyzických a právnických osob</a:t>
            </a:r>
          </a:p>
          <a:p>
            <a:pPr lvl="2"/>
            <a:endParaRPr lang="cs-CZ" sz="3000" dirty="0" smtClean="0"/>
          </a:p>
        </p:txBody>
      </p:sp>
    </p:spTree>
    <p:extLst>
      <p:ext uri="{BB962C8B-B14F-4D97-AF65-F5344CB8AC3E}">
        <p14:creationId xmlns:p14="http://schemas.microsoft.com/office/powerpoint/2010/main" val="347604257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76464" y="448056"/>
            <a:ext cx="10018713" cy="1752599"/>
          </a:xfrm>
        </p:spPr>
        <p:txBody>
          <a:bodyPr>
            <a:normAutofit/>
          </a:bodyPr>
          <a:lstStyle/>
          <a:p>
            <a:pPr lvl="2"/>
            <a:r>
              <a:rPr lang="cs-CZ" sz="3200" dirty="0" smtClean="0"/>
              <a:t>Řešení krizí a pojištění vkladů v ČR – pojištění vkladů</a:t>
            </a:r>
            <a:endParaRPr lang="cs-CZ" sz="3200" dirty="0"/>
          </a:p>
        </p:txBody>
      </p:sp>
      <p:sp>
        <p:nvSpPr>
          <p:cNvPr id="3" name="Zástupný symbol pro obsah 2"/>
          <p:cNvSpPr>
            <a:spLocks noGrp="1"/>
          </p:cNvSpPr>
          <p:nvPr>
            <p:ph idx="1"/>
          </p:nvPr>
        </p:nvSpPr>
        <p:spPr>
          <a:xfrm>
            <a:off x="708456" y="2109216"/>
            <a:ext cx="10941445" cy="3852672"/>
          </a:xfrm>
        </p:spPr>
        <p:txBody>
          <a:bodyPr anchor="t">
            <a:normAutofit/>
          </a:bodyPr>
          <a:lstStyle/>
          <a:p>
            <a:pPr lvl="3"/>
            <a:r>
              <a:rPr lang="cs-CZ" sz="3000" dirty="0" smtClean="0"/>
              <a:t>náhrada </a:t>
            </a:r>
            <a:r>
              <a:rPr lang="cs-CZ" sz="3000" dirty="0"/>
              <a:t>vkladů se poskytuje do 100 % jejich výše.</a:t>
            </a:r>
          </a:p>
          <a:p>
            <a:pPr lvl="3"/>
            <a:r>
              <a:rPr lang="cs-CZ" sz="3000" dirty="0"/>
              <a:t>Maximální výše náhrady je ekvivalent částky 100 000 EUR na jednoho klienta v jedné </a:t>
            </a:r>
            <a:r>
              <a:rPr lang="cs-CZ" sz="3000" dirty="0" smtClean="0"/>
              <a:t>bance</a:t>
            </a:r>
          </a:p>
          <a:p>
            <a:pPr lvl="3"/>
            <a:r>
              <a:rPr lang="cs-CZ" sz="3000" dirty="0" smtClean="0"/>
              <a:t>výplata </a:t>
            </a:r>
            <a:r>
              <a:rPr lang="cs-CZ" sz="3000" dirty="0"/>
              <a:t>náhrad musí být zahájena do 7 pracovních dnů od rozhodného </a:t>
            </a:r>
            <a:r>
              <a:rPr lang="cs-CZ" sz="3000" dirty="0" smtClean="0"/>
              <a:t>dne</a:t>
            </a:r>
          </a:p>
          <a:p>
            <a:pPr lvl="3"/>
            <a:r>
              <a:rPr lang="cs-CZ" sz="3000" dirty="0" smtClean="0"/>
              <a:t> o výplatu je třeba požádat</a:t>
            </a:r>
          </a:p>
          <a:p>
            <a:pPr marL="1371600" lvl="3" indent="0">
              <a:buNone/>
            </a:pPr>
            <a:endParaRPr lang="cs-CZ" sz="3000" dirty="0" smtClean="0"/>
          </a:p>
        </p:txBody>
      </p:sp>
    </p:spTree>
    <p:extLst>
      <p:ext uri="{BB962C8B-B14F-4D97-AF65-F5344CB8AC3E}">
        <p14:creationId xmlns:p14="http://schemas.microsoft.com/office/powerpoint/2010/main" val="102536790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Otázky?</a:t>
            </a:r>
            <a:endParaRPr lang="cs-CZ" dirty="0"/>
          </a:p>
        </p:txBody>
      </p:sp>
      <p:sp>
        <p:nvSpPr>
          <p:cNvPr id="8" name="Zástupný symbol pro obsah 7"/>
          <p:cNvSpPr>
            <a:spLocks noGrp="1"/>
          </p:cNvSpPr>
          <p:nvPr>
            <p:ph idx="1"/>
          </p:nvPr>
        </p:nvSpPr>
        <p:spPr/>
        <p:txBody>
          <a:bodyPr>
            <a:normAutofit/>
          </a:bodyPr>
          <a:lstStyle/>
          <a:p>
            <a:pPr algn="r">
              <a:buNone/>
            </a:pPr>
            <a:endParaRPr lang="cs-CZ" dirty="0" smtClean="0"/>
          </a:p>
          <a:p>
            <a:pPr algn="ctr">
              <a:buNone/>
            </a:pPr>
            <a:r>
              <a:rPr lang="cs-CZ" dirty="0" smtClean="0"/>
              <a:t>Děkuji za pozornost</a:t>
            </a:r>
            <a:endParaRPr lang="cs-CZ" dirty="0"/>
          </a:p>
          <a:p>
            <a:pPr algn="r">
              <a:buNone/>
            </a:pPr>
            <a:endParaRPr lang="cs-CZ" dirty="0" smtClean="0"/>
          </a:p>
          <a:p>
            <a:pPr algn="r">
              <a:buNone/>
            </a:pPr>
            <a:endParaRPr lang="cs-CZ" dirty="0" smtClean="0"/>
          </a:p>
          <a:p>
            <a:pPr algn="r">
              <a:buNone/>
            </a:pPr>
            <a:r>
              <a:rPr lang="cs-CZ" dirty="0" smtClean="0"/>
              <a:t>JUDr. Johan Schweigl, Ph.D.</a:t>
            </a:r>
          </a:p>
          <a:p>
            <a:pPr marL="0" indent="0" algn="r">
              <a:buNone/>
            </a:pPr>
            <a:r>
              <a:rPr lang="cs-CZ" sz="1800" i="1" dirty="0" smtClean="0"/>
              <a:t>Johan.Schweigl@law.muni.cz</a:t>
            </a:r>
            <a:endParaRPr lang="cs-CZ" sz="1800" i="1" dirty="0"/>
          </a:p>
        </p:txBody>
      </p:sp>
    </p:spTree>
    <p:extLst>
      <p:ext uri="{BB962C8B-B14F-4D97-AF65-F5344CB8AC3E}">
        <p14:creationId xmlns:p14="http://schemas.microsoft.com/office/powerpoint/2010/main" val="51484781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448056"/>
            <a:ext cx="10018713" cy="1752599"/>
          </a:xfrm>
        </p:spPr>
        <p:txBody>
          <a:bodyPr>
            <a:normAutofit/>
          </a:bodyPr>
          <a:lstStyle/>
          <a:p>
            <a:pPr algn="l"/>
            <a:r>
              <a:rPr lang="cs-CZ" sz="4400" dirty="0" smtClean="0"/>
              <a:t>Bankovní unie – příčiny vzniku</a:t>
            </a:r>
            <a:endParaRPr lang="cs-CZ" sz="4400" dirty="0"/>
          </a:p>
        </p:txBody>
      </p:sp>
      <p:sp>
        <p:nvSpPr>
          <p:cNvPr id="3" name="Zástupný symbol pro obsah 2"/>
          <p:cNvSpPr>
            <a:spLocks noGrp="1"/>
          </p:cNvSpPr>
          <p:nvPr>
            <p:ph idx="1"/>
          </p:nvPr>
        </p:nvSpPr>
        <p:spPr>
          <a:xfrm>
            <a:off x="1484311" y="1967346"/>
            <a:ext cx="10018713" cy="4550940"/>
          </a:xfrm>
        </p:spPr>
        <p:txBody>
          <a:bodyPr anchor="t">
            <a:normAutofit fontScale="92500" lnSpcReduction="20000"/>
          </a:bodyPr>
          <a:lstStyle/>
          <a:p>
            <a:pPr lvl="2"/>
            <a:r>
              <a:rPr lang="cs-CZ" sz="3200" dirty="0" smtClean="0"/>
              <a:t>Hypoteční krize v USA 2007 (2008)</a:t>
            </a:r>
          </a:p>
          <a:p>
            <a:pPr lvl="2"/>
            <a:r>
              <a:rPr lang="cs-CZ" sz="3200" dirty="0" smtClean="0"/>
              <a:t>Následná finanční krize </a:t>
            </a:r>
          </a:p>
          <a:p>
            <a:pPr lvl="2"/>
            <a:endParaRPr lang="cs-CZ" sz="3200" dirty="0"/>
          </a:p>
          <a:p>
            <a:pPr lvl="2"/>
            <a:r>
              <a:rPr lang="cs-CZ" sz="3200" dirty="0" smtClean="0"/>
              <a:t>EU reakce v oblasti:</a:t>
            </a:r>
          </a:p>
          <a:p>
            <a:pPr lvl="3"/>
            <a:r>
              <a:rPr lang="cs-CZ" sz="3000" dirty="0" smtClean="0"/>
              <a:t>měnové politiky (monetary policy)</a:t>
            </a:r>
          </a:p>
          <a:p>
            <a:pPr lvl="3"/>
            <a:r>
              <a:rPr lang="cs-CZ" sz="3000" dirty="0" smtClean="0"/>
              <a:t>„reforma“ regulace finančního sektoru (regulatory reform)</a:t>
            </a:r>
          </a:p>
          <a:p>
            <a:pPr lvl="2"/>
            <a:r>
              <a:rPr lang="cs-CZ" sz="3200" dirty="0" smtClean="0"/>
              <a:t>Snaha o „jednotnou“ regulaci; centralizace (jednotné fondy, jednotný dohled, apod.)</a:t>
            </a:r>
          </a:p>
          <a:p>
            <a:pPr lvl="2"/>
            <a:endParaRPr lang="cs-CZ" sz="3200" dirty="0" smtClean="0"/>
          </a:p>
          <a:p>
            <a:pPr lvl="2"/>
            <a:endParaRPr lang="cs-CZ" dirty="0" smtClean="0"/>
          </a:p>
          <a:p>
            <a:pPr lvl="1"/>
            <a:endParaRPr lang="cs-CZ" dirty="0"/>
          </a:p>
        </p:txBody>
      </p:sp>
    </p:spTree>
    <p:extLst>
      <p:ext uri="{BB962C8B-B14F-4D97-AF65-F5344CB8AC3E}">
        <p14:creationId xmlns:p14="http://schemas.microsoft.com/office/powerpoint/2010/main" val="45627678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448056"/>
            <a:ext cx="10018713" cy="1752599"/>
          </a:xfrm>
        </p:spPr>
        <p:txBody>
          <a:bodyPr>
            <a:normAutofit/>
          </a:bodyPr>
          <a:lstStyle/>
          <a:p>
            <a:pPr algn="l"/>
            <a:r>
              <a:rPr lang="cs-CZ" sz="4400" dirty="0" smtClean="0"/>
              <a:t>Reakce EU na finanční krizi – oblast monetární politiky</a:t>
            </a:r>
            <a:endParaRPr lang="cs-CZ" sz="4400" dirty="0"/>
          </a:p>
        </p:txBody>
      </p:sp>
      <p:sp>
        <p:nvSpPr>
          <p:cNvPr id="3" name="Zástupný symbol pro obsah 2"/>
          <p:cNvSpPr>
            <a:spLocks noGrp="1"/>
          </p:cNvSpPr>
          <p:nvPr>
            <p:ph idx="1"/>
          </p:nvPr>
        </p:nvSpPr>
        <p:spPr>
          <a:xfrm>
            <a:off x="708456" y="1967346"/>
            <a:ext cx="10941445" cy="4550940"/>
          </a:xfrm>
        </p:spPr>
        <p:txBody>
          <a:bodyPr anchor="t">
            <a:normAutofit/>
          </a:bodyPr>
          <a:lstStyle/>
          <a:p>
            <a:pPr lvl="2"/>
            <a:r>
              <a:rPr lang="cs-CZ" sz="3000" dirty="0" smtClean="0"/>
              <a:t>Mezi 11/2008 a 06/2009 snížení „main refinancing rate“ o 325 b.p. </a:t>
            </a:r>
          </a:p>
          <a:p>
            <a:pPr marL="914400" lvl="2" indent="0">
              <a:buNone/>
            </a:pPr>
            <a:r>
              <a:rPr lang="cs-CZ" sz="3000" dirty="0" smtClean="0"/>
              <a:t/>
            </a:r>
            <a:br>
              <a:rPr lang="cs-CZ" sz="3000" dirty="0" smtClean="0"/>
            </a:br>
            <a:r>
              <a:rPr lang="cs-CZ" sz="3000" dirty="0" smtClean="0"/>
              <a:t> </a:t>
            </a:r>
          </a:p>
          <a:p>
            <a:pPr lvl="2"/>
            <a:endParaRPr lang="cs-CZ" sz="3200" dirty="0" smtClean="0"/>
          </a:p>
          <a:p>
            <a:pPr lvl="1"/>
            <a:endParaRPr lang="cs-CZ"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1078" y="2529582"/>
            <a:ext cx="7270132" cy="39887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rot="16200000">
            <a:off x="9824473" y="4386196"/>
            <a:ext cx="3987739" cy="646331"/>
          </a:xfrm>
          <a:prstGeom prst="rect">
            <a:avLst/>
          </a:prstGeom>
          <a:noFill/>
        </p:spPr>
        <p:txBody>
          <a:bodyPr wrap="square" rtlCol="0">
            <a:spAutoFit/>
          </a:bodyPr>
          <a:lstStyle/>
          <a:p>
            <a:r>
              <a:rPr lang="cs-CZ" dirty="0" smtClean="0"/>
              <a:t>Zdroj: ECB, 2009, prezen. G. Trumpel-Gugerell, 16. list. 2009 </a:t>
            </a:r>
            <a:endParaRPr lang="en-US" dirty="0"/>
          </a:p>
        </p:txBody>
      </p:sp>
    </p:spTree>
    <p:extLst>
      <p:ext uri="{BB962C8B-B14F-4D97-AF65-F5344CB8AC3E}">
        <p14:creationId xmlns:p14="http://schemas.microsoft.com/office/powerpoint/2010/main" val="17788523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448056"/>
            <a:ext cx="10018713" cy="1752599"/>
          </a:xfrm>
        </p:spPr>
        <p:txBody>
          <a:bodyPr>
            <a:normAutofit/>
          </a:bodyPr>
          <a:lstStyle/>
          <a:p>
            <a:pPr algn="l"/>
            <a:r>
              <a:rPr lang="cs-CZ" sz="4400" dirty="0" smtClean="0"/>
              <a:t>Reakce EU na finanční krizi – oblast monetární politiky</a:t>
            </a:r>
            <a:endParaRPr lang="cs-CZ" sz="4400" dirty="0"/>
          </a:p>
        </p:txBody>
      </p:sp>
      <p:sp>
        <p:nvSpPr>
          <p:cNvPr id="3" name="Zástupný symbol pro obsah 2"/>
          <p:cNvSpPr>
            <a:spLocks noGrp="1"/>
          </p:cNvSpPr>
          <p:nvPr>
            <p:ph idx="1"/>
          </p:nvPr>
        </p:nvSpPr>
        <p:spPr>
          <a:xfrm>
            <a:off x="708456" y="1967346"/>
            <a:ext cx="10941445" cy="4550940"/>
          </a:xfrm>
        </p:spPr>
        <p:txBody>
          <a:bodyPr anchor="t">
            <a:normAutofit/>
          </a:bodyPr>
          <a:lstStyle/>
          <a:p>
            <a:pPr lvl="2"/>
            <a:r>
              <a:rPr lang="cs-CZ" sz="3000" dirty="0" smtClean="0"/>
              <a:t>Důležitost  bankovního sektoru v EU</a:t>
            </a:r>
          </a:p>
          <a:p>
            <a:pPr marL="914400" lvl="2" indent="0">
              <a:buNone/>
            </a:pPr>
            <a:r>
              <a:rPr lang="cs-CZ" sz="3000" dirty="0" smtClean="0"/>
              <a:t/>
            </a:r>
            <a:br>
              <a:rPr lang="cs-CZ" sz="3000" dirty="0" smtClean="0"/>
            </a:br>
            <a:r>
              <a:rPr lang="cs-CZ" sz="3000" dirty="0" smtClean="0"/>
              <a:t> </a:t>
            </a:r>
          </a:p>
          <a:p>
            <a:pPr lvl="2"/>
            <a:endParaRPr lang="cs-CZ" sz="3200" dirty="0" smtClean="0"/>
          </a:p>
          <a:p>
            <a:pPr lvl="1"/>
            <a:endParaRPr lang="cs-CZ" dirty="0"/>
          </a:p>
        </p:txBody>
      </p:sp>
      <p:sp>
        <p:nvSpPr>
          <p:cNvPr id="4" name="TextBox 3"/>
          <p:cNvSpPr txBox="1"/>
          <p:nvPr/>
        </p:nvSpPr>
        <p:spPr>
          <a:xfrm rot="16200000">
            <a:off x="9824473" y="4386196"/>
            <a:ext cx="3987739" cy="646331"/>
          </a:xfrm>
          <a:prstGeom prst="rect">
            <a:avLst/>
          </a:prstGeom>
          <a:noFill/>
        </p:spPr>
        <p:txBody>
          <a:bodyPr wrap="square" rtlCol="0">
            <a:spAutoFit/>
          </a:bodyPr>
          <a:lstStyle/>
          <a:p>
            <a:r>
              <a:rPr lang="cs-CZ" dirty="0" smtClean="0"/>
              <a:t>Zdroj: ECB, 2009, prezen. G. Trumpel-Gugerell, 16. list. 2009 </a:t>
            </a:r>
            <a:endParaRPr 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33538" y="2436260"/>
            <a:ext cx="7635154" cy="42669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6203347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76464" y="448056"/>
            <a:ext cx="10018713" cy="1752599"/>
          </a:xfrm>
        </p:spPr>
        <p:txBody>
          <a:bodyPr>
            <a:normAutofit/>
          </a:bodyPr>
          <a:lstStyle/>
          <a:p>
            <a:pPr algn="l"/>
            <a:r>
              <a:rPr lang="cs-CZ" sz="4400" dirty="0" smtClean="0"/>
              <a:t>Reakce EU na finanční krizi – oblast monetární politiky</a:t>
            </a:r>
            <a:endParaRPr lang="cs-CZ" sz="4400" dirty="0"/>
          </a:p>
        </p:txBody>
      </p:sp>
      <p:sp>
        <p:nvSpPr>
          <p:cNvPr id="3" name="Zástupný symbol pro obsah 2"/>
          <p:cNvSpPr>
            <a:spLocks noGrp="1"/>
          </p:cNvSpPr>
          <p:nvPr>
            <p:ph idx="1"/>
          </p:nvPr>
        </p:nvSpPr>
        <p:spPr>
          <a:xfrm>
            <a:off x="708456" y="1967346"/>
            <a:ext cx="10941445" cy="4550940"/>
          </a:xfrm>
        </p:spPr>
        <p:txBody>
          <a:bodyPr anchor="t">
            <a:normAutofit fontScale="92500" lnSpcReduction="10000"/>
          </a:bodyPr>
          <a:lstStyle/>
          <a:p>
            <a:pPr lvl="2"/>
            <a:r>
              <a:rPr lang="en-US" sz="3000" dirty="0" smtClean="0"/>
              <a:t>ECB </a:t>
            </a:r>
            <a:r>
              <a:rPr lang="en-US" sz="3000" dirty="0" err="1" smtClean="0"/>
              <a:t>sni</a:t>
            </a:r>
            <a:r>
              <a:rPr lang="cs-CZ" sz="3000" dirty="0" smtClean="0"/>
              <a:t>žuje sazby</a:t>
            </a:r>
          </a:p>
          <a:p>
            <a:pPr lvl="2"/>
            <a:r>
              <a:rPr lang="cs-CZ" sz="3000" dirty="0" smtClean="0"/>
              <a:t>prodlužuje repo operace</a:t>
            </a:r>
          </a:p>
          <a:p>
            <a:pPr lvl="2"/>
            <a:r>
              <a:rPr lang="cs-CZ" sz="3000" dirty="0" smtClean="0"/>
              <a:t>rozšiřuje množství aktiv akceptovaných jako kolaterál</a:t>
            </a:r>
          </a:p>
          <a:p>
            <a:pPr lvl="2"/>
            <a:r>
              <a:rPr lang="cs-CZ" sz="3000" dirty="0" smtClean="0"/>
              <a:t>Několik fází  QE (2009 – současnost)</a:t>
            </a:r>
          </a:p>
          <a:p>
            <a:pPr lvl="2"/>
            <a:r>
              <a:rPr lang="cs-CZ" sz="3000" dirty="0" smtClean="0"/>
              <a:t> více např. zde </a:t>
            </a:r>
            <a:r>
              <a:rPr lang="cs-CZ" sz="3000" dirty="0" smtClean="0">
                <a:hlinkClick r:id="rId3"/>
              </a:rPr>
              <a:t>https</a:t>
            </a:r>
            <a:r>
              <a:rPr lang="cs-CZ" sz="3000" dirty="0">
                <a:hlinkClick r:id="rId3"/>
              </a:rPr>
              <a:t>://</a:t>
            </a:r>
            <a:r>
              <a:rPr lang="cs-CZ" sz="3000" dirty="0" smtClean="0">
                <a:hlinkClick r:id="rId3"/>
              </a:rPr>
              <a:t>www.ecb.europa.eu/mopo/implement/omt/html/index.en.html</a:t>
            </a:r>
            <a:r>
              <a:rPr lang="cs-CZ" sz="3000" dirty="0"/>
              <a:t> či </a:t>
            </a:r>
            <a:r>
              <a:rPr lang="cs-CZ" sz="3000" dirty="0">
                <a:hlinkClick r:id="rId4"/>
              </a:rPr>
              <a:t>https://</a:t>
            </a:r>
            <a:r>
              <a:rPr lang="cs-CZ" sz="3000" dirty="0" smtClean="0">
                <a:hlinkClick r:id="rId4"/>
              </a:rPr>
              <a:t>www.ecb.europa.eu/press/key/date/2009/html/sp091016_1.en.html</a:t>
            </a:r>
            <a:endParaRPr lang="cs-CZ" sz="3000" dirty="0" smtClean="0"/>
          </a:p>
          <a:p>
            <a:pPr marL="914400" lvl="2" indent="0">
              <a:buNone/>
            </a:pPr>
            <a:endParaRPr lang="cs-CZ" sz="3000" dirty="0" smtClean="0"/>
          </a:p>
          <a:p>
            <a:pPr lvl="2"/>
            <a:endParaRPr lang="cs-CZ" sz="3200" dirty="0" smtClean="0"/>
          </a:p>
          <a:p>
            <a:pPr lvl="1"/>
            <a:endParaRPr lang="cs-CZ" dirty="0"/>
          </a:p>
        </p:txBody>
      </p:sp>
      <p:sp>
        <p:nvSpPr>
          <p:cNvPr id="4" name="TextBox 3"/>
          <p:cNvSpPr txBox="1"/>
          <p:nvPr/>
        </p:nvSpPr>
        <p:spPr>
          <a:xfrm rot="16200000">
            <a:off x="9824473" y="4386196"/>
            <a:ext cx="3987739" cy="646331"/>
          </a:xfrm>
          <a:prstGeom prst="rect">
            <a:avLst/>
          </a:prstGeom>
          <a:noFill/>
        </p:spPr>
        <p:txBody>
          <a:bodyPr wrap="square" rtlCol="0">
            <a:spAutoFit/>
          </a:bodyPr>
          <a:lstStyle/>
          <a:p>
            <a:r>
              <a:rPr lang="cs-CZ" dirty="0" smtClean="0"/>
              <a:t>Zdroj: ECB, 2009, prezen. G. Trumpel-Gugerell, 16. list. 2009 </a:t>
            </a:r>
            <a:endParaRPr lang="en-US" dirty="0"/>
          </a:p>
        </p:txBody>
      </p:sp>
    </p:spTree>
    <p:extLst>
      <p:ext uri="{BB962C8B-B14F-4D97-AF65-F5344CB8AC3E}">
        <p14:creationId xmlns:p14="http://schemas.microsoft.com/office/powerpoint/2010/main" val="71891135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76464" y="448056"/>
            <a:ext cx="10018713" cy="1752599"/>
          </a:xfrm>
        </p:spPr>
        <p:txBody>
          <a:bodyPr>
            <a:normAutofit/>
          </a:bodyPr>
          <a:lstStyle/>
          <a:p>
            <a:pPr algn="l"/>
            <a:r>
              <a:rPr lang="cs-CZ" sz="4400" dirty="0" smtClean="0"/>
              <a:t>Reakce na finanční krizi – oblast regulace bankovního sektoru</a:t>
            </a:r>
            <a:endParaRPr lang="cs-CZ" sz="4400" dirty="0"/>
          </a:p>
        </p:txBody>
      </p:sp>
      <p:sp>
        <p:nvSpPr>
          <p:cNvPr id="3" name="Zástupný symbol pro obsah 2"/>
          <p:cNvSpPr>
            <a:spLocks noGrp="1"/>
          </p:cNvSpPr>
          <p:nvPr>
            <p:ph idx="1"/>
          </p:nvPr>
        </p:nvSpPr>
        <p:spPr>
          <a:xfrm>
            <a:off x="708456" y="1967346"/>
            <a:ext cx="10941445" cy="4550940"/>
          </a:xfrm>
        </p:spPr>
        <p:txBody>
          <a:bodyPr anchor="t">
            <a:normAutofit/>
          </a:bodyPr>
          <a:lstStyle/>
          <a:p>
            <a:pPr lvl="2"/>
            <a:r>
              <a:rPr lang="cs-CZ" sz="3200" dirty="0" smtClean="0"/>
              <a:t>vedle měnové a fiskální politiky je již v roce 2009 v ECB zmiňována potřeba zajistit finanční stabilitu</a:t>
            </a:r>
          </a:p>
          <a:p>
            <a:pPr lvl="2"/>
            <a:r>
              <a:rPr lang="cs-CZ" sz="3200" dirty="0" smtClean="0"/>
              <a:t>prostředky k tomuto cíli má být:</a:t>
            </a:r>
          </a:p>
          <a:p>
            <a:pPr lvl="3"/>
            <a:r>
              <a:rPr lang="cs-CZ" sz="3000" dirty="0"/>
              <a:t>p</a:t>
            </a:r>
            <a:r>
              <a:rPr lang="cs-CZ" sz="3000" dirty="0" smtClean="0"/>
              <a:t>osílení stávající regulace (zejména v oblasti obezřetnostních požadavků)</a:t>
            </a:r>
          </a:p>
          <a:p>
            <a:pPr lvl="3"/>
            <a:r>
              <a:rPr lang="cs-CZ" sz="3000" dirty="0"/>
              <a:t>f</a:t>
            </a:r>
            <a:r>
              <a:rPr lang="cs-CZ" sz="3000" dirty="0" smtClean="0"/>
              <a:t>ormulace makroobezřetnostní politiky</a:t>
            </a:r>
          </a:p>
          <a:p>
            <a:pPr lvl="2"/>
            <a:endParaRPr lang="cs-CZ" sz="3200" dirty="0" smtClean="0"/>
          </a:p>
          <a:p>
            <a:pPr lvl="2"/>
            <a:endParaRPr lang="cs-CZ" sz="3200" dirty="0" smtClean="0"/>
          </a:p>
          <a:p>
            <a:pPr lvl="1"/>
            <a:endParaRPr lang="cs-CZ" dirty="0"/>
          </a:p>
        </p:txBody>
      </p:sp>
    </p:spTree>
    <p:extLst>
      <p:ext uri="{BB962C8B-B14F-4D97-AF65-F5344CB8AC3E}">
        <p14:creationId xmlns:p14="http://schemas.microsoft.com/office/powerpoint/2010/main" val="155153863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76464" y="448056"/>
            <a:ext cx="10018713" cy="1752599"/>
          </a:xfrm>
        </p:spPr>
        <p:txBody>
          <a:bodyPr>
            <a:normAutofit/>
          </a:bodyPr>
          <a:lstStyle/>
          <a:p>
            <a:pPr algn="l"/>
            <a:r>
              <a:rPr lang="cs-CZ" sz="4400" dirty="0" smtClean="0"/>
              <a:t>Reakce na finanční krizi – oblast regulace bankovního sektoru</a:t>
            </a:r>
            <a:endParaRPr lang="cs-CZ" sz="4400" dirty="0"/>
          </a:p>
        </p:txBody>
      </p:sp>
      <p:sp>
        <p:nvSpPr>
          <p:cNvPr id="3" name="Zástupný symbol pro obsah 2"/>
          <p:cNvSpPr>
            <a:spLocks noGrp="1"/>
          </p:cNvSpPr>
          <p:nvPr>
            <p:ph idx="1"/>
          </p:nvPr>
        </p:nvSpPr>
        <p:spPr>
          <a:xfrm>
            <a:off x="708456" y="1967346"/>
            <a:ext cx="10941445" cy="4550940"/>
          </a:xfrm>
        </p:spPr>
        <p:txBody>
          <a:bodyPr anchor="t">
            <a:normAutofit fontScale="92500" lnSpcReduction="20000"/>
          </a:bodyPr>
          <a:lstStyle/>
          <a:p>
            <a:pPr lvl="2"/>
            <a:r>
              <a:rPr lang="cs-CZ" sz="3200" dirty="0" smtClean="0"/>
              <a:t>V</a:t>
            </a:r>
            <a:r>
              <a:rPr lang="en-US" sz="3200" dirty="0" smtClean="0"/>
              <a:t> </a:t>
            </a:r>
            <a:r>
              <a:rPr lang="en-US" sz="3200" dirty="0" err="1"/>
              <a:t>prohlášení</a:t>
            </a:r>
            <a:r>
              <a:rPr lang="en-US" sz="3200" dirty="0"/>
              <a:t> </a:t>
            </a:r>
            <a:r>
              <a:rPr lang="en-US" sz="3200" dirty="0" err="1"/>
              <a:t>summitu</a:t>
            </a:r>
            <a:r>
              <a:rPr lang="en-US" sz="3200" dirty="0"/>
              <a:t> </a:t>
            </a:r>
            <a:r>
              <a:rPr lang="en-US" sz="3200" dirty="0" err="1"/>
              <a:t>zemí</a:t>
            </a:r>
            <a:r>
              <a:rPr lang="en-US" sz="3200" dirty="0"/>
              <a:t> </a:t>
            </a:r>
            <a:r>
              <a:rPr lang="en-US" sz="3200" dirty="0" err="1"/>
              <a:t>eurozóny</a:t>
            </a:r>
            <a:r>
              <a:rPr lang="en-US" sz="3200" dirty="0"/>
              <a:t> (Euro area summit) z 29. </a:t>
            </a:r>
            <a:r>
              <a:rPr lang="en-US" sz="3200" dirty="0" err="1"/>
              <a:t>června</a:t>
            </a:r>
            <a:r>
              <a:rPr lang="en-US" sz="3200" dirty="0"/>
              <a:t> 2012 </a:t>
            </a:r>
            <a:r>
              <a:rPr lang="en-US" sz="3200" dirty="0" err="1"/>
              <a:t>byla</a:t>
            </a:r>
            <a:r>
              <a:rPr lang="en-US" sz="3200" dirty="0"/>
              <a:t> </a:t>
            </a:r>
            <a:r>
              <a:rPr lang="en-US" sz="3200" dirty="0" err="1"/>
              <a:t>jako</a:t>
            </a:r>
            <a:r>
              <a:rPr lang="en-US" sz="3200" dirty="0"/>
              <a:t> </a:t>
            </a:r>
            <a:r>
              <a:rPr lang="en-US" sz="3200" dirty="0" err="1"/>
              <a:t>reakce</a:t>
            </a:r>
            <a:r>
              <a:rPr lang="en-US" sz="3200" dirty="0"/>
              <a:t> </a:t>
            </a:r>
            <a:r>
              <a:rPr lang="en-US" sz="3200" dirty="0" err="1"/>
              <a:t>na</a:t>
            </a:r>
            <a:r>
              <a:rPr lang="en-US" sz="3200" dirty="0"/>
              <a:t> </a:t>
            </a:r>
            <a:r>
              <a:rPr lang="en-US" sz="3200" dirty="0" err="1"/>
              <a:t>finanční</a:t>
            </a:r>
            <a:r>
              <a:rPr lang="en-US" sz="3200" dirty="0"/>
              <a:t> </a:t>
            </a:r>
            <a:r>
              <a:rPr lang="en-US" sz="3200" dirty="0" err="1"/>
              <a:t>krizi</a:t>
            </a:r>
            <a:r>
              <a:rPr lang="en-US" sz="3200" dirty="0"/>
              <a:t> </a:t>
            </a:r>
            <a:r>
              <a:rPr lang="en-US" sz="3200" dirty="0" err="1"/>
              <a:t>zmíněna</a:t>
            </a:r>
            <a:r>
              <a:rPr lang="en-US" sz="3200" dirty="0"/>
              <a:t> </a:t>
            </a:r>
            <a:r>
              <a:rPr lang="en-US" sz="3200" dirty="0" err="1"/>
              <a:t>potřeba</a:t>
            </a:r>
            <a:r>
              <a:rPr lang="en-US" sz="3200" dirty="0"/>
              <a:t> </a:t>
            </a:r>
            <a:r>
              <a:rPr lang="en-US" sz="3200" dirty="0" err="1"/>
              <a:t>zřízení</a:t>
            </a:r>
            <a:r>
              <a:rPr lang="en-US" sz="3200" dirty="0"/>
              <a:t> </a:t>
            </a:r>
            <a:r>
              <a:rPr lang="en-US" sz="3200" dirty="0" err="1"/>
              <a:t>jednotného</a:t>
            </a:r>
            <a:r>
              <a:rPr lang="en-US" sz="3200" dirty="0"/>
              <a:t> </a:t>
            </a:r>
            <a:r>
              <a:rPr lang="en-US" sz="3200" dirty="0" err="1"/>
              <a:t>mechanismu</a:t>
            </a:r>
            <a:r>
              <a:rPr lang="en-US" sz="3200" dirty="0"/>
              <a:t> </a:t>
            </a:r>
            <a:r>
              <a:rPr lang="en-US" sz="3200" dirty="0" err="1"/>
              <a:t>dohledu</a:t>
            </a:r>
            <a:r>
              <a:rPr lang="en-US" sz="3200" dirty="0"/>
              <a:t> a </a:t>
            </a:r>
            <a:r>
              <a:rPr lang="en-US" sz="3200" dirty="0" err="1"/>
              <a:t>možnost</a:t>
            </a:r>
            <a:r>
              <a:rPr lang="en-US" sz="3200" dirty="0"/>
              <a:t> </a:t>
            </a:r>
            <a:r>
              <a:rPr lang="en-US" sz="3200" dirty="0" err="1"/>
              <a:t>přímé</a:t>
            </a:r>
            <a:r>
              <a:rPr lang="en-US" sz="3200" dirty="0"/>
              <a:t> </a:t>
            </a:r>
            <a:r>
              <a:rPr lang="en-US" sz="3200" dirty="0" err="1"/>
              <a:t>rekapitalizace</a:t>
            </a:r>
            <a:r>
              <a:rPr lang="en-US" sz="3200" dirty="0"/>
              <a:t> </a:t>
            </a:r>
            <a:r>
              <a:rPr lang="en-US" sz="3200" dirty="0" smtClean="0"/>
              <a:t>bank</a:t>
            </a:r>
            <a:endParaRPr lang="cs-CZ" sz="3200" dirty="0" smtClean="0"/>
          </a:p>
          <a:p>
            <a:pPr lvl="2"/>
            <a:r>
              <a:rPr lang="en-US" sz="3200" dirty="0"/>
              <a:t>V </a:t>
            </a:r>
            <a:r>
              <a:rPr lang="en-US" sz="3200" dirty="0" err="1"/>
              <a:t>navazujícím</a:t>
            </a:r>
            <a:r>
              <a:rPr lang="en-US" sz="3200" dirty="0"/>
              <a:t> </a:t>
            </a:r>
            <a:r>
              <a:rPr lang="en-US" sz="3200" dirty="0" err="1"/>
              <a:t>jednání</a:t>
            </a:r>
            <a:r>
              <a:rPr lang="en-US" sz="3200" dirty="0"/>
              <a:t> </a:t>
            </a:r>
            <a:r>
              <a:rPr lang="en-US" sz="3200" dirty="0" err="1"/>
              <a:t>Evropské</a:t>
            </a:r>
            <a:r>
              <a:rPr lang="en-US" sz="3200" dirty="0"/>
              <a:t> </a:t>
            </a:r>
            <a:r>
              <a:rPr lang="en-US" sz="3200" dirty="0" err="1"/>
              <a:t>rady</a:t>
            </a:r>
            <a:r>
              <a:rPr lang="en-US" sz="3200" dirty="0"/>
              <a:t> z 28-29. </a:t>
            </a:r>
            <a:r>
              <a:rPr lang="en-US" sz="3200" dirty="0" err="1"/>
              <a:t>června</a:t>
            </a:r>
            <a:r>
              <a:rPr lang="en-US" sz="3200" dirty="0"/>
              <a:t> </a:t>
            </a:r>
            <a:r>
              <a:rPr lang="en-US" sz="3200" dirty="0" smtClean="0"/>
              <a:t>201</a:t>
            </a:r>
            <a:r>
              <a:rPr lang="cs-CZ" sz="3200" dirty="0" smtClean="0"/>
              <a:t>2</a:t>
            </a:r>
            <a:r>
              <a:rPr lang="en-US" sz="3200" dirty="0" smtClean="0"/>
              <a:t> </a:t>
            </a:r>
            <a:r>
              <a:rPr lang="en-US" sz="3200" dirty="0" err="1" smtClean="0"/>
              <a:t>byl</a:t>
            </a:r>
            <a:r>
              <a:rPr lang="cs-CZ" sz="3200" dirty="0" smtClean="0"/>
              <a:t>a zmíněna potřeba vytvoření „</a:t>
            </a:r>
            <a:r>
              <a:rPr lang="cs-CZ" sz="3200" b="1" dirty="0" smtClean="0"/>
              <a:t>jednotného finančního rámce</a:t>
            </a:r>
            <a:r>
              <a:rPr lang="cs-CZ" sz="3200" dirty="0" smtClean="0"/>
              <a:t>“, který by zahrnoval:</a:t>
            </a:r>
          </a:p>
          <a:p>
            <a:pPr marL="1428750" lvl="2" indent="-514350">
              <a:buFont typeface="+mj-lt"/>
              <a:buAutoNum type="arabicPeriod"/>
            </a:pPr>
            <a:r>
              <a:rPr lang="en-US" sz="2600" dirty="0" err="1" smtClean="0"/>
              <a:t>Integrovaný</a:t>
            </a:r>
            <a:r>
              <a:rPr lang="en-US" sz="2600" dirty="0" smtClean="0"/>
              <a:t> </a:t>
            </a:r>
            <a:r>
              <a:rPr lang="en-US" sz="2600" dirty="0" err="1"/>
              <a:t>dohled</a:t>
            </a:r>
            <a:r>
              <a:rPr lang="en-US" sz="2600" dirty="0"/>
              <a:t> (integrated supervision); </a:t>
            </a:r>
          </a:p>
          <a:p>
            <a:pPr marL="1428750" lvl="2" indent="-514350">
              <a:buFont typeface="+mj-lt"/>
              <a:buAutoNum type="arabicPeriod"/>
            </a:pPr>
            <a:r>
              <a:rPr lang="en-US" sz="2600" dirty="0" err="1" smtClean="0"/>
              <a:t>Evropský</a:t>
            </a:r>
            <a:r>
              <a:rPr lang="en-US" sz="2600" dirty="0" smtClean="0"/>
              <a:t> </a:t>
            </a:r>
            <a:r>
              <a:rPr lang="en-US" sz="2600" dirty="0" err="1"/>
              <a:t>systém</a:t>
            </a:r>
            <a:r>
              <a:rPr lang="en-US" sz="2600" dirty="0"/>
              <a:t> </a:t>
            </a:r>
            <a:r>
              <a:rPr lang="en-US" sz="2600" dirty="0" err="1"/>
              <a:t>pojištění</a:t>
            </a:r>
            <a:r>
              <a:rPr lang="en-US" sz="2600" dirty="0"/>
              <a:t> </a:t>
            </a:r>
            <a:r>
              <a:rPr lang="en-US" sz="2600" dirty="0" err="1"/>
              <a:t>vkladů</a:t>
            </a:r>
            <a:r>
              <a:rPr lang="en-US" sz="2600" dirty="0"/>
              <a:t> (European deposit insurance scheme); a </a:t>
            </a:r>
          </a:p>
          <a:p>
            <a:pPr marL="1428750" lvl="2" indent="-514350">
              <a:buFont typeface="+mj-lt"/>
              <a:buAutoNum type="arabicPeriod"/>
            </a:pPr>
            <a:r>
              <a:rPr lang="en-US" sz="2600" dirty="0" err="1" smtClean="0"/>
              <a:t>Evropský</a:t>
            </a:r>
            <a:r>
              <a:rPr lang="en-US" sz="2600" dirty="0" smtClean="0"/>
              <a:t> </a:t>
            </a:r>
            <a:r>
              <a:rPr lang="en-US" sz="2600" dirty="0" err="1"/>
              <a:t>systém</a:t>
            </a:r>
            <a:r>
              <a:rPr lang="en-US" sz="2600" dirty="0"/>
              <a:t> </a:t>
            </a:r>
            <a:r>
              <a:rPr lang="en-US" sz="2600" dirty="0" err="1"/>
              <a:t>řešení</a:t>
            </a:r>
            <a:r>
              <a:rPr lang="en-US" sz="2600" dirty="0"/>
              <a:t> </a:t>
            </a:r>
            <a:r>
              <a:rPr lang="en-US" sz="2600" dirty="0" err="1"/>
              <a:t>problémů</a:t>
            </a:r>
            <a:r>
              <a:rPr lang="en-US" sz="2600" dirty="0"/>
              <a:t> bank (European resolution scheme). </a:t>
            </a:r>
            <a:r>
              <a:rPr lang="en-US" sz="2600" dirty="0" smtClean="0"/>
              <a:t> </a:t>
            </a:r>
            <a:endParaRPr lang="cs-CZ" sz="2600" dirty="0" smtClean="0"/>
          </a:p>
          <a:p>
            <a:pPr lvl="2"/>
            <a:endParaRPr lang="cs-CZ" sz="3200" dirty="0" smtClean="0"/>
          </a:p>
          <a:p>
            <a:pPr lvl="1"/>
            <a:endParaRPr lang="cs-CZ" dirty="0"/>
          </a:p>
        </p:txBody>
      </p:sp>
    </p:spTree>
    <p:extLst>
      <p:ext uri="{BB962C8B-B14F-4D97-AF65-F5344CB8AC3E}">
        <p14:creationId xmlns:p14="http://schemas.microsoft.com/office/powerpoint/2010/main" val="87014797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xa">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Paralaxa</Template>
  <TotalTime>2765</TotalTime>
  <Words>1845</Words>
  <Application>Microsoft Office PowerPoint</Application>
  <PresentationFormat>Širokoúhlá obrazovka</PresentationFormat>
  <Paragraphs>218</Paragraphs>
  <Slides>35</Slides>
  <Notes>30</Notes>
  <HiddenSlides>0</HiddenSlides>
  <MMClips>1</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35</vt:i4>
      </vt:variant>
    </vt:vector>
  </HeadingPairs>
  <TitlesOfParts>
    <vt:vector size="39" baseType="lpstr">
      <vt:lpstr>Arial</vt:lpstr>
      <vt:lpstr>Calibri</vt:lpstr>
      <vt:lpstr>Corbel</vt:lpstr>
      <vt:lpstr>Paralaxa</vt:lpstr>
      <vt:lpstr>Bankovní unie</vt:lpstr>
      <vt:lpstr>Obsah dnešní přednášky</vt:lpstr>
      <vt:lpstr>Bankovní unie - pojem</vt:lpstr>
      <vt:lpstr>Bankovní unie – příčiny vzniku</vt:lpstr>
      <vt:lpstr>Reakce EU na finanční krizi – oblast monetární politiky</vt:lpstr>
      <vt:lpstr>Reakce EU na finanční krizi – oblast monetární politiky</vt:lpstr>
      <vt:lpstr>Reakce EU na finanční krizi – oblast monetární politiky</vt:lpstr>
      <vt:lpstr>Reakce na finanční krizi – oblast regulace bankovního sektoru</vt:lpstr>
      <vt:lpstr>Reakce na finanční krizi – oblast regulace bankovního sektoru</vt:lpstr>
      <vt:lpstr>Reakce na finanční krizi – oblast regulace bankovního sektoru</vt:lpstr>
      <vt:lpstr>Reakce na finanční krizi – oblast regulace bankovního sektoru</vt:lpstr>
      <vt:lpstr>Reakce na finanční krizi – problém „bludného kruhu“ (vicious cycle)</vt:lpstr>
      <vt:lpstr>Reakce na finanční krizi – bankovní unie</vt:lpstr>
      <vt:lpstr>Reakce na finanční krizi – bankovní unie</vt:lpstr>
      <vt:lpstr>Banka pro mezinárodní vypořádání</vt:lpstr>
      <vt:lpstr>Banka pro mezinárodní vypořádání</vt:lpstr>
      <vt:lpstr>Bankovní unie</vt:lpstr>
      <vt:lpstr>Bankovní unie</vt:lpstr>
      <vt:lpstr>Jednotný soubor pravidel (single rulebook)</vt:lpstr>
      <vt:lpstr>Jednotný soubor pravidel (single rulebook)</vt:lpstr>
      <vt:lpstr>Jednotný soubor pravidel (single rulebook) - kapitál</vt:lpstr>
      <vt:lpstr>Jednotný soubor pravidel (single rulebook) - kapitál</vt:lpstr>
      <vt:lpstr>Jednotný soubor pravidel (single rulebook) - kapitál</vt:lpstr>
      <vt:lpstr>Jednotný soubor pravidel (single rulebook) – kapitálové rezervy</vt:lpstr>
      <vt:lpstr>Jednotný soubor pravidel (single rulebook) – Požadavky na likviditu</vt:lpstr>
      <vt:lpstr>Jednotný soubor pravidel (single rulebook) – Finanční páka</vt:lpstr>
      <vt:lpstr>Jednotný mechanismus dohledu (single supervision mechanism)</vt:lpstr>
      <vt:lpstr>Jednotný mechanismus dohledu (single supervision mechanism)</vt:lpstr>
      <vt:lpstr>Evropský systém dohledu nad finančním trhem (ESFS)</vt:lpstr>
      <vt:lpstr>Jednotný mechanismus pro řešení problémů bank (single resolution mechanism)</vt:lpstr>
      <vt:lpstr>Pojištění vkladů</vt:lpstr>
      <vt:lpstr>Řešení krizí a pojištění vkladů v ČR</vt:lpstr>
      <vt:lpstr>Řešení krizí a pojištění vkladů v ČR – pojištění vkladů</vt:lpstr>
      <vt:lpstr>Řešení krizí a pojištění vkladů v ČR – pojištění vkladů</vt:lpstr>
      <vt:lpstr>Otázky?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Mediace</dc:title>
  <dc:creator>Dita Ondráčková</dc:creator>
  <cp:lastModifiedBy>Johan Schweigl</cp:lastModifiedBy>
  <cp:revision>164</cp:revision>
  <cp:lastPrinted>2016-12-01T06:58:45Z</cp:lastPrinted>
  <dcterms:created xsi:type="dcterms:W3CDTF">2016-10-17T17:38:14Z</dcterms:created>
  <dcterms:modified xsi:type="dcterms:W3CDTF">2017-03-22T11:24:05Z</dcterms:modified>
</cp:coreProperties>
</file>