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2" r:id="rId3"/>
    <p:sldId id="313" r:id="rId4"/>
    <p:sldId id="314" r:id="rId5"/>
    <p:sldId id="319" r:id="rId6"/>
    <p:sldId id="316" r:id="rId7"/>
    <p:sldId id="315" r:id="rId8"/>
    <p:sldId id="317" r:id="rId9"/>
    <p:sldId id="318" r:id="rId10"/>
    <p:sldId id="322" r:id="rId11"/>
    <p:sldId id="320" r:id="rId12"/>
    <p:sldId id="321" r:id="rId13"/>
    <p:sldId id="324" r:id="rId14"/>
    <p:sldId id="325" r:id="rId15"/>
    <p:sldId id="326" r:id="rId16"/>
    <p:sldId id="327" r:id="rId17"/>
    <p:sldId id="323" r:id="rId18"/>
    <p:sldId id="268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69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5DE605-B91B-4135-BFEC-D6BB4DF925A1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026D41-868E-4DBB-BAD3-41E01403119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026D41-868E-4DBB-BAD3-41E01403119C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65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8C4E-F6C9-48AE-B8CA-8104541712D2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1F6E-760B-4085-A09C-3082E7252B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1689-420D-4CE2-869B-A7E0302191C0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E0E9C-C392-4158-AE46-675DE963D7B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B9E58-C1A9-4355-BD7D-446F870381CD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BD21-D8C0-49BB-BAB7-4B34297E5B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7AC4E-834F-443D-AD6F-BC99D13DE4B4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815E0-56CB-4899-8A4E-0B29CF133DC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5FB1B-108F-44F5-9BFD-3760A92781D9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8E52-A44B-4510-8C6B-CE1AC81D43E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A1F12-50DD-483B-903C-0D06A3616036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FBA9-ED9B-4A5E-9BB2-B4F940D6327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A8A2F-F913-4E68-B4FB-6F2E8887334E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8C96-2DDE-4843-9B7F-6F4AF12682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61F81-000A-4F2F-B9E3-D7877F9E3452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CE5AB-74D1-488B-A840-97C1A25A645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0A57-3D82-47F0-A6CB-F73B5E2F7802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2939-44B2-4384-ADC7-28E2EC59B28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CB38-3BEC-46E6-97FA-B1CE91092801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F64FB-B558-4F2C-9332-B26481B66E1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4860-EA30-4F77-BEFA-8F2326DEF745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A503F-01A4-4E54-9698-06E3F1CE973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4C0C7D-ABFF-44DB-BEF5-B5500DD02CAA}" type="datetimeFigureOut">
              <a:rPr lang="cs-CZ"/>
              <a:pPr>
                <a:defRPr/>
              </a:pPr>
              <a:t>10.03.2017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4E1D88-549E-4BCC-A9D4-306E0BE9A15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4608512"/>
          </a:xfrm>
        </p:spPr>
        <p:txBody>
          <a:bodyPr/>
          <a:lstStyle/>
          <a:p>
            <a:pPr eaLnBrk="1" hangingPunct="1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Úvod do trestního práva hmotného a procesního I.</a:t>
            </a:r>
            <a:br>
              <a:rPr lang="cs-CZ" dirty="0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Dokazování</a:t>
            </a:r>
            <a:br>
              <a:rPr lang="cs-CZ" smtClean="0"/>
            </a:br>
            <a:r>
              <a:rPr lang="cs-CZ" smtClean="0"/>
              <a:t>Rozhodnutí v trestním řízení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5229225"/>
            <a:ext cx="7777163" cy="914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10. března 2017 			J. Provazník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Operativně-pátrací činnost 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Zvláštní skupina institutů</a:t>
            </a:r>
          </a:p>
          <a:p>
            <a:r>
              <a:rPr lang="cs-CZ" smtClean="0"/>
              <a:t>Účelem je zpravidla vyhledání a současně zajištění důkazů </a:t>
            </a:r>
          </a:p>
          <a:p>
            <a:pPr lvl="1"/>
            <a:r>
              <a:rPr lang="cs-CZ" smtClean="0"/>
              <a:t>mezi zajišťovacími instituty a důkazními prostředky</a:t>
            </a:r>
          </a:p>
          <a:p>
            <a:pPr lvl="1"/>
            <a:r>
              <a:rPr lang="cs-CZ" smtClean="0"/>
              <a:t>výsledkem je však zpravidla důkaz v některé z již existujících forem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Předstíraný převod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Sledování osob a věcí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Použití agenta </a:t>
            </a:r>
            <a:endParaRPr lang="cs-CZ" sz="320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Rozhodnutí v trestním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Nejvýznamnější procesní úkony OČTŘ</a:t>
            </a:r>
          </a:p>
          <a:p>
            <a:pPr lvl="1"/>
            <a:r>
              <a:rPr lang="cs-CZ"/>
              <a:t>v</a:t>
            </a:r>
            <a:r>
              <a:rPr lang="cs-CZ" smtClean="0"/>
              <a:t>znik, změna a zánik procesních práv a povinností</a:t>
            </a:r>
          </a:p>
          <a:p>
            <a:pPr lvl="1"/>
            <a:r>
              <a:rPr lang="cs-CZ" smtClean="0"/>
              <a:t>umožňují postup v průběhu řízení</a:t>
            </a:r>
            <a:endParaRPr lang="cs-CZ" dirty="0" smtClean="0"/>
          </a:p>
          <a:p>
            <a:r>
              <a:rPr lang="cs-CZ" smtClean="0"/>
              <a:t>Druhy</a:t>
            </a:r>
          </a:p>
          <a:p>
            <a:pPr lvl="1"/>
            <a:r>
              <a:rPr lang="cs-CZ" smtClean="0"/>
              <a:t>rozsudek</a:t>
            </a:r>
          </a:p>
          <a:p>
            <a:pPr lvl="1"/>
            <a:r>
              <a:rPr lang="cs-CZ" smtClean="0"/>
              <a:t>usnesení</a:t>
            </a:r>
          </a:p>
          <a:p>
            <a:pPr lvl="1"/>
            <a:r>
              <a:rPr lang="cs-CZ" smtClean="0"/>
              <a:t>trestní příkaz</a:t>
            </a:r>
          </a:p>
          <a:p>
            <a:pPr lvl="1"/>
            <a:r>
              <a:rPr lang="cs-CZ" smtClean="0"/>
              <a:t>rozhodnutí sui generis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331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Členění rozhodnutí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Meritorní a procesní</a:t>
            </a:r>
          </a:p>
          <a:p>
            <a:pPr lvl="1"/>
            <a:r>
              <a:rPr lang="cs-CZ" smtClean="0"/>
              <a:t>meritorní – ve věci samé (zejména vina a trest)</a:t>
            </a:r>
          </a:p>
          <a:p>
            <a:pPr lvl="1"/>
            <a:r>
              <a:rPr lang="cs-CZ"/>
              <a:t>p</a:t>
            </a:r>
            <a:r>
              <a:rPr lang="cs-CZ" smtClean="0"/>
              <a:t>rocesní – pouze úprava postupu řízení</a:t>
            </a:r>
            <a:endParaRPr lang="cs-CZ" dirty="0" smtClean="0"/>
          </a:p>
          <a:p>
            <a:r>
              <a:rPr lang="cs-CZ" smtClean="0"/>
              <a:t>Mezitímní a konečné</a:t>
            </a:r>
          </a:p>
          <a:p>
            <a:pPr lvl="1"/>
            <a:r>
              <a:rPr lang="cs-CZ"/>
              <a:t>m</a:t>
            </a:r>
            <a:r>
              <a:rPr lang="cs-CZ" smtClean="0"/>
              <a:t>ezitímní – např. usnesení o podmíněném zastavení trestního stíhání</a:t>
            </a:r>
          </a:p>
          <a:p>
            <a:pPr lvl="1"/>
            <a:r>
              <a:rPr lang="cs-CZ" smtClean="0"/>
              <a:t>konečné – např. usnesení o postoupení věci k projednání jinému orgánu </a:t>
            </a:r>
            <a:endParaRPr lang="cs-CZ" dirty="0"/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Pravomocná a nepravomocná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Atd.</a:t>
            </a:r>
            <a:endParaRPr lang="cs-CZ" sz="320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7886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Rozsudek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r>
              <a:rPr lang="cs-CZ" smtClean="0"/>
              <a:t>Meritorní konečné rozhodnutí</a:t>
            </a:r>
          </a:p>
          <a:p>
            <a:pPr lvl="1"/>
            <a:r>
              <a:rPr lang="cs-CZ" smtClean="0"/>
              <a:t>jedině soud, kde to zákon výslovně stanoví</a:t>
            </a:r>
          </a:p>
          <a:p>
            <a:pPr lvl="1"/>
            <a:r>
              <a:rPr lang="cs-CZ" smtClean="0"/>
              <a:t>lze vydat i v opravných řízeních</a:t>
            </a:r>
          </a:p>
          <a:p>
            <a:pPr lvl="1"/>
            <a:r>
              <a:rPr lang="cs-CZ" smtClean="0"/>
              <a:t>výlučné rozhodnutí pro uznání </a:t>
            </a:r>
            <a:r>
              <a:rPr lang="cs-CZ" smtClean="0"/>
              <a:t>viny (srov. však § 314e odst. 7 TŘ)</a:t>
            </a:r>
            <a:endParaRPr lang="cs-CZ" smtClean="0"/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Odsuzující </a:t>
            </a:r>
            <a:r>
              <a:rPr lang="cs-CZ" sz="3200"/>
              <a:t>vs. zprošťující</a:t>
            </a:r>
          </a:p>
          <a:p>
            <a:r>
              <a:rPr lang="cs-CZ" smtClean="0"/>
              <a:t>Struktura</a:t>
            </a:r>
          </a:p>
          <a:p>
            <a:pPr lvl="1"/>
            <a:r>
              <a:rPr lang="cs-CZ" smtClean="0"/>
              <a:t>„Jménem republiky“</a:t>
            </a:r>
          </a:p>
          <a:p>
            <a:pPr lvl="1"/>
            <a:r>
              <a:rPr lang="cs-CZ" smtClean="0"/>
              <a:t>návětí</a:t>
            </a:r>
          </a:p>
          <a:p>
            <a:pPr lvl="1"/>
            <a:r>
              <a:rPr lang="cs-CZ" smtClean="0"/>
              <a:t>výrok(y) </a:t>
            </a:r>
          </a:p>
          <a:p>
            <a:pPr lvl="1"/>
            <a:r>
              <a:rPr lang="cs-CZ" smtClean="0"/>
              <a:t>odůvodnění (lze se vzdát, vzdal-li se i odvolání)</a:t>
            </a:r>
          </a:p>
          <a:p>
            <a:pPr lvl="1"/>
            <a:r>
              <a:rPr lang="cs-CZ"/>
              <a:t>p</a:t>
            </a:r>
            <a:r>
              <a:rPr lang="cs-CZ" smtClean="0"/>
              <a:t>oučení (vždy opravný prostředek – odvolání)</a:t>
            </a:r>
          </a:p>
          <a:p>
            <a:pPr marL="457200" lvl="1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5673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Usnesení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Procesní rozhodnutí</a:t>
            </a:r>
          </a:p>
          <a:p>
            <a:pPr lvl="1"/>
            <a:r>
              <a:rPr lang="cs-CZ" smtClean="0"/>
              <a:t>může však být i konečné a </a:t>
            </a:r>
            <a:r>
              <a:rPr lang="cs-CZ" i="1" smtClean="0"/>
              <a:t>de facto </a:t>
            </a:r>
            <a:r>
              <a:rPr lang="cs-CZ" smtClean="0"/>
              <a:t>meritorní</a:t>
            </a:r>
          </a:p>
          <a:p>
            <a:pPr lvl="1"/>
            <a:r>
              <a:rPr lang="cs-CZ"/>
              <a:t>o</a:t>
            </a:r>
            <a:r>
              <a:rPr lang="cs-CZ" smtClean="0"/>
              <a:t>becná forma (nestanoví-li zákon jinak)</a:t>
            </a:r>
          </a:p>
          <a:p>
            <a:pPr lvl="1"/>
            <a:r>
              <a:rPr lang="cs-CZ" smtClean="0"/>
              <a:t>jediná </a:t>
            </a:r>
            <a:r>
              <a:rPr lang="cs-CZ" smtClean="0"/>
              <a:t>forma rozhodování SZ a policejního orgánu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Upravuje široký okruh procesních otázek</a:t>
            </a:r>
            <a:endParaRPr lang="cs-CZ" sz="3200"/>
          </a:p>
          <a:p>
            <a:r>
              <a:rPr lang="cs-CZ" smtClean="0"/>
              <a:t>Struktura</a:t>
            </a:r>
          </a:p>
          <a:p>
            <a:pPr lvl="1"/>
            <a:r>
              <a:rPr lang="cs-CZ"/>
              <a:t>o</a:t>
            </a:r>
            <a:r>
              <a:rPr lang="cs-CZ" smtClean="0"/>
              <a:t>značení orgánu, který je vydal</a:t>
            </a:r>
          </a:p>
          <a:p>
            <a:pPr lvl="1"/>
            <a:r>
              <a:rPr lang="cs-CZ"/>
              <a:t>d</a:t>
            </a:r>
            <a:r>
              <a:rPr lang="cs-CZ" smtClean="0"/>
              <a:t>en a místo</a:t>
            </a:r>
          </a:p>
          <a:p>
            <a:pPr lvl="1"/>
            <a:r>
              <a:rPr lang="cs-CZ" smtClean="0"/>
              <a:t>výrok(y) </a:t>
            </a:r>
          </a:p>
          <a:p>
            <a:pPr lvl="1"/>
            <a:r>
              <a:rPr lang="cs-CZ" smtClean="0"/>
              <a:t>odůvodnění (není vždy)</a:t>
            </a:r>
          </a:p>
          <a:p>
            <a:pPr lvl="1"/>
            <a:r>
              <a:rPr lang="cs-CZ"/>
              <a:t>p</a:t>
            </a:r>
            <a:r>
              <a:rPr lang="cs-CZ" smtClean="0"/>
              <a:t>oučení o opravném prostředku (není vždy)</a:t>
            </a:r>
          </a:p>
          <a:p>
            <a:pPr marL="457200" lvl="1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9391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Trestní příkaz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472" y="836712"/>
            <a:ext cx="8229600" cy="4525963"/>
          </a:xfrm>
        </p:spPr>
        <p:txBody>
          <a:bodyPr/>
          <a:lstStyle/>
          <a:p>
            <a:r>
              <a:rPr lang="cs-CZ" smtClean="0"/>
              <a:t>Jen v řízení před samosoudcem</a:t>
            </a:r>
          </a:p>
          <a:p>
            <a:pPr lvl="1"/>
            <a:r>
              <a:rPr lang="cs-CZ"/>
              <a:t>ú</a:t>
            </a:r>
            <a:r>
              <a:rPr lang="cs-CZ" smtClean="0"/>
              <a:t>čelem je usnadnit a zrychlit řízení </a:t>
            </a:r>
          </a:p>
          <a:p>
            <a:pPr lvl="1"/>
            <a:r>
              <a:rPr lang="cs-CZ" smtClean="0"/>
              <a:t>neprovádí se hlavní líčení, neodůvodňují se skutková zjištění</a:t>
            </a:r>
          </a:p>
          <a:p>
            <a:pPr lvl="1"/>
            <a:r>
              <a:rPr lang="cs-CZ" smtClean="0"/>
              <a:t>„nabídka“ trestu (tresty omezené – nelze např. nepodmíněný trest odnětí svobody), podá-li obviněný odpor, musí proběhnout hlavní líčení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Meritorní </a:t>
            </a:r>
            <a:r>
              <a:rPr lang="cs-CZ" sz="3200" smtClean="0"/>
              <a:t>rozhodnutí s rozvazovací podmínkou</a:t>
            </a:r>
            <a:endParaRPr lang="cs-CZ" sz="3200" smtClean="0"/>
          </a:p>
          <a:p>
            <a:r>
              <a:rPr lang="cs-CZ" smtClean="0"/>
              <a:t>Jednoduchá struktura</a:t>
            </a:r>
          </a:p>
          <a:p>
            <a:pPr lvl="1"/>
            <a:r>
              <a:rPr lang="cs-CZ" smtClean="0"/>
              <a:t>návětí a označení obviněného</a:t>
            </a:r>
          </a:p>
          <a:p>
            <a:pPr lvl="1"/>
            <a:r>
              <a:rPr lang="cs-CZ"/>
              <a:t>v</a:t>
            </a:r>
            <a:r>
              <a:rPr lang="cs-CZ" smtClean="0"/>
              <a:t>ýrok(y)</a:t>
            </a:r>
          </a:p>
          <a:p>
            <a:pPr lvl="1"/>
            <a:r>
              <a:rPr lang="cs-CZ" smtClean="0"/>
              <a:t>poučení o právu podat odpor (vždy)</a:t>
            </a:r>
          </a:p>
          <a:p>
            <a:pPr marL="457200" lvl="1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3080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Rozhodnutí sui generis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Zvláštní druhy rozhodnutí</a:t>
            </a:r>
          </a:p>
          <a:p>
            <a:pPr lvl="1"/>
            <a:r>
              <a:rPr lang="cs-CZ"/>
              <a:t>z</a:t>
            </a:r>
            <a:r>
              <a:rPr lang="cs-CZ" smtClean="0"/>
              <a:t>pravidla tam, kde není přípustný opravný prostředek</a:t>
            </a:r>
          </a:p>
          <a:p>
            <a:pPr lvl="1"/>
            <a:r>
              <a:rPr lang="cs-CZ" smtClean="0"/>
              <a:t>mnohdy však spojena se zásahy do základních práv a svobod (potřeba operativnosti postupu) 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smtClean="0"/>
              <a:t>Příklady</a:t>
            </a:r>
          </a:p>
          <a:p>
            <a:pPr lvl="1"/>
            <a:r>
              <a:rPr lang="cs-CZ"/>
              <a:t>o</a:t>
            </a:r>
            <a:r>
              <a:rPr lang="cs-CZ" smtClean="0"/>
              <a:t>bžaloba</a:t>
            </a:r>
          </a:p>
          <a:p>
            <a:pPr lvl="1"/>
            <a:r>
              <a:rPr lang="cs-CZ"/>
              <a:t>p</a:t>
            </a:r>
            <a:r>
              <a:rPr lang="cs-CZ" smtClean="0"/>
              <a:t>říkaz k domovní prohlídce</a:t>
            </a:r>
          </a:p>
          <a:p>
            <a:pPr lvl="1"/>
            <a:r>
              <a:rPr lang="cs-CZ"/>
              <a:t>p</a:t>
            </a:r>
            <a:r>
              <a:rPr lang="cs-CZ" smtClean="0"/>
              <a:t>řibrání znalce</a:t>
            </a:r>
          </a:p>
          <a:p>
            <a:pPr lvl="1"/>
            <a:r>
              <a:rPr lang="cs-CZ" smtClean="0"/>
              <a:t>ustanovení obhájce</a:t>
            </a:r>
          </a:p>
          <a:p>
            <a:pPr lvl="1"/>
            <a:r>
              <a:rPr lang="cs-CZ"/>
              <a:t>a</a:t>
            </a:r>
            <a:r>
              <a:rPr lang="cs-CZ" smtClean="0"/>
              <a:t>td.</a:t>
            </a:r>
            <a:endParaRPr lang="cs-CZ"/>
          </a:p>
          <a:p>
            <a:pPr marL="457200" lvl="1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1722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Právní moc a vykonatelnost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Právní moc</a:t>
            </a:r>
          </a:p>
          <a:p>
            <a:pPr lvl="1"/>
            <a:r>
              <a:rPr lang="cs-CZ" smtClean="0"/>
              <a:t>nezměnitelnost a závaznost</a:t>
            </a:r>
          </a:p>
          <a:p>
            <a:pPr lvl="1"/>
            <a:r>
              <a:rPr lang="cs-CZ" smtClean="0"/>
              <a:t>u rozsudku: není-li odvolání přípustné, uplynula-li k němu lhůta, osoby oprávněné se vzdaly či o něm bylo rozhodnuto</a:t>
            </a:r>
          </a:p>
          <a:p>
            <a:pPr lvl="1"/>
            <a:r>
              <a:rPr lang="cs-CZ" smtClean="0"/>
              <a:t>u usnesení </a:t>
            </a:r>
            <a:r>
              <a:rPr lang="cs-CZ" i="1" smtClean="0"/>
              <a:t>mutatis mutandis </a:t>
            </a:r>
            <a:r>
              <a:rPr lang="cs-CZ" smtClean="0"/>
              <a:t>totéž</a:t>
            </a:r>
          </a:p>
          <a:p>
            <a:pPr lvl="1"/>
            <a:r>
              <a:rPr lang="cs-CZ"/>
              <a:t>n</a:t>
            </a:r>
            <a:r>
              <a:rPr lang="cs-CZ" smtClean="0"/>
              <a:t>ěkdy právní moc již vyhlášením!!!</a:t>
            </a:r>
          </a:p>
          <a:p>
            <a:r>
              <a:rPr lang="cs-CZ" smtClean="0"/>
              <a:t>Vykonatelnost</a:t>
            </a:r>
          </a:p>
          <a:p>
            <a:pPr lvl="1"/>
            <a:r>
              <a:rPr lang="cs-CZ"/>
              <a:t>m</a:t>
            </a:r>
            <a:r>
              <a:rPr lang="cs-CZ" smtClean="0"/>
              <a:t>ožnost faktického vynucení rozhodnutí</a:t>
            </a:r>
          </a:p>
          <a:p>
            <a:pPr lvl="1"/>
            <a:r>
              <a:rPr lang="cs-CZ" smtClean="0"/>
              <a:t>zpravidla spadá v jedno s právní mocí</a:t>
            </a:r>
          </a:p>
          <a:p>
            <a:pPr lvl="1"/>
            <a:r>
              <a:rPr lang="cs-CZ" smtClean="0"/>
              <a:t>lze ale i odložit či přerušit (typicky orgánem, rozhodujícím o opravném prostředku) </a:t>
            </a:r>
          </a:p>
          <a:p>
            <a:pPr lvl="1"/>
            <a:endParaRPr lang="cs-CZ" smtClean="0"/>
          </a:p>
          <a:p>
            <a:pPr marL="457200" lvl="1" indent="0"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1345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Toť vše, děkuji za pozornost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Postup OČTŘ v součinnosti stran, jehož účelem je zjištění skutkového stavu pro rozhodnutí v trestním řízení  </a:t>
            </a:r>
            <a:endParaRPr lang="cs-CZ" dirty="0" smtClean="0"/>
          </a:p>
          <a:p>
            <a:r>
              <a:rPr lang="cs-CZ" smtClean="0"/>
              <a:t>Předmět dokazování</a:t>
            </a:r>
            <a:endParaRPr lang="cs-CZ" dirty="0" smtClean="0"/>
          </a:p>
          <a:p>
            <a:pPr lvl="1"/>
            <a:r>
              <a:rPr lang="cs-CZ" smtClean="0"/>
              <a:t>zda se skutek, v němž je spatřován TČ, stal</a:t>
            </a:r>
          </a:p>
          <a:p>
            <a:pPr lvl="1"/>
            <a:r>
              <a:rPr lang="cs-CZ" smtClean="0"/>
              <a:t>zda jej spáchal obviněný, příp. z jakých pohnutek</a:t>
            </a:r>
          </a:p>
          <a:p>
            <a:pPr lvl="1"/>
            <a:r>
              <a:rPr lang="cs-CZ" smtClean="0"/>
              <a:t>okolnosti relevantní pro povahu a závažnost skutku a pro osobu a poměry pachatele</a:t>
            </a:r>
          </a:p>
          <a:p>
            <a:pPr lvl="1"/>
            <a:r>
              <a:rPr lang="cs-CZ"/>
              <a:t>o</a:t>
            </a:r>
            <a:r>
              <a:rPr lang="cs-CZ" smtClean="0"/>
              <a:t>kolnosti relevantní pro stanovení následku, výše škody či bezdůvodného obohacení</a:t>
            </a:r>
          </a:p>
          <a:p>
            <a:pPr lvl="1"/>
            <a:r>
              <a:rPr lang="cs-CZ" smtClean="0"/>
              <a:t>okolnosti, které vedly ke spáchání TČ</a:t>
            </a:r>
          </a:p>
          <a:p>
            <a:pPr lvl="1"/>
            <a:endParaRPr lang="cs-CZ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Základní terminologie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Pramen důkazu </a:t>
            </a:r>
          </a:p>
          <a:p>
            <a:pPr lvl="1"/>
            <a:r>
              <a:rPr lang="cs-CZ"/>
              <a:t>n</a:t>
            </a:r>
            <a:r>
              <a:rPr lang="cs-CZ" smtClean="0"/>
              <a:t>osič relevantních informací (paměť svědka, listina, tělo oběti atd.)</a:t>
            </a:r>
            <a:endParaRPr lang="cs-CZ" dirty="0" smtClean="0"/>
          </a:p>
          <a:p>
            <a:r>
              <a:rPr lang="cs-CZ" smtClean="0"/>
              <a:t>Důkazní prostředek</a:t>
            </a:r>
          </a:p>
          <a:p>
            <a:pPr lvl="1"/>
            <a:r>
              <a:rPr lang="cs-CZ" smtClean="0"/>
              <a:t>procesní forma získání těchto informací (výslech svědka, provedení listinného důkazu, ohlední těla)</a:t>
            </a:r>
          </a:p>
          <a:p>
            <a:r>
              <a:rPr lang="cs-CZ" smtClean="0"/>
              <a:t>Důkaz</a:t>
            </a:r>
          </a:p>
          <a:p>
            <a:pPr lvl="1"/>
            <a:r>
              <a:rPr lang="cs-CZ" smtClean="0"/>
              <a:t>informace samotná </a:t>
            </a:r>
          </a:p>
          <a:p>
            <a:r>
              <a:rPr lang="cs-CZ" smtClean="0"/>
              <a:t>Předmět důkazu</a:t>
            </a:r>
            <a:endParaRPr lang="cs-CZ" dirty="0" smtClean="0"/>
          </a:p>
          <a:p>
            <a:pPr lvl="1"/>
            <a:r>
              <a:rPr lang="cs-CZ" smtClean="0"/>
              <a:t>k jaké skutečnosti má ten který důkaz být proveden, tj. co se jím má objasnit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573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Dělení důkazů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Originární a odvozené </a:t>
            </a:r>
          </a:p>
          <a:p>
            <a:pPr lvl="1"/>
            <a:r>
              <a:rPr lang="cs-CZ" smtClean="0"/>
              <a:t>např. originál listiny vs. její kopie</a:t>
            </a:r>
            <a:endParaRPr lang="cs-CZ" dirty="0" smtClean="0"/>
          </a:p>
          <a:p>
            <a:r>
              <a:rPr lang="cs-CZ" smtClean="0"/>
              <a:t>Přímé a nepřímé</a:t>
            </a:r>
          </a:p>
          <a:p>
            <a:pPr lvl="1"/>
            <a:r>
              <a:rPr lang="cs-CZ" smtClean="0"/>
              <a:t>např. očité svědectví vs. pachová stopa</a:t>
            </a:r>
          </a:p>
          <a:p>
            <a:r>
              <a:rPr lang="cs-CZ" smtClean="0"/>
              <a:t>Usvědčující a ospravedlňující</a:t>
            </a:r>
          </a:p>
          <a:p>
            <a:pPr lvl="1"/>
            <a:r>
              <a:rPr lang="cs-CZ" smtClean="0"/>
              <a:t>např. doznání obviněného vs. alibi</a:t>
            </a:r>
          </a:p>
          <a:p>
            <a:r>
              <a:rPr lang="cs-CZ" smtClean="0"/>
              <a:t>Předmět důkazu</a:t>
            </a:r>
            <a:endParaRPr lang="cs-CZ" dirty="0" smtClean="0"/>
          </a:p>
          <a:p>
            <a:pPr lvl="1"/>
            <a:r>
              <a:rPr lang="cs-CZ" smtClean="0"/>
              <a:t>k jaké skutečnosti má ten který důkaz být proveden, tj. co se jím má objasnit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413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Absolutní a relativní neúčinnost důkazu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896" y="1143000"/>
            <a:ext cx="8229600" cy="4525963"/>
          </a:xfrm>
        </p:spPr>
        <p:txBody>
          <a:bodyPr/>
          <a:lstStyle/>
          <a:p>
            <a:r>
              <a:rPr lang="cs-CZ" smtClean="0"/>
              <a:t>Neúčinnost zabraňuje OČTŘ, aby k důkazu přihlédl</a:t>
            </a:r>
            <a:endParaRPr lang="cs-CZ" dirty="0" smtClean="0"/>
          </a:p>
          <a:p>
            <a:r>
              <a:rPr lang="cs-CZ" smtClean="0"/>
              <a:t>Absolutní neúčinnost</a:t>
            </a:r>
          </a:p>
          <a:p>
            <a:pPr lvl="1"/>
            <a:r>
              <a:rPr lang="cs-CZ"/>
              <a:t>n</a:t>
            </a:r>
            <a:r>
              <a:rPr lang="cs-CZ" smtClean="0"/>
              <a:t>ezhojitelnost</a:t>
            </a:r>
          </a:p>
          <a:p>
            <a:pPr lvl="1"/>
            <a:r>
              <a:rPr lang="cs-CZ"/>
              <a:t>n</a:t>
            </a:r>
            <a:r>
              <a:rPr lang="cs-CZ" smtClean="0"/>
              <a:t>apř. doznání získané mučením</a:t>
            </a:r>
          </a:p>
          <a:p>
            <a:r>
              <a:rPr lang="cs-CZ" smtClean="0"/>
              <a:t>Relativní neúčinnost</a:t>
            </a:r>
          </a:p>
          <a:p>
            <a:pPr lvl="1"/>
            <a:r>
              <a:rPr lang="cs-CZ" smtClean="0"/>
              <a:t>lze zhojit, resp. zpravidla bývá podmíněná</a:t>
            </a:r>
          </a:p>
          <a:p>
            <a:pPr lvl="1"/>
            <a:r>
              <a:rPr lang="cs-CZ" smtClean="0"/>
              <a:t>např. provedení zajišťovacího úkonu policejním orgánem bez souhlasu SZ, který je následně udělen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683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40768"/>
          </a:xfrm>
        </p:spPr>
        <p:txBody>
          <a:bodyPr/>
          <a:lstStyle/>
          <a:p>
            <a:r>
              <a:rPr lang="cs-CZ" smtClean="0"/>
              <a:t>Základní zásady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Materiální pravdy </a:t>
            </a:r>
          </a:p>
          <a:p>
            <a:pPr lvl="1"/>
            <a:r>
              <a:rPr lang="cs-CZ"/>
              <a:t>v</a:t>
            </a:r>
            <a:r>
              <a:rPr lang="cs-CZ" smtClean="0"/>
              <a:t>e prospěch i v neprospěch v rozsahu nutném pro </a:t>
            </a:r>
            <a:r>
              <a:rPr lang="cs-CZ" smtClean="0"/>
              <a:t>rozhodnutí tak, aby nebyly důvodné pochybnosti</a:t>
            </a:r>
            <a:endParaRPr lang="cs-CZ" smtClean="0"/>
          </a:p>
          <a:p>
            <a:r>
              <a:rPr lang="cs-CZ" smtClean="0"/>
              <a:t>Volné hodnocení důkazů</a:t>
            </a:r>
          </a:p>
          <a:p>
            <a:pPr lvl="1"/>
            <a:r>
              <a:rPr lang="cs-CZ"/>
              <a:t>v</a:t>
            </a:r>
            <a:r>
              <a:rPr lang="cs-CZ" smtClean="0"/>
              <a:t>nitřní racionální a komplexní uvážení OČTŘ</a:t>
            </a:r>
          </a:p>
          <a:p>
            <a:r>
              <a:rPr lang="cs-CZ" smtClean="0"/>
              <a:t>Zásada vyhledávácí</a:t>
            </a:r>
          </a:p>
          <a:p>
            <a:pPr lvl="1"/>
            <a:r>
              <a:rPr lang="cs-CZ" smtClean="0"/>
              <a:t>OCTŘ nejsou vázány návrhy stran</a:t>
            </a:r>
          </a:p>
          <a:p>
            <a:r>
              <a:rPr lang="cs-CZ" smtClean="0"/>
              <a:t>Zásada ústnosti </a:t>
            </a:r>
          </a:p>
          <a:p>
            <a:pPr lvl="1"/>
            <a:r>
              <a:rPr lang="cs-CZ" smtClean="0"/>
              <a:t>zejména svědecké výpovědi</a:t>
            </a:r>
          </a:p>
          <a:p>
            <a:r>
              <a:rPr lang="cs-CZ" smtClean="0"/>
              <a:t>Zásada bezprostřednosti </a:t>
            </a:r>
          </a:p>
          <a:p>
            <a:pPr lvl="1"/>
            <a:r>
              <a:rPr lang="cs-CZ" smtClean="0"/>
              <a:t>dtto</a:t>
            </a:r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411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Proces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Vyhledávání důkazu</a:t>
            </a:r>
          </a:p>
          <a:p>
            <a:pPr lvl="1"/>
            <a:r>
              <a:rPr lang="cs-CZ" smtClean="0"/>
              <a:t>operativně pátrací činnost, jiný důkaz, návrh obviněného</a:t>
            </a:r>
            <a:endParaRPr lang="cs-CZ" dirty="0" smtClean="0"/>
          </a:p>
          <a:p>
            <a:r>
              <a:rPr lang="cs-CZ" smtClean="0"/>
              <a:t>Zajištění důkazu</a:t>
            </a:r>
          </a:p>
          <a:p>
            <a:pPr lvl="1"/>
            <a:r>
              <a:rPr lang="cs-CZ" smtClean="0"/>
              <a:t>zabezpečení, že bude moci být proveden – např. odnětí věci při domovní prohlídce</a:t>
            </a:r>
          </a:p>
          <a:p>
            <a:r>
              <a:rPr lang="cs-CZ" smtClean="0"/>
              <a:t>Provedení důkazu</a:t>
            </a:r>
          </a:p>
          <a:p>
            <a:pPr lvl="1"/>
            <a:r>
              <a:rPr lang="cs-CZ"/>
              <a:t>z</a:t>
            </a:r>
            <a:r>
              <a:rPr lang="cs-CZ" smtClean="0"/>
              <a:t>ískání informace procesní formou</a:t>
            </a:r>
          </a:p>
          <a:p>
            <a:r>
              <a:rPr lang="cs-CZ" smtClean="0"/>
              <a:t>Hodnocení důkazu</a:t>
            </a:r>
          </a:p>
          <a:p>
            <a:pPr lvl="1"/>
            <a:r>
              <a:rPr lang="cs-CZ" smtClean="0"/>
              <a:t>zákonnost, pravdivost, závažnost</a:t>
            </a:r>
          </a:p>
          <a:p>
            <a:r>
              <a:rPr lang="cs-CZ" smtClean="0"/>
              <a:t>Prověření důkazu</a:t>
            </a:r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5388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Důkazní prostředky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Výslech obviněného</a:t>
            </a:r>
            <a:endParaRPr lang="cs-CZ" dirty="0" smtClean="0"/>
          </a:p>
          <a:p>
            <a:r>
              <a:rPr lang="cs-CZ" smtClean="0"/>
              <a:t>Výslech svědka</a:t>
            </a:r>
          </a:p>
          <a:p>
            <a:r>
              <a:rPr lang="cs-CZ" smtClean="0"/>
              <a:t>Znalecký posudek a odborné vyjádření</a:t>
            </a:r>
          </a:p>
          <a:p>
            <a:r>
              <a:rPr lang="cs-CZ" smtClean="0"/>
              <a:t>Věcné </a:t>
            </a:r>
            <a:r>
              <a:rPr lang="cs-CZ" smtClean="0"/>
              <a:t>a listinné důkazy</a:t>
            </a:r>
          </a:p>
          <a:p>
            <a:r>
              <a:rPr lang="cs-CZ" smtClean="0"/>
              <a:t>Ohledání osob a věcí</a:t>
            </a:r>
          </a:p>
          <a:p>
            <a:r>
              <a:rPr lang="cs-CZ" smtClean="0"/>
              <a:t>Vyšetření duševního stavu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645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mtClean="0"/>
              <a:t>Tzv. zvláštní způsoby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cs-CZ" smtClean="0"/>
              <a:t>Dříve metody kriminalistické taktiky</a:t>
            </a:r>
            <a:endParaRPr lang="cs-CZ" dirty="0" smtClean="0"/>
          </a:p>
          <a:p>
            <a:r>
              <a:rPr lang="cs-CZ" smtClean="0"/>
              <a:t>Prověrka na místě</a:t>
            </a:r>
          </a:p>
          <a:p>
            <a:r>
              <a:rPr lang="cs-CZ" smtClean="0"/>
              <a:t>Rekonstrukce</a:t>
            </a:r>
          </a:p>
          <a:p>
            <a:r>
              <a:rPr lang="cs-CZ" smtClean="0"/>
              <a:t>Rekognice</a:t>
            </a:r>
          </a:p>
          <a:p>
            <a:r>
              <a:rPr lang="cs-CZ" smtClean="0"/>
              <a:t>Konfrontace </a:t>
            </a:r>
          </a:p>
          <a:p>
            <a:r>
              <a:rPr lang="cs-CZ" smtClean="0"/>
              <a:t>Vyšetřovací pokus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25868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786</Words>
  <Application>Microsoft Office PowerPoint</Application>
  <PresentationFormat>Předvádění na obrazovce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 Úvod do trestního práva hmotného a procesního I.  Dokazování Rozhodnutí v trestním řízení     </vt:lpstr>
      <vt:lpstr>Dokazování</vt:lpstr>
      <vt:lpstr>Základní terminologie dokazování</vt:lpstr>
      <vt:lpstr>Dělení důkazů</vt:lpstr>
      <vt:lpstr>Absolutní a relativní neúčinnost důkazu</vt:lpstr>
      <vt:lpstr>Základní zásady dokazování</vt:lpstr>
      <vt:lpstr>Proces dokazování</vt:lpstr>
      <vt:lpstr>Důkazní prostředky</vt:lpstr>
      <vt:lpstr>Tzv. zvláštní způsoby dokazování</vt:lpstr>
      <vt:lpstr>Operativně-pátrací činnost </vt:lpstr>
      <vt:lpstr>Rozhodnutí v trestním řízení</vt:lpstr>
      <vt:lpstr>Členění rozhodnutí</vt:lpstr>
      <vt:lpstr>Rozsudek</vt:lpstr>
      <vt:lpstr>Usnesení</vt:lpstr>
      <vt:lpstr>Trestní příkaz</vt:lpstr>
      <vt:lpstr>Rozhodnutí sui generis</vt:lpstr>
      <vt:lpstr>Právní moc a vykonatelnost</vt:lpstr>
      <vt:lpstr>Toť vše,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107</cp:revision>
  <dcterms:created xsi:type="dcterms:W3CDTF">2013-11-12T20:29:31Z</dcterms:created>
  <dcterms:modified xsi:type="dcterms:W3CDTF">2017-03-10T12:18:51Z</dcterms:modified>
</cp:coreProperties>
</file>