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39"/>
  </p:notesMasterIdLst>
  <p:handoutMasterIdLst>
    <p:handoutMasterId r:id="rId40"/>
  </p:handoutMasterIdLst>
  <p:sldIdLst>
    <p:sldId id="309" r:id="rId3"/>
    <p:sldId id="304" r:id="rId4"/>
    <p:sldId id="317" r:id="rId5"/>
    <p:sldId id="318" r:id="rId6"/>
    <p:sldId id="319" r:id="rId7"/>
    <p:sldId id="320" r:id="rId8"/>
    <p:sldId id="321" r:id="rId9"/>
    <p:sldId id="322" r:id="rId10"/>
    <p:sldId id="323" r:id="rId11"/>
    <p:sldId id="324" r:id="rId12"/>
    <p:sldId id="325" r:id="rId13"/>
    <p:sldId id="316" r:id="rId14"/>
    <p:sldId id="326" r:id="rId15"/>
    <p:sldId id="327" r:id="rId16"/>
    <p:sldId id="328" r:id="rId17"/>
    <p:sldId id="329" r:id="rId18"/>
    <p:sldId id="330" r:id="rId19"/>
    <p:sldId id="331" r:id="rId20"/>
    <p:sldId id="332" r:id="rId21"/>
    <p:sldId id="333" r:id="rId22"/>
    <p:sldId id="334" r:id="rId23"/>
    <p:sldId id="335" r:id="rId24"/>
    <p:sldId id="336" r:id="rId25"/>
    <p:sldId id="337" r:id="rId26"/>
    <p:sldId id="338" r:id="rId27"/>
    <p:sldId id="339" r:id="rId28"/>
    <p:sldId id="340" r:id="rId29"/>
    <p:sldId id="341" r:id="rId30"/>
    <p:sldId id="342" r:id="rId31"/>
    <p:sldId id="343" r:id="rId32"/>
    <p:sldId id="344" r:id="rId33"/>
    <p:sldId id="345" r:id="rId34"/>
    <p:sldId id="346" r:id="rId35"/>
    <p:sldId id="347" r:id="rId36"/>
    <p:sldId id="348" r:id="rId37"/>
    <p:sldId id="305" r:id="rId38"/>
  </p:sldIdLst>
  <p:sldSz cx="9144000" cy="6858000" type="screen4x3"/>
  <p:notesSz cx="6858000" cy="9144000"/>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4" autoAdjust="0"/>
    <p:restoredTop sz="94671" autoAdjust="0"/>
  </p:normalViewPr>
  <p:slideViewPr>
    <p:cSldViewPr>
      <p:cViewPr varScale="1">
        <p:scale>
          <a:sx n="70" d="100"/>
          <a:sy n="70" d="100"/>
        </p:scale>
        <p:origin x="1332" y="78"/>
      </p:cViewPr>
      <p:guideLst>
        <p:guide orient="horz" pos="2160"/>
        <p:guide pos="2880"/>
      </p:guideLst>
    </p:cSldViewPr>
  </p:slideViewPr>
  <p:outlineViewPr>
    <p:cViewPr>
      <p:scale>
        <a:sx n="33" d="100"/>
        <a:sy n="33" d="100"/>
      </p:scale>
      <p:origin x="0" y="28086"/>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627241FF-DD26-4B3A-87DD-E3E492C77A76}" type="slidenum">
              <a:rPr lang="cs-CZ" altLang="cs-CZ"/>
              <a:pPr/>
              <a:t>‹#›</a:t>
            </a:fld>
            <a:endParaRPr lang="cs-CZ" altLang="cs-CZ"/>
          </a:p>
        </p:txBody>
      </p:sp>
    </p:spTree>
    <p:extLst>
      <p:ext uri="{BB962C8B-B14F-4D97-AF65-F5344CB8AC3E}">
        <p14:creationId xmlns:p14="http://schemas.microsoft.com/office/powerpoint/2010/main" val="2655526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3348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334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3BF51145-290F-44BD-982F-FAF678BEAA7B}" type="slidenum">
              <a:rPr lang="cs-CZ" altLang="cs-CZ"/>
              <a:pPr/>
              <a:t>‹#›</a:t>
            </a:fld>
            <a:endParaRPr lang="cs-CZ" altLang="cs-CZ"/>
          </a:p>
        </p:txBody>
      </p:sp>
    </p:spTree>
    <p:extLst>
      <p:ext uri="{BB962C8B-B14F-4D97-AF65-F5344CB8AC3E}">
        <p14:creationId xmlns:p14="http://schemas.microsoft.com/office/powerpoint/2010/main" val="12565131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7E55ED-83DB-4605-A374-7E382B9D49A5}" type="slidenum">
              <a:rPr lang="cs-CZ" altLang="cs-CZ"/>
              <a:pPr/>
              <a:t>2</a:t>
            </a:fld>
            <a:endParaRPr lang="cs-CZ" altLang="cs-CZ"/>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1984847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5"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C4D1096-4AE1-4361-A817-DE2435972C36}" type="slidenum">
              <a:rPr lang="cs-CZ" sz="1200">
                <a:latin typeface="Calibri" pitchFamily="34" charset="0"/>
              </a:rPr>
              <a:pPr algn="r"/>
              <a:t>30</a:t>
            </a:fld>
            <a:endParaRPr lang="cs-CZ" sz="1200">
              <a:latin typeface="Calibri" pitchFamily="34" charset="0"/>
            </a:endParaRPr>
          </a:p>
        </p:txBody>
      </p:sp>
    </p:spTree>
    <p:extLst>
      <p:ext uri="{BB962C8B-B14F-4D97-AF65-F5344CB8AC3E}">
        <p14:creationId xmlns:p14="http://schemas.microsoft.com/office/powerpoint/2010/main" val="3336186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5"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C4D1096-4AE1-4361-A817-DE2435972C36}" type="slidenum">
              <a:rPr lang="cs-CZ" sz="1200">
                <a:latin typeface="Calibri" pitchFamily="34" charset="0"/>
              </a:rPr>
              <a:pPr algn="r"/>
              <a:t>31</a:t>
            </a:fld>
            <a:endParaRPr lang="cs-CZ" sz="1200">
              <a:latin typeface="Calibri" pitchFamily="34" charset="0"/>
            </a:endParaRPr>
          </a:p>
        </p:txBody>
      </p:sp>
    </p:spTree>
    <p:extLst>
      <p:ext uri="{BB962C8B-B14F-4D97-AF65-F5344CB8AC3E}">
        <p14:creationId xmlns:p14="http://schemas.microsoft.com/office/powerpoint/2010/main" val="2531247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939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9395"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A1EF456-6B47-418E-965F-CE134A59E429}" type="slidenum">
              <a:rPr lang="cs-CZ" sz="1200">
                <a:latin typeface="Calibri" pitchFamily="34" charset="0"/>
              </a:rPr>
              <a:pPr algn="r"/>
              <a:t>32</a:t>
            </a:fld>
            <a:endParaRPr lang="cs-CZ" sz="1200">
              <a:latin typeface="Calibri" pitchFamily="34" charset="0"/>
            </a:endParaRPr>
          </a:p>
        </p:txBody>
      </p:sp>
    </p:spTree>
    <p:extLst>
      <p:ext uri="{BB962C8B-B14F-4D97-AF65-F5344CB8AC3E}">
        <p14:creationId xmlns:p14="http://schemas.microsoft.com/office/powerpoint/2010/main" val="39225063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144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1443"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D4D205F-C256-4613-B4D1-2CA0B6437AAF}" type="slidenum">
              <a:rPr lang="cs-CZ" sz="1200">
                <a:latin typeface="Calibri" pitchFamily="34" charset="0"/>
              </a:rPr>
              <a:pPr algn="r"/>
              <a:t>33</a:t>
            </a:fld>
            <a:endParaRPr lang="cs-CZ" sz="1200">
              <a:latin typeface="Calibri" pitchFamily="34" charset="0"/>
            </a:endParaRPr>
          </a:p>
        </p:txBody>
      </p:sp>
    </p:spTree>
    <p:extLst>
      <p:ext uri="{BB962C8B-B14F-4D97-AF65-F5344CB8AC3E}">
        <p14:creationId xmlns:p14="http://schemas.microsoft.com/office/powerpoint/2010/main" val="2070840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34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3491"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C98C826-D3FC-4FD6-A34D-9E8519253476}" type="slidenum">
              <a:rPr lang="cs-CZ" sz="1200">
                <a:latin typeface="Calibri" pitchFamily="34" charset="0"/>
              </a:rPr>
              <a:pPr algn="r"/>
              <a:t>34</a:t>
            </a:fld>
            <a:endParaRPr lang="cs-CZ" sz="1200">
              <a:latin typeface="Calibri" pitchFamily="34" charset="0"/>
            </a:endParaRPr>
          </a:p>
        </p:txBody>
      </p:sp>
    </p:spTree>
    <p:extLst>
      <p:ext uri="{BB962C8B-B14F-4D97-AF65-F5344CB8AC3E}">
        <p14:creationId xmlns:p14="http://schemas.microsoft.com/office/powerpoint/2010/main" val="1474591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34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3491"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C98C826-D3FC-4FD6-A34D-9E8519253476}" type="slidenum">
              <a:rPr lang="cs-CZ" sz="1200">
                <a:latin typeface="Calibri" pitchFamily="34" charset="0"/>
              </a:rPr>
              <a:pPr algn="r"/>
              <a:t>35</a:t>
            </a:fld>
            <a:endParaRPr lang="cs-CZ" sz="1200">
              <a:latin typeface="Calibri" pitchFamily="34" charset="0"/>
            </a:endParaRPr>
          </a:p>
        </p:txBody>
      </p:sp>
    </p:spTree>
    <p:extLst>
      <p:ext uri="{BB962C8B-B14F-4D97-AF65-F5344CB8AC3E}">
        <p14:creationId xmlns:p14="http://schemas.microsoft.com/office/powerpoint/2010/main" val="602337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7E55ED-83DB-4605-A374-7E382B9D49A5}" type="slidenum">
              <a:rPr lang="cs-CZ" altLang="cs-CZ"/>
              <a:pPr/>
              <a:t>3</a:t>
            </a:fld>
            <a:endParaRPr lang="cs-CZ" altLang="cs-CZ"/>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3992212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7E55ED-83DB-4605-A374-7E382B9D49A5}" type="slidenum">
              <a:rPr lang="cs-CZ" altLang="cs-CZ"/>
              <a:pPr/>
              <a:t>13</a:t>
            </a:fld>
            <a:endParaRPr lang="cs-CZ" altLang="cs-CZ"/>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3889804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7E55ED-83DB-4605-A374-7E382B9D49A5}" type="slidenum">
              <a:rPr lang="cs-CZ" altLang="cs-CZ"/>
              <a:pPr/>
              <a:t>24</a:t>
            </a:fld>
            <a:endParaRPr lang="cs-CZ" altLang="cs-CZ"/>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2929877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710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7"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8ED1AF6-2125-4AB8-B732-347CD0E46546}" type="slidenum">
              <a:rPr lang="cs-CZ" sz="1200">
                <a:latin typeface="Calibri" pitchFamily="34" charset="0"/>
              </a:rPr>
              <a:pPr algn="r"/>
              <a:t>25</a:t>
            </a:fld>
            <a:endParaRPr lang="cs-CZ" sz="1200">
              <a:latin typeface="Calibri" pitchFamily="34" charset="0"/>
            </a:endParaRPr>
          </a:p>
        </p:txBody>
      </p:sp>
    </p:spTree>
    <p:extLst>
      <p:ext uri="{BB962C8B-B14F-4D97-AF65-F5344CB8AC3E}">
        <p14:creationId xmlns:p14="http://schemas.microsoft.com/office/powerpoint/2010/main" val="3956237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5"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C4D1096-4AE1-4361-A817-DE2435972C36}" type="slidenum">
              <a:rPr lang="cs-CZ" sz="1200">
                <a:latin typeface="Calibri" pitchFamily="34" charset="0"/>
              </a:rPr>
              <a:pPr algn="r"/>
              <a:t>26</a:t>
            </a:fld>
            <a:endParaRPr lang="cs-CZ" sz="1200">
              <a:latin typeface="Calibri" pitchFamily="34" charset="0"/>
            </a:endParaRPr>
          </a:p>
        </p:txBody>
      </p:sp>
    </p:spTree>
    <p:extLst>
      <p:ext uri="{BB962C8B-B14F-4D97-AF65-F5344CB8AC3E}">
        <p14:creationId xmlns:p14="http://schemas.microsoft.com/office/powerpoint/2010/main" val="3374477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5"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C4D1096-4AE1-4361-A817-DE2435972C36}" type="slidenum">
              <a:rPr lang="cs-CZ" sz="1200">
                <a:latin typeface="Calibri" pitchFamily="34" charset="0"/>
              </a:rPr>
              <a:pPr algn="r"/>
              <a:t>27</a:t>
            </a:fld>
            <a:endParaRPr lang="cs-CZ" sz="1200">
              <a:latin typeface="Calibri" pitchFamily="34" charset="0"/>
            </a:endParaRPr>
          </a:p>
        </p:txBody>
      </p:sp>
    </p:spTree>
    <p:extLst>
      <p:ext uri="{BB962C8B-B14F-4D97-AF65-F5344CB8AC3E}">
        <p14:creationId xmlns:p14="http://schemas.microsoft.com/office/powerpoint/2010/main" val="2579204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5"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C4D1096-4AE1-4361-A817-DE2435972C36}" type="slidenum">
              <a:rPr lang="cs-CZ" sz="1200">
                <a:latin typeface="Calibri" pitchFamily="34" charset="0"/>
              </a:rPr>
              <a:pPr algn="r"/>
              <a:t>28</a:t>
            </a:fld>
            <a:endParaRPr lang="cs-CZ" sz="1200">
              <a:latin typeface="Calibri" pitchFamily="34" charset="0"/>
            </a:endParaRPr>
          </a:p>
        </p:txBody>
      </p:sp>
    </p:spTree>
    <p:extLst>
      <p:ext uri="{BB962C8B-B14F-4D97-AF65-F5344CB8AC3E}">
        <p14:creationId xmlns:p14="http://schemas.microsoft.com/office/powerpoint/2010/main" val="1063642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325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3251"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227A76F-C71F-4549-8887-3FF1183EFC83}" type="slidenum">
              <a:rPr lang="cs-CZ" sz="1200">
                <a:latin typeface="Calibri" pitchFamily="34" charset="0"/>
              </a:rPr>
              <a:pPr algn="r"/>
              <a:t>29</a:t>
            </a:fld>
            <a:endParaRPr lang="cs-CZ" sz="1200">
              <a:latin typeface="Calibri" pitchFamily="34" charset="0"/>
            </a:endParaRPr>
          </a:p>
        </p:txBody>
      </p:sp>
    </p:spTree>
    <p:extLst>
      <p:ext uri="{BB962C8B-B14F-4D97-AF65-F5344CB8AC3E}">
        <p14:creationId xmlns:p14="http://schemas.microsoft.com/office/powerpoint/2010/main" val="33507273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pPr lvl="0"/>
            <a:r>
              <a:rPr lang="cs-CZ" altLang="cs-CZ" noProof="0" smtClean="0"/>
              <a:t>Kliknutím lze upravit styl.</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pPr lvl="0"/>
            <a:r>
              <a:rPr lang="cs-CZ" altLang="cs-CZ" noProof="0" smtClean="0"/>
              <a:t>Kliknutím lze upravit styl předlohy.</a:t>
            </a:r>
          </a:p>
        </p:txBody>
      </p:sp>
      <p:sp>
        <p:nvSpPr>
          <p:cNvPr id="251910" name="Rectangle 6"/>
          <p:cNvSpPr>
            <a:spLocks noGrp="1" noChangeArrowheads="1"/>
          </p:cNvSpPr>
          <p:nvPr>
            <p:ph type="ftr" sz="quarter" idx="3"/>
          </p:nvPr>
        </p:nvSpPr>
        <p:spPr>
          <a:xfrm>
            <a:off x="2705100" y="6442075"/>
            <a:ext cx="4960938" cy="279400"/>
          </a:xfrm>
        </p:spPr>
        <p:txBody>
          <a:bodyPr/>
          <a:lstStyle>
            <a:lvl1pPr>
              <a:defRPr/>
            </a:lvl1pPr>
          </a:lstStyle>
          <a:p>
            <a:r>
              <a:rPr lang="cs-CZ" altLang="cs-CZ"/>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7E638064-8EC5-4677-B765-120BD57D7BF1}" type="slidenum">
              <a:rPr lang="cs-CZ" altLang="cs-CZ"/>
              <a:pPr/>
              <a:t>‹#›</a:t>
            </a:fld>
            <a:endParaRPr lang="cs-CZ" altLang="cs-CZ"/>
          </a:p>
        </p:txBody>
      </p:sp>
      <p:sp>
        <p:nvSpPr>
          <p:cNvPr id="251918" name="Rectangle 14"/>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5192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29"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30" name="Rectangle 26"/>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3309015D-8204-4EFE-A694-3EDE53AFB47B}" type="slidenum">
              <a:rPr lang="cs-CZ" altLang="cs-CZ"/>
              <a:pPr/>
              <a:t>‹#›</a:t>
            </a:fld>
            <a:endParaRPr lang="cs-CZ" altLang="cs-CZ"/>
          </a:p>
        </p:txBody>
      </p:sp>
    </p:spTree>
    <p:extLst>
      <p:ext uri="{BB962C8B-B14F-4D97-AF65-F5344CB8AC3E}">
        <p14:creationId xmlns:p14="http://schemas.microsoft.com/office/powerpoint/2010/main" val="757393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76F51EB3-ABA7-4E41-BCA3-1B4C14E9A16A}" type="slidenum">
              <a:rPr lang="cs-CZ" altLang="cs-CZ"/>
              <a:pPr/>
              <a:t>‹#›</a:t>
            </a:fld>
            <a:endParaRPr lang="cs-CZ" altLang="cs-CZ"/>
          </a:p>
        </p:txBody>
      </p:sp>
    </p:spTree>
    <p:extLst>
      <p:ext uri="{BB962C8B-B14F-4D97-AF65-F5344CB8AC3E}">
        <p14:creationId xmlns:p14="http://schemas.microsoft.com/office/powerpoint/2010/main" val="1535649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938755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403793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413146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688621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327937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987472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911638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13435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494B535-9B47-4CBC-8E44-C5A165605D3D}" type="slidenum">
              <a:rPr lang="cs-CZ" altLang="cs-CZ"/>
              <a:pPr/>
              <a:t>‹#›</a:t>
            </a:fld>
            <a:endParaRPr lang="cs-CZ" altLang="cs-CZ"/>
          </a:p>
        </p:txBody>
      </p:sp>
    </p:spTree>
    <p:extLst>
      <p:ext uri="{BB962C8B-B14F-4D97-AF65-F5344CB8AC3E}">
        <p14:creationId xmlns:p14="http://schemas.microsoft.com/office/powerpoint/2010/main" val="22677285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861798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7801906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44921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DA7F8521-1BA5-4772-89EB-F6CFEBEACECC}" type="slidenum">
              <a:rPr lang="cs-CZ" altLang="cs-CZ"/>
              <a:pPr/>
              <a:t>‹#›</a:t>
            </a:fld>
            <a:endParaRPr lang="cs-CZ" altLang="cs-CZ"/>
          </a:p>
        </p:txBody>
      </p:sp>
    </p:spTree>
    <p:extLst>
      <p:ext uri="{BB962C8B-B14F-4D97-AF65-F5344CB8AC3E}">
        <p14:creationId xmlns:p14="http://schemas.microsoft.com/office/powerpoint/2010/main" val="2055635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A91A802D-1C3C-43F2-94A3-BF00059D4206}" type="slidenum">
              <a:rPr lang="cs-CZ" altLang="cs-CZ"/>
              <a:pPr/>
              <a:t>‹#›</a:t>
            </a:fld>
            <a:endParaRPr lang="cs-CZ" altLang="cs-CZ"/>
          </a:p>
        </p:txBody>
      </p:sp>
    </p:spTree>
    <p:extLst>
      <p:ext uri="{BB962C8B-B14F-4D97-AF65-F5344CB8AC3E}">
        <p14:creationId xmlns:p14="http://schemas.microsoft.com/office/powerpoint/2010/main" val="18227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
        <p:nvSpPr>
          <p:cNvPr id="8" name="Zástupný symbol pro číslo snímku 7"/>
          <p:cNvSpPr>
            <a:spLocks noGrp="1"/>
          </p:cNvSpPr>
          <p:nvPr>
            <p:ph type="sldNum" sz="quarter" idx="11"/>
          </p:nvPr>
        </p:nvSpPr>
        <p:spPr/>
        <p:txBody>
          <a:bodyPr/>
          <a:lstStyle>
            <a:lvl1pPr>
              <a:defRPr/>
            </a:lvl1pPr>
          </a:lstStyle>
          <a:p>
            <a:fld id="{62F05077-A4E1-4478-9E76-C6356679B130}" type="slidenum">
              <a:rPr lang="cs-CZ" altLang="cs-CZ"/>
              <a:pPr/>
              <a:t>‹#›</a:t>
            </a:fld>
            <a:endParaRPr lang="cs-CZ" altLang="cs-CZ"/>
          </a:p>
        </p:txBody>
      </p:sp>
    </p:spTree>
    <p:extLst>
      <p:ext uri="{BB962C8B-B14F-4D97-AF65-F5344CB8AC3E}">
        <p14:creationId xmlns:p14="http://schemas.microsoft.com/office/powerpoint/2010/main" val="387264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
        <p:nvSpPr>
          <p:cNvPr id="4" name="Zástupný symbol pro číslo snímku 3"/>
          <p:cNvSpPr>
            <a:spLocks noGrp="1"/>
          </p:cNvSpPr>
          <p:nvPr>
            <p:ph type="sldNum" sz="quarter" idx="11"/>
          </p:nvPr>
        </p:nvSpPr>
        <p:spPr/>
        <p:txBody>
          <a:bodyPr/>
          <a:lstStyle>
            <a:lvl1pPr>
              <a:defRPr/>
            </a:lvl1pPr>
          </a:lstStyle>
          <a:p>
            <a:fld id="{88987843-64F1-40AD-B13A-A35D935612DE}" type="slidenum">
              <a:rPr lang="cs-CZ" altLang="cs-CZ"/>
              <a:pPr/>
              <a:t>‹#›</a:t>
            </a:fld>
            <a:endParaRPr lang="cs-CZ" altLang="cs-CZ"/>
          </a:p>
        </p:txBody>
      </p:sp>
    </p:spTree>
    <p:extLst>
      <p:ext uri="{BB962C8B-B14F-4D97-AF65-F5344CB8AC3E}">
        <p14:creationId xmlns:p14="http://schemas.microsoft.com/office/powerpoint/2010/main" val="3358480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CF7F8800-57B8-4FFB-AC3D-BAC8D23694D3}" type="slidenum">
              <a:rPr lang="cs-CZ" altLang="cs-CZ"/>
              <a:pPr/>
              <a:t>‹#›</a:t>
            </a:fld>
            <a:endParaRPr lang="cs-CZ" altLang="cs-CZ"/>
          </a:p>
        </p:txBody>
      </p:sp>
    </p:spTree>
    <p:extLst>
      <p:ext uri="{BB962C8B-B14F-4D97-AF65-F5344CB8AC3E}">
        <p14:creationId xmlns:p14="http://schemas.microsoft.com/office/powerpoint/2010/main" val="388312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9393F3C6-FB27-4791-91B7-4A58BBCF12F0}" type="slidenum">
              <a:rPr lang="cs-CZ" altLang="cs-CZ"/>
              <a:pPr/>
              <a:t>‹#›</a:t>
            </a:fld>
            <a:endParaRPr lang="cs-CZ" altLang="cs-CZ"/>
          </a:p>
        </p:txBody>
      </p:sp>
    </p:spTree>
    <p:extLst>
      <p:ext uri="{BB962C8B-B14F-4D97-AF65-F5344CB8AC3E}">
        <p14:creationId xmlns:p14="http://schemas.microsoft.com/office/powerpoint/2010/main" val="1404404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AACE4467-10B7-4A98-B5E4-DBE95DDBC376}" type="slidenum">
              <a:rPr lang="cs-CZ" altLang="cs-CZ"/>
              <a:pPr/>
              <a:t>‹#›</a:t>
            </a:fld>
            <a:endParaRPr lang="cs-CZ" altLang="cs-CZ"/>
          </a:p>
        </p:txBody>
      </p:sp>
    </p:spTree>
    <p:extLst>
      <p:ext uri="{BB962C8B-B14F-4D97-AF65-F5344CB8AC3E}">
        <p14:creationId xmlns:p14="http://schemas.microsoft.com/office/powerpoint/2010/main" val="422285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a:latin typeface="+mn-lt"/>
              </a:defRPr>
            </a:lvl1pPr>
          </a:lstStyle>
          <a:p>
            <a:fld id="{75F5812A-C4F5-4C55-9DE2-54BD25BD174C}" type="slidenum">
              <a:rPr lang="cs-CZ" altLang="cs-CZ"/>
              <a:pPr/>
              <a:t>‹#›</a:t>
            </a:fld>
            <a:endParaRPr lang="cs-CZ" altLang="cs-CZ"/>
          </a:p>
        </p:txBody>
      </p:sp>
      <p:sp>
        <p:nvSpPr>
          <p:cNvPr id="226314" name="Text Box 10"/>
          <p:cNvSpPr txBox="1">
            <a:spLocks noChangeArrowheads="1"/>
          </p:cNvSpPr>
          <p:nvPr/>
        </p:nvSpPr>
        <p:spPr bwMode="auto">
          <a:xfrm>
            <a:off x="6588125" y="161925"/>
            <a:ext cx="2160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cs-CZ" altLang="cs-CZ" sz="1400">
                <a:solidFill>
                  <a:srgbClr val="68676C"/>
                </a:solidFill>
                <a:latin typeface="Trebuchet MS" pitchFamily="34" charset="0"/>
              </a:rPr>
              <a:t>www.law.muni.cz</a:t>
            </a:r>
          </a:p>
        </p:txBody>
      </p:sp>
      <p:pic>
        <p:nvPicPr>
          <p:cNvPr id="226322" name="Picture 18" descr="PF_PPT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extLst>
            <a:ext uri="{909E8E84-426E-40DD-AFC4-6F175D3DCCD1}">
              <a14:hiddenFill xmlns:a14="http://schemas.microsoft.com/office/drawing/2010/main">
                <a:solidFill>
                  <a:srgbClr val="FFFFFF"/>
                </a:solidFill>
              </a14:hiddenFill>
            </a:ext>
          </a:extLst>
        </p:spPr>
      </p:pic>
      <p:pic>
        <p:nvPicPr>
          <p:cNvPr id="226328" name="Picture 24"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extLst>
            <a:ext uri="{909E8E84-426E-40DD-AFC4-6F175D3DCCD1}">
              <a14:hiddenFill xmlns:a14="http://schemas.microsoft.com/office/drawing/2010/main">
                <a:solidFill>
                  <a:srgbClr val="FFFFFF"/>
                </a:solidFill>
              </a14:hiddenFill>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Trebuchet MS" pitchFamily="34" charset="0"/>
        </a:defRPr>
      </a:lvl2pPr>
      <a:lvl3pPr algn="l" rtl="0" eaLnBrk="1" fontAlgn="base" hangingPunct="1">
        <a:spcBef>
          <a:spcPct val="0"/>
        </a:spcBef>
        <a:spcAft>
          <a:spcPct val="0"/>
        </a:spcAft>
        <a:defRPr sz="3200">
          <a:solidFill>
            <a:schemeClr val="tx1"/>
          </a:solidFill>
          <a:latin typeface="Trebuchet MS" pitchFamily="34" charset="0"/>
        </a:defRPr>
      </a:lvl3pPr>
      <a:lvl4pPr algn="l" rtl="0" eaLnBrk="1" fontAlgn="base" hangingPunct="1">
        <a:spcBef>
          <a:spcPct val="0"/>
        </a:spcBef>
        <a:spcAft>
          <a:spcPct val="0"/>
        </a:spcAft>
        <a:defRPr sz="3200">
          <a:solidFill>
            <a:schemeClr val="tx1"/>
          </a:solidFill>
          <a:latin typeface="Trebuchet MS" pitchFamily="34" charset="0"/>
        </a:defRPr>
      </a:lvl4pPr>
      <a:lvl5pPr algn="l" rtl="0" eaLnBrk="1" fontAlgn="base" hangingPunct="1">
        <a:spcBef>
          <a:spcPct val="0"/>
        </a:spcBef>
        <a:spcAft>
          <a:spcPct val="0"/>
        </a:spcAft>
        <a:defRPr sz="3200">
          <a:solidFill>
            <a:schemeClr val="tx1"/>
          </a:solidFill>
          <a:latin typeface="Trebuchet MS" pitchFamily="34" charset="0"/>
        </a:defRPr>
      </a:lvl5pPr>
      <a:lvl6pPr marL="457200" algn="l" rtl="0" eaLnBrk="1" fontAlgn="base" hangingPunct="1">
        <a:spcBef>
          <a:spcPct val="0"/>
        </a:spcBef>
        <a:spcAft>
          <a:spcPct val="0"/>
        </a:spcAft>
        <a:defRPr sz="3200">
          <a:solidFill>
            <a:schemeClr val="tx1"/>
          </a:solidFill>
          <a:latin typeface="Trebuchet MS" pitchFamily="34" charset="0"/>
        </a:defRPr>
      </a:lvl6pPr>
      <a:lvl7pPr marL="914400" algn="l" rtl="0" eaLnBrk="1" fontAlgn="base" hangingPunct="1">
        <a:spcBef>
          <a:spcPct val="0"/>
        </a:spcBef>
        <a:spcAft>
          <a:spcPct val="0"/>
        </a:spcAft>
        <a:defRPr sz="3200">
          <a:solidFill>
            <a:schemeClr val="tx1"/>
          </a:solidFill>
          <a:latin typeface="Trebuchet MS" pitchFamily="34" charset="0"/>
        </a:defRPr>
      </a:lvl7pPr>
      <a:lvl8pPr marL="1371600" algn="l" rtl="0" eaLnBrk="1" fontAlgn="base" hangingPunct="1">
        <a:spcBef>
          <a:spcPct val="0"/>
        </a:spcBef>
        <a:spcAft>
          <a:spcPct val="0"/>
        </a:spcAft>
        <a:defRPr sz="3200">
          <a:solidFill>
            <a:schemeClr val="tx1"/>
          </a:solidFill>
          <a:latin typeface="Trebuchet MS" pitchFamily="34" charset="0"/>
        </a:defRPr>
      </a:lvl8pPr>
      <a:lvl9pPr marL="1828800" algn="l" rtl="0" eaLnBrk="1" fontAlgn="base" hangingPunct="1">
        <a:spcBef>
          <a:spcPct val="0"/>
        </a:spcBef>
        <a:spcAft>
          <a:spcPct val="0"/>
        </a:spcAft>
        <a:defRPr sz="3200">
          <a:solidFill>
            <a:schemeClr val="tx1"/>
          </a:solidFill>
          <a:latin typeface="Trebuchet MS" pitchFamily="34" charset="0"/>
        </a:defRPr>
      </a:lvl9pPr>
    </p:titleStyle>
    <p:bodyStyle>
      <a:lvl1pPr marL="342900" indent="-342900" algn="l" rtl="0" eaLnBrk="1" fontAlgn="base" hangingPunct="1">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1" fontAlgn="base" hangingPunct="1">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7339" name="Rectangle 11"/>
          <p:cNvSpPr>
            <a:spLocks noGrp="1" noChangeArrowheads="1"/>
          </p:cNvSpPr>
          <p:nvPr>
            <p:ph type="title"/>
          </p:nvPr>
        </p:nvSpPr>
        <p:spPr bwMode="auto">
          <a:xfrm>
            <a:off x="2705100" y="3141663"/>
            <a:ext cx="5969000" cy="331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p>
            <a:pPr lvl="0"/>
            <a:r>
              <a:rPr lang="cs-CZ" alt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27351" name="Picture 23" descr="PF_PP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352" name="Picture 24" descr="pruh+znak_PF_13_gray5+fialovy_RGB"/>
          <p:cNvPicPr>
            <a:picLocks noChangeAspect="1" noChangeArrowheads="1"/>
          </p:cNvPicPr>
          <p:nvPr/>
        </p:nvPicPr>
        <p:blipFill>
          <a:blip r:embed="rId14">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sldNum="0" hdr="0" dt="0"/>
  <p:txStyles>
    <p:title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70" name="Rectangle 6"/>
          <p:cNvSpPr>
            <a:spLocks noGrp="1" noChangeArrowheads="1"/>
          </p:cNvSpPr>
          <p:nvPr>
            <p:ph type="title"/>
          </p:nvPr>
        </p:nvSpPr>
        <p:spPr>
          <a:xfrm>
            <a:off x="2267744" y="2636912"/>
            <a:ext cx="6768752" cy="2088232"/>
          </a:xfrm>
        </p:spPr>
        <p:txBody>
          <a:bodyPr/>
          <a:lstStyle/>
          <a:p>
            <a:pPr>
              <a:spcBef>
                <a:spcPts val="400"/>
              </a:spcBef>
            </a:pPr>
            <a:r>
              <a:rPr lang="cs-CZ" altLang="cs-CZ" sz="2600" dirty="0" smtClean="0">
                <a:latin typeface="Calibri" panose="020F0502020204030204" pitchFamily="34" charset="0"/>
              </a:rPr>
              <a:t> Základy pracovního práva</a:t>
            </a: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2400" dirty="0" smtClean="0">
                <a:latin typeface="Calibri" panose="020F0502020204030204" pitchFamily="34" charset="0"/>
              </a:rPr>
              <a:t> Přednáška </a:t>
            </a:r>
            <a:r>
              <a:rPr lang="cs-CZ" altLang="cs-CZ" sz="2400" dirty="0" smtClean="0">
                <a:latin typeface="Calibri" panose="020F0502020204030204" pitchFamily="34" charset="0"/>
              </a:rPr>
              <a:t>č. 1:</a:t>
            </a:r>
            <a:br>
              <a:rPr lang="cs-CZ" altLang="cs-CZ" sz="2400" dirty="0" smtClean="0">
                <a:latin typeface="Calibri" panose="020F0502020204030204" pitchFamily="34" charset="0"/>
              </a:rPr>
            </a:br>
            <a:r>
              <a:rPr lang="cs-CZ" altLang="cs-CZ" sz="2400" dirty="0">
                <a:latin typeface="Calibri" panose="020F0502020204030204" pitchFamily="34" charset="0"/>
              </a:rPr>
              <a:t>	</a:t>
            </a:r>
            <a:r>
              <a:rPr lang="cs-CZ" altLang="cs-CZ" sz="2400" dirty="0" smtClean="0">
                <a:latin typeface="Calibri" panose="020F0502020204030204" pitchFamily="34" charset="0"/>
              </a:rPr>
              <a:t>Pracovní právo: pojem, systém, předmět, 	funkce, zásady</a:t>
            </a:r>
            <a:br>
              <a:rPr lang="cs-CZ" altLang="cs-CZ" sz="2400" dirty="0" smtClean="0">
                <a:latin typeface="Calibri" panose="020F0502020204030204" pitchFamily="34" charset="0"/>
              </a:rPr>
            </a:br>
            <a:r>
              <a:rPr lang="cs-CZ" altLang="cs-CZ" sz="2400" dirty="0">
                <a:latin typeface="Calibri" panose="020F0502020204030204" pitchFamily="34" charset="0"/>
              </a:rPr>
              <a:t>	</a:t>
            </a:r>
            <a:r>
              <a:rPr lang="cs-CZ" altLang="cs-CZ" sz="2400" dirty="0" smtClean="0">
                <a:latin typeface="Calibri" panose="020F0502020204030204" pitchFamily="34" charset="0"/>
              </a:rPr>
              <a:t>Smluvní strany: právní osobnost a svéprávnost</a:t>
            </a: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3800" dirty="0" smtClean="0">
                <a:latin typeface="Calibri" panose="020F0502020204030204" pitchFamily="34" charset="0"/>
              </a:rPr>
              <a:t/>
            </a:r>
            <a:br>
              <a:rPr lang="cs-CZ" altLang="cs-CZ" sz="3800" dirty="0" smtClean="0">
                <a:latin typeface="Calibri" panose="020F0502020204030204" pitchFamily="34" charset="0"/>
              </a:rPr>
            </a:br>
            <a:r>
              <a:rPr lang="cs-CZ" altLang="cs-CZ" sz="3800" dirty="0">
                <a:latin typeface="Calibri" panose="020F0502020204030204" pitchFamily="34" charset="0"/>
              </a:rPr>
              <a:t/>
            </a:r>
            <a:br>
              <a:rPr lang="cs-CZ" altLang="cs-CZ" sz="3800" dirty="0">
                <a:latin typeface="Calibri" panose="020F0502020204030204" pitchFamily="34" charset="0"/>
              </a:rPr>
            </a:br>
            <a:r>
              <a:rPr lang="cs-CZ" altLang="cs-CZ" sz="3800" dirty="0" smtClean="0">
                <a:latin typeface="Calibri" panose="020F0502020204030204" pitchFamily="34" charset="0"/>
              </a:rPr>
              <a:t/>
            </a:r>
            <a:br>
              <a:rPr lang="cs-CZ" altLang="cs-CZ" sz="3800" dirty="0" smtClean="0">
                <a:latin typeface="Calibri" panose="020F0502020204030204" pitchFamily="34" charset="0"/>
              </a:rPr>
            </a:br>
            <a:endParaRPr lang="cs-CZ" altLang="cs-CZ" sz="3800" dirty="0">
              <a:latin typeface="Calibri" panose="020F0502020204030204" pitchFamily="34" charset="0"/>
            </a:endParaRPr>
          </a:p>
        </p:txBody>
      </p:sp>
      <p:sp>
        <p:nvSpPr>
          <p:cNvPr id="4" name="Rectangle 6"/>
          <p:cNvSpPr txBox="1">
            <a:spLocks noChangeArrowheads="1"/>
          </p:cNvSpPr>
          <p:nvPr/>
        </p:nvSpPr>
        <p:spPr bwMode="auto">
          <a:xfrm>
            <a:off x="3275856" y="5661248"/>
            <a:ext cx="5348249"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a:lstStyle>
          <a:p>
            <a:pPr algn="r"/>
            <a:r>
              <a:rPr lang="cs-CZ" altLang="cs-CZ" sz="2000" kern="0" dirty="0" smtClean="0">
                <a:latin typeface="Calibri" panose="020F0502020204030204" pitchFamily="34" charset="0"/>
              </a:rPr>
              <a:t>Jaroslav Stránský</a:t>
            </a:r>
          </a:p>
          <a:p>
            <a:pPr algn="r"/>
            <a:r>
              <a:rPr lang="cs-CZ" altLang="cs-CZ" sz="2000" kern="0" dirty="0" smtClean="0">
                <a:latin typeface="Calibri" panose="020F0502020204030204" pitchFamily="34" charset="0"/>
              </a:rPr>
              <a:t>Katedra pracovního práva a sociálního zabezpečení</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Nelegální práce</a:t>
            </a: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032448"/>
          </a:xfrm>
        </p:spPr>
        <p:txBody>
          <a:bodyPr>
            <a:normAutofit/>
          </a:bodyPr>
          <a:lstStyle/>
          <a:p>
            <a:r>
              <a:rPr lang="cs-CZ" dirty="0" smtClean="0">
                <a:latin typeface="Calibri" panose="020F0502020204030204" pitchFamily="34" charset="0"/>
              </a:rPr>
              <a:t>§ 5 písm. e) bod 1. zákona o zaměstnanosti:</a:t>
            </a:r>
          </a:p>
          <a:p>
            <a:pPr marL="0" indent="0">
              <a:buNone/>
            </a:pPr>
            <a:r>
              <a:rPr lang="cs-CZ" i="1" dirty="0" smtClean="0">
                <a:latin typeface="Calibri" panose="020F0502020204030204" pitchFamily="34" charset="0"/>
              </a:rPr>
              <a:t>Nelegální prací se rozumí výkon závislé práce fyzickou osobou mimo pracovněprávní vztah.</a:t>
            </a:r>
          </a:p>
          <a:p>
            <a:r>
              <a:rPr lang="cs-CZ" dirty="0" smtClean="0">
                <a:latin typeface="Calibri" panose="020F0502020204030204" pitchFamily="34" charset="0"/>
              </a:rPr>
              <a:t>Za výkon nelegální práce může být uložena pokuta až do výše 100 000 Kč.</a:t>
            </a:r>
          </a:p>
          <a:p>
            <a:r>
              <a:rPr lang="cs-CZ" dirty="0" smtClean="0">
                <a:latin typeface="Calibri" panose="020F0502020204030204" pitchFamily="34" charset="0"/>
              </a:rPr>
              <a:t>Za umožnění výkonu nelegální práce může být uložena pokuta až do výše 10 000 000 </a:t>
            </a:r>
            <a:r>
              <a:rPr lang="cs-CZ" dirty="0" smtClean="0">
                <a:latin typeface="Calibri" panose="020F0502020204030204" pitchFamily="34" charset="0"/>
              </a:rPr>
              <a:t>Kč, nejméně 50 000 Kč.</a:t>
            </a:r>
            <a:endParaRPr lang="cs-CZ" dirty="0" smtClean="0">
              <a:latin typeface="Calibri" panose="020F0502020204030204" pitchFamily="34" charset="0"/>
            </a:endParaRPr>
          </a:p>
          <a:p>
            <a:endParaRPr lang="cs-CZ" dirty="0">
              <a:latin typeface="Calibri" panose="020F0502020204030204" pitchFamily="34" charset="0"/>
            </a:endParaRPr>
          </a:p>
          <a:p>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10</a:t>
            </a:fld>
            <a:endParaRPr lang="cs-CZ" altLang="cs-CZ" dirty="0">
              <a:latin typeface="Calibri" panose="020F0502020204030204" pitchFamily="34" charset="0"/>
            </a:endParaRPr>
          </a:p>
        </p:txBody>
      </p:sp>
    </p:spTree>
    <p:extLst>
      <p:ext uri="{BB962C8B-B14F-4D97-AF65-F5344CB8AC3E}">
        <p14:creationId xmlns:p14="http://schemas.microsoft.com/office/powerpoint/2010/main" val="1630550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Závislá činnost</a:t>
            </a: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032448"/>
          </a:xfrm>
        </p:spPr>
        <p:txBody>
          <a:bodyPr>
            <a:normAutofit/>
          </a:bodyPr>
          <a:lstStyle/>
          <a:p>
            <a:r>
              <a:rPr lang="cs-CZ" dirty="0" smtClean="0">
                <a:latin typeface="Calibri" panose="020F0502020204030204" pitchFamily="34" charset="0"/>
              </a:rPr>
              <a:t>Postih zastřeného pracovněprávního vztahu může přijít i ze strany finančního úřadu.</a:t>
            </a:r>
          </a:p>
          <a:p>
            <a:r>
              <a:rPr lang="cs-CZ" dirty="0" smtClean="0">
                <a:latin typeface="Calibri" panose="020F0502020204030204" pitchFamily="34" charset="0"/>
              </a:rPr>
              <a:t>Pro účely daně z příjmů existuje pojem závislá činnost (příjmy ze závislé činnosti).</a:t>
            </a:r>
          </a:p>
          <a:p>
            <a:r>
              <a:rPr lang="cs-CZ" dirty="0" smtClean="0">
                <a:latin typeface="Calibri" panose="020F0502020204030204" pitchFamily="34" charset="0"/>
              </a:rPr>
              <a:t>Pokud strany předstírají, že nedochází k výkonu závislé činnosti a zdaňují příjem jinak, finanční úřad na základě zjištění skutečného charakteru závazku doměří daň tak, aby odpovídala zdanění závislé činnosti.</a:t>
            </a:r>
          </a:p>
          <a:p>
            <a:endParaRPr lang="cs-CZ" dirty="0">
              <a:latin typeface="Calibri" panose="020F0502020204030204" pitchFamily="34" charset="0"/>
            </a:endParaRPr>
          </a:p>
          <a:p>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11</a:t>
            </a:fld>
            <a:endParaRPr lang="cs-CZ" altLang="cs-CZ" dirty="0">
              <a:latin typeface="Calibri" panose="020F0502020204030204" pitchFamily="34" charset="0"/>
            </a:endParaRPr>
          </a:p>
        </p:txBody>
      </p:sp>
    </p:spTree>
    <p:extLst>
      <p:ext uri="{BB962C8B-B14F-4D97-AF65-F5344CB8AC3E}">
        <p14:creationId xmlns:p14="http://schemas.microsoft.com/office/powerpoint/2010/main" val="1868411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Calibri" panose="020F0502020204030204" pitchFamily="34" charset="0"/>
              </a:rPr>
              <a:t>Systém pracovního práva</a:t>
            </a:r>
            <a:endParaRPr lang="cs-CZ" dirty="0">
              <a:latin typeface="Calibri" panose="020F0502020204030204" pitchFamily="34" charset="0"/>
            </a:endParaRPr>
          </a:p>
        </p:txBody>
      </p:sp>
      <p:sp>
        <p:nvSpPr>
          <p:cNvPr id="3" name="Zástupný symbol pro obsah 2"/>
          <p:cNvSpPr>
            <a:spLocks noGrp="1"/>
          </p:cNvSpPr>
          <p:nvPr>
            <p:ph idx="1"/>
          </p:nvPr>
        </p:nvSpPr>
        <p:spPr>
          <a:xfrm>
            <a:off x="900113" y="1951633"/>
            <a:ext cx="7772400" cy="4429695"/>
          </a:xfrm>
        </p:spPr>
        <p:txBody>
          <a:bodyPr/>
          <a:lstStyle/>
          <a:p>
            <a:r>
              <a:rPr lang="cs-CZ" dirty="0">
                <a:latin typeface="Calibri" panose="020F0502020204030204" pitchFamily="34" charset="0"/>
              </a:rPr>
              <a:t>Základní systematické součásti:</a:t>
            </a:r>
          </a:p>
          <a:p>
            <a:pPr lvl="1">
              <a:buFont typeface="Wingdings" panose="05000000000000000000" pitchFamily="2" charset="2"/>
              <a:buChar char="§"/>
            </a:pPr>
            <a:r>
              <a:rPr lang="cs-CZ" dirty="0">
                <a:latin typeface="Calibri" panose="020F0502020204030204" pitchFamily="34" charset="0"/>
              </a:rPr>
              <a:t>individuální pracovní právo,</a:t>
            </a:r>
          </a:p>
          <a:p>
            <a:pPr lvl="1">
              <a:buFont typeface="Wingdings" panose="05000000000000000000" pitchFamily="2" charset="2"/>
              <a:buChar char="§"/>
            </a:pPr>
            <a:r>
              <a:rPr lang="cs-CZ" dirty="0">
                <a:latin typeface="Calibri" panose="020F0502020204030204" pitchFamily="34" charset="0"/>
              </a:rPr>
              <a:t>kolektivní pracovní právo,</a:t>
            </a:r>
          </a:p>
          <a:p>
            <a:pPr lvl="1">
              <a:buFont typeface="Wingdings" panose="05000000000000000000" pitchFamily="2" charset="2"/>
              <a:buChar char="§"/>
            </a:pPr>
            <a:r>
              <a:rPr lang="cs-CZ" dirty="0">
                <a:latin typeface="Calibri" panose="020F0502020204030204" pitchFamily="34" charset="0"/>
              </a:rPr>
              <a:t>vztahy zaměstnanosti.</a:t>
            </a:r>
          </a:p>
          <a:p>
            <a:r>
              <a:rPr lang="cs-CZ" dirty="0" smtClean="0">
                <a:latin typeface="Calibri" panose="020F0502020204030204" pitchFamily="34" charset="0"/>
              </a:rPr>
              <a:t>Individuální právo: vztahy mezi zaměstnavatelem a zaměstnancem, jejich práva a povinnosti.</a:t>
            </a:r>
          </a:p>
          <a:p>
            <a:r>
              <a:rPr lang="cs-CZ" dirty="0" smtClean="0">
                <a:latin typeface="Calibri" panose="020F0502020204030204" pitchFamily="34" charset="0"/>
              </a:rPr>
              <a:t>Kolektivní právo: vztahy mezi zaměstnavatelem a kolektivem zaměstnanců, zastoupeným zástupcem</a:t>
            </a:r>
            <a:r>
              <a:rPr lang="en-US" dirty="0" smtClean="0">
                <a:latin typeface="Calibri" panose="020F0502020204030204" pitchFamily="34" charset="0"/>
              </a:rPr>
              <a:t>;</a:t>
            </a:r>
            <a:r>
              <a:rPr lang="cs-CZ" dirty="0" smtClean="0">
                <a:latin typeface="Calibri" panose="020F0502020204030204" pitchFamily="34" charset="0"/>
              </a:rPr>
              <a:t> hromadná úprava práv a povinností. </a:t>
            </a:r>
            <a:endParaRPr lang="cs-CZ" dirty="0" smtClean="0">
              <a:latin typeface="Calibri" panose="020F0502020204030204" pitchFamily="34" charset="0"/>
            </a:endParaRPr>
          </a:p>
          <a:p>
            <a:r>
              <a:rPr lang="cs-CZ" dirty="0" smtClean="0">
                <a:latin typeface="Calibri" panose="020F0502020204030204" pitchFamily="34" charset="0"/>
              </a:rPr>
              <a:t>Oblast vztahů zaměstnanosti patří do veřejného práva.</a:t>
            </a:r>
          </a:p>
          <a:p>
            <a:pPr lvl="1">
              <a:buFont typeface="Wingdings" panose="05000000000000000000" pitchFamily="2" charset="2"/>
              <a:buChar char="§"/>
            </a:pPr>
            <a:endParaRPr lang="cs-CZ" sz="2800" dirty="0">
              <a:latin typeface="Calibri" panose="020F0502020204030204" pitchFamily="34" charset="0"/>
              <a:ea typeface="+mn-ea"/>
              <a:cs typeface="+mn-cs"/>
            </a:endParaRPr>
          </a:p>
        </p:txBody>
      </p:sp>
      <p:sp>
        <p:nvSpPr>
          <p:cNvPr id="5" name="Zástupný symbol pro číslo snímku 4"/>
          <p:cNvSpPr>
            <a:spLocks noGrp="1"/>
          </p:cNvSpPr>
          <p:nvPr>
            <p:ph type="sldNum" sz="quarter" idx="11"/>
          </p:nvPr>
        </p:nvSpPr>
        <p:spPr/>
        <p:txBody>
          <a:bodyPr/>
          <a:lstStyle/>
          <a:p>
            <a:fld id="{0494B535-9B47-4CBC-8E44-C5A165605D3D}" type="slidenum">
              <a:rPr lang="cs-CZ" altLang="cs-CZ" smtClean="0">
                <a:latin typeface="Calibri" panose="020F0502020204030204" pitchFamily="34" charset="0"/>
              </a:rPr>
              <a:pPr/>
              <a:t>12</a:t>
            </a:fld>
            <a:endParaRPr lang="cs-CZ" altLang="cs-CZ" dirty="0">
              <a:latin typeface="Calibri" panose="020F0502020204030204" pitchFamily="34" charset="0"/>
            </a:endParaRPr>
          </a:p>
        </p:txBody>
      </p:sp>
    </p:spTree>
    <p:extLst>
      <p:ext uri="{BB962C8B-B14F-4D97-AF65-F5344CB8AC3E}">
        <p14:creationId xmlns:p14="http://schemas.microsoft.com/office/powerpoint/2010/main" val="2439142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FB7735A5-A2C2-4DF9-A29E-B1E9B343D2D7}" type="slidenum">
              <a:rPr lang="cs-CZ" altLang="cs-CZ">
                <a:latin typeface="Calibri" panose="020F0502020204030204" pitchFamily="34" charset="0"/>
              </a:rPr>
              <a:pPr/>
              <a:t>13</a:t>
            </a:fld>
            <a:endParaRPr lang="cs-CZ" altLang="cs-CZ" dirty="0">
              <a:latin typeface="Calibri" panose="020F0502020204030204" pitchFamily="34" charset="0"/>
            </a:endParaRPr>
          </a:p>
        </p:txBody>
      </p:sp>
      <p:sp>
        <p:nvSpPr>
          <p:cNvPr id="258096"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Funkce pracovního práva</a:t>
            </a:r>
            <a:endParaRPr lang="cs-CZ" altLang="cs-CZ" dirty="0">
              <a:latin typeface="Calibri" panose="020F0502020204030204" pitchFamily="34" charset="0"/>
            </a:endParaRPr>
          </a:p>
        </p:txBody>
      </p:sp>
      <p:sp>
        <p:nvSpPr>
          <p:cNvPr id="258097" name="Rectangle 49"/>
          <p:cNvSpPr>
            <a:spLocks noGrp="1" noChangeArrowheads="1"/>
          </p:cNvSpPr>
          <p:nvPr>
            <p:ph type="body" idx="1"/>
          </p:nvPr>
        </p:nvSpPr>
        <p:spPr>
          <a:xfrm>
            <a:off x="900113" y="1879625"/>
            <a:ext cx="7772400" cy="4357687"/>
          </a:xfrm>
        </p:spPr>
        <p:txBody>
          <a:bodyPr/>
          <a:lstStyle/>
          <a:p>
            <a:r>
              <a:rPr lang="cs-CZ" sz="2800" dirty="0" smtClean="0">
                <a:latin typeface="Calibri" panose="020F0502020204030204" pitchFamily="34" charset="0"/>
              </a:rPr>
              <a:t>Pracovní právo plní základní funkce:</a:t>
            </a:r>
          </a:p>
          <a:p>
            <a:pPr lvl="1">
              <a:buFont typeface="Wingdings" panose="05000000000000000000" pitchFamily="2" charset="2"/>
              <a:buChar char="§"/>
            </a:pPr>
            <a:r>
              <a:rPr lang="cs-CZ" sz="2600" dirty="0" smtClean="0">
                <a:latin typeface="Calibri" panose="020F0502020204030204" pitchFamily="34" charset="0"/>
              </a:rPr>
              <a:t>ochrannou,</a:t>
            </a:r>
          </a:p>
          <a:p>
            <a:pPr lvl="1">
              <a:buFont typeface="Wingdings" panose="05000000000000000000" pitchFamily="2" charset="2"/>
              <a:buChar char="§"/>
            </a:pPr>
            <a:r>
              <a:rPr lang="cs-CZ" sz="2600" dirty="0" smtClean="0">
                <a:latin typeface="Calibri" panose="020F0502020204030204" pitchFamily="34" charset="0"/>
              </a:rPr>
              <a:t>organizační.</a:t>
            </a:r>
          </a:p>
          <a:p>
            <a:r>
              <a:rPr lang="cs-CZ" sz="2800" dirty="0" smtClean="0">
                <a:latin typeface="Calibri" panose="020F0502020204030204" pitchFamily="34" charset="0"/>
              </a:rPr>
              <a:t>Ochranná i organizační funkce se navzájem prolínají.</a:t>
            </a:r>
          </a:p>
          <a:p>
            <a:r>
              <a:rPr lang="cs-CZ" sz="2800" dirty="0" smtClean="0">
                <a:latin typeface="Calibri" panose="020F0502020204030204" pitchFamily="34" charset="0"/>
              </a:rPr>
              <a:t>Funkce pracovního práva předurčují zvláštnost pracovního práva jako právního odvětví.</a:t>
            </a:r>
          </a:p>
          <a:p>
            <a:r>
              <a:rPr lang="cs-CZ" sz="2800" dirty="0" smtClean="0">
                <a:latin typeface="Calibri" panose="020F0502020204030204" pitchFamily="34" charset="0"/>
              </a:rPr>
              <a:t>Pracovnímu právu bývá přisuzována i funkce výchovná.</a:t>
            </a:r>
            <a:endParaRPr lang="cs-CZ" sz="2800" dirty="0">
              <a:latin typeface="Calibri" panose="020F0502020204030204" pitchFamily="34" charset="0"/>
            </a:endParaRPr>
          </a:p>
        </p:txBody>
      </p:sp>
    </p:spTree>
    <p:extLst>
      <p:ext uri="{BB962C8B-B14F-4D97-AF65-F5344CB8AC3E}">
        <p14:creationId xmlns:p14="http://schemas.microsoft.com/office/powerpoint/2010/main" val="3623469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Ochranná funkce</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032448"/>
          </a:xfrm>
        </p:spPr>
        <p:txBody>
          <a:bodyPr>
            <a:normAutofit/>
          </a:bodyPr>
          <a:lstStyle/>
          <a:p>
            <a:r>
              <a:rPr lang="cs-CZ" dirty="0" smtClean="0">
                <a:latin typeface="Calibri" panose="020F0502020204030204" pitchFamily="34" charset="0"/>
              </a:rPr>
              <a:t>Pracovní právo garantuje slabší straně pracovněprávního vztahu (zaměstnanci) minimální úroveň práv.</a:t>
            </a:r>
          </a:p>
          <a:p>
            <a:r>
              <a:rPr lang="cs-CZ" dirty="0" smtClean="0">
                <a:latin typeface="Calibri" panose="020F0502020204030204" pitchFamily="34" charset="0"/>
              </a:rPr>
              <a:t>Mezi chráněné hodnoty patří zejména:</a:t>
            </a:r>
          </a:p>
          <a:p>
            <a:pPr lvl="1">
              <a:buFont typeface="Wingdings" panose="05000000000000000000" pitchFamily="2" charset="2"/>
              <a:buChar char="§"/>
            </a:pPr>
            <a:r>
              <a:rPr lang="cs-CZ" dirty="0" smtClean="0">
                <a:latin typeface="Calibri" panose="020F0502020204030204" pitchFamily="34" charset="0"/>
              </a:rPr>
              <a:t>život a zdraví,</a:t>
            </a:r>
          </a:p>
          <a:p>
            <a:pPr lvl="1">
              <a:buFont typeface="Wingdings" panose="05000000000000000000" pitchFamily="2" charset="2"/>
              <a:buChar char="§"/>
            </a:pPr>
            <a:r>
              <a:rPr lang="cs-CZ" dirty="0" smtClean="0">
                <a:latin typeface="Calibri" panose="020F0502020204030204" pitchFamily="34" charset="0"/>
              </a:rPr>
              <a:t>sociální a ekonomický status,</a:t>
            </a:r>
          </a:p>
          <a:p>
            <a:pPr lvl="1">
              <a:buFont typeface="Wingdings" panose="05000000000000000000" pitchFamily="2" charset="2"/>
              <a:buChar char="§"/>
            </a:pPr>
            <a:r>
              <a:rPr lang="cs-CZ" dirty="0" smtClean="0">
                <a:latin typeface="Calibri" panose="020F0502020204030204" pitchFamily="34" charset="0"/>
              </a:rPr>
              <a:t>soukromí,</a:t>
            </a:r>
          </a:p>
          <a:p>
            <a:pPr lvl="1">
              <a:buFont typeface="Wingdings" panose="05000000000000000000" pitchFamily="2" charset="2"/>
              <a:buChar char="§"/>
            </a:pPr>
            <a:r>
              <a:rPr lang="cs-CZ" dirty="0" smtClean="0">
                <a:latin typeface="Calibri" panose="020F0502020204030204" pitchFamily="34" charset="0"/>
              </a:rPr>
              <a:t>sladění rodinného a profesního života.</a:t>
            </a:r>
          </a:p>
          <a:p>
            <a:r>
              <a:rPr lang="cs-CZ" dirty="0" smtClean="0">
                <a:latin typeface="Calibri" panose="020F0502020204030204" pitchFamily="34" charset="0"/>
              </a:rPr>
              <a:t>Speciální ochrana je poskytována zranitelným skupinám (zejména mladiství, těhotné ženy, zaměstnanci pečující o malé děti).</a:t>
            </a:r>
          </a:p>
          <a:p>
            <a:pPr lvl="1"/>
            <a:endParaRPr lang="cs-CZ" dirty="0" smtClean="0">
              <a:latin typeface="Calibri" panose="020F0502020204030204" pitchFamily="34" charset="0"/>
            </a:endParaRPr>
          </a:p>
          <a:p>
            <a:pPr lvl="1"/>
            <a:endParaRPr lang="cs-CZ" dirty="0" smtClean="0">
              <a:latin typeface="Calibri" panose="020F0502020204030204" pitchFamily="34" charset="0"/>
            </a:endParaRPr>
          </a:p>
          <a:p>
            <a:pPr lvl="1"/>
            <a:endParaRPr lang="cs-CZ" dirty="0">
              <a:latin typeface="Calibri" panose="020F0502020204030204" pitchFamily="34" charset="0"/>
            </a:endParaRPr>
          </a:p>
          <a:p>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14</a:t>
            </a:fld>
            <a:endParaRPr lang="cs-CZ" altLang="cs-CZ" dirty="0">
              <a:latin typeface="Calibri" panose="020F0502020204030204" pitchFamily="34" charset="0"/>
            </a:endParaRPr>
          </a:p>
        </p:txBody>
      </p:sp>
    </p:spTree>
    <p:extLst>
      <p:ext uri="{BB962C8B-B14F-4D97-AF65-F5344CB8AC3E}">
        <p14:creationId xmlns:p14="http://schemas.microsoft.com/office/powerpoint/2010/main" val="2349236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Organizační funkce</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320480"/>
          </a:xfrm>
        </p:spPr>
        <p:txBody>
          <a:bodyPr>
            <a:normAutofit/>
          </a:bodyPr>
          <a:lstStyle/>
          <a:p>
            <a:pPr>
              <a:lnSpc>
                <a:spcPct val="110000"/>
              </a:lnSpc>
            </a:pPr>
            <a:r>
              <a:rPr lang="cs-CZ" sz="2800" dirty="0" smtClean="0">
                <a:latin typeface="Calibri" panose="020F0502020204030204" pitchFamily="34" charset="0"/>
              </a:rPr>
              <a:t>Pracovní právo samo nic neorganizuje.</a:t>
            </a:r>
          </a:p>
          <a:p>
            <a:pPr>
              <a:lnSpc>
                <a:spcPct val="110000"/>
              </a:lnSpc>
            </a:pPr>
            <a:r>
              <a:rPr lang="cs-CZ" sz="2800" dirty="0" smtClean="0">
                <a:latin typeface="Calibri" panose="020F0502020204030204" pitchFamily="34" charset="0"/>
              </a:rPr>
              <a:t>Tím, kdo organizuje pracovní proces, je zaměstnavatel.</a:t>
            </a:r>
          </a:p>
          <a:p>
            <a:pPr>
              <a:lnSpc>
                <a:spcPct val="110000"/>
              </a:lnSpc>
            </a:pPr>
            <a:r>
              <a:rPr lang="cs-CZ" sz="2800" dirty="0" smtClean="0">
                <a:latin typeface="Calibri" panose="020F0502020204030204" pitchFamily="34" charset="0"/>
              </a:rPr>
              <a:t>Pracovní právo upravuje nástroje, jejich prostřednictvím může zaměstnavatel řídit práci svých zaměstnanců.</a:t>
            </a:r>
          </a:p>
          <a:p>
            <a:pPr>
              <a:lnSpc>
                <a:spcPct val="110000"/>
              </a:lnSpc>
            </a:pPr>
            <a:r>
              <a:rPr lang="cs-CZ" sz="2800" dirty="0" smtClean="0">
                <a:latin typeface="Calibri" panose="020F0502020204030204" pitchFamily="34" charset="0"/>
              </a:rPr>
              <a:t>Souhrn řídících nástrojů označujeme jako dispoziční pravomoc.</a:t>
            </a:r>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15</a:t>
            </a:fld>
            <a:endParaRPr lang="cs-CZ" altLang="cs-CZ" dirty="0">
              <a:latin typeface="Calibri" panose="020F0502020204030204" pitchFamily="34" charset="0"/>
            </a:endParaRPr>
          </a:p>
        </p:txBody>
      </p:sp>
    </p:spTree>
    <p:extLst>
      <p:ext uri="{BB962C8B-B14F-4D97-AF65-F5344CB8AC3E}">
        <p14:creationId xmlns:p14="http://schemas.microsoft.com/office/powerpoint/2010/main" val="3118878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Prolínání ochranné a organizační funkce</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320480"/>
          </a:xfrm>
        </p:spPr>
        <p:txBody>
          <a:bodyPr>
            <a:normAutofit/>
          </a:bodyPr>
          <a:lstStyle/>
          <a:p>
            <a:pPr>
              <a:lnSpc>
                <a:spcPct val="110000"/>
              </a:lnSpc>
            </a:pPr>
            <a:r>
              <a:rPr lang="cs-CZ" sz="2800" dirty="0" smtClean="0">
                <a:latin typeface="Calibri" panose="020F0502020204030204" pitchFamily="34" charset="0"/>
              </a:rPr>
              <a:t>Pracovní právo musí plnit obě své základní funkce současně.</a:t>
            </a:r>
          </a:p>
          <a:p>
            <a:pPr>
              <a:lnSpc>
                <a:spcPct val="110000"/>
              </a:lnSpc>
            </a:pPr>
            <a:r>
              <a:rPr lang="cs-CZ" sz="2800" dirty="0" smtClean="0">
                <a:latin typeface="Calibri" panose="020F0502020204030204" pitchFamily="34" charset="0"/>
              </a:rPr>
              <a:t>Řídící nástroje, které má k dispozici zaměstnavatel, jsou limitovány chráněnými hodnotami.</a:t>
            </a:r>
          </a:p>
          <a:p>
            <a:pPr>
              <a:lnSpc>
                <a:spcPct val="110000"/>
              </a:lnSpc>
            </a:pPr>
            <a:r>
              <a:rPr lang="cs-CZ" sz="2800" dirty="0" smtClean="0">
                <a:latin typeface="Calibri" panose="020F0502020204030204" pitchFamily="34" charset="0"/>
              </a:rPr>
              <a:t>Dochází ke střetávání práv a nutnosti vybalancování oprávněných zájmů zaměstnavatele i zaměstnance.</a:t>
            </a:r>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16</a:t>
            </a:fld>
            <a:endParaRPr lang="cs-CZ" altLang="cs-CZ" dirty="0">
              <a:latin typeface="Calibri" panose="020F0502020204030204" pitchFamily="34" charset="0"/>
            </a:endParaRPr>
          </a:p>
        </p:txBody>
      </p:sp>
    </p:spTree>
    <p:extLst>
      <p:ext uri="{BB962C8B-B14F-4D97-AF65-F5344CB8AC3E}">
        <p14:creationId xmlns:p14="http://schemas.microsoft.com/office/powerpoint/2010/main" val="17411240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Základní zásady pracovněprávních vztahů</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320480"/>
          </a:xfrm>
        </p:spPr>
        <p:txBody>
          <a:bodyPr>
            <a:normAutofit lnSpcReduction="10000"/>
          </a:bodyPr>
          <a:lstStyle/>
          <a:p>
            <a:pPr>
              <a:lnSpc>
                <a:spcPct val="110000"/>
              </a:lnSpc>
            </a:pPr>
            <a:r>
              <a:rPr lang="cs-CZ" sz="2800" dirty="0" smtClean="0">
                <a:latin typeface="Calibri" panose="020F0502020204030204" pitchFamily="34" charset="0"/>
              </a:rPr>
              <a:t>Základní zásady jsou zobecněná pravidla významná mimo jiné pro:</a:t>
            </a:r>
          </a:p>
          <a:p>
            <a:pPr lvl="1">
              <a:lnSpc>
                <a:spcPct val="110000"/>
              </a:lnSpc>
              <a:buFont typeface="Wingdings" panose="05000000000000000000" pitchFamily="2" charset="2"/>
              <a:buChar char="§"/>
            </a:pPr>
            <a:r>
              <a:rPr lang="cs-CZ" sz="2600" dirty="0">
                <a:latin typeface="Calibri" panose="020F0502020204030204" pitchFamily="34" charset="0"/>
              </a:rPr>
              <a:t>tvorbu právních předpisů,</a:t>
            </a:r>
          </a:p>
          <a:p>
            <a:pPr lvl="1">
              <a:lnSpc>
                <a:spcPct val="110000"/>
              </a:lnSpc>
              <a:buFont typeface="Wingdings" panose="05000000000000000000" pitchFamily="2" charset="2"/>
              <a:buChar char="§"/>
            </a:pPr>
            <a:r>
              <a:rPr lang="cs-CZ" sz="2600" dirty="0">
                <a:latin typeface="Calibri" panose="020F0502020204030204" pitchFamily="34" charset="0"/>
              </a:rPr>
              <a:t>výklad a aplikaci,</a:t>
            </a:r>
          </a:p>
          <a:p>
            <a:pPr lvl="1">
              <a:lnSpc>
                <a:spcPct val="110000"/>
              </a:lnSpc>
              <a:buFont typeface="Wingdings" panose="05000000000000000000" pitchFamily="2" charset="2"/>
              <a:buChar char="§"/>
            </a:pPr>
            <a:r>
              <a:rPr lang="cs-CZ" sz="2600" dirty="0">
                <a:latin typeface="Calibri" panose="020F0502020204030204" pitchFamily="34" charset="0"/>
              </a:rPr>
              <a:t>rozhodování sporů.</a:t>
            </a:r>
          </a:p>
          <a:p>
            <a:pPr>
              <a:lnSpc>
                <a:spcPct val="110000"/>
              </a:lnSpc>
            </a:pPr>
            <a:r>
              <a:rPr lang="cs-CZ" sz="2800" dirty="0" smtClean="0">
                <a:latin typeface="Calibri" panose="020F0502020204030204" pitchFamily="34" charset="0"/>
              </a:rPr>
              <a:t>Zásady vytváří:</a:t>
            </a:r>
          </a:p>
          <a:p>
            <a:pPr lvl="1">
              <a:lnSpc>
                <a:spcPct val="110000"/>
              </a:lnSpc>
              <a:buFont typeface="Wingdings" panose="05000000000000000000" pitchFamily="2" charset="2"/>
              <a:buChar char="§"/>
            </a:pPr>
            <a:r>
              <a:rPr lang="cs-CZ" sz="2600" dirty="0" smtClean="0">
                <a:latin typeface="Calibri" panose="020F0502020204030204" pitchFamily="34" charset="0"/>
              </a:rPr>
              <a:t>zákonodárce,</a:t>
            </a:r>
          </a:p>
          <a:p>
            <a:pPr lvl="1">
              <a:lnSpc>
                <a:spcPct val="110000"/>
              </a:lnSpc>
              <a:buFont typeface="Wingdings" panose="05000000000000000000" pitchFamily="2" charset="2"/>
              <a:buChar char="§"/>
            </a:pPr>
            <a:r>
              <a:rPr lang="cs-CZ" sz="2600" dirty="0" smtClean="0">
                <a:latin typeface="Calibri" panose="020F0502020204030204" pitchFamily="34" charset="0"/>
              </a:rPr>
              <a:t>doktrína,</a:t>
            </a:r>
          </a:p>
          <a:p>
            <a:pPr lvl="1">
              <a:lnSpc>
                <a:spcPct val="110000"/>
              </a:lnSpc>
              <a:buFont typeface="Wingdings" panose="05000000000000000000" pitchFamily="2" charset="2"/>
              <a:buChar char="§"/>
            </a:pPr>
            <a:r>
              <a:rPr lang="cs-CZ" sz="2600" dirty="0" smtClean="0">
                <a:latin typeface="Calibri" panose="020F0502020204030204" pitchFamily="34" charset="0"/>
              </a:rPr>
              <a:t>judikatura.</a:t>
            </a:r>
          </a:p>
          <a:p>
            <a:pPr marL="457200" lvl="1" indent="0">
              <a:lnSpc>
                <a:spcPct val="110000"/>
              </a:lnSpc>
              <a:buNone/>
            </a:pPr>
            <a:endParaRPr lang="cs-CZ" sz="2600" dirty="0" smtClean="0">
              <a:latin typeface="Calibri" panose="020F0502020204030204" pitchFamily="34" charset="0"/>
            </a:endParaRPr>
          </a:p>
          <a:p>
            <a:pPr>
              <a:lnSpc>
                <a:spcPct val="110000"/>
              </a:lnSpc>
              <a:buFont typeface="Wingdings" panose="05000000000000000000" pitchFamily="2" charset="2"/>
              <a:buChar char="§"/>
            </a:pPr>
            <a:endParaRPr lang="cs-CZ" sz="2800" dirty="0" smtClean="0">
              <a:latin typeface="Calibri" panose="020F0502020204030204" pitchFamily="34" charset="0"/>
            </a:endParaRPr>
          </a:p>
          <a:p>
            <a:pPr lvl="1">
              <a:lnSpc>
                <a:spcPct val="110000"/>
              </a:lnSpc>
              <a:buFont typeface="Wingdings" panose="05000000000000000000" pitchFamily="2" charset="2"/>
              <a:buChar char="§"/>
            </a:pPr>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17</a:t>
            </a:fld>
            <a:endParaRPr lang="cs-CZ" altLang="cs-CZ" dirty="0">
              <a:latin typeface="Calibri" panose="020F0502020204030204" pitchFamily="34" charset="0"/>
            </a:endParaRPr>
          </a:p>
        </p:txBody>
      </p:sp>
    </p:spTree>
    <p:extLst>
      <p:ext uri="{BB962C8B-B14F-4D97-AF65-F5344CB8AC3E}">
        <p14:creationId xmlns:p14="http://schemas.microsoft.com/office/powerpoint/2010/main" val="3844419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Základní zásady pracovněprávních vztahů</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320480"/>
          </a:xfrm>
        </p:spPr>
        <p:txBody>
          <a:bodyPr>
            <a:normAutofit fontScale="85000" lnSpcReduction="20000"/>
          </a:bodyPr>
          <a:lstStyle/>
          <a:p>
            <a:pPr>
              <a:lnSpc>
                <a:spcPct val="110000"/>
              </a:lnSpc>
            </a:pPr>
            <a:r>
              <a:rPr lang="cs-CZ" sz="2800" dirty="0" smtClean="0">
                <a:latin typeface="Calibri" panose="020F0502020204030204" pitchFamily="34" charset="0"/>
              </a:rPr>
              <a:t>§ 1a zákoníku práce:</a:t>
            </a:r>
          </a:p>
          <a:p>
            <a:pPr marL="0" indent="0">
              <a:buNone/>
            </a:pPr>
            <a:r>
              <a:rPr lang="cs-CZ" i="1" dirty="0">
                <a:latin typeface="Calibri" panose="020F0502020204030204" pitchFamily="34" charset="0"/>
              </a:rPr>
              <a:t>(1) Smysl a účel ustanovení tohoto zákona vyjadřují i základní zásady pracovněprávních vztahů, jimiž jsou zejména </a:t>
            </a:r>
          </a:p>
          <a:p>
            <a:pPr marL="457200" indent="-457200">
              <a:buClrTx/>
              <a:buFont typeface="+mj-lt"/>
              <a:buAutoNum type="alphaLcParenR"/>
            </a:pPr>
            <a:r>
              <a:rPr lang="cs-CZ" i="1" dirty="0" smtClean="0">
                <a:latin typeface="Calibri" panose="020F0502020204030204" pitchFamily="34" charset="0"/>
              </a:rPr>
              <a:t>zvláštní </a:t>
            </a:r>
            <a:r>
              <a:rPr lang="cs-CZ" i="1" dirty="0">
                <a:latin typeface="Calibri" panose="020F0502020204030204" pitchFamily="34" charset="0"/>
              </a:rPr>
              <a:t>zákonná ochrana postavení zaměstnance, </a:t>
            </a:r>
          </a:p>
          <a:p>
            <a:pPr marL="457200" indent="-457200">
              <a:buClrTx/>
              <a:buFont typeface="+mj-lt"/>
              <a:buAutoNum type="alphaLcParenR"/>
            </a:pPr>
            <a:r>
              <a:rPr lang="cs-CZ" i="1" dirty="0" smtClean="0">
                <a:latin typeface="Calibri" panose="020F0502020204030204" pitchFamily="34" charset="0"/>
              </a:rPr>
              <a:t>uspokojivé </a:t>
            </a:r>
            <a:r>
              <a:rPr lang="cs-CZ" i="1" dirty="0">
                <a:latin typeface="Calibri" panose="020F0502020204030204" pitchFamily="34" charset="0"/>
              </a:rPr>
              <a:t>a bezpečné podmínky pro výkon práce, </a:t>
            </a:r>
          </a:p>
          <a:p>
            <a:pPr marL="457200" indent="-457200">
              <a:buClrTx/>
              <a:buFont typeface="+mj-lt"/>
              <a:buAutoNum type="alphaLcParenR"/>
            </a:pPr>
            <a:r>
              <a:rPr lang="cs-CZ" i="1" dirty="0" smtClean="0">
                <a:latin typeface="Calibri" panose="020F0502020204030204" pitchFamily="34" charset="0"/>
              </a:rPr>
              <a:t>spravedlivé </a:t>
            </a:r>
            <a:r>
              <a:rPr lang="cs-CZ" i="1" dirty="0">
                <a:latin typeface="Calibri" panose="020F0502020204030204" pitchFamily="34" charset="0"/>
              </a:rPr>
              <a:t>odměňování zaměstnance, </a:t>
            </a:r>
          </a:p>
          <a:p>
            <a:pPr marL="457200" indent="-457200">
              <a:buClrTx/>
              <a:buFont typeface="+mj-lt"/>
              <a:buAutoNum type="alphaLcParenR"/>
            </a:pPr>
            <a:r>
              <a:rPr lang="cs-CZ" i="1" dirty="0" smtClean="0">
                <a:latin typeface="Calibri" panose="020F0502020204030204" pitchFamily="34" charset="0"/>
              </a:rPr>
              <a:t>řádný </a:t>
            </a:r>
            <a:r>
              <a:rPr lang="cs-CZ" i="1" dirty="0">
                <a:latin typeface="Calibri" panose="020F0502020204030204" pitchFamily="34" charset="0"/>
              </a:rPr>
              <a:t>výkon práce zaměstnancem v souladu s </a:t>
            </a:r>
            <a:r>
              <a:rPr lang="cs-CZ" i="1" dirty="0" smtClean="0">
                <a:latin typeface="Calibri" panose="020F0502020204030204" pitchFamily="34" charset="0"/>
              </a:rPr>
              <a:t>	  	    	    oprávněnými </a:t>
            </a:r>
            <a:r>
              <a:rPr lang="cs-CZ" i="1" dirty="0">
                <a:latin typeface="Calibri" panose="020F0502020204030204" pitchFamily="34" charset="0"/>
              </a:rPr>
              <a:t>zájmy zaměstnavatele, </a:t>
            </a:r>
          </a:p>
          <a:p>
            <a:pPr marL="457200" indent="-457200">
              <a:buClrTx/>
              <a:buFont typeface="+mj-lt"/>
              <a:buAutoNum type="alphaLcParenR"/>
            </a:pPr>
            <a:r>
              <a:rPr lang="cs-CZ" i="1" dirty="0" smtClean="0">
                <a:latin typeface="Calibri" panose="020F0502020204030204" pitchFamily="34" charset="0"/>
              </a:rPr>
              <a:t>rovné </a:t>
            </a:r>
            <a:r>
              <a:rPr lang="cs-CZ" i="1" dirty="0">
                <a:latin typeface="Calibri" panose="020F0502020204030204" pitchFamily="34" charset="0"/>
              </a:rPr>
              <a:t>zacházení se zaměstnanci a zákaz jejich </a:t>
            </a:r>
            <a:r>
              <a:rPr lang="cs-CZ" i="1" dirty="0" smtClean="0">
                <a:latin typeface="Calibri" panose="020F0502020204030204" pitchFamily="34" charset="0"/>
              </a:rPr>
              <a:t>	 	    	    diskriminace</a:t>
            </a:r>
            <a:r>
              <a:rPr lang="cs-CZ" i="1" dirty="0">
                <a:latin typeface="Calibri" panose="020F0502020204030204" pitchFamily="34" charset="0"/>
              </a:rPr>
              <a:t>. </a:t>
            </a:r>
          </a:p>
          <a:p>
            <a:pPr marL="0" indent="0">
              <a:buNone/>
            </a:pPr>
            <a:r>
              <a:rPr lang="cs-CZ" i="1" dirty="0" smtClean="0">
                <a:latin typeface="Calibri" panose="020F0502020204030204" pitchFamily="34" charset="0"/>
              </a:rPr>
              <a:t>(</a:t>
            </a:r>
            <a:r>
              <a:rPr lang="cs-CZ" i="1" dirty="0">
                <a:latin typeface="Calibri" panose="020F0502020204030204" pitchFamily="34" charset="0"/>
              </a:rPr>
              <a:t>2) Zásady zvláštní zákonné ochrany postavení zaměstnance, uspokojivých a bezpečných pracovních podmínek pro výkon práce, rovného zacházení se zaměstnanci a zákazu jejich diskriminace vyjadřují hodnoty, které chrání veřejný pořádek. </a:t>
            </a:r>
          </a:p>
          <a:p>
            <a:pPr marL="457200" lvl="1" indent="0">
              <a:lnSpc>
                <a:spcPct val="110000"/>
              </a:lnSpc>
              <a:buNone/>
            </a:pPr>
            <a:endParaRPr lang="cs-CZ" sz="2600" dirty="0" smtClean="0">
              <a:latin typeface="Calibri" panose="020F0502020204030204" pitchFamily="34" charset="0"/>
            </a:endParaRPr>
          </a:p>
          <a:p>
            <a:pPr>
              <a:lnSpc>
                <a:spcPct val="110000"/>
              </a:lnSpc>
              <a:buFont typeface="Wingdings" panose="05000000000000000000" pitchFamily="2" charset="2"/>
              <a:buChar char="§"/>
            </a:pPr>
            <a:endParaRPr lang="cs-CZ" sz="2800" dirty="0" smtClean="0">
              <a:latin typeface="Calibri" panose="020F0502020204030204" pitchFamily="34" charset="0"/>
            </a:endParaRPr>
          </a:p>
          <a:p>
            <a:pPr lvl="1">
              <a:lnSpc>
                <a:spcPct val="110000"/>
              </a:lnSpc>
              <a:buFont typeface="Wingdings" panose="05000000000000000000" pitchFamily="2" charset="2"/>
              <a:buChar char="§"/>
            </a:pPr>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18</a:t>
            </a:fld>
            <a:endParaRPr lang="cs-CZ" altLang="cs-CZ" dirty="0">
              <a:latin typeface="Calibri" panose="020F0502020204030204" pitchFamily="34" charset="0"/>
            </a:endParaRPr>
          </a:p>
        </p:txBody>
      </p:sp>
    </p:spTree>
    <p:extLst>
      <p:ext uri="{BB962C8B-B14F-4D97-AF65-F5344CB8AC3E}">
        <p14:creationId xmlns:p14="http://schemas.microsoft.com/office/powerpoint/2010/main" val="2595579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Aplikační význam základních zásad</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320480"/>
          </a:xfrm>
        </p:spPr>
        <p:txBody>
          <a:bodyPr>
            <a:normAutofit/>
          </a:bodyPr>
          <a:lstStyle/>
          <a:p>
            <a:pPr>
              <a:lnSpc>
                <a:spcPct val="110000"/>
              </a:lnSpc>
            </a:pPr>
            <a:r>
              <a:rPr lang="cs-CZ" sz="2800" dirty="0" smtClean="0">
                <a:latin typeface="Calibri" panose="020F0502020204030204" pitchFamily="34" charset="0"/>
              </a:rPr>
              <a:t>V soukromém právu se nelze odchýlit od zákona způsobem, který narušuje veřejný pořádek.</a:t>
            </a:r>
          </a:p>
          <a:p>
            <a:pPr>
              <a:lnSpc>
                <a:spcPct val="110000"/>
              </a:lnSpc>
            </a:pPr>
            <a:r>
              <a:rPr lang="cs-CZ" sz="2800" dirty="0" smtClean="0">
                <a:latin typeface="Calibri" panose="020F0502020204030204" pitchFamily="34" charset="0"/>
              </a:rPr>
              <a:t>Právní jednání, které zjevně narušuje veřejný pořádek, je absolutně neplatné.</a:t>
            </a:r>
          </a:p>
          <a:p>
            <a:pPr>
              <a:lnSpc>
                <a:spcPct val="110000"/>
              </a:lnSpc>
            </a:pPr>
            <a:r>
              <a:rPr lang="cs-CZ" sz="2800" dirty="0" smtClean="0">
                <a:latin typeface="Calibri" panose="020F0502020204030204" pitchFamily="34" charset="0"/>
              </a:rPr>
              <a:t>§ 4 zákoníku práce:</a:t>
            </a:r>
          </a:p>
          <a:p>
            <a:pPr marL="0" indent="0">
              <a:buNone/>
            </a:pPr>
            <a:r>
              <a:rPr lang="cs-CZ" i="1" dirty="0">
                <a:latin typeface="Calibri" panose="020F0502020204030204" pitchFamily="34" charset="0"/>
              </a:rPr>
              <a:t>Pracovněprávní vztahy se řídí tímto zákonem; nelze-li použít tento zákon, řídí se občanským zákoníkem, a to vždy v souladu se základními zásadami pracovněprávních vztahů. </a:t>
            </a:r>
          </a:p>
          <a:p>
            <a:pPr marL="457200" lvl="1" indent="0">
              <a:lnSpc>
                <a:spcPct val="110000"/>
              </a:lnSpc>
              <a:buNone/>
            </a:pPr>
            <a:endParaRPr lang="cs-CZ" sz="2600" dirty="0" smtClean="0">
              <a:latin typeface="Calibri" panose="020F0502020204030204" pitchFamily="34" charset="0"/>
            </a:endParaRPr>
          </a:p>
          <a:p>
            <a:pPr>
              <a:lnSpc>
                <a:spcPct val="110000"/>
              </a:lnSpc>
              <a:buFont typeface="Wingdings" panose="05000000000000000000" pitchFamily="2" charset="2"/>
              <a:buChar char="§"/>
            </a:pPr>
            <a:endParaRPr lang="cs-CZ" sz="2800" dirty="0" smtClean="0">
              <a:latin typeface="Calibri" panose="020F0502020204030204" pitchFamily="34" charset="0"/>
            </a:endParaRPr>
          </a:p>
          <a:p>
            <a:pPr lvl="1">
              <a:lnSpc>
                <a:spcPct val="110000"/>
              </a:lnSpc>
              <a:buFont typeface="Wingdings" panose="05000000000000000000" pitchFamily="2" charset="2"/>
              <a:buChar char="§"/>
            </a:pPr>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smtClean="0">
                <a:latin typeface="Calibri" panose="020F0502020204030204" pitchFamily="34" charset="0"/>
              </a:rPr>
              <a:pPr/>
              <a:t>19</a:t>
            </a:fld>
            <a:endParaRPr lang="cs-CZ" altLang="cs-CZ" dirty="0">
              <a:latin typeface="Calibri" panose="020F0502020204030204" pitchFamily="34" charset="0"/>
            </a:endParaRPr>
          </a:p>
        </p:txBody>
      </p:sp>
    </p:spTree>
    <p:extLst>
      <p:ext uri="{BB962C8B-B14F-4D97-AF65-F5344CB8AC3E}">
        <p14:creationId xmlns:p14="http://schemas.microsoft.com/office/powerpoint/2010/main" val="2110971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FB7735A5-A2C2-4DF9-A29E-B1E9B343D2D7}" type="slidenum">
              <a:rPr lang="cs-CZ" altLang="cs-CZ">
                <a:latin typeface="Calibri" panose="020F0502020204030204" pitchFamily="34" charset="0"/>
              </a:rPr>
              <a:pPr/>
              <a:t>2</a:t>
            </a:fld>
            <a:endParaRPr lang="cs-CZ" altLang="cs-CZ">
              <a:latin typeface="Calibri" panose="020F0502020204030204" pitchFamily="34" charset="0"/>
            </a:endParaRPr>
          </a:p>
        </p:txBody>
      </p:sp>
      <p:sp>
        <p:nvSpPr>
          <p:cNvPr id="258096" name="Rectangle 48"/>
          <p:cNvSpPr>
            <a:spLocks noGrp="1" noChangeArrowheads="1"/>
          </p:cNvSpPr>
          <p:nvPr>
            <p:ph type="title"/>
          </p:nvPr>
        </p:nvSpPr>
        <p:spPr/>
        <p:txBody>
          <a:bodyPr/>
          <a:lstStyle/>
          <a:p>
            <a:pPr algn="ctr"/>
            <a:r>
              <a:rPr lang="cs-CZ" altLang="cs-CZ" dirty="0" smtClean="0">
                <a:latin typeface="Calibri" panose="020F0502020204030204" pitchFamily="34" charset="0"/>
              </a:rPr>
              <a:t>Pracovní právo jako právní odvětví</a:t>
            </a:r>
            <a:endParaRPr lang="cs-CZ" altLang="cs-CZ" dirty="0">
              <a:latin typeface="Calibri" panose="020F0502020204030204" pitchFamily="34" charset="0"/>
            </a:endParaRPr>
          </a:p>
        </p:txBody>
      </p:sp>
      <p:sp>
        <p:nvSpPr>
          <p:cNvPr id="258097" name="Rectangle 49"/>
          <p:cNvSpPr>
            <a:spLocks noGrp="1" noChangeArrowheads="1"/>
          </p:cNvSpPr>
          <p:nvPr>
            <p:ph type="body" idx="1"/>
          </p:nvPr>
        </p:nvSpPr>
        <p:spPr>
          <a:xfrm>
            <a:off x="900113" y="1879625"/>
            <a:ext cx="7772400" cy="4357687"/>
          </a:xfrm>
        </p:spPr>
        <p:txBody>
          <a:bodyPr/>
          <a:lstStyle/>
          <a:p>
            <a:r>
              <a:rPr lang="cs-CZ" sz="2800" dirty="0" smtClean="0">
                <a:latin typeface="Calibri" panose="020F0502020204030204" pitchFamily="34" charset="0"/>
              </a:rPr>
              <a:t>Pracovní právo je samostatný právním odvětvím</a:t>
            </a:r>
            <a:endParaRPr lang="cs-CZ" sz="2800" dirty="0">
              <a:latin typeface="Calibri" panose="020F0502020204030204" pitchFamily="34" charset="0"/>
            </a:endParaRPr>
          </a:p>
          <a:p>
            <a:r>
              <a:rPr lang="cs-CZ" sz="2800" dirty="0">
                <a:latin typeface="Calibri" panose="020F0502020204030204" pitchFamily="34" charset="0"/>
              </a:rPr>
              <a:t>Upravuje ucelenou výseč </a:t>
            </a:r>
            <a:r>
              <a:rPr lang="cs-CZ" sz="2800" dirty="0" smtClean="0">
                <a:latin typeface="Calibri" panose="020F0502020204030204" pitchFamily="34" charset="0"/>
              </a:rPr>
              <a:t>společenských vztahů. Jde o vztahy pracovněprávní.</a:t>
            </a:r>
          </a:p>
          <a:p>
            <a:r>
              <a:rPr lang="cs-CZ" sz="2800" dirty="0" smtClean="0">
                <a:latin typeface="Calibri" panose="020F0502020204030204" pitchFamily="34" charset="0"/>
              </a:rPr>
              <a:t>Pracovněprávní vztahy vznikají </a:t>
            </a:r>
            <a:r>
              <a:rPr lang="cs-CZ" sz="2800" dirty="0">
                <a:latin typeface="Calibri" panose="020F0502020204030204" pitchFamily="34" charset="0"/>
              </a:rPr>
              <a:t>při výkonu nebo v souvislosti s </a:t>
            </a:r>
            <a:r>
              <a:rPr lang="cs-CZ" sz="2800" dirty="0" smtClean="0">
                <a:latin typeface="Calibri" panose="020F0502020204030204" pitchFamily="34" charset="0"/>
              </a:rPr>
              <a:t>výkonem závislé (námezdní, nesamostatné) práce.</a:t>
            </a:r>
            <a:endParaRPr lang="cs-CZ" sz="2800" dirty="0">
              <a:latin typeface="Calibri" panose="020F0502020204030204" pitchFamily="34" charset="0"/>
            </a:endParaRPr>
          </a:p>
          <a:p>
            <a:r>
              <a:rPr lang="cs-CZ" sz="2800" dirty="0" smtClean="0">
                <a:latin typeface="Calibri" panose="020F0502020204030204" pitchFamily="34" charset="0"/>
              </a:rPr>
              <a:t>Existuje i jiná práce než závislá. Vztahy vznikající při výkonu jiné, než závislé práce, nejsou předmětem zájmu pracovního práva.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Rovné zacházení a zákaz diskriminace</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464496"/>
          </a:xfrm>
        </p:spPr>
        <p:txBody>
          <a:bodyPr>
            <a:normAutofit fontScale="92500"/>
          </a:bodyPr>
          <a:lstStyle/>
          <a:p>
            <a:pPr>
              <a:lnSpc>
                <a:spcPct val="110000"/>
              </a:lnSpc>
            </a:pPr>
            <a:r>
              <a:rPr lang="cs-CZ" sz="2800" dirty="0" smtClean="0">
                <a:latin typeface="Calibri" panose="020F0502020204030204" pitchFamily="34" charset="0"/>
              </a:rPr>
              <a:t>§ 16 zákoníku práce:</a:t>
            </a:r>
          </a:p>
          <a:p>
            <a:pPr marL="0" indent="0">
              <a:lnSpc>
                <a:spcPct val="110000"/>
              </a:lnSpc>
              <a:buNone/>
            </a:pPr>
            <a:r>
              <a:rPr lang="cs-CZ" i="1" dirty="0" smtClean="0">
                <a:latin typeface="Calibri" panose="020F0502020204030204" pitchFamily="34" charset="0"/>
              </a:rPr>
              <a:t>(1) Zaměstnavatelé </a:t>
            </a:r>
            <a:r>
              <a:rPr lang="cs-CZ" i="1" dirty="0">
                <a:latin typeface="Calibri" panose="020F0502020204030204" pitchFamily="34" charset="0"/>
              </a:rPr>
              <a:t>jsou povinni zajišťovat rovné zacházení se všemi zaměstnanci, pokud jde o jejich pracovní podmínky, odměňování za práci a o poskytování jiných peněžitých plnění a plnění peněžité hodnoty, o odbornou přípravu a o příležitost dosáhnout funkčního nebo jiného postupu v zaměstnání. </a:t>
            </a:r>
          </a:p>
          <a:p>
            <a:pPr marL="0" indent="0">
              <a:lnSpc>
                <a:spcPct val="110000"/>
              </a:lnSpc>
              <a:buNone/>
            </a:pPr>
            <a:r>
              <a:rPr lang="cs-CZ" i="1" dirty="0" smtClean="0">
                <a:latin typeface="Calibri" panose="020F0502020204030204" pitchFamily="34" charset="0"/>
              </a:rPr>
              <a:t>(</a:t>
            </a:r>
            <a:r>
              <a:rPr lang="cs-CZ" i="1" dirty="0">
                <a:latin typeface="Calibri" panose="020F0502020204030204" pitchFamily="34" charset="0"/>
              </a:rPr>
              <a:t>2) V pracovněprávních vztazích je zakázána jakákoliv diskriminace. Pojmy přímá diskriminace, nepřímá diskriminace, obtěžování, sexuální obtěžování, pronásledování, pokyn k diskriminaci a navádění k diskriminaci a případy, kdy je rozdílné zacházení přípustné, upravuje antidiskriminační </a:t>
            </a:r>
            <a:r>
              <a:rPr lang="cs-CZ" i="1" dirty="0" smtClean="0">
                <a:latin typeface="Calibri" panose="020F0502020204030204" pitchFamily="34" charset="0"/>
              </a:rPr>
              <a:t>zákon.</a:t>
            </a:r>
            <a:endParaRPr lang="cs-CZ" i="1"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20</a:t>
            </a:fld>
            <a:endParaRPr lang="cs-CZ" altLang="cs-CZ" dirty="0">
              <a:latin typeface="Calibri" panose="020F0502020204030204" pitchFamily="34" charset="0"/>
            </a:endParaRPr>
          </a:p>
        </p:txBody>
      </p:sp>
    </p:spTree>
    <p:extLst>
      <p:ext uri="{BB962C8B-B14F-4D97-AF65-F5344CB8AC3E}">
        <p14:creationId xmlns:p14="http://schemas.microsoft.com/office/powerpoint/2010/main" val="4551105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Rovné zacházení a zákaz diskriminace</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464496"/>
          </a:xfrm>
        </p:spPr>
        <p:txBody>
          <a:bodyPr>
            <a:normAutofit fontScale="85000" lnSpcReduction="10000"/>
          </a:bodyPr>
          <a:lstStyle/>
          <a:p>
            <a:pPr>
              <a:lnSpc>
                <a:spcPct val="110000"/>
              </a:lnSpc>
            </a:pPr>
            <a:r>
              <a:rPr lang="cs-CZ" sz="2800" dirty="0" smtClean="0">
                <a:latin typeface="Calibri" panose="020F0502020204030204" pitchFamily="34" charset="0"/>
              </a:rPr>
              <a:t>Nerovné zacházení je oproti diskriminaci širším pojmem.</a:t>
            </a:r>
          </a:p>
          <a:p>
            <a:pPr>
              <a:lnSpc>
                <a:spcPct val="110000"/>
              </a:lnSpc>
            </a:pPr>
            <a:r>
              <a:rPr lang="cs-CZ" sz="2800" dirty="0" smtClean="0">
                <a:latin typeface="Calibri" panose="020F0502020204030204" pitchFamily="34" charset="0"/>
              </a:rPr>
              <a:t>Diskriminací je takové nerovné (méně výhodné) zacházení, ke kterému dochází na základě diskriminačního důvodu:</a:t>
            </a:r>
          </a:p>
          <a:p>
            <a:pPr lvl="1">
              <a:buFont typeface="Wingdings" panose="05000000000000000000" pitchFamily="2" charset="2"/>
              <a:buChar char="§"/>
            </a:pPr>
            <a:r>
              <a:rPr lang="cs-CZ" dirty="0" smtClean="0">
                <a:latin typeface="Calibri" panose="020F0502020204030204" pitchFamily="34" charset="0"/>
              </a:rPr>
              <a:t>rasa,</a:t>
            </a:r>
          </a:p>
          <a:p>
            <a:pPr lvl="1">
              <a:buFont typeface="Wingdings" panose="05000000000000000000" pitchFamily="2" charset="2"/>
              <a:buChar char="§"/>
            </a:pPr>
            <a:r>
              <a:rPr lang="cs-CZ" dirty="0" smtClean="0">
                <a:latin typeface="Calibri" panose="020F0502020204030204" pitchFamily="34" charset="0"/>
              </a:rPr>
              <a:t>etnický původ,</a:t>
            </a:r>
          </a:p>
          <a:p>
            <a:pPr lvl="1">
              <a:buFont typeface="Wingdings" panose="05000000000000000000" pitchFamily="2" charset="2"/>
              <a:buChar char="§"/>
            </a:pPr>
            <a:r>
              <a:rPr lang="cs-CZ" dirty="0" smtClean="0">
                <a:latin typeface="Calibri" panose="020F0502020204030204" pitchFamily="34" charset="0"/>
              </a:rPr>
              <a:t>národnost,</a:t>
            </a:r>
          </a:p>
          <a:p>
            <a:pPr lvl="1">
              <a:buFont typeface="Wingdings" panose="05000000000000000000" pitchFamily="2" charset="2"/>
              <a:buChar char="§"/>
            </a:pPr>
            <a:r>
              <a:rPr lang="cs-CZ" dirty="0" smtClean="0">
                <a:latin typeface="Calibri" panose="020F0502020204030204" pitchFamily="34" charset="0"/>
              </a:rPr>
              <a:t>pohlaví (</a:t>
            </a:r>
            <a:r>
              <a:rPr lang="cs-CZ" dirty="0">
                <a:latin typeface="Calibri" panose="020F0502020204030204" pitchFamily="34" charset="0"/>
              </a:rPr>
              <a:t>těhotenství, </a:t>
            </a:r>
            <a:r>
              <a:rPr lang="cs-CZ" dirty="0" smtClean="0">
                <a:latin typeface="Calibri" panose="020F0502020204030204" pitchFamily="34" charset="0"/>
              </a:rPr>
              <a:t>mateřství, otcovství, pohlavní identifikace),</a:t>
            </a:r>
          </a:p>
          <a:p>
            <a:pPr lvl="1">
              <a:buFont typeface="Wingdings" panose="05000000000000000000" pitchFamily="2" charset="2"/>
              <a:buChar char="§"/>
            </a:pPr>
            <a:r>
              <a:rPr lang="cs-CZ" dirty="0" smtClean="0">
                <a:latin typeface="Calibri" panose="020F0502020204030204" pitchFamily="34" charset="0"/>
              </a:rPr>
              <a:t>sexuální </a:t>
            </a:r>
            <a:r>
              <a:rPr lang="cs-CZ" dirty="0">
                <a:latin typeface="Calibri" panose="020F0502020204030204" pitchFamily="34" charset="0"/>
              </a:rPr>
              <a:t>orientace</a:t>
            </a:r>
            <a:r>
              <a:rPr lang="cs-CZ" dirty="0" smtClean="0">
                <a:latin typeface="Calibri" panose="020F0502020204030204" pitchFamily="34" charset="0"/>
              </a:rPr>
              <a:t>,</a:t>
            </a:r>
          </a:p>
          <a:p>
            <a:pPr lvl="1">
              <a:buFont typeface="Wingdings" panose="05000000000000000000" pitchFamily="2" charset="2"/>
              <a:buChar char="§"/>
            </a:pPr>
            <a:r>
              <a:rPr lang="cs-CZ" dirty="0" smtClean="0">
                <a:latin typeface="Calibri" panose="020F0502020204030204" pitchFamily="34" charset="0"/>
              </a:rPr>
              <a:t>věk,</a:t>
            </a:r>
          </a:p>
          <a:p>
            <a:pPr lvl="1">
              <a:buFont typeface="Wingdings" panose="05000000000000000000" pitchFamily="2" charset="2"/>
              <a:buChar char="§"/>
            </a:pPr>
            <a:r>
              <a:rPr lang="cs-CZ" dirty="0" smtClean="0">
                <a:latin typeface="Calibri" panose="020F0502020204030204" pitchFamily="34" charset="0"/>
              </a:rPr>
              <a:t>zdravotní </a:t>
            </a:r>
            <a:r>
              <a:rPr lang="cs-CZ" dirty="0">
                <a:latin typeface="Calibri" panose="020F0502020204030204" pitchFamily="34" charset="0"/>
              </a:rPr>
              <a:t>postižení</a:t>
            </a:r>
            <a:r>
              <a:rPr lang="cs-CZ" dirty="0" smtClean="0">
                <a:latin typeface="Calibri" panose="020F0502020204030204" pitchFamily="34" charset="0"/>
              </a:rPr>
              <a:t>,</a:t>
            </a:r>
          </a:p>
          <a:p>
            <a:pPr lvl="1">
              <a:buFont typeface="Wingdings" panose="05000000000000000000" pitchFamily="2" charset="2"/>
              <a:buChar char="§"/>
            </a:pPr>
            <a:r>
              <a:rPr lang="cs-CZ" dirty="0" smtClean="0">
                <a:latin typeface="Calibri" panose="020F0502020204030204" pitchFamily="34" charset="0"/>
              </a:rPr>
              <a:t>náboženské </a:t>
            </a:r>
            <a:r>
              <a:rPr lang="cs-CZ" dirty="0">
                <a:latin typeface="Calibri" panose="020F0502020204030204" pitchFamily="34" charset="0"/>
              </a:rPr>
              <a:t>vyznání</a:t>
            </a:r>
            <a:r>
              <a:rPr lang="cs-CZ" dirty="0" smtClean="0">
                <a:latin typeface="Calibri" panose="020F0502020204030204" pitchFamily="34" charset="0"/>
              </a:rPr>
              <a:t>,</a:t>
            </a:r>
          </a:p>
          <a:p>
            <a:pPr lvl="1">
              <a:buFont typeface="Wingdings" panose="05000000000000000000" pitchFamily="2" charset="2"/>
              <a:buChar char="§"/>
            </a:pPr>
            <a:r>
              <a:rPr lang="cs-CZ" dirty="0" smtClean="0">
                <a:latin typeface="Calibri" panose="020F0502020204030204" pitchFamily="34" charset="0"/>
              </a:rPr>
              <a:t>víra,</a:t>
            </a:r>
          </a:p>
          <a:p>
            <a:pPr lvl="1">
              <a:buFont typeface="Wingdings" panose="05000000000000000000" pitchFamily="2" charset="2"/>
              <a:buChar char="§"/>
            </a:pPr>
            <a:r>
              <a:rPr lang="cs-CZ" dirty="0" smtClean="0">
                <a:latin typeface="Calibri" panose="020F0502020204030204" pitchFamily="34" charset="0"/>
              </a:rPr>
              <a:t>světový názor.</a:t>
            </a:r>
            <a:endParaRPr lang="cs-CZ" dirty="0">
              <a:latin typeface="Calibri" panose="020F0502020204030204" pitchFamily="34" charset="0"/>
            </a:endParaRPr>
          </a:p>
          <a:p>
            <a:pPr marL="457200" lvl="1" indent="0">
              <a:lnSpc>
                <a:spcPct val="110000"/>
              </a:lnSpc>
              <a:buNone/>
            </a:pPr>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21</a:t>
            </a:fld>
            <a:endParaRPr lang="cs-CZ" altLang="cs-CZ" dirty="0">
              <a:latin typeface="Calibri" panose="020F0502020204030204" pitchFamily="34" charset="0"/>
            </a:endParaRPr>
          </a:p>
        </p:txBody>
      </p:sp>
    </p:spTree>
    <p:extLst>
      <p:ext uri="{BB962C8B-B14F-4D97-AF65-F5344CB8AC3E}">
        <p14:creationId xmlns:p14="http://schemas.microsoft.com/office/powerpoint/2010/main" val="2757425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Oprávněné rozdílné zacházení</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464496"/>
          </a:xfrm>
        </p:spPr>
        <p:txBody>
          <a:bodyPr>
            <a:normAutofit lnSpcReduction="10000"/>
          </a:bodyPr>
          <a:lstStyle/>
          <a:p>
            <a:r>
              <a:rPr lang="cs-CZ" sz="2800" dirty="0" smtClean="0">
                <a:latin typeface="Calibri" panose="020F0502020204030204" pitchFamily="34" charset="0"/>
              </a:rPr>
              <a:t>Rozdílné zacházení není automaticky nerovné nebo diskriminující.</a:t>
            </a:r>
          </a:p>
          <a:p>
            <a:r>
              <a:rPr lang="cs-CZ" sz="2800" dirty="0" smtClean="0">
                <a:latin typeface="Calibri" panose="020F0502020204030204" pitchFamily="34" charset="0"/>
              </a:rPr>
              <a:t>Musí být vzaty do úvahy okolnosti a důvody rozdílného zacházení.</a:t>
            </a:r>
          </a:p>
          <a:p>
            <a:r>
              <a:rPr lang="cs-CZ" sz="2800" dirty="0" smtClean="0">
                <a:latin typeface="Calibri" panose="020F0502020204030204" pitchFamily="34" charset="0"/>
              </a:rPr>
              <a:t>§ 6 odst. 3 antidiskriminačního zákona:</a:t>
            </a:r>
          </a:p>
          <a:p>
            <a:pPr marL="0" indent="0">
              <a:buNone/>
            </a:pPr>
            <a:r>
              <a:rPr lang="cs-CZ" i="1" dirty="0">
                <a:latin typeface="Calibri" panose="020F0502020204030204" pitchFamily="34" charset="0"/>
              </a:rPr>
              <a:t>Diskriminací není rozdílné zacházení ve věcech práva na zaměstnání, přístupu k zaměstnání nebo povolání, ve věcech pracovních, služebních poměrů nebo jiné závislé činnosti, pokud je k tomu věcný důvod spočívající v povaze vykonávané práce nebo činnosti a uplatněné požadavky jsou této povaze přiměřené. </a:t>
            </a: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22</a:t>
            </a:fld>
            <a:endParaRPr lang="cs-CZ" altLang="cs-CZ" dirty="0">
              <a:latin typeface="Calibri" panose="020F0502020204030204" pitchFamily="34" charset="0"/>
            </a:endParaRPr>
          </a:p>
        </p:txBody>
      </p:sp>
    </p:spTree>
    <p:extLst>
      <p:ext uri="{BB962C8B-B14F-4D97-AF65-F5344CB8AC3E}">
        <p14:creationId xmlns:p14="http://schemas.microsoft.com/office/powerpoint/2010/main" val="1658410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Právní nástroje ochrany před diskriminací</a:t>
            </a:r>
            <a:r>
              <a:rPr lang="cs-CZ" dirty="0">
                <a:latin typeface="Calibri" panose="020F0502020204030204" pitchFamily="34" charset="0"/>
              </a:rPr>
              <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1916832"/>
            <a:ext cx="7620000" cy="4608512"/>
          </a:xfrm>
        </p:spPr>
        <p:txBody>
          <a:bodyPr>
            <a:normAutofit fontScale="92500" lnSpcReduction="10000"/>
          </a:bodyPr>
          <a:lstStyle/>
          <a:p>
            <a:pPr marL="342900" lvl="1" indent="-342900">
              <a:lnSpc>
                <a:spcPct val="120000"/>
              </a:lnSpc>
            </a:pPr>
            <a:r>
              <a:rPr lang="cs-CZ" sz="2800" dirty="0" smtClean="0">
                <a:latin typeface="Calibri" panose="020F0502020204030204" pitchFamily="34" charset="0"/>
              </a:rPr>
              <a:t>Osoba dotčená nerovným zacházením nebo diskriminací se může domáhat</a:t>
            </a:r>
          </a:p>
          <a:p>
            <a:pPr lvl="1">
              <a:lnSpc>
                <a:spcPct val="120000"/>
              </a:lnSpc>
              <a:buFont typeface="Wingdings" panose="05000000000000000000" pitchFamily="2" charset="2"/>
              <a:buChar char="§"/>
            </a:pPr>
            <a:r>
              <a:rPr lang="cs-CZ" sz="2800" dirty="0">
                <a:latin typeface="Calibri" panose="020F0502020204030204" pitchFamily="34" charset="0"/>
              </a:rPr>
              <a:t>upuštění od diskriminace,</a:t>
            </a:r>
          </a:p>
          <a:p>
            <a:pPr lvl="1">
              <a:lnSpc>
                <a:spcPct val="120000"/>
              </a:lnSpc>
              <a:buFont typeface="Wingdings" panose="05000000000000000000" pitchFamily="2" charset="2"/>
              <a:buChar char="§"/>
            </a:pPr>
            <a:r>
              <a:rPr lang="cs-CZ" sz="2800" dirty="0">
                <a:latin typeface="Calibri" panose="020F0502020204030204" pitchFamily="34" charset="0"/>
              </a:rPr>
              <a:t>odstranění následků,</a:t>
            </a:r>
          </a:p>
          <a:p>
            <a:pPr lvl="1">
              <a:lnSpc>
                <a:spcPct val="120000"/>
              </a:lnSpc>
              <a:buFont typeface="Wingdings" panose="05000000000000000000" pitchFamily="2" charset="2"/>
              <a:buChar char="§"/>
            </a:pPr>
            <a:r>
              <a:rPr lang="cs-CZ" sz="2800" dirty="0">
                <a:latin typeface="Calibri" panose="020F0502020204030204" pitchFamily="34" charset="0"/>
              </a:rPr>
              <a:t>poskytnutí přiměřeného </a:t>
            </a:r>
            <a:r>
              <a:rPr lang="cs-CZ" sz="2800" dirty="0" smtClean="0">
                <a:latin typeface="Calibri" panose="020F0502020204030204" pitchFamily="34" charset="0"/>
              </a:rPr>
              <a:t>zadostiučinění.</a:t>
            </a:r>
            <a:endParaRPr lang="cs-CZ" sz="2800" dirty="0">
              <a:latin typeface="Calibri" panose="020F0502020204030204" pitchFamily="34" charset="0"/>
            </a:endParaRPr>
          </a:p>
          <a:p>
            <a:pPr marL="342900" lvl="1" indent="-342900">
              <a:lnSpc>
                <a:spcPct val="120000"/>
              </a:lnSpc>
            </a:pPr>
            <a:r>
              <a:rPr lang="cs-CZ" sz="2800" dirty="0" smtClean="0">
                <a:latin typeface="Calibri" panose="020F0502020204030204" pitchFamily="34" charset="0"/>
                <a:ea typeface="+mn-ea"/>
                <a:cs typeface="+mn-cs"/>
              </a:rPr>
              <a:t>V </a:t>
            </a:r>
            <a:r>
              <a:rPr lang="cs-CZ" sz="2800" dirty="0">
                <a:latin typeface="Calibri" panose="020F0502020204030204" pitchFamily="34" charset="0"/>
                <a:ea typeface="+mn-ea"/>
                <a:cs typeface="+mn-cs"/>
              </a:rPr>
              <a:t>případě snížení dobré pověsti nebo důstojnosti náhrada nemajetkové </a:t>
            </a:r>
            <a:r>
              <a:rPr lang="cs-CZ" sz="2800" dirty="0" smtClean="0">
                <a:latin typeface="Calibri" panose="020F0502020204030204" pitchFamily="34" charset="0"/>
                <a:ea typeface="+mn-ea"/>
                <a:cs typeface="+mn-cs"/>
              </a:rPr>
              <a:t>újmy se může domáhat náhrady nemajetkové újmy v penězích.</a:t>
            </a:r>
          </a:p>
          <a:p>
            <a:pPr marL="342900" lvl="1" indent="-342900">
              <a:lnSpc>
                <a:spcPct val="120000"/>
              </a:lnSpc>
            </a:pPr>
            <a:r>
              <a:rPr lang="cs-CZ" sz="2800" dirty="0" smtClean="0">
                <a:latin typeface="Calibri" panose="020F0502020204030204" pitchFamily="34" charset="0"/>
                <a:ea typeface="+mn-ea"/>
                <a:cs typeface="+mn-cs"/>
              </a:rPr>
              <a:t>Ve sporu se uplatní tzv. sdílené důkazní </a:t>
            </a:r>
            <a:r>
              <a:rPr lang="cs-CZ" sz="2800" dirty="0" smtClean="0">
                <a:latin typeface="Calibri" panose="020F0502020204030204" pitchFamily="34" charset="0"/>
                <a:ea typeface="+mn-ea"/>
                <a:cs typeface="+mn-cs"/>
              </a:rPr>
              <a:t>břemeno.</a:t>
            </a:r>
            <a:endParaRPr lang="cs-CZ" sz="2800"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23</a:t>
            </a:fld>
            <a:endParaRPr lang="cs-CZ" altLang="cs-CZ" dirty="0">
              <a:latin typeface="Calibri" panose="020F0502020204030204" pitchFamily="34" charset="0"/>
            </a:endParaRPr>
          </a:p>
        </p:txBody>
      </p:sp>
    </p:spTree>
    <p:extLst>
      <p:ext uri="{BB962C8B-B14F-4D97-AF65-F5344CB8AC3E}">
        <p14:creationId xmlns:p14="http://schemas.microsoft.com/office/powerpoint/2010/main" val="38654437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96"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Smluvní strany</a:t>
            </a:r>
            <a:endParaRPr lang="cs-CZ" altLang="cs-CZ" dirty="0">
              <a:latin typeface="Calibri" panose="020F0502020204030204" pitchFamily="34" charset="0"/>
            </a:endParaRPr>
          </a:p>
        </p:txBody>
      </p:sp>
      <p:sp>
        <p:nvSpPr>
          <p:cNvPr id="258097" name="Rectangle 49"/>
          <p:cNvSpPr>
            <a:spLocks noGrp="1" noChangeArrowheads="1"/>
          </p:cNvSpPr>
          <p:nvPr>
            <p:ph type="body" idx="1"/>
          </p:nvPr>
        </p:nvSpPr>
        <p:spPr>
          <a:xfrm>
            <a:off x="900113" y="1879625"/>
            <a:ext cx="7772400" cy="4357687"/>
          </a:xfrm>
        </p:spPr>
        <p:txBody>
          <a:bodyPr/>
          <a:lstStyle/>
          <a:p>
            <a:pPr>
              <a:defRPr/>
            </a:pPr>
            <a:r>
              <a:rPr lang="cs-CZ" sz="2800" dirty="0">
                <a:latin typeface="Calibri" panose="020F0502020204030204" pitchFamily="34" charset="0"/>
              </a:rPr>
              <a:t>Soukromoprávní vztahy probíhají mezi osobami.</a:t>
            </a:r>
          </a:p>
          <a:p>
            <a:pPr>
              <a:defRPr/>
            </a:pPr>
            <a:r>
              <a:rPr lang="cs-CZ" sz="2800" dirty="0">
                <a:latin typeface="Calibri" panose="020F0502020204030204" pitchFamily="34" charset="0"/>
              </a:rPr>
              <a:t>Práva může mít a vykonávat jen osoba. Povinnost lze uložit jen osobě a jen vůči ní lze plnění povinnosti vymáhat</a:t>
            </a:r>
            <a:r>
              <a:rPr lang="cs-CZ" sz="2800" dirty="0" smtClean="0">
                <a:latin typeface="Calibri" panose="020F0502020204030204" pitchFamily="34" charset="0"/>
              </a:rPr>
              <a:t>.</a:t>
            </a:r>
          </a:p>
          <a:p>
            <a:pPr>
              <a:defRPr/>
            </a:pPr>
            <a:r>
              <a:rPr lang="cs-CZ" sz="2800" dirty="0">
                <a:latin typeface="Calibri" panose="020F0502020204030204" pitchFamily="34" charset="0"/>
              </a:rPr>
              <a:t>Smluvní strany pracovněprávního </a:t>
            </a:r>
            <a:r>
              <a:rPr lang="cs-CZ" sz="2800" dirty="0" smtClean="0">
                <a:latin typeface="Calibri" panose="020F0502020204030204" pitchFamily="34" charset="0"/>
              </a:rPr>
              <a:t>vztahu:</a:t>
            </a:r>
            <a:endParaRPr lang="cs-CZ" sz="2800" dirty="0">
              <a:latin typeface="Calibri" panose="020F0502020204030204" pitchFamily="34" charset="0"/>
            </a:endParaRPr>
          </a:p>
          <a:p>
            <a:pPr lvl="1">
              <a:buFont typeface="Wingdings" panose="05000000000000000000" pitchFamily="2" charset="2"/>
              <a:buChar char="§"/>
              <a:defRPr/>
            </a:pPr>
            <a:r>
              <a:rPr lang="cs-CZ" sz="2600" dirty="0">
                <a:latin typeface="Calibri" panose="020F0502020204030204" pitchFamily="34" charset="0"/>
              </a:rPr>
              <a:t>zaměstnavatel a </a:t>
            </a:r>
          </a:p>
          <a:p>
            <a:pPr lvl="1">
              <a:buFont typeface="Wingdings" panose="05000000000000000000" pitchFamily="2" charset="2"/>
              <a:buChar char="§"/>
              <a:defRPr/>
            </a:pPr>
            <a:r>
              <a:rPr lang="cs-CZ" sz="2600" dirty="0">
                <a:latin typeface="Calibri" panose="020F0502020204030204" pitchFamily="34" charset="0"/>
              </a:rPr>
              <a:t>zaměstnanec.</a:t>
            </a:r>
          </a:p>
          <a:p>
            <a:pPr>
              <a:defRPr/>
            </a:pPr>
            <a:r>
              <a:rPr lang="cs-CZ" sz="2800" dirty="0" smtClean="0">
                <a:latin typeface="Calibri" panose="020F0502020204030204" pitchFamily="34" charset="0"/>
              </a:rPr>
              <a:t>V kolektivních pracovněprávních vztazích vystupují ještě zástupci zaměstnanců.</a:t>
            </a:r>
          </a:p>
          <a:p>
            <a:pPr>
              <a:buFont typeface="Wingdings" panose="05000000000000000000" pitchFamily="2" charset="2"/>
              <a:buChar char="§"/>
              <a:defRPr/>
            </a:pPr>
            <a:endParaRPr lang="cs-CZ" sz="2800" dirty="0">
              <a:latin typeface="Calibri" panose="020F0502020204030204" pitchFamily="34" charset="0"/>
            </a:endParaRPr>
          </a:p>
        </p:txBody>
      </p:sp>
      <p:sp>
        <p:nvSpPr>
          <p:cNvPr id="6"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24</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8462948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2032248"/>
            <a:ext cx="8229600" cy="3845024"/>
          </a:xfrm>
        </p:spPr>
        <p:txBody>
          <a:bodyPr/>
          <a:lstStyle/>
          <a:p>
            <a:pPr eaLnBrk="1" hangingPunct="1">
              <a:defRPr/>
            </a:pPr>
            <a:r>
              <a:rPr lang="cs-CZ" sz="2800" dirty="0" smtClean="0">
                <a:latin typeface="Calibri" panose="020F0502020204030204" pitchFamily="34" charset="0"/>
              </a:rPr>
              <a:t>Právní osobnost: způsobilost mít v mezích právních řádu práva a povinnosti.</a:t>
            </a:r>
          </a:p>
          <a:p>
            <a:pPr eaLnBrk="1" hangingPunct="1">
              <a:defRPr/>
            </a:pPr>
            <a:r>
              <a:rPr lang="cs-CZ" sz="2800" dirty="0" smtClean="0">
                <a:latin typeface="Calibri" panose="020F0502020204030204" pitchFamily="34" charset="0"/>
              </a:rPr>
              <a:t>Svéprávnost: způsobilost nabývat pro sebe vlastním právním jednáním práva a zavazovat se k povinnostem.</a:t>
            </a:r>
          </a:p>
          <a:p>
            <a:pPr eaLnBrk="1" hangingPunct="1">
              <a:defRPr/>
            </a:pPr>
            <a:r>
              <a:rPr lang="cs-CZ" sz="2800" dirty="0" smtClean="0">
                <a:latin typeface="Calibri" panose="020F0502020204030204" pitchFamily="34" charset="0"/>
              </a:rPr>
              <a:t>Úprava osobnosti i svéprávnosti (statusové otázky) je obsažena v občanském zákoníku i pro osoby v postavení zaměstnance a zaměstnavatele.</a:t>
            </a:r>
            <a:endParaRPr lang="cs-CZ" sz="2800" dirty="0">
              <a:latin typeface="Calibri" panose="020F0502020204030204" pitchFamily="34" charset="0"/>
            </a:endParaRPr>
          </a:p>
          <a:p>
            <a:pPr marL="0" indent="0" eaLnBrk="1" hangingPunct="1">
              <a:buFont typeface="Arial" charset="0"/>
              <a:buNone/>
              <a:defRPr/>
            </a:pPr>
            <a:endParaRPr lang="cs-CZ" sz="2600" i="1" dirty="0">
              <a:latin typeface="Calibri" panose="020F0502020204030204" pitchFamily="34" charset="0"/>
            </a:endParaRP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25</a:t>
            </a:fld>
            <a:endParaRPr lang="cs-CZ" sz="1200" dirty="0">
              <a:solidFill>
                <a:schemeClr val="tx1">
                  <a:tint val="75000"/>
                </a:schemeClr>
              </a:solidFill>
              <a:latin typeface="Calibri" panose="020F0502020204030204" pitchFamily="34" charset="0"/>
            </a:endParaRPr>
          </a:p>
        </p:txBody>
      </p:sp>
      <p:sp>
        <p:nvSpPr>
          <p:cNvPr id="6"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Právní osobnost a svéprávnost</a:t>
            </a:r>
            <a:endParaRPr lang="cs-CZ" altLang="cs-CZ" dirty="0">
              <a:latin typeface="Calibri" panose="020F0502020204030204" pitchFamily="34" charset="0"/>
            </a:endParaRPr>
          </a:p>
        </p:txBody>
      </p:sp>
    </p:spTree>
    <p:extLst>
      <p:ext uri="{BB962C8B-B14F-4D97-AF65-F5344CB8AC3E}">
        <p14:creationId xmlns:p14="http://schemas.microsoft.com/office/powerpoint/2010/main" val="375777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2032248"/>
            <a:ext cx="8229600" cy="4205064"/>
          </a:xfrm>
        </p:spPr>
        <p:txBody>
          <a:bodyPr/>
          <a:lstStyle/>
          <a:p>
            <a:pPr marL="457200" indent="-457200">
              <a:defRPr/>
            </a:pPr>
            <a:r>
              <a:rPr lang="cs-CZ" sz="2800" dirty="0">
                <a:latin typeface="Calibri" panose="020F0502020204030204" pitchFamily="34" charset="0"/>
              </a:rPr>
              <a:t>§ 6 zákoníku práce:</a:t>
            </a:r>
          </a:p>
          <a:p>
            <a:pPr marL="400050" lvl="1" indent="0" eaLnBrk="1" hangingPunct="1">
              <a:buFont typeface="Arial" charset="0"/>
              <a:buNone/>
              <a:defRPr/>
            </a:pPr>
            <a:r>
              <a:rPr lang="cs-CZ" sz="2400" i="1" dirty="0">
                <a:latin typeface="Calibri" panose="020F0502020204030204" pitchFamily="34" charset="0"/>
              </a:rPr>
              <a:t>Zaměstnancem je fyzická osoba, která se </a:t>
            </a:r>
            <a:r>
              <a:rPr lang="cs-CZ" sz="2400" i="1" dirty="0" smtClean="0">
                <a:latin typeface="Calibri" panose="020F0502020204030204" pitchFamily="34" charset="0"/>
              </a:rPr>
              <a:t>zavázala k </a:t>
            </a:r>
            <a:r>
              <a:rPr lang="cs-CZ" sz="2400" i="1" dirty="0">
                <a:latin typeface="Calibri" panose="020F0502020204030204" pitchFamily="34" charset="0"/>
              </a:rPr>
              <a:t>výkonu závislé </a:t>
            </a:r>
            <a:r>
              <a:rPr lang="cs-CZ" sz="2400" i="1" dirty="0" smtClean="0">
                <a:latin typeface="Calibri" panose="020F0502020204030204" pitchFamily="34" charset="0"/>
              </a:rPr>
              <a:t>práce </a:t>
            </a:r>
            <a:r>
              <a:rPr lang="cs-CZ" sz="2400" i="1" dirty="0">
                <a:latin typeface="Calibri" panose="020F0502020204030204" pitchFamily="34" charset="0"/>
              </a:rPr>
              <a:t>v základním </a:t>
            </a:r>
            <a:r>
              <a:rPr lang="cs-CZ" sz="2400" i="1" dirty="0" smtClean="0">
                <a:latin typeface="Calibri" panose="020F0502020204030204" pitchFamily="34" charset="0"/>
              </a:rPr>
              <a:t>pracovněprávním vztahu.</a:t>
            </a:r>
          </a:p>
          <a:p>
            <a:pPr marL="457200" indent="-457200" eaLnBrk="1" hangingPunct="1">
              <a:defRPr/>
            </a:pPr>
            <a:r>
              <a:rPr lang="cs-CZ" sz="2800" dirty="0">
                <a:latin typeface="Calibri" panose="020F0502020204030204" pitchFamily="34" charset="0"/>
              </a:rPr>
              <a:t>§ 7 </a:t>
            </a:r>
            <a:r>
              <a:rPr lang="cs-CZ" sz="2800" dirty="0" smtClean="0">
                <a:latin typeface="Calibri" panose="020F0502020204030204" pitchFamily="34" charset="0"/>
              </a:rPr>
              <a:t>zákoníku práce:</a:t>
            </a:r>
          </a:p>
          <a:p>
            <a:pPr marL="400050" lvl="1" indent="0" eaLnBrk="1" hangingPunct="1">
              <a:buFont typeface="Arial" charset="0"/>
              <a:buNone/>
              <a:defRPr/>
            </a:pPr>
            <a:r>
              <a:rPr lang="cs-CZ" sz="2400" i="1" dirty="0" smtClean="0">
                <a:latin typeface="Calibri" panose="020F0502020204030204" pitchFamily="34" charset="0"/>
              </a:rPr>
              <a:t>Zaměstnavatelem je osoba, pro kterou se fyzická osoba zavázala k výkonu závislé práce v základním pracovněprávním vztahu.</a:t>
            </a:r>
            <a:endParaRPr lang="cs-CZ" sz="2400" i="1" dirty="0">
              <a:latin typeface="Calibri" panose="020F0502020204030204" pitchFamily="34" charset="0"/>
            </a:endParaRP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B67EBCE-E9E7-4108-8925-C9E313275DEE}" type="slidenum">
              <a:rPr lang="cs-CZ" sz="1200">
                <a:solidFill>
                  <a:schemeClr val="tx1">
                    <a:tint val="75000"/>
                  </a:schemeClr>
                </a:solidFill>
                <a:latin typeface="Calibri" panose="020F0502020204030204" pitchFamily="34" charset="0"/>
              </a:rPr>
              <a:pPr algn="r" fontAlgn="auto">
                <a:spcBef>
                  <a:spcPts val="0"/>
                </a:spcBef>
                <a:spcAft>
                  <a:spcPts val="0"/>
                </a:spcAft>
                <a:defRPr/>
              </a:pPr>
              <a:t>26</a:t>
            </a:fld>
            <a:endParaRPr lang="cs-CZ" sz="1200" dirty="0">
              <a:solidFill>
                <a:schemeClr val="tx1">
                  <a:tint val="75000"/>
                </a:schemeClr>
              </a:solidFill>
              <a:latin typeface="Calibri" panose="020F0502020204030204" pitchFamily="34" charset="0"/>
            </a:endParaRPr>
          </a:p>
        </p:txBody>
      </p:sp>
      <p:sp>
        <p:nvSpPr>
          <p:cNvPr id="6"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Zaměstnavatel a zaměstnanec</a:t>
            </a:r>
            <a:endParaRPr lang="cs-CZ" altLang="cs-CZ" dirty="0">
              <a:latin typeface="Calibri" panose="020F0502020204030204" pitchFamily="34" charset="0"/>
            </a:endParaRPr>
          </a:p>
        </p:txBody>
      </p:sp>
    </p:spTree>
    <p:extLst>
      <p:ext uri="{BB962C8B-B14F-4D97-AF65-F5344CB8AC3E}">
        <p14:creationId xmlns:p14="http://schemas.microsoft.com/office/powerpoint/2010/main" val="34253681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816224"/>
            <a:ext cx="8229600" cy="4205064"/>
          </a:xfrm>
        </p:spPr>
        <p:txBody>
          <a:bodyPr/>
          <a:lstStyle/>
          <a:p>
            <a:pPr marL="457200" indent="-457200">
              <a:defRPr/>
            </a:pPr>
            <a:r>
              <a:rPr lang="cs-CZ" sz="2600" dirty="0">
                <a:latin typeface="Calibri" panose="020F0502020204030204" pitchFamily="34" charset="0"/>
              </a:rPr>
              <a:t>§ 35 </a:t>
            </a:r>
            <a:r>
              <a:rPr lang="cs-CZ" sz="2600" dirty="0" smtClean="0">
                <a:latin typeface="Calibri" panose="020F0502020204030204" pitchFamily="34" charset="0"/>
              </a:rPr>
              <a:t>občanského </a:t>
            </a:r>
            <a:r>
              <a:rPr lang="cs-CZ" sz="2600" dirty="0">
                <a:latin typeface="Calibri" panose="020F0502020204030204" pitchFamily="34" charset="0"/>
              </a:rPr>
              <a:t>zákoníku:</a:t>
            </a:r>
          </a:p>
          <a:p>
            <a:pPr marL="400050" lvl="1" indent="0">
              <a:buNone/>
              <a:defRPr/>
            </a:pPr>
            <a:r>
              <a:rPr lang="cs-CZ" sz="2400" i="1" dirty="0" smtClean="0">
                <a:latin typeface="Calibri" panose="020F0502020204030204" pitchFamily="34" charset="0"/>
              </a:rPr>
              <a:t>Nezletilý</a:t>
            </a:r>
            <a:r>
              <a:rPr lang="cs-CZ" sz="2400" i="1" dirty="0">
                <a:latin typeface="Calibri" panose="020F0502020204030204" pitchFamily="34" charset="0"/>
              </a:rPr>
              <a:t>, který dovršil patnáct let, se může zavázat k výkonu závislé práce podle jiného právního předpisu. </a:t>
            </a:r>
            <a:r>
              <a:rPr lang="cs-CZ" sz="2400" i="1" dirty="0">
                <a:latin typeface="Calibri" panose="020F0502020204030204" pitchFamily="34" charset="0"/>
              </a:rPr>
              <a:t>Jako den nástupu do práce nesmí být sjednán den, který by předcházel dni, kdy nezletilý ukončí povinnou školní docházku.</a:t>
            </a:r>
          </a:p>
          <a:p>
            <a:pPr marL="457200" indent="-457200" eaLnBrk="1" hangingPunct="1">
              <a:defRPr/>
            </a:pPr>
            <a:r>
              <a:rPr lang="cs-CZ" sz="2600" dirty="0" smtClean="0">
                <a:latin typeface="Calibri" panose="020F0502020204030204" pitchFamily="34" charset="0"/>
              </a:rPr>
              <a:t>Osoba, která dosáhla 15 let, je svéprávná k právnímu jednání jako zaměstnanec (může uzavřít smlouvu).</a:t>
            </a:r>
          </a:p>
          <a:p>
            <a:pPr marL="457200" indent="-457200" eaLnBrk="1" hangingPunct="1">
              <a:defRPr/>
            </a:pPr>
            <a:r>
              <a:rPr lang="cs-CZ" sz="2600" dirty="0" smtClean="0">
                <a:latin typeface="Calibri" panose="020F0502020204030204" pitchFamily="34" charset="0"/>
              </a:rPr>
              <a:t>Nesmí ale začít pracovat dřív, než ukončí povinnou školní docházku.</a:t>
            </a:r>
            <a:endParaRPr lang="cs-CZ" sz="2200" dirty="0" smtClean="0">
              <a:latin typeface="Calibri" panose="020F0502020204030204" pitchFamily="34" charset="0"/>
            </a:endParaRPr>
          </a:p>
        </p:txBody>
      </p:sp>
      <p:sp>
        <p:nvSpPr>
          <p:cNvPr id="6"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Zaměstnanec</a:t>
            </a:r>
            <a:endParaRPr lang="cs-CZ" altLang="cs-CZ" dirty="0">
              <a:latin typeface="Calibri" panose="020F0502020204030204" pitchFamily="34" charset="0"/>
            </a:endParaRPr>
          </a:p>
        </p:txBody>
      </p:sp>
      <p:sp>
        <p:nvSpPr>
          <p:cNvPr id="7"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27</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29331685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816224"/>
            <a:ext cx="8229600" cy="4205064"/>
          </a:xfrm>
        </p:spPr>
        <p:txBody>
          <a:bodyPr/>
          <a:lstStyle/>
          <a:p>
            <a:pPr marL="457200" indent="-457200">
              <a:defRPr/>
            </a:pPr>
            <a:r>
              <a:rPr lang="cs-CZ" sz="2600" dirty="0" smtClean="0">
                <a:latin typeface="Calibri" panose="020F0502020204030204" pitchFamily="34" charset="0"/>
              </a:rPr>
              <a:t>Pro některá právní jednání předepisuje zákoník práce zvláštní podmínku svéprávnosti, a to dosažení 18 let věku:</a:t>
            </a:r>
          </a:p>
          <a:p>
            <a:pPr marL="857250" lvl="1" indent="-457200">
              <a:buFont typeface="Wingdings" panose="05000000000000000000" pitchFamily="2" charset="2"/>
              <a:buChar char="§"/>
              <a:defRPr/>
            </a:pPr>
            <a:r>
              <a:rPr lang="cs-CZ" dirty="0">
                <a:latin typeface="Calibri" panose="020F0502020204030204" pitchFamily="34" charset="0"/>
              </a:rPr>
              <a:t>dohoda o odpovědnosti k ochraně hodnot svěřených zaměstnanci k vyúčtování,</a:t>
            </a:r>
          </a:p>
          <a:p>
            <a:pPr marL="857250" lvl="1" indent="-457200">
              <a:buFont typeface="Wingdings" panose="05000000000000000000" pitchFamily="2" charset="2"/>
              <a:buChar char="§"/>
              <a:defRPr/>
            </a:pPr>
            <a:r>
              <a:rPr lang="cs-CZ" dirty="0">
                <a:latin typeface="Calibri" panose="020F0502020204030204" pitchFamily="34" charset="0"/>
              </a:rPr>
              <a:t>dohoda o odpovědnosti za ztrátu svěřených věcí.</a:t>
            </a:r>
          </a:p>
          <a:p>
            <a:pPr marL="457200" indent="-457200">
              <a:defRPr/>
            </a:pPr>
            <a:r>
              <a:rPr lang="cs-CZ" sz="2600" dirty="0" smtClean="0">
                <a:latin typeface="Calibri" panose="020F0502020204030204" pitchFamily="34" charset="0"/>
              </a:rPr>
              <a:t>Svéprávnost nelze získat jiným způsobem, než dosažením 18 let.</a:t>
            </a:r>
          </a:p>
        </p:txBody>
      </p:sp>
      <p:sp>
        <p:nvSpPr>
          <p:cNvPr id="6"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Zaměstnanec</a:t>
            </a:r>
            <a:endParaRPr lang="cs-CZ" altLang="cs-CZ" dirty="0">
              <a:latin typeface="Calibri" panose="020F0502020204030204" pitchFamily="34" charset="0"/>
            </a:endParaRPr>
          </a:p>
        </p:txBody>
      </p:sp>
      <p:sp>
        <p:nvSpPr>
          <p:cNvPr id="7"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28</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26015253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sah 1"/>
          <p:cNvSpPr>
            <a:spLocks noGrp="1"/>
          </p:cNvSpPr>
          <p:nvPr>
            <p:ph idx="1"/>
          </p:nvPr>
        </p:nvSpPr>
        <p:spPr>
          <a:xfrm>
            <a:off x="457200" y="1960240"/>
            <a:ext cx="8229600" cy="3340968"/>
          </a:xfrm>
        </p:spPr>
        <p:txBody>
          <a:bodyPr/>
          <a:lstStyle/>
          <a:p>
            <a:pPr eaLnBrk="1" hangingPunct="1"/>
            <a:r>
              <a:rPr lang="cs-CZ" sz="2800" dirty="0" smtClean="0">
                <a:latin typeface="Calibri" panose="020F0502020204030204" pitchFamily="34" charset="0"/>
              </a:rPr>
              <a:t>§ 34 občanského zákoníku:</a:t>
            </a:r>
          </a:p>
          <a:p>
            <a:pPr marL="400050" lvl="1" indent="0" eaLnBrk="1" hangingPunct="1">
              <a:buFont typeface="Arial" charset="0"/>
              <a:buNone/>
            </a:pPr>
            <a:r>
              <a:rPr lang="cs-CZ" sz="2200" i="1" dirty="0" smtClean="0">
                <a:latin typeface="Calibri" panose="020F0502020204030204" pitchFamily="34" charset="0"/>
              </a:rPr>
              <a:t>Závislá práce nezletilých mladších než patnáct let nebo nezletilých, kteří neukončili povinnou školní docházku, je zakázána. Tito nezletilí mohou vykonávat jen uměleckou, kulturní, reklamní nebo sportovní činnost za podmínek stanovených jiným právním předpisem. </a:t>
            </a:r>
          </a:p>
          <a:p>
            <a:pPr eaLnBrk="1" hangingPunct="1"/>
            <a:r>
              <a:rPr lang="cs-CZ" sz="2800" dirty="0" smtClean="0">
                <a:latin typeface="Calibri" panose="020F0502020204030204" pitchFamily="34" charset="0"/>
              </a:rPr>
              <a:t>Výkon umělecké, kulturní, reklamní nebo sportovní činnosti dítěte upravuje zákon o zaměstnanosti (§ 121 a násl. zákona o zaměstnanosti).</a:t>
            </a:r>
          </a:p>
        </p:txBody>
      </p:sp>
      <p:sp>
        <p:nvSpPr>
          <p:cNvPr id="7"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Výdělečná činnost dítěte</a:t>
            </a:r>
            <a:endParaRPr lang="cs-CZ" altLang="cs-CZ" dirty="0">
              <a:latin typeface="Calibri" panose="020F0502020204030204" pitchFamily="34" charset="0"/>
            </a:endParaRPr>
          </a:p>
        </p:txBody>
      </p:sp>
      <p:sp>
        <p:nvSpPr>
          <p:cNvPr id="6"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29</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4155120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FB7735A5-A2C2-4DF9-A29E-B1E9B343D2D7}" type="slidenum">
              <a:rPr lang="cs-CZ" altLang="cs-CZ">
                <a:latin typeface="Calibri" panose="020F0502020204030204" pitchFamily="34" charset="0"/>
              </a:rPr>
              <a:pPr/>
              <a:t>3</a:t>
            </a:fld>
            <a:endParaRPr lang="cs-CZ" altLang="cs-CZ" dirty="0">
              <a:latin typeface="Calibri" panose="020F0502020204030204" pitchFamily="34" charset="0"/>
            </a:endParaRPr>
          </a:p>
        </p:txBody>
      </p:sp>
      <p:sp>
        <p:nvSpPr>
          <p:cNvPr id="258096"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Předmět pracovního práva</a:t>
            </a:r>
            <a:endParaRPr lang="cs-CZ" altLang="cs-CZ" dirty="0">
              <a:latin typeface="Calibri" panose="020F0502020204030204" pitchFamily="34" charset="0"/>
            </a:endParaRPr>
          </a:p>
        </p:txBody>
      </p:sp>
      <p:sp>
        <p:nvSpPr>
          <p:cNvPr id="258097" name="Rectangle 49"/>
          <p:cNvSpPr>
            <a:spLocks noGrp="1" noChangeArrowheads="1"/>
          </p:cNvSpPr>
          <p:nvPr>
            <p:ph type="body" idx="1"/>
          </p:nvPr>
        </p:nvSpPr>
        <p:spPr>
          <a:xfrm>
            <a:off x="900113" y="1879625"/>
            <a:ext cx="7772400" cy="4357687"/>
          </a:xfrm>
        </p:spPr>
        <p:txBody>
          <a:bodyPr/>
          <a:lstStyle/>
          <a:p>
            <a:r>
              <a:rPr lang="cs-CZ" sz="2800" dirty="0" smtClean="0">
                <a:latin typeface="Calibri" panose="020F0502020204030204" pitchFamily="34" charset="0"/>
              </a:rPr>
              <a:t>§ 1 písm. a) zákoníku práce: </a:t>
            </a:r>
          </a:p>
          <a:p>
            <a:pPr marL="0" indent="0">
              <a:buNone/>
            </a:pPr>
            <a:r>
              <a:rPr lang="cs-CZ" i="1" dirty="0" smtClean="0"/>
              <a:t>Tento zákon upravuje </a:t>
            </a:r>
            <a:r>
              <a:rPr lang="cs-CZ" i="1" dirty="0"/>
              <a:t>právní vztahy vznikající při výkonu závislé práce mezi zaměstnanci a zaměstnavateli; tyto vztahy jsou vztahy </a:t>
            </a:r>
            <a:r>
              <a:rPr lang="cs-CZ" i="1" dirty="0" smtClean="0"/>
              <a:t>pracovněprávními</a:t>
            </a:r>
            <a:r>
              <a:rPr lang="cs-CZ" i="1" dirty="0"/>
              <a:t>.</a:t>
            </a:r>
          </a:p>
          <a:p>
            <a:r>
              <a:rPr lang="cs-CZ" sz="2800" dirty="0" smtClean="0">
                <a:latin typeface="Calibri" panose="020F0502020204030204" pitchFamily="34" charset="0"/>
              </a:rPr>
              <a:t>Pracovní právo se nevztahuje na práva a povinnosti osob, mezi kterými dochází k výkonu jiné, než závislé práce.</a:t>
            </a:r>
          </a:p>
          <a:p>
            <a:r>
              <a:rPr lang="cs-CZ" sz="2800" dirty="0" smtClean="0">
                <a:latin typeface="Calibri" panose="020F0502020204030204" pitchFamily="34" charset="0"/>
              </a:rPr>
              <a:t>Rozpoznání a odlišení závislé práce je rozhodné pro zjištění, kde se pracovní právo uplatní.</a:t>
            </a:r>
            <a:endParaRPr lang="cs-CZ" sz="2800" dirty="0">
              <a:latin typeface="Calibri" panose="020F0502020204030204" pitchFamily="34" charset="0"/>
            </a:endParaRPr>
          </a:p>
        </p:txBody>
      </p:sp>
    </p:spTree>
    <p:extLst>
      <p:ext uri="{BB962C8B-B14F-4D97-AF65-F5344CB8AC3E}">
        <p14:creationId xmlns:p14="http://schemas.microsoft.com/office/powerpoint/2010/main" val="22811615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816224"/>
            <a:ext cx="8229600" cy="4421088"/>
          </a:xfrm>
        </p:spPr>
        <p:txBody>
          <a:bodyPr/>
          <a:lstStyle/>
          <a:p>
            <a:pPr marL="457200" indent="-457200">
              <a:defRPr/>
            </a:pPr>
            <a:r>
              <a:rPr lang="cs-CZ" sz="2600" dirty="0" smtClean="0">
                <a:latin typeface="Calibri" panose="020F0502020204030204" pitchFamily="34" charset="0"/>
              </a:rPr>
              <a:t>§ 11 zákoníku práce:</a:t>
            </a:r>
          </a:p>
          <a:p>
            <a:pPr marL="0" indent="0">
              <a:buNone/>
            </a:pPr>
            <a:r>
              <a:rPr lang="cs-CZ" sz="2200" i="1" dirty="0" smtClean="0">
                <a:latin typeface="Calibri" panose="020F0502020204030204" pitchFamily="34" charset="0"/>
              </a:rPr>
              <a:t>Vedoucími </a:t>
            </a:r>
            <a:r>
              <a:rPr lang="cs-CZ" sz="2200" i="1" dirty="0">
                <a:latin typeface="Calibri" panose="020F0502020204030204" pitchFamily="34" charset="0"/>
              </a:rPr>
              <a:t>zaměstnanci zaměstnavatele se rozumějí zaměstnanci, kteří jsou na jednotlivých stupních řízení zaměstnavatele oprávněni stanovit a ukládat podřízeným zaměstnancům pracovní úkoly, organizovat, řídit a kontrolovat jejich práci a dávat jim k tomu účelu závazné pokyny. Vedoucím zaměstnancem je nebo se za vedoucího zaměstnance považuje rovněž vedoucí organizační složky státu. </a:t>
            </a:r>
          </a:p>
          <a:p>
            <a:pPr marL="457200" indent="-457200">
              <a:defRPr/>
            </a:pPr>
            <a:r>
              <a:rPr lang="cs-CZ" sz="2600" dirty="0" smtClean="0">
                <a:latin typeface="Calibri" panose="020F0502020204030204" pitchFamily="34" charset="0"/>
              </a:rPr>
              <a:t>Zvláštnosti postavení vedoucího zaměstnance:</a:t>
            </a:r>
          </a:p>
          <a:p>
            <a:pPr marL="857250" lvl="1" indent="-457200">
              <a:buFont typeface="Wingdings" panose="05000000000000000000" pitchFamily="2" charset="2"/>
              <a:buChar char="§"/>
              <a:defRPr/>
            </a:pPr>
            <a:r>
              <a:rPr lang="cs-CZ" dirty="0" smtClean="0">
                <a:latin typeface="Calibri" panose="020F0502020204030204" pitchFamily="34" charset="0"/>
              </a:rPr>
              <a:t>širší práva i povinnosti,</a:t>
            </a:r>
          </a:p>
          <a:p>
            <a:pPr marL="857250" lvl="1" indent="-457200">
              <a:buFont typeface="Wingdings" panose="05000000000000000000" pitchFamily="2" charset="2"/>
              <a:buChar char="§"/>
              <a:defRPr/>
            </a:pPr>
            <a:r>
              <a:rPr lang="cs-CZ" dirty="0" smtClean="0">
                <a:latin typeface="Calibri" panose="020F0502020204030204" pitchFamily="34" charset="0"/>
              </a:rPr>
              <a:t>delší zkušební doba,</a:t>
            </a:r>
          </a:p>
          <a:p>
            <a:pPr marL="857250" lvl="1" indent="-457200">
              <a:buFont typeface="Wingdings" panose="05000000000000000000" pitchFamily="2" charset="2"/>
              <a:buChar char="§"/>
              <a:defRPr/>
            </a:pPr>
            <a:r>
              <a:rPr lang="cs-CZ" dirty="0" smtClean="0">
                <a:latin typeface="Calibri" panose="020F0502020204030204" pitchFamily="34" charset="0"/>
              </a:rPr>
              <a:t>širší možnosti sjednání mzdy s přihlédnutím k práci přesčas.</a:t>
            </a:r>
          </a:p>
        </p:txBody>
      </p:sp>
      <p:sp>
        <p:nvSpPr>
          <p:cNvPr id="6"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Vedoucí zaměstnanec</a:t>
            </a:r>
            <a:endParaRPr lang="cs-CZ" altLang="cs-CZ" dirty="0">
              <a:latin typeface="Calibri" panose="020F0502020204030204" pitchFamily="34" charset="0"/>
            </a:endParaRPr>
          </a:p>
        </p:txBody>
      </p:sp>
      <p:sp>
        <p:nvSpPr>
          <p:cNvPr id="7"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30</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35019086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2060848"/>
            <a:ext cx="8229600" cy="4176464"/>
          </a:xfrm>
        </p:spPr>
        <p:txBody>
          <a:bodyPr/>
          <a:lstStyle/>
          <a:p>
            <a:pPr marL="457200" indent="-457200">
              <a:defRPr/>
            </a:pPr>
            <a:r>
              <a:rPr lang="cs-CZ" sz="2600" dirty="0" smtClean="0">
                <a:latin typeface="Calibri" panose="020F0502020204030204" pitchFamily="34" charset="0"/>
              </a:rPr>
              <a:t>Závislá práce je vykonávána výlučně osobně zaměstnancem pro zaměstnavatele. Proto je vyloučeno zastoupení při výkonu práce.</a:t>
            </a:r>
          </a:p>
          <a:p>
            <a:pPr marL="457200" indent="-457200">
              <a:defRPr/>
            </a:pPr>
            <a:r>
              <a:rPr lang="cs-CZ" sz="2600" dirty="0" smtClean="0">
                <a:latin typeface="Calibri" panose="020F0502020204030204" pitchFamily="34" charset="0"/>
              </a:rPr>
              <a:t>Zaměstnanec se může nechat zastoupit při právním jednání.</a:t>
            </a:r>
          </a:p>
          <a:p>
            <a:pPr marL="457200" indent="-457200">
              <a:defRPr/>
            </a:pPr>
            <a:r>
              <a:rPr lang="cs-CZ" sz="2600" dirty="0" smtClean="0">
                <a:latin typeface="Calibri" panose="020F0502020204030204" pitchFamily="34" charset="0"/>
              </a:rPr>
              <a:t>V případě omezení svéprávnosti se uplatní zastoupení opatrovníkem.</a:t>
            </a:r>
            <a:endParaRPr lang="cs-CZ" dirty="0" smtClean="0">
              <a:latin typeface="Calibri" panose="020F0502020204030204" pitchFamily="34" charset="0"/>
            </a:endParaRPr>
          </a:p>
        </p:txBody>
      </p:sp>
      <p:sp>
        <p:nvSpPr>
          <p:cNvPr id="6" name="Rectangle 48"/>
          <p:cNvSpPr>
            <a:spLocks noGrp="1" noChangeArrowheads="1"/>
          </p:cNvSpPr>
          <p:nvPr>
            <p:ph type="title"/>
          </p:nvPr>
        </p:nvSpPr>
        <p:spPr>
          <a:xfrm>
            <a:off x="683568" y="1125538"/>
            <a:ext cx="7772400" cy="503237"/>
          </a:xfrm>
        </p:spPr>
        <p:txBody>
          <a:bodyPr/>
          <a:lstStyle/>
          <a:p>
            <a:pPr algn="ctr"/>
            <a:r>
              <a:rPr lang="cs-CZ" altLang="cs-CZ" dirty="0" smtClean="0">
                <a:latin typeface="Calibri" panose="020F0502020204030204" pitchFamily="34" charset="0"/>
              </a:rPr>
              <a:t>Zastoupení zaměstnance</a:t>
            </a:r>
            <a:endParaRPr lang="cs-CZ" altLang="cs-CZ" dirty="0">
              <a:latin typeface="Calibri" panose="020F0502020204030204" pitchFamily="34" charset="0"/>
            </a:endParaRPr>
          </a:p>
        </p:txBody>
      </p:sp>
      <p:sp>
        <p:nvSpPr>
          <p:cNvPr id="7"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31</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30879543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888232"/>
            <a:ext cx="8229600" cy="3989040"/>
          </a:xfrm>
        </p:spPr>
        <p:txBody>
          <a:bodyPr/>
          <a:lstStyle/>
          <a:p>
            <a:pPr eaLnBrk="1" hangingPunct="1">
              <a:defRPr/>
            </a:pPr>
            <a:r>
              <a:rPr lang="cs-CZ" sz="2800" dirty="0" smtClean="0">
                <a:latin typeface="Calibri" panose="020F0502020204030204" pitchFamily="34" charset="0"/>
              </a:rPr>
              <a:t>Platí obecná úprava právní osobnosti (osobnost má člověk od narození do smrti).</a:t>
            </a:r>
          </a:p>
          <a:p>
            <a:pPr eaLnBrk="1" hangingPunct="1">
              <a:defRPr/>
            </a:pPr>
            <a:r>
              <a:rPr lang="cs-CZ" sz="2800" dirty="0" smtClean="0">
                <a:latin typeface="Calibri" panose="020F0502020204030204" pitchFamily="34" charset="0"/>
              </a:rPr>
              <a:t>Svéprávnost:</a:t>
            </a:r>
          </a:p>
          <a:p>
            <a:pPr lvl="1">
              <a:buFont typeface="Wingdings" panose="05000000000000000000" pitchFamily="2" charset="2"/>
              <a:buChar char="§"/>
              <a:defRPr/>
            </a:pPr>
            <a:r>
              <a:rPr lang="cs-CZ" sz="2600" dirty="0" smtClean="0">
                <a:latin typeface="Calibri" panose="020F0502020204030204" pitchFamily="34" charset="0"/>
              </a:rPr>
              <a:t>zletilost (osmnáctý rok věku),</a:t>
            </a:r>
          </a:p>
          <a:p>
            <a:pPr lvl="1">
              <a:buFont typeface="Wingdings" panose="05000000000000000000" pitchFamily="2" charset="2"/>
              <a:buChar char="§"/>
              <a:defRPr/>
            </a:pPr>
            <a:r>
              <a:rPr lang="cs-CZ" sz="2600" dirty="0" smtClean="0">
                <a:latin typeface="Calibri" panose="020F0502020204030204" pitchFamily="34" charset="0"/>
              </a:rPr>
              <a:t>možnost nabytí svéprávnosti před nabytím zletilosti (přiznání svéprávnosti, uzavření manželství),</a:t>
            </a:r>
          </a:p>
          <a:p>
            <a:pPr lvl="1">
              <a:buFont typeface="Wingdings" panose="05000000000000000000" pitchFamily="2" charset="2"/>
              <a:buChar char="§"/>
              <a:defRPr/>
            </a:pPr>
            <a:r>
              <a:rPr lang="cs-CZ" sz="2600" dirty="0" smtClean="0">
                <a:latin typeface="Calibri" panose="020F0502020204030204" pitchFamily="34" charset="0"/>
              </a:rPr>
              <a:t>souhlas zákonného zástupce k samostatnému provozování obchodního závodu.</a:t>
            </a:r>
            <a:endParaRPr lang="cs-CZ" sz="2600" dirty="0">
              <a:latin typeface="Calibri" panose="020F0502020204030204" pitchFamily="34" charset="0"/>
            </a:endParaRPr>
          </a:p>
        </p:txBody>
      </p:sp>
      <p:sp>
        <p:nvSpPr>
          <p:cNvPr id="6" name="Rectangle 48"/>
          <p:cNvSpPr>
            <a:spLocks noGrp="1" noChangeArrowheads="1"/>
          </p:cNvSpPr>
          <p:nvPr>
            <p:ph type="title"/>
          </p:nvPr>
        </p:nvSpPr>
        <p:spPr>
          <a:xfrm>
            <a:off x="395536" y="1125538"/>
            <a:ext cx="8496944" cy="503237"/>
          </a:xfrm>
        </p:spPr>
        <p:txBody>
          <a:bodyPr/>
          <a:lstStyle/>
          <a:p>
            <a:pPr algn="ctr"/>
            <a:r>
              <a:rPr lang="cs-CZ" altLang="cs-CZ" sz="3400" dirty="0" smtClean="0">
                <a:latin typeface="Calibri" panose="020F0502020204030204" pitchFamily="34" charset="0"/>
              </a:rPr>
              <a:t>Zaměstnavatel – fyzická osoba</a:t>
            </a:r>
            <a:endParaRPr lang="cs-CZ" altLang="cs-CZ" sz="3400" dirty="0">
              <a:latin typeface="Calibri" panose="020F0502020204030204" pitchFamily="34" charset="0"/>
            </a:endParaRPr>
          </a:p>
        </p:txBody>
      </p:sp>
      <p:sp>
        <p:nvSpPr>
          <p:cNvPr id="7"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32</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24890725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8"/>
          <p:cNvSpPr>
            <a:spLocks noGrp="1" noChangeArrowheads="1"/>
          </p:cNvSpPr>
          <p:nvPr>
            <p:ph type="title"/>
          </p:nvPr>
        </p:nvSpPr>
        <p:spPr>
          <a:xfrm>
            <a:off x="395536" y="1125538"/>
            <a:ext cx="8496944" cy="503237"/>
          </a:xfrm>
        </p:spPr>
        <p:txBody>
          <a:bodyPr/>
          <a:lstStyle/>
          <a:p>
            <a:pPr algn="ctr"/>
            <a:r>
              <a:rPr lang="cs-CZ" altLang="cs-CZ" sz="3400" dirty="0" smtClean="0">
                <a:latin typeface="Calibri" panose="020F0502020204030204" pitchFamily="34" charset="0"/>
              </a:rPr>
              <a:t>Zaměstnavatel – právnická osoba</a:t>
            </a:r>
            <a:endParaRPr lang="cs-CZ" altLang="cs-CZ" sz="3400" dirty="0">
              <a:latin typeface="Calibri" panose="020F0502020204030204" pitchFamily="34" charset="0"/>
            </a:endParaRPr>
          </a:p>
        </p:txBody>
      </p:sp>
      <p:sp>
        <p:nvSpPr>
          <p:cNvPr id="60418" name="Zástupný symbol pro obsah 1"/>
          <p:cNvSpPr>
            <a:spLocks noGrp="1"/>
          </p:cNvSpPr>
          <p:nvPr>
            <p:ph idx="1"/>
          </p:nvPr>
        </p:nvSpPr>
        <p:spPr>
          <a:xfrm>
            <a:off x="457200" y="1888232"/>
            <a:ext cx="8229600" cy="4061048"/>
          </a:xfrm>
        </p:spPr>
        <p:txBody>
          <a:bodyPr/>
          <a:lstStyle/>
          <a:p>
            <a:pPr eaLnBrk="1" hangingPunct="1"/>
            <a:r>
              <a:rPr lang="cs-CZ" sz="2800" dirty="0" smtClean="0">
                <a:latin typeface="Calibri" panose="020F0502020204030204" pitchFamily="34" charset="0"/>
              </a:rPr>
              <a:t>Právnická osoba vzniká zápisem do rejstříku.</a:t>
            </a:r>
          </a:p>
          <a:p>
            <a:pPr eaLnBrk="1" hangingPunct="1"/>
            <a:r>
              <a:rPr lang="cs-CZ" sz="2800" dirty="0" smtClean="0">
                <a:latin typeface="Calibri" panose="020F0502020204030204" pitchFamily="34" charset="0"/>
              </a:rPr>
              <a:t>Za </a:t>
            </a:r>
            <a:r>
              <a:rPr lang="cs-CZ" sz="2800" dirty="0" smtClean="0">
                <a:latin typeface="Calibri" panose="020F0502020204030204" pitchFamily="34" charset="0"/>
              </a:rPr>
              <a:t>právnickou osobu musí vždy jednat zástupce.</a:t>
            </a:r>
          </a:p>
          <a:p>
            <a:pPr eaLnBrk="1" hangingPunct="1"/>
            <a:r>
              <a:rPr lang="cs-CZ" sz="2800" dirty="0" smtClean="0">
                <a:latin typeface="Calibri" panose="020F0502020204030204" pitchFamily="34" charset="0"/>
              </a:rPr>
              <a:t>§ 161 občanského zákoníku:</a:t>
            </a:r>
          </a:p>
          <a:p>
            <a:pPr marL="400050" lvl="1" indent="0" eaLnBrk="1" hangingPunct="1">
              <a:buFont typeface="Arial" charset="0"/>
              <a:buNone/>
            </a:pPr>
            <a:r>
              <a:rPr lang="cs-CZ" sz="2200" i="1" dirty="0" smtClean="0">
                <a:latin typeface="Calibri" panose="020F0502020204030204" pitchFamily="34" charset="0"/>
              </a:rPr>
              <a:t>Kdo právnickou osobu zastupuje, dá najevo, co ho k tomu opravňuje, neplyne-li to již z okolností. Kdo za právnickou osobu podepisuje, připojí k jejímu názvu svůj podpis, popřípadě i údaj o své funkci nebo o svém pracovním zařazení.</a:t>
            </a:r>
          </a:p>
          <a:p>
            <a:pPr eaLnBrk="1" hangingPunct="1"/>
            <a:r>
              <a:rPr lang="cs-CZ" sz="2800" dirty="0" smtClean="0">
                <a:latin typeface="Calibri" panose="020F0502020204030204" pitchFamily="34" charset="0"/>
              </a:rPr>
              <a:t>§ 163 občanského zákoníku:</a:t>
            </a:r>
          </a:p>
          <a:p>
            <a:pPr marL="400050" lvl="1" indent="0" eaLnBrk="1" hangingPunct="1">
              <a:buFont typeface="Arial" charset="0"/>
              <a:buNone/>
            </a:pPr>
            <a:r>
              <a:rPr lang="cs-CZ" sz="2200" i="1" dirty="0" smtClean="0">
                <a:latin typeface="Calibri" panose="020F0502020204030204" pitchFamily="34" charset="0"/>
              </a:rPr>
              <a:t>Statutárnímu orgánu náleží veškerá působnost, kterou zakladatelské právní jednání, zákon nebo rozhodnutí orgánu veřejné moci nesvěří jinému orgánu právnické osoby.</a:t>
            </a:r>
          </a:p>
        </p:txBody>
      </p:sp>
      <p:sp>
        <p:nvSpPr>
          <p:cNvPr id="7"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33</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4315152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sah 1"/>
          <p:cNvSpPr>
            <a:spLocks noGrp="1"/>
          </p:cNvSpPr>
          <p:nvPr>
            <p:ph idx="1"/>
          </p:nvPr>
        </p:nvSpPr>
        <p:spPr>
          <a:xfrm>
            <a:off x="457200" y="1988840"/>
            <a:ext cx="8229600" cy="4536504"/>
          </a:xfrm>
        </p:spPr>
        <p:txBody>
          <a:bodyPr/>
          <a:lstStyle/>
          <a:p>
            <a:r>
              <a:rPr lang="cs-CZ" dirty="0">
                <a:latin typeface="Calibri" panose="020F0502020204030204" pitchFamily="34" charset="0"/>
              </a:rPr>
              <a:t>§ 166 </a:t>
            </a:r>
            <a:r>
              <a:rPr lang="cs-CZ" dirty="0" smtClean="0">
                <a:latin typeface="Calibri" panose="020F0502020204030204" pitchFamily="34" charset="0"/>
              </a:rPr>
              <a:t>odst. 1 občanského zákoníku:</a:t>
            </a:r>
            <a:endParaRPr lang="cs-CZ" dirty="0">
              <a:latin typeface="Calibri" panose="020F0502020204030204" pitchFamily="34" charset="0"/>
            </a:endParaRPr>
          </a:p>
          <a:p>
            <a:pPr marL="0" indent="0">
              <a:buNone/>
            </a:pPr>
            <a:r>
              <a:rPr lang="cs-CZ" sz="2200" i="1" dirty="0" smtClean="0">
                <a:latin typeface="Calibri" panose="020F0502020204030204" pitchFamily="34" charset="0"/>
              </a:rPr>
              <a:t>Právnickou </a:t>
            </a:r>
            <a:r>
              <a:rPr lang="cs-CZ" sz="2200" i="1" dirty="0">
                <a:latin typeface="Calibri" panose="020F0502020204030204" pitchFamily="34" charset="0"/>
              </a:rPr>
              <a:t>osobu zastupují její zaměstnanci v rozsahu obvyklém vzhledem k jejich zařazení nebo funkci; přitom rozhoduje stav, jak se jeví veřejnosti. </a:t>
            </a:r>
            <a:r>
              <a:rPr lang="cs-CZ" sz="2200" i="1" dirty="0">
                <a:latin typeface="Calibri" panose="020F0502020204030204" pitchFamily="34" charset="0"/>
              </a:rPr>
              <a:t>Co je stanoveno o zastoupení právnické osoby zaměstnancem, platí obdobně pro zastoupení právnické osoby jejím členem nebo členem jiného orgánu nezapsaného do veřejného rejstříku. </a:t>
            </a:r>
          </a:p>
          <a:p>
            <a:r>
              <a:rPr lang="cs-CZ" dirty="0">
                <a:latin typeface="Calibri" panose="020F0502020204030204" pitchFamily="34" charset="0"/>
              </a:rPr>
              <a:t>Právnickou osobu často zastupují zaměstnanci. </a:t>
            </a:r>
            <a:r>
              <a:rPr lang="cs-CZ" dirty="0" smtClean="0">
                <a:latin typeface="Calibri" panose="020F0502020204030204" pitchFamily="34" charset="0"/>
              </a:rPr>
              <a:t>Zaměstnanec nemusí mít plnou moc. Stačí, když možnost zastoupení jasně vyplývá z pracovního zařazení.</a:t>
            </a:r>
          </a:p>
          <a:p>
            <a:r>
              <a:rPr lang="cs-CZ" dirty="0" smtClean="0">
                <a:latin typeface="Calibri" panose="020F0502020204030204" pitchFamily="34" charset="0"/>
              </a:rPr>
              <a:t>Případné omezení zástupčího oprávnění vnitřními pravidly zaměstnavatele má účinky jen směrem dovnitř, nikoli navenek.</a:t>
            </a:r>
            <a:endParaRPr lang="cs-CZ" dirty="0">
              <a:latin typeface="Calibri" panose="020F0502020204030204" pitchFamily="34" charset="0"/>
            </a:endParaRPr>
          </a:p>
        </p:txBody>
      </p:sp>
      <p:sp>
        <p:nvSpPr>
          <p:cNvPr id="6" name="Rectangle 48"/>
          <p:cNvSpPr>
            <a:spLocks noGrp="1" noChangeArrowheads="1"/>
          </p:cNvSpPr>
          <p:nvPr>
            <p:ph type="title"/>
          </p:nvPr>
        </p:nvSpPr>
        <p:spPr>
          <a:xfrm>
            <a:off x="395536" y="1125538"/>
            <a:ext cx="8496944" cy="503237"/>
          </a:xfrm>
        </p:spPr>
        <p:txBody>
          <a:bodyPr/>
          <a:lstStyle/>
          <a:p>
            <a:pPr algn="ctr"/>
            <a:r>
              <a:rPr lang="cs-CZ" altLang="cs-CZ" sz="3400" dirty="0" smtClean="0">
                <a:latin typeface="Calibri" panose="020F0502020204030204" pitchFamily="34" charset="0"/>
              </a:rPr>
              <a:t>Zaměstnavatel – právnická osoba</a:t>
            </a:r>
            <a:endParaRPr lang="cs-CZ" altLang="cs-CZ" sz="3400" dirty="0">
              <a:latin typeface="Calibri" panose="020F0502020204030204" pitchFamily="34" charset="0"/>
            </a:endParaRPr>
          </a:p>
        </p:txBody>
      </p:sp>
      <p:sp>
        <p:nvSpPr>
          <p:cNvPr id="7"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34</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28589978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sah 1"/>
          <p:cNvSpPr>
            <a:spLocks noGrp="1"/>
          </p:cNvSpPr>
          <p:nvPr>
            <p:ph idx="1"/>
          </p:nvPr>
        </p:nvSpPr>
        <p:spPr>
          <a:xfrm>
            <a:off x="457200" y="2132856"/>
            <a:ext cx="8229600" cy="4392488"/>
          </a:xfrm>
        </p:spPr>
        <p:txBody>
          <a:bodyPr/>
          <a:lstStyle/>
          <a:p>
            <a:pPr eaLnBrk="1" hangingPunct="1"/>
            <a:r>
              <a:rPr lang="cs-CZ" sz="2800" dirty="0" smtClean="0">
                <a:latin typeface="Calibri" panose="020F0502020204030204" pitchFamily="34" charset="0"/>
              </a:rPr>
              <a:t>Za Českou republiku v pracovněprávních vztazích jedná organizační složka státu, která:</a:t>
            </a:r>
          </a:p>
          <a:p>
            <a:pPr lvl="1">
              <a:buFont typeface="Wingdings" panose="05000000000000000000" pitchFamily="2" charset="2"/>
              <a:buChar char="§"/>
            </a:pPr>
            <a:r>
              <a:rPr lang="cs-CZ" sz="2600" dirty="0" smtClean="0">
                <a:latin typeface="Calibri" panose="020F0502020204030204" pitchFamily="34" charset="0"/>
              </a:rPr>
              <a:t>vykonává práva a povinnosti z pracovněprávních vztahů,</a:t>
            </a:r>
          </a:p>
          <a:p>
            <a:pPr lvl="1">
              <a:buFont typeface="Wingdings" panose="05000000000000000000" pitchFamily="2" charset="2"/>
              <a:buChar char="§"/>
            </a:pPr>
            <a:r>
              <a:rPr lang="cs-CZ" sz="2600" dirty="0" smtClean="0">
                <a:latin typeface="Calibri" panose="020F0502020204030204" pitchFamily="34" charset="0"/>
              </a:rPr>
              <a:t>jménem státu zaměstnává zaměstnance v základním pracovněprávním vztahu.</a:t>
            </a:r>
          </a:p>
          <a:p>
            <a:r>
              <a:rPr lang="cs-CZ" sz="2800" dirty="0" smtClean="0">
                <a:latin typeface="Calibri" panose="020F0502020204030204" pitchFamily="34" charset="0"/>
              </a:rPr>
              <a:t>Organizační složku státu zastupuje vedoucí této organizační složky, případně jiný zaměstnanec (zpravidla vedoucí).</a:t>
            </a:r>
          </a:p>
          <a:p>
            <a:pPr eaLnBrk="1" hangingPunct="1"/>
            <a:endParaRPr lang="cs-CZ" sz="2200" i="1" dirty="0" smtClean="0">
              <a:latin typeface="Calibri" panose="020F0502020204030204" pitchFamily="34" charset="0"/>
            </a:endParaRPr>
          </a:p>
        </p:txBody>
      </p:sp>
      <p:sp>
        <p:nvSpPr>
          <p:cNvPr id="6" name="Rectangle 48"/>
          <p:cNvSpPr>
            <a:spLocks noGrp="1" noChangeArrowheads="1"/>
          </p:cNvSpPr>
          <p:nvPr>
            <p:ph type="title"/>
          </p:nvPr>
        </p:nvSpPr>
        <p:spPr>
          <a:xfrm>
            <a:off x="395536" y="1125538"/>
            <a:ext cx="8496944" cy="503237"/>
          </a:xfrm>
        </p:spPr>
        <p:txBody>
          <a:bodyPr/>
          <a:lstStyle/>
          <a:p>
            <a:pPr algn="ctr"/>
            <a:r>
              <a:rPr lang="cs-CZ" altLang="cs-CZ" sz="3400" dirty="0" smtClean="0">
                <a:latin typeface="Calibri" panose="020F0502020204030204" pitchFamily="34" charset="0"/>
              </a:rPr>
              <a:t>Zaměstnavatel – stát</a:t>
            </a:r>
            <a:endParaRPr lang="cs-CZ" altLang="cs-CZ" sz="3400" dirty="0">
              <a:latin typeface="Calibri" panose="020F0502020204030204" pitchFamily="34" charset="0"/>
            </a:endParaRPr>
          </a:p>
        </p:txBody>
      </p:sp>
      <p:sp>
        <p:nvSpPr>
          <p:cNvPr id="7"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E879D1-4A10-4B24-A5AF-D2FA00AE3CD1}" type="slidenum">
              <a:rPr lang="cs-CZ" sz="1200">
                <a:solidFill>
                  <a:schemeClr val="tx1">
                    <a:tint val="75000"/>
                  </a:schemeClr>
                </a:solidFill>
                <a:latin typeface="Calibri" panose="020F0502020204030204" pitchFamily="34" charset="0"/>
              </a:rPr>
              <a:pPr algn="r" fontAlgn="auto">
                <a:spcBef>
                  <a:spcPts val="0"/>
                </a:spcBef>
                <a:spcAft>
                  <a:spcPts val="0"/>
                </a:spcAft>
                <a:defRPr/>
              </a:pPr>
              <a:t>35</a:t>
            </a:fld>
            <a:endParaRPr lang="cs-CZ" sz="1200" dirty="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2542665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3B078D-D4D8-4CCA-9962-43A9FD43A952}" type="slidenum">
              <a:rPr lang="cs-CZ" altLang="cs-CZ"/>
              <a:pPr/>
              <a:t>36</a:t>
            </a:fld>
            <a:endParaRPr lang="cs-CZ" altLang="cs-CZ"/>
          </a:p>
        </p:txBody>
      </p:sp>
      <p:sp>
        <p:nvSpPr>
          <p:cNvPr id="310275" name="Rectangle 3"/>
          <p:cNvSpPr>
            <a:spLocks noGrp="1" noChangeArrowheads="1"/>
          </p:cNvSpPr>
          <p:nvPr>
            <p:ph type="body" idx="1"/>
          </p:nvPr>
        </p:nvSpPr>
        <p:spPr>
          <a:xfrm>
            <a:off x="899592" y="3140968"/>
            <a:ext cx="7772400" cy="2736304"/>
          </a:xfrm>
          <a:ln/>
        </p:spPr>
        <p:txBody>
          <a:bodyPr/>
          <a:lstStyle/>
          <a:p>
            <a:pPr marL="0" indent="0" algn="ctr">
              <a:buNone/>
            </a:pPr>
            <a:r>
              <a:rPr lang="cs-CZ" altLang="cs-CZ" sz="3600" dirty="0" smtClean="0">
                <a:latin typeface="Calibri" panose="020F0502020204030204" pitchFamily="34" charset="0"/>
              </a:rPr>
              <a:t>Děkuji za pozornost</a:t>
            </a:r>
          </a:p>
          <a:p>
            <a:pPr marL="0" indent="0" algn="ctr">
              <a:buNone/>
            </a:pPr>
            <a:endParaRPr lang="cs-CZ" altLang="cs-CZ" sz="3600" dirty="0">
              <a:latin typeface="Calibri" panose="020F0502020204030204" pitchFamily="34" charset="0"/>
            </a:endParaRPr>
          </a:p>
          <a:p>
            <a:pPr marL="0" indent="0" algn="ctr">
              <a:buNone/>
            </a:pPr>
            <a:endParaRPr lang="cs-CZ" altLang="cs-CZ" sz="3600" dirty="0" smtClean="0">
              <a:latin typeface="Calibri" panose="020F0502020204030204" pitchFamily="34" charset="0"/>
            </a:endParaRPr>
          </a:p>
          <a:p>
            <a:pPr marL="0" indent="0" algn="ctr">
              <a:buNone/>
            </a:pPr>
            <a:endParaRPr lang="cs-CZ" altLang="cs-CZ" sz="3600" dirty="0">
              <a:latin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908720"/>
            <a:ext cx="7848872" cy="720080"/>
          </a:xfrm>
        </p:spPr>
        <p:txBody>
          <a:bodyPr/>
          <a:lstStyle/>
          <a:p>
            <a:pPr algn="ctr"/>
            <a:r>
              <a:rPr lang="cs-CZ" sz="3000" dirty="0">
                <a:latin typeface="Calibri" panose="020F0502020204030204" pitchFamily="34" charset="0"/>
              </a:rPr>
              <a:t>Definice závislé práce v českém zákoníku </a:t>
            </a:r>
            <a:r>
              <a:rPr lang="cs-CZ" sz="3000" dirty="0" smtClean="0">
                <a:latin typeface="Calibri" panose="020F0502020204030204" pitchFamily="34" charset="0"/>
              </a:rPr>
              <a:t>práce</a:t>
            </a:r>
            <a:r>
              <a:rPr lang="cs-CZ" sz="4800" dirty="0"/>
              <a:t/>
            </a:r>
            <a:br>
              <a:rPr lang="cs-CZ" sz="4800" dirty="0"/>
            </a:br>
            <a:endParaRPr lang="cs-CZ" dirty="0"/>
          </a:p>
        </p:txBody>
      </p:sp>
      <p:sp>
        <p:nvSpPr>
          <p:cNvPr id="3" name="Zástupný symbol pro obsah 2"/>
          <p:cNvSpPr>
            <a:spLocks noGrp="1"/>
          </p:cNvSpPr>
          <p:nvPr>
            <p:ph idx="1"/>
          </p:nvPr>
        </p:nvSpPr>
        <p:spPr>
          <a:xfrm>
            <a:off x="755576" y="1628800"/>
            <a:ext cx="7620000" cy="4916016"/>
          </a:xfrm>
        </p:spPr>
        <p:txBody>
          <a:bodyPr>
            <a:normAutofit/>
          </a:bodyPr>
          <a:lstStyle/>
          <a:p>
            <a:r>
              <a:rPr lang="cs-CZ" sz="2400" dirty="0" smtClean="0">
                <a:latin typeface="Calibri" panose="020F0502020204030204" pitchFamily="34" charset="0"/>
              </a:rPr>
              <a:t>Definiční znaky závislé práce (§ 2 odst. 1 zákoníku práce):</a:t>
            </a:r>
          </a:p>
          <a:p>
            <a:pPr lvl="1">
              <a:buFont typeface="Wingdings" panose="05000000000000000000" pitchFamily="2" charset="2"/>
              <a:buChar char="§"/>
            </a:pPr>
            <a:r>
              <a:rPr lang="cs-CZ" sz="2200" dirty="0" smtClean="0">
                <a:latin typeface="Calibri" panose="020F0502020204030204" pitchFamily="34" charset="0"/>
              </a:rPr>
              <a:t>nadřízenost a podřízenost,</a:t>
            </a:r>
          </a:p>
          <a:p>
            <a:pPr lvl="1">
              <a:buFont typeface="Wingdings" panose="05000000000000000000" pitchFamily="2" charset="2"/>
              <a:buChar char="§"/>
            </a:pPr>
            <a:r>
              <a:rPr lang="cs-CZ" sz="2200" dirty="0" smtClean="0">
                <a:latin typeface="Calibri" panose="020F0502020204030204" pitchFamily="34" charset="0"/>
              </a:rPr>
              <a:t>výkon práce podle pokynů zaměstnavatele,</a:t>
            </a:r>
          </a:p>
          <a:p>
            <a:pPr lvl="1">
              <a:buFont typeface="Wingdings" panose="05000000000000000000" pitchFamily="2" charset="2"/>
              <a:buChar char="§"/>
            </a:pPr>
            <a:r>
              <a:rPr lang="cs-CZ" sz="2200" dirty="0" smtClean="0">
                <a:latin typeface="Calibri" panose="020F0502020204030204" pitchFamily="34" charset="0"/>
              </a:rPr>
              <a:t>osobní výkon práce zaměstnance,</a:t>
            </a:r>
          </a:p>
          <a:p>
            <a:pPr lvl="1">
              <a:buFont typeface="Wingdings" panose="05000000000000000000" pitchFamily="2" charset="2"/>
              <a:buChar char="§"/>
            </a:pPr>
            <a:r>
              <a:rPr lang="cs-CZ" sz="2200" dirty="0" smtClean="0">
                <a:latin typeface="Calibri" panose="020F0502020204030204" pitchFamily="34" charset="0"/>
              </a:rPr>
              <a:t>výkon práce jménem zaměstnavatele.</a:t>
            </a:r>
          </a:p>
          <a:p>
            <a:r>
              <a:rPr lang="cs-CZ" sz="2400" dirty="0" smtClean="0">
                <a:latin typeface="Calibri" panose="020F0502020204030204" pitchFamily="34" charset="0"/>
              </a:rPr>
              <a:t>Atributy (podmínky) výkonu závislé práce (§ 2 odst. 2 zákoníku práce):</a:t>
            </a:r>
          </a:p>
          <a:p>
            <a:pPr lvl="1">
              <a:buFont typeface="Wingdings" panose="05000000000000000000" pitchFamily="2" charset="2"/>
              <a:buChar char="§"/>
            </a:pPr>
            <a:r>
              <a:rPr lang="cs-CZ" sz="2200" dirty="0" smtClean="0">
                <a:latin typeface="Calibri" panose="020F0502020204030204" pitchFamily="34" charset="0"/>
              </a:rPr>
              <a:t>úplatnost,</a:t>
            </a:r>
          </a:p>
          <a:p>
            <a:pPr lvl="1">
              <a:buFont typeface="Wingdings" panose="05000000000000000000" pitchFamily="2" charset="2"/>
              <a:buChar char="§"/>
            </a:pPr>
            <a:r>
              <a:rPr lang="cs-CZ" sz="2200" dirty="0" smtClean="0">
                <a:latin typeface="Calibri" panose="020F0502020204030204" pitchFamily="34" charset="0"/>
              </a:rPr>
              <a:t>náklady nese zaměstnavatel,</a:t>
            </a:r>
          </a:p>
          <a:p>
            <a:pPr lvl="1">
              <a:buFont typeface="Wingdings" panose="05000000000000000000" pitchFamily="2" charset="2"/>
              <a:buChar char="§"/>
            </a:pPr>
            <a:r>
              <a:rPr lang="cs-CZ" sz="2200" dirty="0" smtClean="0">
                <a:latin typeface="Calibri" panose="020F0502020204030204" pitchFamily="34" charset="0"/>
              </a:rPr>
              <a:t>odpovědnost nese zaměstnavatel,</a:t>
            </a:r>
          </a:p>
          <a:p>
            <a:pPr lvl="1">
              <a:buFont typeface="Wingdings" panose="05000000000000000000" pitchFamily="2" charset="2"/>
              <a:buChar char="§"/>
            </a:pPr>
            <a:r>
              <a:rPr lang="cs-CZ" sz="2200" dirty="0" smtClean="0">
                <a:latin typeface="Calibri" panose="020F0502020204030204" pitchFamily="34" charset="0"/>
              </a:rPr>
              <a:t>výkon práce v pracovní době,</a:t>
            </a:r>
          </a:p>
          <a:p>
            <a:pPr lvl="1">
              <a:buFont typeface="Wingdings" panose="05000000000000000000" pitchFamily="2" charset="2"/>
              <a:buChar char="§"/>
            </a:pPr>
            <a:r>
              <a:rPr lang="cs-CZ" sz="2200" dirty="0" smtClean="0">
                <a:latin typeface="Calibri" panose="020F0502020204030204" pitchFamily="34" charset="0"/>
              </a:rPr>
              <a:t>výkon práce na pracovišti nebo jiném dohodnutém místě.</a:t>
            </a:r>
            <a:endParaRPr lang="cs-CZ" sz="2200"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4</a:t>
            </a:fld>
            <a:endParaRPr lang="cs-CZ" altLang="cs-CZ" dirty="0">
              <a:latin typeface="Calibri" panose="020F0502020204030204" pitchFamily="34" charset="0"/>
            </a:endParaRPr>
          </a:p>
        </p:txBody>
      </p:sp>
    </p:spTree>
    <p:extLst>
      <p:ext uri="{BB962C8B-B14F-4D97-AF65-F5344CB8AC3E}">
        <p14:creationId xmlns:p14="http://schemas.microsoft.com/office/powerpoint/2010/main" val="2489063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052736"/>
            <a:ext cx="7848872" cy="648072"/>
          </a:xfrm>
        </p:spPr>
        <p:txBody>
          <a:bodyPr/>
          <a:lstStyle/>
          <a:p>
            <a:pPr algn="ctr"/>
            <a:r>
              <a:rPr lang="cs-CZ" dirty="0" smtClean="0">
                <a:latin typeface="Calibri" panose="020F0502020204030204" pitchFamily="34" charset="0"/>
              </a:rPr>
              <a:t>Nadřízenost a podřízenost</a:t>
            </a:r>
            <a:endParaRPr lang="cs-CZ" dirty="0">
              <a:latin typeface="Calibri" panose="020F0502020204030204" pitchFamily="34" charset="0"/>
            </a:endParaRPr>
          </a:p>
        </p:txBody>
      </p:sp>
      <p:sp>
        <p:nvSpPr>
          <p:cNvPr id="3" name="Zástupný symbol pro obsah 2"/>
          <p:cNvSpPr>
            <a:spLocks noGrp="1"/>
          </p:cNvSpPr>
          <p:nvPr>
            <p:ph idx="1"/>
          </p:nvPr>
        </p:nvSpPr>
        <p:spPr>
          <a:xfrm>
            <a:off x="552400" y="1844824"/>
            <a:ext cx="7620000" cy="4536504"/>
          </a:xfrm>
        </p:spPr>
        <p:txBody>
          <a:bodyPr>
            <a:normAutofit/>
          </a:bodyPr>
          <a:lstStyle/>
          <a:p>
            <a:pPr lvl="1"/>
            <a:r>
              <a:rPr lang="cs-CZ" dirty="0" smtClean="0">
                <a:latin typeface="Calibri" panose="020F0502020204030204" pitchFamily="34" charset="0"/>
              </a:rPr>
              <a:t>Zaměstnavatel řídí pracovní proces, organizuje výkon práce a vykonává kontrolu.</a:t>
            </a:r>
          </a:p>
          <a:p>
            <a:pPr lvl="1"/>
            <a:r>
              <a:rPr lang="cs-CZ" dirty="0" smtClean="0">
                <a:latin typeface="Calibri" panose="020F0502020204030204" pitchFamily="34" charset="0"/>
              </a:rPr>
              <a:t>Výkon kontroly svého času vystupoval jako základní rozpoznávací znak závislé práce (tzv. </a:t>
            </a:r>
            <a:r>
              <a:rPr lang="cs-CZ" dirty="0" err="1" smtClean="0">
                <a:latin typeface="Calibri" panose="020F0502020204030204" pitchFamily="34" charset="0"/>
              </a:rPr>
              <a:t>control</a:t>
            </a:r>
            <a:r>
              <a:rPr lang="cs-CZ" dirty="0" smtClean="0">
                <a:latin typeface="Calibri" panose="020F0502020204030204" pitchFamily="34" charset="0"/>
              </a:rPr>
              <a:t> test).</a:t>
            </a:r>
          </a:p>
          <a:p>
            <a:pPr lvl="1"/>
            <a:r>
              <a:rPr lang="cs-CZ" dirty="0" smtClean="0">
                <a:latin typeface="Calibri" panose="020F0502020204030204" pitchFamily="34" charset="0"/>
              </a:rPr>
              <a:t>Organizační podřízenost. Zaměstnanec je článkem v zaměstnavatelově ústrojí.</a:t>
            </a:r>
          </a:p>
          <a:p>
            <a:pPr lvl="1"/>
            <a:r>
              <a:rPr lang="cs-CZ" dirty="0" smtClean="0">
                <a:latin typeface="Calibri" panose="020F0502020204030204" pitchFamily="34" charset="0"/>
              </a:rPr>
              <a:t>Má nejen vnější, ale i vnitřní projevy.</a:t>
            </a:r>
          </a:p>
          <a:p>
            <a:pPr lvl="1"/>
            <a:r>
              <a:rPr lang="cs-CZ" dirty="0" smtClean="0">
                <a:latin typeface="Calibri" panose="020F0502020204030204" pitchFamily="34" charset="0"/>
              </a:rPr>
              <a:t>Realizace dispoziční pravomoci zaměstnavatele způsobuje „deficit demokratičnosti“.</a:t>
            </a:r>
          </a:p>
          <a:p>
            <a:pPr lvl="1"/>
            <a:r>
              <a:rPr lang="cs-CZ" dirty="0" smtClean="0">
                <a:latin typeface="Calibri" panose="020F0502020204030204" pitchFamily="34" charset="0"/>
              </a:rPr>
              <a:t>Zaměstnavatel smýšlí o zaměstnanci nikoli jako o externí osobě, ale jako o někom, kdo k němu patří.</a:t>
            </a: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5</a:t>
            </a:fld>
            <a:endParaRPr lang="cs-CZ" altLang="cs-CZ" dirty="0">
              <a:latin typeface="Calibri" panose="020F0502020204030204" pitchFamily="34" charset="0"/>
            </a:endParaRPr>
          </a:p>
        </p:txBody>
      </p:sp>
    </p:spTree>
    <p:extLst>
      <p:ext uri="{BB962C8B-B14F-4D97-AF65-F5344CB8AC3E}">
        <p14:creationId xmlns:p14="http://schemas.microsoft.com/office/powerpoint/2010/main" val="3122983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a:latin typeface="Calibri" panose="020F0502020204030204" pitchFamily="34" charset="0"/>
              </a:rPr>
              <a:t>Výkon práce jménem zaměstnavatele</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032448"/>
          </a:xfrm>
        </p:spPr>
        <p:txBody>
          <a:bodyPr>
            <a:normAutofit/>
          </a:bodyPr>
          <a:lstStyle/>
          <a:p>
            <a:pPr lvl="1"/>
            <a:r>
              <a:rPr lang="cs-CZ" sz="2200" dirty="0" smtClean="0">
                <a:latin typeface="Calibri" panose="020F0502020204030204" pitchFamily="34" charset="0"/>
              </a:rPr>
              <a:t>Zaměstnanec pracuje na </a:t>
            </a:r>
            <a:r>
              <a:rPr lang="cs-CZ" sz="2200" dirty="0">
                <a:latin typeface="Calibri" panose="020F0502020204030204" pitchFamily="34" charset="0"/>
              </a:rPr>
              <a:t>n</a:t>
            </a:r>
            <a:r>
              <a:rPr lang="cs-CZ" sz="2200" dirty="0" smtClean="0">
                <a:latin typeface="Calibri" panose="020F0502020204030204" pitchFamily="34" charset="0"/>
              </a:rPr>
              <a:t>áklady, odpovědnost a účet zaměstnavatele.</a:t>
            </a:r>
          </a:p>
          <a:p>
            <a:pPr lvl="1"/>
            <a:r>
              <a:rPr lang="cs-CZ" sz="2200" dirty="0" smtClean="0">
                <a:latin typeface="Calibri" panose="020F0502020204030204" pitchFamily="34" charset="0"/>
              </a:rPr>
              <a:t>Zaměstnanec nepracuje pro sebe, nedosahuje vlastního zisku.</a:t>
            </a:r>
          </a:p>
          <a:p>
            <a:pPr lvl="1"/>
            <a:r>
              <a:rPr lang="cs-CZ" sz="2200" dirty="0" smtClean="0">
                <a:latin typeface="Calibri" panose="020F0502020204030204" pitchFamily="34" charset="0"/>
              </a:rPr>
              <a:t>Výsledky práce zaměstnance se stávají vlastnictvím zaměstnavatele.</a:t>
            </a:r>
          </a:p>
          <a:p>
            <a:pPr lvl="1"/>
            <a:r>
              <a:rPr lang="cs-CZ" sz="2200" dirty="0" smtClean="0">
                <a:latin typeface="Calibri" panose="020F0502020204030204" pitchFamily="34" charset="0"/>
              </a:rPr>
              <a:t>Riziko spojené s výkonem práce nese zaměstnavatel. Ve sféře zaměstnavatele se projevují pozitivní i negativní důsledky rizika (§ 346b odst. 2 zákoníku práce – zákaz přenášení rizika na zaměstnance).</a:t>
            </a: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6</a:t>
            </a:fld>
            <a:endParaRPr lang="cs-CZ" altLang="cs-CZ" dirty="0">
              <a:latin typeface="Calibri" panose="020F0502020204030204" pitchFamily="34" charset="0"/>
            </a:endParaRPr>
          </a:p>
        </p:txBody>
      </p:sp>
    </p:spTree>
    <p:extLst>
      <p:ext uri="{BB962C8B-B14F-4D97-AF65-F5344CB8AC3E}">
        <p14:creationId xmlns:p14="http://schemas.microsoft.com/office/powerpoint/2010/main" val="1133846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a:latin typeface="Calibri" panose="020F0502020204030204" pitchFamily="34" charset="0"/>
              </a:rPr>
              <a:t>Výkon práce jménem zaměstnavatele</a:t>
            </a:r>
            <a:br>
              <a:rPr lang="cs-CZ" dirty="0">
                <a:latin typeface="Calibri" panose="020F0502020204030204" pitchFamily="34" charset="0"/>
              </a:rPr>
            </a:b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032448"/>
          </a:xfrm>
        </p:spPr>
        <p:txBody>
          <a:bodyPr>
            <a:normAutofit lnSpcReduction="10000"/>
          </a:bodyPr>
          <a:lstStyle/>
          <a:p>
            <a:r>
              <a:rPr lang="cs-CZ" dirty="0" smtClean="0">
                <a:latin typeface="Calibri" panose="020F0502020204030204" pitchFamily="34" charset="0"/>
              </a:rPr>
              <a:t>V zahraniční literatuře je kladen důraz na znak hospodářské závislosti zaměstnance na zaměstnavateli.</a:t>
            </a:r>
          </a:p>
          <a:p>
            <a:r>
              <a:rPr lang="cs-CZ" dirty="0" smtClean="0">
                <a:latin typeface="Calibri" panose="020F0502020204030204" pitchFamily="34" charset="0"/>
              </a:rPr>
              <a:t>Nepřímo jej lze dovodit z výkonu práce jménem zaměstnavatele.</a:t>
            </a:r>
          </a:p>
          <a:p>
            <a:r>
              <a:rPr lang="cs-CZ" dirty="0">
                <a:latin typeface="Calibri" panose="020F0502020204030204" pitchFamily="34" charset="0"/>
              </a:rPr>
              <a:t>Test závislosti postavení podle míry rozprostření rizik na straně osoby vykonávající </a:t>
            </a:r>
            <a:r>
              <a:rPr lang="cs-CZ" dirty="0" smtClean="0">
                <a:latin typeface="Calibri" panose="020F0502020204030204" pitchFamily="34" charset="0"/>
              </a:rPr>
              <a:t>práci (tzv. risk test):</a:t>
            </a:r>
            <a:endParaRPr lang="cs-CZ" dirty="0">
              <a:latin typeface="Calibri" panose="020F0502020204030204" pitchFamily="34" charset="0"/>
            </a:endParaRPr>
          </a:p>
          <a:p>
            <a:pPr lvl="1">
              <a:buFont typeface="Wingdings" panose="05000000000000000000" pitchFamily="2" charset="2"/>
              <a:buChar char="§"/>
            </a:pPr>
            <a:r>
              <a:rPr lang="cs-CZ" dirty="0">
                <a:latin typeface="Calibri" panose="020F0502020204030204" pitchFamily="34" charset="0"/>
              </a:rPr>
              <a:t>Je-li zcela nebo převážně hospodářsky vázána na osobu poskytující práci (ztráta smluvního partnera představuje sociální riziko), je v závislém postavení .</a:t>
            </a:r>
          </a:p>
          <a:p>
            <a:pPr lvl="1">
              <a:buFont typeface="Wingdings" panose="05000000000000000000" pitchFamily="2" charset="2"/>
              <a:buChar char="§"/>
            </a:pPr>
            <a:r>
              <a:rPr lang="cs-CZ" dirty="0">
                <a:latin typeface="Calibri" panose="020F0502020204030204" pitchFamily="34" charset="0"/>
              </a:rPr>
              <a:t>Pokud ztráta smluvního partnera nepředstavuje riziko negativních dopadů, není dána hospodářská závislost</a:t>
            </a:r>
            <a:r>
              <a:rPr lang="cs-CZ" dirty="0" smtClean="0">
                <a:latin typeface="Calibri" panose="020F0502020204030204" pitchFamily="34" charset="0"/>
              </a:rPr>
              <a:t>.</a:t>
            </a:r>
            <a:endParaRPr lang="cs-CZ" sz="2200" dirty="0" smtClean="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7</a:t>
            </a:fld>
            <a:endParaRPr lang="cs-CZ" altLang="cs-CZ" dirty="0">
              <a:latin typeface="Calibri" panose="020F0502020204030204" pitchFamily="34" charset="0"/>
            </a:endParaRPr>
          </a:p>
        </p:txBody>
      </p:sp>
    </p:spTree>
    <p:extLst>
      <p:ext uri="{BB962C8B-B14F-4D97-AF65-F5344CB8AC3E}">
        <p14:creationId xmlns:p14="http://schemas.microsoft.com/office/powerpoint/2010/main" val="2192843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Závislá práce a pracovněprávní vztah</a:t>
            </a: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032448"/>
          </a:xfrm>
        </p:spPr>
        <p:txBody>
          <a:bodyPr>
            <a:normAutofit/>
          </a:bodyPr>
          <a:lstStyle/>
          <a:p>
            <a:r>
              <a:rPr lang="cs-CZ" dirty="0" smtClean="0">
                <a:latin typeface="Calibri" panose="020F0502020204030204" pitchFamily="34" charset="0"/>
              </a:rPr>
              <a:t>§ 3 zákoníku práce:</a:t>
            </a:r>
          </a:p>
          <a:p>
            <a:pPr marL="0" indent="0">
              <a:buNone/>
            </a:pPr>
            <a:r>
              <a:rPr lang="cs-CZ" i="1" dirty="0" smtClean="0">
                <a:latin typeface="Calibri" panose="020F0502020204030204" pitchFamily="34" charset="0"/>
              </a:rPr>
              <a:t>Závislá práce může být vykonávána výlučně v základním pracovněprávním vztahu, není-li upravena zvláštními právními předpisy.</a:t>
            </a:r>
          </a:p>
          <a:p>
            <a:r>
              <a:rPr lang="cs-CZ" dirty="0" smtClean="0">
                <a:latin typeface="Calibri" panose="020F0502020204030204" pitchFamily="34" charset="0"/>
              </a:rPr>
              <a:t>Za účelem výkonu závislé práce nelze legálně založit jiný, než pracovněprávní vztah.</a:t>
            </a:r>
            <a:endParaRPr lang="cs-CZ" dirty="0">
              <a:latin typeface="Calibri" panose="020F0502020204030204" pitchFamily="34" charset="0"/>
            </a:endParaRPr>
          </a:p>
          <a:p>
            <a:r>
              <a:rPr lang="cs-CZ" dirty="0" smtClean="0">
                <a:latin typeface="Calibri" panose="020F0502020204030204" pitchFamily="34" charset="0"/>
              </a:rPr>
              <a:t>Základní pracovněprávní vztahy:</a:t>
            </a:r>
          </a:p>
          <a:p>
            <a:pPr lvl="1">
              <a:buFont typeface="Wingdings" panose="05000000000000000000" pitchFamily="2" charset="2"/>
              <a:buChar char="§"/>
            </a:pPr>
            <a:r>
              <a:rPr lang="cs-CZ" dirty="0" smtClean="0">
                <a:latin typeface="Calibri" panose="020F0502020204030204" pitchFamily="34" charset="0"/>
              </a:rPr>
              <a:t>pracovní poměr,</a:t>
            </a:r>
          </a:p>
          <a:p>
            <a:pPr lvl="1">
              <a:buFont typeface="Wingdings" panose="05000000000000000000" pitchFamily="2" charset="2"/>
              <a:buChar char="§"/>
            </a:pPr>
            <a:r>
              <a:rPr lang="cs-CZ" dirty="0" smtClean="0">
                <a:latin typeface="Calibri" panose="020F0502020204030204" pitchFamily="34" charset="0"/>
              </a:rPr>
              <a:t>závazky založené dohodami o pracích konaných mimo pracovní poměr.</a:t>
            </a:r>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8</a:t>
            </a:fld>
            <a:endParaRPr lang="cs-CZ" altLang="cs-CZ" dirty="0">
              <a:latin typeface="Calibri" panose="020F0502020204030204" pitchFamily="34" charset="0"/>
            </a:endParaRPr>
          </a:p>
        </p:txBody>
      </p:sp>
    </p:spTree>
    <p:extLst>
      <p:ext uri="{BB962C8B-B14F-4D97-AF65-F5344CB8AC3E}">
        <p14:creationId xmlns:p14="http://schemas.microsoft.com/office/powerpoint/2010/main" val="747104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24744"/>
            <a:ext cx="7848872" cy="648072"/>
          </a:xfrm>
        </p:spPr>
        <p:txBody>
          <a:bodyPr/>
          <a:lstStyle/>
          <a:p>
            <a:pPr algn="ctr"/>
            <a:r>
              <a:rPr lang="cs-CZ" dirty="0" smtClean="0">
                <a:latin typeface="Calibri" panose="020F0502020204030204" pitchFamily="34" charset="0"/>
              </a:rPr>
              <a:t>Zastření pracovněprávního vztahu</a:t>
            </a:r>
            <a:endParaRPr lang="cs-CZ" dirty="0">
              <a:latin typeface="Calibri" panose="020F0502020204030204" pitchFamily="34" charset="0"/>
            </a:endParaRPr>
          </a:p>
        </p:txBody>
      </p:sp>
      <p:sp>
        <p:nvSpPr>
          <p:cNvPr id="3" name="Zástupný symbol pro obsah 2"/>
          <p:cNvSpPr>
            <a:spLocks noGrp="1"/>
          </p:cNvSpPr>
          <p:nvPr>
            <p:ph idx="1"/>
          </p:nvPr>
        </p:nvSpPr>
        <p:spPr>
          <a:xfrm>
            <a:off x="480392" y="2060848"/>
            <a:ext cx="7620000" cy="4032448"/>
          </a:xfrm>
        </p:spPr>
        <p:txBody>
          <a:bodyPr>
            <a:normAutofit/>
          </a:bodyPr>
          <a:lstStyle/>
          <a:p>
            <a:r>
              <a:rPr lang="cs-CZ" dirty="0" smtClean="0">
                <a:latin typeface="Calibri" panose="020F0502020204030204" pitchFamily="34" charset="0"/>
              </a:rPr>
              <a:t>§ 555 odst. 2 občanského zákoníku:</a:t>
            </a:r>
            <a:endParaRPr lang="cs-CZ" dirty="0">
              <a:latin typeface="Calibri" panose="020F0502020204030204" pitchFamily="34" charset="0"/>
            </a:endParaRPr>
          </a:p>
          <a:p>
            <a:pPr marL="0" indent="0">
              <a:buNone/>
            </a:pPr>
            <a:r>
              <a:rPr lang="cs-CZ" i="1" dirty="0" smtClean="0">
                <a:latin typeface="Calibri" panose="020F0502020204030204" pitchFamily="34" charset="0"/>
              </a:rPr>
              <a:t>Má-li </a:t>
            </a:r>
            <a:r>
              <a:rPr lang="cs-CZ" i="1" dirty="0">
                <a:latin typeface="Calibri" panose="020F0502020204030204" pitchFamily="34" charset="0"/>
              </a:rPr>
              <a:t>být určitým právním jednáním zastřeno jiné právní jednání, posoudí se podle jeho pravé povahy</a:t>
            </a:r>
            <a:r>
              <a:rPr lang="cs-CZ" i="1" dirty="0" smtClean="0">
                <a:latin typeface="Calibri" panose="020F0502020204030204" pitchFamily="34" charset="0"/>
              </a:rPr>
              <a:t>. </a:t>
            </a:r>
          </a:p>
          <a:p>
            <a:r>
              <a:rPr lang="cs-CZ" dirty="0" smtClean="0">
                <a:latin typeface="Calibri" panose="020F0502020204030204" pitchFamily="34" charset="0"/>
              </a:rPr>
              <a:t>Pokud by se strany pokusily za účelem výkonu závislé založí jiný, než pracovněprávní vztah, stejně založí pracovněprávní vztah.</a:t>
            </a:r>
          </a:p>
          <a:p>
            <a:r>
              <a:rPr lang="cs-CZ" dirty="0" smtClean="0">
                <a:latin typeface="Calibri" panose="020F0502020204030204" pitchFamily="34" charset="0"/>
              </a:rPr>
              <a:t>Jde o pokus směřující k zastření pracovní smlouvy nebo dohody o práci konané mimo pracovní poměr.</a:t>
            </a:r>
          </a:p>
          <a:p>
            <a:r>
              <a:rPr lang="cs-CZ" dirty="0" smtClean="0">
                <a:latin typeface="Calibri" panose="020F0502020204030204" pitchFamily="34" charset="0"/>
              </a:rPr>
              <a:t>Běžně se používá pojem „švarcsystém“.</a:t>
            </a:r>
            <a:endParaRPr lang="cs-CZ" dirty="0">
              <a:latin typeface="Calibri" panose="020F0502020204030204" pitchFamily="34" charset="0"/>
            </a:endParaRPr>
          </a:p>
          <a:p>
            <a:endParaRPr lang="cs-CZ" dirty="0">
              <a:latin typeface="Calibri" panose="020F0502020204030204" pitchFamily="34" charset="0"/>
            </a:endParaRPr>
          </a:p>
        </p:txBody>
      </p:sp>
      <p:sp>
        <p:nvSpPr>
          <p:cNvPr id="4" name="Zástupný symbol pro číslo snímku 4"/>
          <p:cNvSpPr>
            <a:spLocks noGrp="1"/>
          </p:cNvSpPr>
          <p:nvPr>
            <p:ph type="sldNum" sz="quarter" idx="11"/>
          </p:nvPr>
        </p:nvSpPr>
        <p:spPr>
          <a:xfrm>
            <a:off x="8023225" y="6442075"/>
            <a:ext cx="663575" cy="263525"/>
          </a:xfrm>
        </p:spPr>
        <p:txBody>
          <a:bodyPr/>
          <a:lstStyle/>
          <a:p>
            <a:fld id="{FB7735A5-A2C2-4DF9-A29E-B1E9B343D2D7}" type="slidenum">
              <a:rPr lang="cs-CZ" altLang="cs-CZ">
                <a:latin typeface="Calibri" panose="020F0502020204030204" pitchFamily="34" charset="0"/>
              </a:rPr>
              <a:pPr/>
              <a:t>9</a:t>
            </a:fld>
            <a:endParaRPr lang="cs-CZ" altLang="cs-CZ" dirty="0">
              <a:latin typeface="Calibri" panose="020F0502020204030204" pitchFamily="34" charset="0"/>
            </a:endParaRPr>
          </a:p>
        </p:txBody>
      </p:sp>
    </p:spTree>
    <p:extLst>
      <p:ext uri="{BB962C8B-B14F-4D97-AF65-F5344CB8AC3E}">
        <p14:creationId xmlns:p14="http://schemas.microsoft.com/office/powerpoint/2010/main" val="3521240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3558">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3558</Template>
  <TotalTime>346</TotalTime>
  <Words>2185</Words>
  <Application>Microsoft Office PowerPoint</Application>
  <PresentationFormat>Předvádění na obrazovce (4:3)</PresentationFormat>
  <Paragraphs>270</Paragraphs>
  <Slides>36</Slides>
  <Notes>15</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36</vt:i4>
      </vt:variant>
    </vt:vector>
  </HeadingPairs>
  <TitlesOfParts>
    <vt:vector size="42" baseType="lpstr">
      <vt:lpstr>Arial</vt:lpstr>
      <vt:lpstr>Calibri</vt:lpstr>
      <vt:lpstr>Trebuchet MS</vt:lpstr>
      <vt:lpstr>Wingdings</vt:lpstr>
      <vt:lpstr>3558</vt:lpstr>
      <vt:lpstr>BÉŽOVÁ TITL</vt:lpstr>
      <vt:lpstr> Základy pracovního práva   Přednáška č. 1:  Pracovní právo: pojem, systém, předmět,  funkce, zásady  Smluvní strany: právní osobnost a svéprávnost    </vt:lpstr>
      <vt:lpstr>Pracovní právo jako právní odvětví</vt:lpstr>
      <vt:lpstr>Předmět pracovního práva</vt:lpstr>
      <vt:lpstr>Definice závislé práce v českém zákoníku práce </vt:lpstr>
      <vt:lpstr>Nadřízenost a podřízenost</vt:lpstr>
      <vt:lpstr>Výkon práce jménem zaměstnavatele </vt:lpstr>
      <vt:lpstr>Výkon práce jménem zaměstnavatele </vt:lpstr>
      <vt:lpstr>Závislá práce a pracovněprávní vztah</vt:lpstr>
      <vt:lpstr>Zastření pracovněprávního vztahu</vt:lpstr>
      <vt:lpstr>Nelegální práce</vt:lpstr>
      <vt:lpstr>Závislá činnost</vt:lpstr>
      <vt:lpstr>Systém pracovního práva</vt:lpstr>
      <vt:lpstr>Funkce pracovního práva</vt:lpstr>
      <vt:lpstr>Ochranná funkce </vt:lpstr>
      <vt:lpstr>Organizační funkce </vt:lpstr>
      <vt:lpstr>Prolínání ochranné a organizační funkce </vt:lpstr>
      <vt:lpstr>Základní zásady pracovněprávních vztahů </vt:lpstr>
      <vt:lpstr>Základní zásady pracovněprávních vztahů </vt:lpstr>
      <vt:lpstr>Aplikační význam základních zásad </vt:lpstr>
      <vt:lpstr>Rovné zacházení a zákaz diskriminace </vt:lpstr>
      <vt:lpstr>Rovné zacházení a zákaz diskriminace </vt:lpstr>
      <vt:lpstr>Oprávněné rozdílné zacházení </vt:lpstr>
      <vt:lpstr>Právní nástroje ochrany před diskriminací </vt:lpstr>
      <vt:lpstr>Smluvní strany</vt:lpstr>
      <vt:lpstr>Právní osobnost a svéprávnost</vt:lpstr>
      <vt:lpstr>Zaměstnavatel a zaměstnanec</vt:lpstr>
      <vt:lpstr>Zaměstnanec</vt:lpstr>
      <vt:lpstr>Zaměstnanec</vt:lpstr>
      <vt:lpstr>Výdělečná činnost dítěte</vt:lpstr>
      <vt:lpstr>Vedoucí zaměstnanec</vt:lpstr>
      <vt:lpstr>Zastoupení zaměstnance</vt:lpstr>
      <vt:lpstr>Zaměstnavatel – fyzická osoba</vt:lpstr>
      <vt:lpstr>Zaměstnavatel – právnická osoba</vt:lpstr>
      <vt:lpstr>Zaměstnavatel – právnická osoba</vt:lpstr>
      <vt:lpstr>Zaměstnavatel – stát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Vznik, změny a zajištění závazků v pracovněprávních vztazích</dc:title>
  <dc:creator>Stránský</dc:creator>
  <cp:lastModifiedBy>Jaroslav Stransky</cp:lastModifiedBy>
  <cp:revision>31</cp:revision>
  <dcterms:created xsi:type="dcterms:W3CDTF">2014-09-29T20:24:51Z</dcterms:created>
  <dcterms:modified xsi:type="dcterms:W3CDTF">2017-02-23T17:15:38Z</dcterms:modified>
</cp:coreProperties>
</file>