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2" autoAdjust="0"/>
    <p:restoredTop sz="94660"/>
  </p:normalViewPr>
  <p:slideViewPr>
    <p:cSldViewPr>
      <p:cViewPr varScale="1">
        <p:scale>
          <a:sx n="66" d="100"/>
          <a:sy n="66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D9FFE-46D8-4C9E-BEA2-0683DD84101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A8BEB-5D33-48A6-83F8-DCED6100B6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8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00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43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21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70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5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1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63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384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947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66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C40BE-E8AD-4AD1-899A-98D42C552E92}" type="datetimeFigureOut">
              <a:rPr lang="cs-CZ" smtClean="0"/>
              <a:t>15.2.2017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E03AE-298B-4BB7-B8A5-A1600435CA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90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920037" cy="576263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Podnikatel podle NOZ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395288" y="1052513"/>
            <a:ext cx="85693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00FF"/>
                </a:solidFill>
              </a:rPr>
              <a:t>§ 420: Kdo samostatně vykonává na vlastní účet a odpovědnost výdělečnou činnost živnostenským nebo obdobným způsobem se záměrem činit tak soustavně za účelem dosažení zisku, je považován se zřetelem k této činnosti za podnikatele.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395288" y="4005263"/>
            <a:ext cx="8424862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00FF"/>
                </a:solidFill>
              </a:rPr>
              <a:t>Za podnikatele se považuje osoba zapsaná v obchodním rejstříku. (nevyvratitelná domněnka, fikce ?)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00FF"/>
                </a:solidFill>
              </a:rPr>
              <a:t>Má se za to, že podnikatelem je osoba, která má k podnikání živnostenské nebo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rgbClr val="0000FF"/>
                </a:solidFill>
              </a:rPr>
              <a:t>jiné oprávnění podle jiného zákona. (vyvratitelná domněnka)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395288" y="3284538"/>
            <a:ext cx="6264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>
                <a:solidFill>
                  <a:srgbClr val="FF3300"/>
                </a:solidFill>
              </a:rPr>
              <a:t>Domněnky a fikce - § 421</a:t>
            </a:r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395288" y="2276475"/>
            <a:ext cx="83534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>
                <a:solidFill>
                  <a:srgbClr val="008080"/>
                </a:solidFill>
              </a:rPr>
              <a:t>Vymezení pojmu není závislé na oprávněnosti či neoprávněnosti podnikání podle veřejnoprávních předpisů, vychází z povahy činnosti daného subjektu.</a:t>
            </a:r>
          </a:p>
        </p:txBody>
      </p:sp>
    </p:spTree>
    <p:extLst>
      <p:ext uri="{BB962C8B-B14F-4D97-AF65-F5344CB8AC3E}">
        <p14:creationId xmlns:p14="http://schemas.microsoft.com/office/powerpoint/2010/main" val="428874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7359650" y="6248400"/>
            <a:ext cx="29210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A6DB471E-73CA-42A8-A3F1-91AE3A322274}" type="slidenum">
              <a:rPr lang="en-US" altLang="cs-CZ" sz="1400">
                <a:cs typeface="Times New Roman" pitchFamily="18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cs-CZ" sz="1400">
              <a:cs typeface="Times New Roman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684213" y="0"/>
            <a:ext cx="77724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760" tIns="50760" rIns="132120" bIns="50760" anchor="ctr"/>
          <a:lstStyle>
            <a:lvl1pPr marL="39688" eaLnBrk="0" hangingPunct="0">
              <a:spcBef>
                <a:spcPts val="7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spcBef>
                <a:spcPts val="6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/>
              <a:t>Jednání podnikatele – právnické osoby</a:t>
            </a:r>
          </a:p>
        </p:txBody>
      </p:sp>
      <p:grpSp>
        <p:nvGrpSpPr>
          <p:cNvPr id="6148" name="Group 3"/>
          <p:cNvGrpSpPr>
            <a:grpSpLocks/>
          </p:cNvGrpSpPr>
          <p:nvPr/>
        </p:nvGrpSpPr>
        <p:grpSpPr bwMode="auto">
          <a:xfrm>
            <a:off x="2476500" y="4978400"/>
            <a:ext cx="3308350" cy="428625"/>
            <a:chOff x="1560" y="3136"/>
            <a:chExt cx="2084" cy="270"/>
          </a:xfrm>
        </p:grpSpPr>
        <p:sp>
          <p:nvSpPr>
            <p:cNvPr id="6180" name="Rectangle 4"/>
            <p:cNvSpPr>
              <a:spLocks noChangeArrowheads="1"/>
            </p:cNvSpPr>
            <p:nvPr/>
          </p:nvSpPr>
          <p:spPr bwMode="auto">
            <a:xfrm>
              <a:off x="1560" y="3136"/>
              <a:ext cx="2084" cy="270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6181" name="Rectangle 5"/>
            <p:cNvSpPr>
              <a:spLocks noChangeArrowheads="1"/>
            </p:cNvSpPr>
            <p:nvPr/>
          </p:nvSpPr>
          <p:spPr bwMode="auto">
            <a:xfrm>
              <a:off x="2067" y="3175"/>
              <a:ext cx="1074" cy="191"/>
            </a:xfrm>
            <a:prstGeom prst="rect">
              <a:avLst/>
            </a:prstGeom>
            <a:solidFill>
              <a:srgbClr val="00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spcBef>
                  <a:spcPts val="7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32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spcBef>
                  <a:spcPts val="6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8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cs-CZ" sz="2000">
                  <a:cs typeface="Times New Roman" pitchFamily="18" charset="0"/>
                </a:rPr>
                <a:t>Statutární orgán</a:t>
              </a:r>
            </a:p>
          </p:txBody>
        </p:sp>
      </p:grpSp>
      <p:grpSp>
        <p:nvGrpSpPr>
          <p:cNvPr id="6149" name="Group 6"/>
          <p:cNvGrpSpPr>
            <a:grpSpLocks/>
          </p:cNvGrpSpPr>
          <p:nvPr/>
        </p:nvGrpSpPr>
        <p:grpSpPr bwMode="auto">
          <a:xfrm>
            <a:off x="2997200" y="812800"/>
            <a:ext cx="1295400" cy="428625"/>
            <a:chOff x="1888" y="512"/>
            <a:chExt cx="816" cy="270"/>
          </a:xfrm>
        </p:grpSpPr>
        <p:sp>
          <p:nvSpPr>
            <p:cNvPr id="6178" name="Rectangle 7"/>
            <p:cNvSpPr>
              <a:spLocks noChangeArrowheads="1"/>
            </p:cNvSpPr>
            <p:nvPr/>
          </p:nvSpPr>
          <p:spPr bwMode="auto">
            <a:xfrm>
              <a:off x="1888" y="512"/>
              <a:ext cx="816" cy="270"/>
            </a:xfrm>
            <a:prstGeom prst="rect">
              <a:avLst/>
            </a:prstGeom>
            <a:solidFill>
              <a:srgbClr val="FF6600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6179" name="Rectangle 8"/>
            <p:cNvSpPr>
              <a:spLocks noChangeArrowheads="1"/>
            </p:cNvSpPr>
            <p:nvPr/>
          </p:nvSpPr>
          <p:spPr bwMode="auto">
            <a:xfrm>
              <a:off x="1931" y="551"/>
              <a:ext cx="734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spcBef>
                  <a:spcPts val="7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32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spcBef>
                  <a:spcPts val="6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8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cs-CZ" sz="2000">
                  <a:cs typeface="Times New Roman" pitchFamily="18" charset="0"/>
                </a:rPr>
                <a:t>zastoupení</a:t>
              </a:r>
            </a:p>
          </p:txBody>
        </p:sp>
      </p:grpSp>
      <p:grpSp>
        <p:nvGrpSpPr>
          <p:cNvPr id="6150" name="Group 9"/>
          <p:cNvGrpSpPr>
            <a:grpSpLocks/>
          </p:cNvGrpSpPr>
          <p:nvPr/>
        </p:nvGrpSpPr>
        <p:grpSpPr bwMode="auto">
          <a:xfrm>
            <a:off x="647700" y="2438400"/>
            <a:ext cx="1295400" cy="428625"/>
            <a:chOff x="408" y="1536"/>
            <a:chExt cx="816" cy="270"/>
          </a:xfrm>
        </p:grpSpPr>
        <p:sp>
          <p:nvSpPr>
            <p:cNvPr id="6176" name="Rectangle 10"/>
            <p:cNvSpPr>
              <a:spLocks noChangeArrowheads="1"/>
            </p:cNvSpPr>
            <p:nvPr/>
          </p:nvSpPr>
          <p:spPr bwMode="auto">
            <a:xfrm>
              <a:off x="408" y="1536"/>
              <a:ext cx="816" cy="270"/>
            </a:xfrm>
            <a:prstGeom prst="rect">
              <a:avLst/>
            </a:prstGeom>
            <a:solidFill>
              <a:srgbClr val="A50021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6177" name="Rectangle 11"/>
            <p:cNvSpPr>
              <a:spLocks noChangeArrowheads="1"/>
            </p:cNvSpPr>
            <p:nvPr/>
          </p:nvSpPr>
          <p:spPr bwMode="auto">
            <a:xfrm>
              <a:off x="536" y="1575"/>
              <a:ext cx="565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spcBef>
                  <a:spcPts val="7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32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spcBef>
                  <a:spcPts val="6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8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cs-CZ" sz="2000">
                  <a:solidFill>
                    <a:srgbClr val="FFFFFF"/>
                  </a:solidFill>
                  <a:cs typeface="Times New Roman" pitchFamily="18" charset="0"/>
                </a:rPr>
                <a:t>smluvní</a:t>
              </a:r>
            </a:p>
          </p:txBody>
        </p:sp>
      </p:grpSp>
      <p:grpSp>
        <p:nvGrpSpPr>
          <p:cNvPr id="6151" name="Group 12"/>
          <p:cNvGrpSpPr>
            <a:grpSpLocks/>
          </p:cNvGrpSpPr>
          <p:nvPr/>
        </p:nvGrpSpPr>
        <p:grpSpPr bwMode="auto">
          <a:xfrm>
            <a:off x="3225800" y="2057400"/>
            <a:ext cx="1295400" cy="428625"/>
            <a:chOff x="2032" y="1296"/>
            <a:chExt cx="816" cy="270"/>
          </a:xfrm>
        </p:grpSpPr>
        <p:sp>
          <p:nvSpPr>
            <p:cNvPr id="6174" name="Rectangle 13"/>
            <p:cNvSpPr>
              <a:spLocks noChangeArrowheads="1"/>
            </p:cNvSpPr>
            <p:nvPr/>
          </p:nvSpPr>
          <p:spPr bwMode="auto">
            <a:xfrm>
              <a:off x="2032" y="1296"/>
              <a:ext cx="816" cy="270"/>
            </a:xfrm>
            <a:prstGeom prst="rect">
              <a:avLst/>
            </a:prstGeom>
            <a:solidFill>
              <a:srgbClr val="A50021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6175" name="Rectangle 14"/>
            <p:cNvSpPr>
              <a:spLocks noChangeArrowheads="1"/>
            </p:cNvSpPr>
            <p:nvPr/>
          </p:nvSpPr>
          <p:spPr bwMode="auto">
            <a:xfrm>
              <a:off x="2151" y="1335"/>
              <a:ext cx="584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spcBef>
                  <a:spcPts val="7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32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spcBef>
                  <a:spcPts val="6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8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cs-CZ" sz="2000">
                  <a:solidFill>
                    <a:srgbClr val="FFFFFF"/>
                  </a:solidFill>
                  <a:cs typeface="Times New Roman" pitchFamily="18" charset="0"/>
                </a:rPr>
                <a:t>zákonné</a:t>
              </a:r>
            </a:p>
          </p:txBody>
        </p:sp>
      </p:grpSp>
      <p:grpSp>
        <p:nvGrpSpPr>
          <p:cNvPr id="6152" name="Group 15"/>
          <p:cNvGrpSpPr>
            <a:grpSpLocks/>
          </p:cNvGrpSpPr>
          <p:nvPr/>
        </p:nvGrpSpPr>
        <p:grpSpPr bwMode="auto">
          <a:xfrm>
            <a:off x="5583238" y="1993900"/>
            <a:ext cx="1441450" cy="501650"/>
            <a:chOff x="3517" y="1256"/>
            <a:chExt cx="908" cy="316"/>
          </a:xfrm>
        </p:grpSpPr>
        <p:sp>
          <p:nvSpPr>
            <p:cNvPr id="6172" name="Rectangle 16"/>
            <p:cNvSpPr>
              <a:spLocks noChangeArrowheads="1"/>
            </p:cNvSpPr>
            <p:nvPr/>
          </p:nvSpPr>
          <p:spPr bwMode="auto">
            <a:xfrm>
              <a:off x="3517" y="1256"/>
              <a:ext cx="906" cy="316"/>
            </a:xfrm>
            <a:prstGeom prst="rect">
              <a:avLst/>
            </a:prstGeom>
            <a:solidFill>
              <a:srgbClr val="A50021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6173" name="Rectangle 17"/>
            <p:cNvSpPr>
              <a:spLocks noChangeArrowheads="1"/>
            </p:cNvSpPr>
            <p:nvPr/>
          </p:nvSpPr>
          <p:spPr bwMode="auto">
            <a:xfrm>
              <a:off x="3522" y="1318"/>
              <a:ext cx="903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spcBef>
                  <a:spcPts val="7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32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spcBef>
                  <a:spcPts val="6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8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cs-CZ" sz="2000">
                  <a:solidFill>
                    <a:srgbClr val="FFFFFF"/>
                  </a:solidFill>
                  <a:cs typeface="Times New Roman" pitchFamily="18" charset="0"/>
                </a:rPr>
                <a:t>opatrovnictví</a:t>
              </a:r>
            </a:p>
          </p:txBody>
        </p:sp>
      </p:grpSp>
      <p:sp>
        <p:nvSpPr>
          <p:cNvPr id="6153" name="Rectangle 18"/>
          <p:cNvSpPr>
            <a:spLocks noChangeArrowheads="1"/>
          </p:cNvSpPr>
          <p:nvPr/>
        </p:nvSpPr>
        <p:spPr bwMode="auto">
          <a:xfrm>
            <a:off x="228600" y="3365500"/>
            <a:ext cx="21463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40680" bIns="0"/>
          <a:lstStyle>
            <a:lvl1pPr marL="39688" eaLnBrk="0" hangingPunct="0">
              <a:spcBef>
                <a:spcPts val="7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spcBef>
                <a:spcPts val="6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9pPr>
          </a:lstStyle>
          <a:p>
            <a:pPr eaLnBrk="1" hangingPunct="1">
              <a:spcBef>
                <a:spcPts val="1150"/>
              </a:spcBef>
              <a:buClrTx/>
              <a:buFontTx/>
              <a:buNone/>
            </a:pPr>
            <a:r>
              <a:rPr lang="en-US" altLang="cs-CZ" sz="2000">
                <a:cs typeface="Times New Roman" pitchFamily="18" charset="0"/>
              </a:rPr>
              <a:t>Zmocněnec na základě plné moci - § 441</a:t>
            </a:r>
          </a:p>
          <a:p>
            <a:pPr eaLnBrk="1" hangingPunct="1">
              <a:spcBef>
                <a:spcPts val="1150"/>
              </a:spcBef>
              <a:buClrTx/>
              <a:buFontTx/>
              <a:buNone/>
            </a:pPr>
            <a:r>
              <a:rPr lang="en-US" altLang="cs-CZ" sz="2000">
                <a:cs typeface="Times New Roman" pitchFamily="18" charset="0"/>
              </a:rPr>
              <a:t>Prokurista - § 450</a:t>
            </a:r>
          </a:p>
        </p:txBody>
      </p:sp>
      <p:sp>
        <p:nvSpPr>
          <p:cNvPr id="6154" name="Rectangle 19"/>
          <p:cNvSpPr>
            <a:spLocks noChangeArrowheads="1"/>
          </p:cNvSpPr>
          <p:nvPr/>
        </p:nvSpPr>
        <p:spPr bwMode="auto">
          <a:xfrm>
            <a:off x="2628900" y="3060700"/>
            <a:ext cx="3213100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40680" bIns="0"/>
          <a:lstStyle>
            <a:lvl1pPr marL="39688" eaLnBrk="0" hangingPunct="0">
              <a:spcBef>
                <a:spcPts val="7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spcBef>
                <a:spcPts val="6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9pPr>
          </a:lstStyle>
          <a:p>
            <a:pPr eaLnBrk="1" hangingPunct="1">
              <a:spcBef>
                <a:spcPts val="1150"/>
              </a:spcBef>
              <a:buClrTx/>
              <a:buFontTx/>
              <a:buNone/>
            </a:pPr>
            <a:r>
              <a:rPr lang="en-US" altLang="cs-CZ" sz="2000">
                <a:cs typeface="Times New Roman" pitchFamily="18" charset="0"/>
              </a:rPr>
              <a:t>Vedoucí odštěpného závodu - § 503</a:t>
            </a:r>
          </a:p>
          <a:p>
            <a:pPr eaLnBrk="1" hangingPunct="1">
              <a:spcBef>
                <a:spcPts val="1150"/>
              </a:spcBef>
              <a:buClrTx/>
              <a:buFontTx/>
              <a:buNone/>
            </a:pPr>
            <a:r>
              <a:rPr lang="en-US" altLang="cs-CZ" sz="2000">
                <a:cs typeface="Times New Roman" pitchFamily="18" charset="0"/>
              </a:rPr>
              <a:t>Pověřená osoba - </a:t>
            </a:r>
            <a:r>
              <a:rPr lang="en-US" altLang="cs-CZ" sz="1800">
                <a:cs typeface="Times New Roman" pitchFamily="18" charset="0"/>
              </a:rPr>
              <a:t>činnost při provozu obchodního závodu, všechna jednání, k nimž obvykle při této činnosti dochází - § 430</a:t>
            </a:r>
          </a:p>
        </p:txBody>
      </p:sp>
      <p:sp>
        <p:nvSpPr>
          <p:cNvPr id="6155" name="Rectangle 20"/>
          <p:cNvSpPr>
            <a:spLocks noChangeArrowheads="1"/>
          </p:cNvSpPr>
          <p:nvPr/>
        </p:nvSpPr>
        <p:spPr bwMode="auto">
          <a:xfrm>
            <a:off x="6045200" y="3314700"/>
            <a:ext cx="29083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40680" bIns="0"/>
          <a:lstStyle>
            <a:lvl1pPr marL="39688" eaLnBrk="0" hangingPunct="0">
              <a:spcBef>
                <a:spcPts val="7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spcBef>
                <a:spcPts val="6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9pPr>
          </a:lstStyle>
          <a:p>
            <a:pPr eaLnBrk="1" hangingPunct="1">
              <a:spcBef>
                <a:spcPts val="1150"/>
              </a:spcBef>
              <a:buClrTx/>
              <a:buFontTx/>
              <a:buNone/>
            </a:pPr>
            <a:r>
              <a:rPr lang="en-US" altLang="cs-CZ" sz="2000">
                <a:cs typeface="Times New Roman" pitchFamily="18" charset="0"/>
              </a:rPr>
              <a:t>Opatrovník - § 486, § 165</a:t>
            </a:r>
          </a:p>
        </p:txBody>
      </p:sp>
      <p:grpSp>
        <p:nvGrpSpPr>
          <p:cNvPr id="6156" name="Group 21"/>
          <p:cNvGrpSpPr>
            <a:grpSpLocks/>
          </p:cNvGrpSpPr>
          <p:nvPr/>
        </p:nvGrpSpPr>
        <p:grpSpPr bwMode="auto">
          <a:xfrm>
            <a:off x="228600" y="6172200"/>
            <a:ext cx="2878138" cy="500063"/>
            <a:chOff x="144" y="3888"/>
            <a:chExt cx="1813" cy="315"/>
          </a:xfrm>
        </p:grpSpPr>
        <p:sp>
          <p:nvSpPr>
            <p:cNvPr id="6170" name="Rectangle 22"/>
            <p:cNvSpPr>
              <a:spLocks noChangeArrowheads="1"/>
            </p:cNvSpPr>
            <p:nvPr/>
          </p:nvSpPr>
          <p:spPr bwMode="auto">
            <a:xfrm>
              <a:off x="144" y="3888"/>
              <a:ext cx="1813" cy="315"/>
            </a:xfrm>
            <a:prstGeom prst="rect">
              <a:avLst/>
            </a:prstGeom>
            <a:solidFill>
              <a:srgbClr val="FFFF00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6171" name="Rectangle 23"/>
            <p:cNvSpPr>
              <a:spLocks noChangeArrowheads="1"/>
            </p:cNvSpPr>
            <p:nvPr/>
          </p:nvSpPr>
          <p:spPr bwMode="auto">
            <a:xfrm>
              <a:off x="222" y="3949"/>
              <a:ext cx="1664" cy="1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spcBef>
                  <a:spcPts val="7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32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spcBef>
                  <a:spcPts val="6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8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cs-CZ" sz="2000">
                  <a:cs typeface="Times New Roman" pitchFamily="18" charset="0"/>
                </a:rPr>
                <a:t>Nezmocněné jednatelství</a:t>
              </a:r>
            </a:p>
          </p:txBody>
        </p:sp>
      </p:grpSp>
      <p:sp>
        <p:nvSpPr>
          <p:cNvPr id="6157" name="Rectangle 24"/>
          <p:cNvSpPr>
            <a:spLocks noChangeArrowheads="1"/>
          </p:cNvSpPr>
          <p:nvPr/>
        </p:nvSpPr>
        <p:spPr bwMode="auto">
          <a:xfrm>
            <a:off x="3810000" y="6019800"/>
            <a:ext cx="49657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40680" bIns="0"/>
          <a:lstStyle>
            <a:lvl1pPr marL="39688" eaLnBrk="0" hangingPunct="0">
              <a:spcBef>
                <a:spcPts val="7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32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1pPr>
            <a:lvl2pPr eaLnBrk="0" hangingPunct="0">
              <a:spcBef>
                <a:spcPts val="6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8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2pPr>
            <a:lvl3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4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3pPr>
            <a:lvl4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4pPr>
            <a:lvl5pPr eaLnBrk="0" hangingPunct="0">
              <a:spcBef>
                <a:spcPts val="500"/>
              </a:spcBef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9688" algn="l"/>
                <a:tab pos="487363" algn="l"/>
                <a:tab pos="936625" algn="l"/>
                <a:tab pos="1385888" algn="l"/>
                <a:tab pos="1835150" algn="l"/>
                <a:tab pos="2284413" algn="l"/>
                <a:tab pos="2733675" algn="l"/>
                <a:tab pos="3182938" algn="l"/>
                <a:tab pos="3632200" algn="l"/>
                <a:tab pos="4081463" algn="l"/>
                <a:tab pos="4530725" algn="l"/>
                <a:tab pos="4979988" algn="l"/>
                <a:tab pos="5429250" algn="l"/>
                <a:tab pos="5878513" algn="l"/>
                <a:tab pos="6327775" algn="l"/>
                <a:tab pos="6777038" algn="l"/>
                <a:tab pos="7226300" algn="l"/>
                <a:tab pos="7675563" algn="l"/>
                <a:tab pos="8124825" algn="l"/>
                <a:tab pos="8574088" algn="l"/>
                <a:tab pos="9023350" algn="l"/>
              </a:tabLst>
              <a:defRPr sz="2000">
                <a:solidFill>
                  <a:srgbClr val="000000"/>
                </a:solidFill>
                <a:latin typeface="Times New Roman" pitchFamily="18" charset="0"/>
                <a:ea typeface="ヒラギノ明朝 ProN W3" charset="0"/>
                <a:cs typeface="ヒラギノ明朝 ProN W3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800">
                <a:cs typeface="Times New Roman" pitchFamily="18" charset="0"/>
              </a:rPr>
              <a:t>Jiná osoba v provozovně podnikatele, o</a:t>
            </a:r>
            <a:r>
              <a:rPr lang="en-US" altLang="cs-CZ" sz="2000">
                <a:cs typeface="Times New Roman" pitchFamily="18" charset="0"/>
              </a:rPr>
              <a:t>chrana dobré víry třetích osob - § 430 odst. 2</a:t>
            </a:r>
          </a:p>
        </p:txBody>
      </p:sp>
      <p:sp>
        <p:nvSpPr>
          <p:cNvPr id="6158" name="Line 25"/>
          <p:cNvSpPr>
            <a:spLocks noChangeShapeType="1"/>
          </p:cNvSpPr>
          <p:nvPr/>
        </p:nvSpPr>
        <p:spPr bwMode="auto">
          <a:xfrm>
            <a:off x="1143000" y="1600200"/>
            <a:ext cx="5029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9" name="Line 26"/>
          <p:cNvSpPr>
            <a:spLocks noChangeShapeType="1"/>
          </p:cNvSpPr>
          <p:nvPr/>
        </p:nvSpPr>
        <p:spPr bwMode="auto">
          <a:xfrm>
            <a:off x="3886200" y="1612900"/>
            <a:ext cx="1588" cy="330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0" name="Line 27"/>
          <p:cNvSpPr>
            <a:spLocks noChangeShapeType="1"/>
          </p:cNvSpPr>
          <p:nvPr/>
        </p:nvSpPr>
        <p:spPr bwMode="auto">
          <a:xfrm>
            <a:off x="6134100" y="1600200"/>
            <a:ext cx="1588" cy="3175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1" name="Line 28"/>
          <p:cNvSpPr>
            <a:spLocks noChangeShapeType="1"/>
          </p:cNvSpPr>
          <p:nvPr/>
        </p:nvSpPr>
        <p:spPr bwMode="auto">
          <a:xfrm>
            <a:off x="1143000" y="2984500"/>
            <a:ext cx="1588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2" name="Line 29"/>
          <p:cNvSpPr>
            <a:spLocks noChangeShapeType="1"/>
          </p:cNvSpPr>
          <p:nvPr/>
        </p:nvSpPr>
        <p:spPr bwMode="auto">
          <a:xfrm>
            <a:off x="3886200" y="2717800"/>
            <a:ext cx="1588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3" name="Line 30"/>
          <p:cNvSpPr>
            <a:spLocks noChangeShapeType="1"/>
          </p:cNvSpPr>
          <p:nvPr/>
        </p:nvSpPr>
        <p:spPr bwMode="auto">
          <a:xfrm>
            <a:off x="6604000" y="2679700"/>
            <a:ext cx="1588" cy="304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4" name="Line 31"/>
          <p:cNvSpPr>
            <a:spLocks noChangeShapeType="1"/>
          </p:cNvSpPr>
          <p:nvPr/>
        </p:nvSpPr>
        <p:spPr bwMode="auto">
          <a:xfrm>
            <a:off x="3124200" y="6400800"/>
            <a:ext cx="457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165" name="Group 32"/>
          <p:cNvGrpSpPr>
            <a:grpSpLocks/>
          </p:cNvGrpSpPr>
          <p:nvPr/>
        </p:nvGrpSpPr>
        <p:grpSpPr bwMode="auto">
          <a:xfrm>
            <a:off x="2374900" y="5524500"/>
            <a:ext cx="3730625" cy="454025"/>
            <a:chOff x="1496" y="3480"/>
            <a:chExt cx="2350" cy="286"/>
          </a:xfrm>
        </p:grpSpPr>
        <p:sp>
          <p:nvSpPr>
            <p:cNvPr id="6168" name="Rectangle 33"/>
            <p:cNvSpPr>
              <a:spLocks noChangeArrowheads="1"/>
            </p:cNvSpPr>
            <p:nvPr/>
          </p:nvSpPr>
          <p:spPr bwMode="auto">
            <a:xfrm>
              <a:off x="1496" y="3480"/>
              <a:ext cx="2350" cy="286"/>
            </a:xfrm>
            <a:prstGeom prst="rect">
              <a:avLst/>
            </a:prstGeom>
            <a:solidFill>
              <a:srgbClr val="00CC99"/>
            </a:solidFill>
            <a:ln w="9360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  <p:sp>
          <p:nvSpPr>
            <p:cNvPr id="6169" name="Rectangle 34"/>
            <p:cNvSpPr>
              <a:spLocks noChangeArrowheads="1"/>
            </p:cNvSpPr>
            <p:nvPr/>
          </p:nvSpPr>
          <p:spPr bwMode="auto">
            <a:xfrm>
              <a:off x="2093" y="3537"/>
              <a:ext cx="1155" cy="1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40680" bIns="0" anchor="ctr">
              <a:spAutoFit/>
            </a:bodyPr>
            <a:lstStyle>
              <a:lvl1pPr marL="39688" eaLnBrk="0" hangingPunct="0">
                <a:spcBef>
                  <a:spcPts val="7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32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1pPr>
              <a:lvl2pPr eaLnBrk="0" hangingPunct="0">
                <a:spcBef>
                  <a:spcPts val="6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8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2pPr>
              <a:lvl3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4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3pPr>
              <a:lvl4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4pPr>
              <a:lvl5pPr eaLnBrk="0" hangingPunct="0">
                <a:spcBef>
                  <a:spcPts val="500"/>
                </a:spcBef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tabLst>
                  <a:tab pos="39688" algn="l"/>
                  <a:tab pos="487363" algn="l"/>
                  <a:tab pos="936625" algn="l"/>
                  <a:tab pos="1385888" algn="l"/>
                  <a:tab pos="1835150" algn="l"/>
                  <a:tab pos="2284413" algn="l"/>
                  <a:tab pos="2733675" algn="l"/>
                  <a:tab pos="3182938" algn="l"/>
                  <a:tab pos="3632200" algn="l"/>
                  <a:tab pos="4081463" algn="l"/>
                  <a:tab pos="4530725" algn="l"/>
                  <a:tab pos="4979988" algn="l"/>
                  <a:tab pos="5429250" algn="l"/>
                  <a:tab pos="5878513" algn="l"/>
                  <a:tab pos="6327775" algn="l"/>
                  <a:tab pos="6777038" algn="l"/>
                  <a:tab pos="7226300" algn="l"/>
                  <a:tab pos="7675563" algn="l"/>
                  <a:tab pos="8124825" algn="l"/>
                  <a:tab pos="8574088" algn="l"/>
                  <a:tab pos="9023350" algn="l"/>
                </a:tabLst>
                <a:defRPr sz="2000">
                  <a:solidFill>
                    <a:srgbClr val="000000"/>
                  </a:solidFill>
                  <a:latin typeface="Times New Roman" pitchFamily="18" charset="0"/>
                  <a:ea typeface="ヒラギノ明朝 ProN W3" charset="0"/>
                  <a:cs typeface="ヒラギノ明朝 ProN W3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cs-CZ" sz="1800">
                  <a:latin typeface="Arial" charset="0"/>
                  <a:cs typeface="Arial" charset="0"/>
                </a:rPr>
                <a:t>Likvidátor - § 193</a:t>
              </a:r>
            </a:p>
          </p:txBody>
        </p:sp>
      </p:grpSp>
      <p:sp>
        <p:nvSpPr>
          <p:cNvPr id="6166" name="Line 35"/>
          <p:cNvSpPr>
            <a:spLocks noChangeShapeType="1"/>
          </p:cNvSpPr>
          <p:nvPr/>
        </p:nvSpPr>
        <p:spPr bwMode="auto">
          <a:xfrm flipV="1">
            <a:off x="3759200" y="1254125"/>
            <a:ext cx="1588" cy="347663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7" name="Line 36"/>
          <p:cNvSpPr>
            <a:spLocks noChangeShapeType="1"/>
          </p:cNvSpPr>
          <p:nvPr/>
        </p:nvSpPr>
        <p:spPr bwMode="auto">
          <a:xfrm flipV="1">
            <a:off x="1143000" y="1609725"/>
            <a:ext cx="1588" cy="7810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9763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/>
          <a:lstStyle/>
          <a:p>
            <a:r>
              <a:rPr lang="cs-CZ" dirty="0" smtClean="0"/>
              <a:t>Veřejné rejstříky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120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844824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/>
              <a:t>Pramen práva: z. č. 304/2013 Sb., o veřejných rejstřících právnických a fyzických osob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Druhy rejstříků: spolkový, nadační, rejstřík ústavů, rejstřík společenství vlastníků jednotek, obchodní rejstřík, rejstřík obecně prospěšných společností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Zákon obsahuje hmotněprávní úpravu (kdo, co, účinky zápisu) i procesní úpravu (řízení o zápisu do veřejného rejstříku)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6441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936104"/>
          </a:xfrm>
        </p:spPr>
        <p:txBody>
          <a:bodyPr/>
          <a:lstStyle/>
          <a:p>
            <a:r>
              <a:rPr lang="cs-CZ" dirty="0" smtClean="0"/>
              <a:t>Základní zásady právní úpravy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1513" y="980728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/>
              <a:t>Veřejné rejstříky vedou soudy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Zákon připouští, aby zápisy prováděli i notáři (§ 108 n.)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Zápisy o jednotlivých osobách jsou vedeny na vložkách – pro každou osobu vedena samostatná vložka, součástí rejstříku je sbírka listin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Rejstříky jsou vedeny elektronicky: informace jsou dostupné na </a:t>
            </a:r>
            <a:r>
              <a:rPr lang="cs-CZ" sz="2400" dirty="0" smtClean="0">
                <a:hlinkClick r:id="rId2"/>
              </a:rPr>
              <a:t>www.justice.cz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Rejstříky jsou ovládány principem publicity: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- princip formální publicity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- princip materiální publicity pozitivní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                                negativní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973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Zapisované skutečnosti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6830" y="1340768"/>
            <a:ext cx="8784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rgbClr val="FF0000"/>
                </a:solidFill>
              </a:rPr>
              <a:t>Obecná úprava údajů</a:t>
            </a:r>
            <a:r>
              <a:rPr lang="cs-CZ" sz="2400" dirty="0" smtClean="0"/>
              <a:t>, které se zapisují u všech zapsaných osob: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§ 25</a:t>
            </a:r>
          </a:p>
          <a:p>
            <a:pPr marL="342900" indent="-342900">
              <a:buFontTx/>
              <a:buChar char="-"/>
            </a:pPr>
            <a:endParaRPr lang="cs-CZ" sz="2400" dirty="0" smtClean="0"/>
          </a:p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rgbClr val="FF0000"/>
                </a:solidFill>
              </a:rPr>
              <a:t>Úprava údajů zapisovaných do obchodního rejstříku: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Doplňující údaje zapisované u osob zapsaných v obchodním rejstříku: § 48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Údaje o zahraničních osobách zapisovaných do obchodního rejstříku: § 49 – 50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Údaje o odštěpných závodech: § 51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rgbClr val="FF0000"/>
                </a:solidFill>
              </a:rPr>
              <a:t>Zápisy související se zrušením a zánikem právnických osob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Zápisy přeměn: § 55 – 64</a:t>
            </a:r>
          </a:p>
          <a:p>
            <a:pPr marL="342900" indent="-342900">
              <a:buFontTx/>
              <a:buChar char="-"/>
            </a:pPr>
            <a:r>
              <a:rPr lang="cs-CZ" sz="2400" dirty="0" smtClean="0"/>
              <a:t>Zápisy zrušení a likvidace: § 65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9057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Zapisované osoby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988840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/>
              <a:t>Obchodní společnosti a družstva: obligatorní zápis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Fyzické osoby: obligatorní zápis při dosažení zákonem stanovených limitů nebo osoby uvedené v § 43 podnikající na území ČR, jinak fakultativní zápis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Další osoby, o nichž to stanoví zvláštní zákon: např. Hospodářská komora ČR a Agrární komora ČR podle z. č. 301/1992 Sb.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Osoby, jejichž zápis byl „vyvolán“ zápisem právnické osoby (společníci, členové statutárních orgánů)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945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zápisu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2060848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/>
              <a:t>Deklaratorní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Konstitutivní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5383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Sbírka listin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2204864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 smtClean="0"/>
              <a:t>Databáze dokumentů, které se vztahují k zapisovaným subjektům a poskytují bližší informace o jejich vnitřních poměrech</a:t>
            </a:r>
          </a:p>
          <a:p>
            <a:pPr marL="342900" indent="-342900">
              <a:buFontTx/>
              <a:buChar char="-"/>
            </a:pPr>
            <a:endParaRPr lang="cs-CZ" sz="2400" dirty="0"/>
          </a:p>
          <a:p>
            <a:pPr marL="342900" indent="-342900">
              <a:buFontTx/>
              <a:buChar char="-"/>
            </a:pPr>
            <a:r>
              <a:rPr lang="cs-CZ" sz="2400" dirty="0" smtClean="0"/>
              <a:t>Výčet listin je uveden v </a:t>
            </a:r>
            <a:r>
              <a:rPr lang="cs-CZ" sz="2400" smtClean="0"/>
              <a:t>§ 66</a:t>
            </a:r>
            <a:endParaRPr lang="cs-CZ" sz="2400" dirty="0" smtClean="0"/>
          </a:p>
          <a:p>
            <a:pPr marL="342900" indent="-342900">
              <a:buFontTx/>
              <a:buChar char="-"/>
            </a:pPr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2128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/>
          <a:lstStyle/>
          <a:p>
            <a:r>
              <a:rPr lang="cs-CZ" dirty="0" smtClean="0"/>
              <a:t>Jednání podnikatele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25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514</Words>
  <Application>Microsoft Office PowerPoint</Application>
  <PresentationFormat>Předvádění na obrazovce (4:3)</PresentationFormat>
  <Paragraphs>73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Podnikatel podle NOZ</vt:lpstr>
      <vt:lpstr>Veřejné rejstříky</vt:lpstr>
      <vt:lpstr>Základní údaje</vt:lpstr>
      <vt:lpstr>Základní zásady právní úpravy</vt:lpstr>
      <vt:lpstr>Zapisované skutečnosti</vt:lpstr>
      <vt:lpstr>Zapisované osoby</vt:lpstr>
      <vt:lpstr>Účinky zápisu</vt:lpstr>
      <vt:lpstr>Sbírka listin</vt:lpstr>
      <vt:lpstr>Jednání podnikatele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Podnikatel podle NOZ</dc:title>
  <dc:creator>Jarmila Pokorná</dc:creator>
  <cp:lastModifiedBy>Jarmila Pokorná</cp:lastModifiedBy>
  <cp:revision>4</cp:revision>
  <dcterms:created xsi:type="dcterms:W3CDTF">2017-02-15T09:00:12Z</dcterms:created>
  <dcterms:modified xsi:type="dcterms:W3CDTF">2017-02-15T10:00:17Z</dcterms:modified>
</cp:coreProperties>
</file>