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handoutMasterIdLst>
    <p:handoutMasterId r:id="rId26"/>
  </p:handoutMasterIdLst>
  <p:sldIdLst>
    <p:sldId id="256" r:id="rId2"/>
    <p:sldId id="310" r:id="rId3"/>
    <p:sldId id="281" r:id="rId4"/>
    <p:sldId id="312" r:id="rId5"/>
    <p:sldId id="313" r:id="rId6"/>
    <p:sldId id="314" r:id="rId7"/>
    <p:sldId id="315" r:id="rId8"/>
    <p:sldId id="311" r:id="rId9"/>
    <p:sldId id="316" r:id="rId10"/>
    <p:sldId id="318" r:id="rId11"/>
    <p:sldId id="323" r:id="rId12"/>
    <p:sldId id="322" r:id="rId13"/>
    <p:sldId id="321" r:id="rId14"/>
    <p:sldId id="319" r:id="rId15"/>
    <p:sldId id="320" r:id="rId16"/>
    <p:sldId id="329" r:id="rId17"/>
    <p:sldId id="330" r:id="rId18"/>
    <p:sldId id="331" r:id="rId19"/>
    <p:sldId id="325" r:id="rId20"/>
    <p:sldId id="326" r:id="rId21"/>
    <p:sldId id="327" r:id="rId22"/>
    <p:sldId id="328" r:id="rId23"/>
    <p:sldId id="261" r:id="rId24"/>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282"/>
    <p:restoredTop sz="94760"/>
  </p:normalViewPr>
  <p:slideViewPr>
    <p:cSldViewPr snapToGrid="0" snapToObjects="1">
      <p:cViewPr varScale="1">
        <p:scale>
          <a:sx n="104" d="100"/>
          <a:sy n="104" d="100"/>
        </p:scale>
        <p:origin x="-108" y="-13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24BB9A58-931B-4ED2-A3AE-6410EB25FC2B}" type="datetimeFigureOut">
              <a:rPr lang="cs-CZ" smtClean="0"/>
              <a:pPr/>
              <a:t>16.3.2017</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96027AC4-0729-45D4-A21E-D7EB3CF8C664}" type="slidenum">
              <a:rPr lang="cs-CZ" smtClean="0"/>
              <a:pPr/>
              <a:t>‹#›</a:t>
            </a:fld>
            <a:endParaRPr lang="cs-CZ"/>
          </a:p>
        </p:txBody>
      </p:sp>
    </p:spTree>
    <p:extLst>
      <p:ext uri="{BB962C8B-B14F-4D97-AF65-F5344CB8AC3E}">
        <p14:creationId xmlns:p14="http://schemas.microsoft.com/office/powerpoint/2010/main" xmlns="" val="5281052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454E8CBD-5BEE-4336-8458-40361490C864}" type="datetimeFigureOut">
              <a:rPr lang="cs-CZ" smtClean="0"/>
              <a:pPr/>
              <a:t>16.3.2017</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5E5441F8-DB8B-49FE-AF79-D5FD04934031}" type="slidenum">
              <a:rPr lang="cs-CZ" smtClean="0"/>
              <a:pPr/>
              <a:t>‹#›</a:t>
            </a:fld>
            <a:endParaRPr lang="cs-CZ"/>
          </a:p>
        </p:txBody>
      </p:sp>
    </p:spTree>
    <p:extLst>
      <p:ext uri="{BB962C8B-B14F-4D97-AF65-F5344CB8AC3E}">
        <p14:creationId xmlns:p14="http://schemas.microsoft.com/office/powerpoint/2010/main" xmlns="" val="912899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5E5441F8-DB8B-49FE-AF79-D5FD04934031}" type="slidenum">
              <a:rPr lang="cs-CZ" smtClean="0"/>
              <a:pPr/>
              <a:t>2</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cs-CZ" smtClean="0"/>
              <a:t>Kliknutím lze upravit styl.</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3/16/2017</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Přetáhněte obrázek na zástupný symbol nebo klikněte na ikonu pro přidání.</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3/16/2017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titulek">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cs-CZ" smtClean="0"/>
              <a:t>Kliknutím lze upravit styl.</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titulkem">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cs-CZ" smtClean="0"/>
              <a:t>Kliknutím lze upravit styl.</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Po kliknutí můžete upravovat styly textu v předloze.</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cs-CZ" smtClean="0"/>
              <a:t>Kliknutím lze upravit styl.</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cs-CZ" smtClean="0"/>
              <a:t>Kliknutím lze upravit styl.</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cs-CZ" smtClean="0"/>
              <a:t>Po kliknutí můžete upravovat styly textu v předloze.</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cs-CZ" smtClean="0"/>
              <a:t>Kliknutím lze upravit styl.</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cs-CZ" smtClean="0"/>
              <a:t>Po kliknutí můžete upravovat styly textu v předloze.</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nchor="ct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Po kliknutí můžete upravovat styly textu v předloze.</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Po kliknutí můžete upravovat styly textu v předloze.</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cs-CZ" smtClean="0"/>
              <a:t>Kliknutím lze upravit styl.</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3/16/2017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cs-CZ" smtClean="0"/>
              <a:t>Kliknutím lze upravit styl.</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Přetáhněte obrázek na zástupný symbol nebo klikněte na ikonu pro přidání.</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3/16/2017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3/16/2017</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073236" y="314891"/>
            <a:ext cx="7429786" cy="2616199"/>
          </a:xfrm>
        </p:spPr>
        <p:txBody>
          <a:bodyPr>
            <a:normAutofit/>
          </a:bodyPr>
          <a:lstStyle/>
          <a:p>
            <a:pPr algn="l"/>
            <a:r>
              <a:rPr lang="cs-CZ" dirty="0" smtClean="0"/>
              <a:t>Analýza účetních dokladů (pro právníky)</a:t>
            </a:r>
            <a:endParaRPr lang="cs-CZ" dirty="0"/>
          </a:p>
        </p:txBody>
      </p:sp>
      <p:sp>
        <p:nvSpPr>
          <p:cNvPr id="3" name="Podnadpis 2"/>
          <p:cNvSpPr>
            <a:spLocks noGrp="1"/>
          </p:cNvSpPr>
          <p:nvPr>
            <p:ph type="subTitle" idx="1"/>
          </p:nvPr>
        </p:nvSpPr>
        <p:spPr>
          <a:xfrm>
            <a:off x="4515377" y="4047762"/>
            <a:ext cx="6987645" cy="1388534"/>
          </a:xfrm>
        </p:spPr>
        <p:txBody>
          <a:bodyPr>
            <a:normAutofit/>
          </a:bodyPr>
          <a:lstStyle/>
          <a:p>
            <a:r>
              <a:rPr lang="cs-CZ" sz="3200" dirty="0" smtClean="0"/>
              <a:t>Ekonomické základy práva - seminář</a:t>
            </a:r>
            <a:endParaRPr lang="cs-CZ" sz="3200" dirty="0"/>
          </a:p>
        </p:txBody>
      </p:sp>
    </p:spTree>
    <p:extLst>
      <p:ext uri="{BB962C8B-B14F-4D97-AF65-F5344CB8AC3E}">
        <p14:creationId xmlns:p14="http://schemas.microsoft.com/office/powerpoint/2010/main" xmlns="" val="625522890"/>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Bilanční princip a rozvaha</a:t>
            </a:r>
            <a:endParaRPr lang="cs-CZ" dirty="0"/>
          </a:p>
        </p:txBody>
      </p:sp>
      <p:sp>
        <p:nvSpPr>
          <p:cNvPr id="3" name="Zástupný symbol pro obsah 2"/>
          <p:cNvSpPr>
            <a:spLocks noGrp="1"/>
          </p:cNvSpPr>
          <p:nvPr>
            <p:ph idx="1"/>
          </p:nvPr>
        </p:nvSpPr>
        <p:spPr>
          <a:xfrm>
            <a:off x="1484311" y="1939637"/>
            <a:ext cx="10018713" cy="4738254"/>
          </a:xfrm>
        </p:spPr>
        <p:txBody>
          <a:bodyPr>
            <a:normAutofit/>
          </a:bodyPr>
          <a:lstStyle/>
          <a:p>
            <a:pPr marL="457200" lvl="1" indent="0">
              <a:buFontTx/>
              <a:buNone/>
            </a:pPr>
            <a:r>
              <a:rPr lang="cs-CZ" altLang="en-US" sz="2400" dirty="0" smtClean="0"/>
              <a:t>Účetnictví sleduje majetek ze dvou pohledů – druhová struktura a zdroje pořízení</a:t>
            </a:r>
          </a:p>
          <a:p>
            <a:pPr marL="457200" lvl="1" indent="0">
              <a:buFontTx/>
              <a:buNone/>
            </a:pPr>
            <a:r>
              <a:rPr lang="cs-CZ" altLang="en-US" sz="2400" dirty="0" smtClean="0"/>
              <a:t>Aktiva jsou položky majetku, které:</a:t>
            </a:r>
          </a:p>
          <a:p>
            <a:pPr marL="457200" lvl="1" indent="0">
              <a:buFontTx/>
              <a:buNone/>
            </a:pPr>
            <a:r>
              <a:rPr lang="cs-CZ" altLang="en-US" sz="2400" dirty="0"/>
              <a:t>	</a:t>
            </a:r>
            <a:r>
              <a:rPr lang="cs-CZ" altLang="en-US" sz="2400" dirty="0" smtClean="0"/>
              <a:t>1) představují pro podnik budoucí ekonomický prospěch</a:t>
            </a:r>
          </a:p>
          <a:p>
            <a:pPr marL="457200" lvl="1" indent="0">
              <a:buFontTx/>
              <a:buNone/>
            </a:pPr>
            <a:r>
              <a:rPr lang="cs-CZ" altLang="en-US" sz="2400" dirty="0"/>
              <a:t>	</a:t>
            </a:r>
            <a:r>
              <a:rPr lang="cs-CZ" altLang="en-US" sz="2400" dirty="0" smtClean="0"/>
              <a:t>2) tento prospěch má podnik plně pod kontrolou (je vlastník)</a:t>
            </a:r>
          </a:p>
          <a:p>
            <a:pPr marL="457200" lvl="1" indent="0">
              <a:buFontTx/>
              <a:buNone/>
            </a:pPr>
            <a:r>
              <a:rPr lang="cs-CZ" altLang="en-US" sz="2400" dirty="0"/>
              <a:t>	</a:t>
            </a:r>
            <a:r>
              <a:rPr lang="cs-CZ" altLang="en-US" sz="2400" dirty="0" smtClean="0"/>
              <a:t>3) očekávání budoucího prospěchu musí být dostatečně spolehlivé a prokazatelné</a:t>
            </a:r>
          </a:p>
          <a:p>
            <a:pPr marL="457200" lvl="1" indent="0">
              <a:buFontTx/>
              <a:buNone/>
            </a:pPr>
            <a:r>
              <a:rPr lang="cs-CZ" altLang="en-US" sz="2400" dirty="0"/>
              <a:t>	</a:t>
            </a:r>
            <a:r>
              <a:rPr lang="cs-CZ" altLang="en-US" sz="2400" dirty="0" smtClean="0"/>
              <a:t>4) položka aktiv je důsledkem operací uskutečněných v minulosti</a:t>
            </a:r>
          </a:p>
          <a:p>
            <a:pPr marL="457200" lvl="1" indent="0">
              <a:buFontTx/>
              <a:buNone/>
            </a:pPr>
            <a:r>
              <a:rPr lang="cs-CZ" altLang="en-US" sz="2400" dirty="0"/>
              <a:t>	</a:t>
            </a:r>
            <a:r>
              <a:rPr lang="cs-CZ" altLang="en-US" sz="2400" dirty="0" smtClean="0"/>
              <a:t>5) </a:t>
            </a:r>
            <a:r>
              <a:rPr lang="cs-CZ" altLang="en-US" sz="2400" dirty="0"/>
              <a:t>položka aktiv </a:t>
            </a:r>
            <a:r>
              <a:rPr lang="cs-CZ" altLang="en-US" sz="2400" dirty="0" smtClean="0"/>
              <a:t>musí být spolehlivě ocenitelná</a:t>
            </a:r>
          </a:p>
        </p:txBody>
      </p:sp>
    </p:spTree>
    <p:extLst>
      <p:ext uri="{BB962C8B-B14F-4D97-AF65-F5344CB8AC3E}">
        <p14:creationId xmlns:p14="http://schemas.microsoft.com/office/powerpoint/2010/main" xmlns="" val="2090300161"/>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Bilanční princip a rozvaha</a:t>
            </a:r>
            <a:endParaRPr lang="cs-CZ" dirty="0"/>
          </a:p>
        </p:txBody>
      </p:sp>
      <p:sp>
        <p:nvSpPr>
          <p:cNvPr id="3" name="Zástupný symbol pro obsah 2"/>
          <p:cNvSpPr>
            <a:spLocks noGrp="1"/>
          </p:cNvSpPr>
          <p:nvPr>
            <p:ph idx="1"/>
          </p:nvPr>
        </p:nvSpPr>
        <p:spPr>
          <a:xfrm>
            <a:off x="1484311" y="1939637"/>
            <a:ext cx="10018713" cy="4738254"/>
          </a:xfrm>
        </p:spPr>
        <p:txBody>
          <a:bodyPr>
            <a:normAutofit/>
          </a:bodyPr>
          <a:lstStyle/>
          <a:p>
            <a:pPr marL="457200" lvl="1" indent="0">
              <a:buFontTx/>
              <a:buNone/>
            </a:pPr>
            <a:r>
              <a:rPr lang="cs-CZ" altLang="en-US" sz="2400" dirty="0" smtClean="0"/>
              <a:t>Druhý pohled na majetek podniku vyjadřuje zdroje, ze kterých byl majetek pořízen.</a:t>
            </a:r>
          </a:p>
          <a:p>
            <a:pPr marL="457200" lvl="1" indent="0">
              <a:buFontTx/>
              <a:buNone/>
            </a:pPr>
            <a:r>
              <a:rPr lang="cs-CZ" altLang="en-US" sz="2400" dirty="0" smtClean="0"/>
              <a:t>Tyto zdroje lze dělit na „vlastní“ a „cizí“</a:t>
            </a:r>
          </a:p>
          <a:p>
            <a:pPr marL="457200" lvl="1" indent="0">
              <a:buFontTx/>
              <a:buNone/>
            </a:pPr>
            <a:r>
              <a:rPr lang="cs-CZ" altLang="en-US" sz="2400" dirty="0" smtClean="0"/>
              <a:t>Vlastní kapitál – základní kapitál, fondy a nerozdělený zisk</a:t>
            </a:r>
          </a:p>
          <a:p>
            <a:pPr marL="457200" lvl="1" indent="0">
              <a:buFontTx/>
              <a:buNone/>
            </a:pPr>
            <a:r>
              <a:rPr lang="cs-CZ" altLang="en-US" sz="2400" dirty="0" smtClean="0"/>
              <a:t>Cizí kapitál – dluhy vůči třetím subjektům (např. dodavatelům, zaměstnancům, bance, atd.)</a:t>
            </a:r>
          </a:p>
          <a:p>
            <a:pPr marL="457200" lvl="1" indent="0">
              <a:buFontTx/>
              <a:buNone/>
            </a:pPr>
            <a:endParaRPr lang="cs-CZ" altLang="en-US" sz="2400" dirty="0"/>
          </a:p>
          <a:p>
            <a:pPr marL="457200" lvl="1" indent="0">
              <a:buFontTx/>
              <a:buNone/>
            </a:pPr>
            <a:r>
              <a:rPr lang="cs-CZ" altLang="en-US" sz="2400" dirty="0" smtClean="0"/>
              <a:t>Bilanční princip: 		aktiva = pasiva 										(pouze odlišný pohled na majetek podniku)</a:t>
            </a:r>
          </a:p>
        </p:txBody>
      </p:sp>
    </p:spTree>
    <p:extLst>
      <p:ext uri="{BB962C8B-B14F-4D97-AF65-F5344CB8AC3E}">
        <p14:creationId xmlns:p14="http://schemas.microsoft.com/office/powerpoint/2010/main" xmlns="" val="4090846393"/>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Dva pohledy na strukturu majetku</a:t>
            </a:r>
            <a:endParaRPr lang="cs-CZ" dirty="0"/>
          </a:p>
        </p:txBody>
      </p:sp>
      <p:sp>
        <p:nvSpPr>
          <p:cNvPr id="3" name="Zástupný symbol pro obsah 2"/>
          <p:cNvSpPr>
            <a:spLocks noGrp="1"/>
          </p:cNvSpPr>
          <p:nvPr>
            <p:ph idx="1"/>
          </p:nvPr>
        </p:nvSpPr>
        <p:spPr>
          <a:xfrm>
            <a:off x="1484311" y="1939637"/>
            <a:ext cx="10018713" cy="4738254"/>
          </a:xfrm>
        </p:spPr>
        <p:txBody>
          <a:bodyPr>
            <a:normAutofit/>
          </a:bodyPr>
          <a:lstStyle/>
          <a:p>
            <a:pPr marL="457200" lvl="1" indent="0">
              <a:buFontTx/>
              <a:buNone/>
            </a:pPr>
            <a:endParaRPr lang="cs-CZ" altLang="en-US" sz="2400" dirty="0" smtClean="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406810" y="1784390"/>
            <a:ext cx="9058998" cy="4599552"/>
          </a:xfrm>
          <a:prstGeom prst="rect">
            <a:avLst/>
          </a:prstGeom>
          <a:noFill/>
          <a:ln>
            <a:noFill/>
          </a:ln>
          <a:extLst>
            <a:ext uri="{909E8E84-426E-40DD-AFC4-6F175D3DCCD1}">
              <a14:hiddenFill xmlns:a14="http://schemas.microsoft.com/office/drawing/2010/main" xmlns="">
                <a:gradFill rotWithShape="0">
                  <a:gsLst>
                    <a:gs pos="0">
                      <a:schemeClr val="accent1"/>
                    </a:gs>
                    <a:gs pos="100000">
                      <a:srgbClr val="4D664D"/>
                    </a:gs>
                  </a:gsLst>
                  <a:path path="shape">
                    <a:fillToRect l="50000" t="50000" r="50000" b="50000"/>
                  </a:path>
                </a:gra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954562117"/>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altLang="cs-CZ" dirty="0"/>
              <a:t>Náklady – výnosy</a:t>
            </a:r>
            <a:endParaRPr lang="cs-CZ" dirty="0"/>
          </a:p>
        </p:txBody>
      </p:sp>
      <p:sp>
        <p:nvSpPr>
          <p:cNvPr id="3" name="Zástupný symbol pro obsah 2"/>
          <p:cNvSpPr>
            <a:spLocks noGrp="1"/>
          </p:cNvSpPr>
          <p:nvPr>
            <p:ph idx="1"/>
          </p:nvPr>
        </p:nvSpPr>
        <p:spPr>
          <a:xfrm>
            <a:off x="1484311" y="1939637"/>
            <a:ext cx="10018713" cy="4738254"/>
          </a:xfrm>
        </p:spPr>
        <p:txBody>
          <a:bodyPr>
            <a:normAutofit/>
          </a:bodyPr>
          <a:lstStyle/>
          <a:p>
            <a:pPr marL="457200" lvl="1" indent="0">
              <a:buFontTx/>
              <a:buNone/>
            </a:pPr>
            <a:r>
              <a:rPr lang="cs-CZ" altLang="en-US" sz="2400" b="1" dirty="0"/>
              <a:t>Náklad</a:t>
            </a:r>
            <a:r>
              <a:rPr lang="cs-CZ" altLang="en-US" sz="2400" dirty="0"/>
              <a:t> - peněžní částka, kterou podnik účelně vynaložil na získání výnosů, tj. použil je k provedení určitého výkonu.</a:t>
            </a:r>
          </a:p>
          <a:p>
            <a:pPr marL="457200" lvl="1" indent="0">
              <a:buFontTx/>
              <a:buNone/>
            </a:pPr>
            <a:endParaRPr lang="cs-CZ" altLang="en-US" sz="2400" dirty="0"/>
          </a:p>
          <a:p>
            <a:pPr marL="457200" lvl="1" indent="0">
              <a:buFontTx/>
              <a:buNone/>
            </a:pPr>
            <a:r>
              <a:rPr lang="cs-CZ" altLang="en-US" sz="2400" b="1" dirty="0"/>
              <a:t>Výnos</a:t>
            </a:r>
            <a:r>
              <a:rPr lang="cs-CZ" altLang="en-US" sz="2400" dirty="0"/>
              <a:t> - peněžní částka, kterou podnik získal z veškerých svých činností za určité období bez ohledu na to, zda v tomto období došlo k jejímu inkasu → peněžní ekvivalent prodaných výkonů podniku (výrobků, zboží, služeb).</a:t>
            </a:r>
          </a:p>
          <a:p>
            <a:pPr marL="457200" lvl="1" indent="0">
              <a:buFontTx/>
              <a:buNone/>
            </a:pPr>
            <a:endParaRPr lang="cs-CZ" altLang="en-US" sz="2400" dirty="0"/>
          </a:p>
          <a:p>
            <a:pPr marL="457200" lvl="1" indent="0">
              <a:buFontTx/>
              <a:buNone/>
            </a:pPr>
            <a:r>
              <a:rPr lang="cs-CZ" altLang="en-US" sz="2400" b="1" dirty="0"/>
              <a:t>Hospodářský výsledek </a:t>
            </a:r>
            <a:r>
              <a:rPr lang="cs-CZ" altLang="en-US" sz="2400" dirty="0"/>
              <a:t>- rozdíl mezi výnosy a náklady. → zisk, ztráta.</a:t>
            </a:r>
          </a:p>
          <a:p>
            <a:pPr marL="457200" lvl="1" indent="0">
              <a:buFontTx/>
              <a:buNone/>
            </a:pPr>
            <a:endParaRPr lang="cs-CZ" altLang="en-US" sz="2400" dirty="0"/>
          </a:p>
          <a:p>
            <a:pPr marL="457200" lvl="1" indent="0">
              <a:buFontTx/>
              <a:buNone/>
            </a:pPr>
            <a:r>
              <a:rPr lang="cs-CZ" altLang="en-US" sz="2400" dirty="0"/>
              <a:t>Vyjádření ve výkazu zisku a </a:t>
            </a:r>
            <a:r>
              <a:rPr lang="cs-CZ" altLang="en-US" sz="2400" dirty="0" smtClean="0"/>
              <a:t>ztráty</a:t>
            </a:r>
          </a:p>
          <a:p>
            <a:pPr marL="457200" lvl="1" indent="0">
              <a:buFontTx/>
              <a:buNone/>
            </a:pPr>
            <a:endParaRPr lang="cs-CZ" altLang="en-US" sz="2400" dirty="0"/>
          </a:p>
        </p:txBody>
      </p:sp>
    </p:spTree>
    <p:extLst>
      <p:ext uri="{BB962C8B-B14F-4D97-AF65-F5344CB8AC3E}">
        <p14:creationId xmlns:p14="http://schemas.microsoft.com/office/powerpoint/2010/main" xmlns="" val="2376682277"/>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altLang="cs-CZ" dirty="0" smtClean="0"/>
              <a:t>Účelové - druhové členění nákladů a výnosů</a:t>
            </a:r>
            <a:endParaRPr lang="cs-CZ" dirty="0"/>
          </a:p>
        </p:txBody>
      </p:sp>
      <p:sp>
        <p:nvSpPr>
          <p:cNvPr id="3" name="Zástupný symbol pro obsah 2"/>
          <p:cNvSpPr>
            <a:spLocks noGrp="1"/>
          </p:cNvSpPr>
          <p:nvPr>
            <p:ph idx="1"/>
          </p:nvPr>
        </p:nvSpPr>
        <p:spPr>
          <a:xfrm>
            <a:off x="1484311" y="1939637"/>
            <a:ext cx="10018713" cy="4738254"/>
          </a:xfrm>
        </p:spPr>
        <p:txBody>
          <a:bodyPr>
            <a:normAutofit/>
          </a:bodyPr>
          <a:lstStyle/>
          <a:p>
            <a:pPr marL="457200" lvl="1" indent="0">
              <a:buFontTx/>
              <a:buNone/>
            </a:pPr>
            <a:endParaRPr lang="cs-CZ" altLang="en-US" sz="2400"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484311" y="1904006"/>
            <a:ext cx="8380125" cy="4773885"/>
          </a:xfrm>
          <a:prstGeom prst="rect">
            <a:avLst/>
          </a:prstGeom>
          <a:noFill/>
          <a:ln>
            <a:noFill/>
          </a:ln>
          <a:extLst>
            <a:ext uri="{909E8E84-426E-40DD-AFC4-6F175D3DCCD1}">
              <a14:hiddenFill xmlns:a14="http://schemas.microsoft.com/office/drawing/2010/main" xmlns="">
                <a:gradFill rotWithShape="0">
                  <a:gsLst>
                    <a:gs pos="0">
                      <a:schemeClr val="accent1"/>
                    </a:gs>
                    <a:gs pos="100000">
                      <a:srgbClr val="4D664D"/>
                    </a:gs>
                  </a:gsLst>
                  <a:path path="shape">
                    <a:fillToRect l="50000" t="50000" r="50000" b="50000"/>
                  </a:path>
                </a:gra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593276113"/>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altLang="cs-CZ" dirty="0"/>
              <a:t>Náklady – výnosy</a:t>
            </a:r>
            <a:endParaRPr lang="cs-CZ" dirty="0"/>
          </a:p>
        </p:txBody>
      </p:sp>
      <p:sp>
        <p:nvSpPr>
          <p:cNvPr id="3" name="Zástupný symbol pro obsah 2"/>
          <p:cNvSpPr>
            <a:spLocks noGrp="1"/>
          </p:cNvSpPr>
          <p:nvPr>
            <p:ph idx="1"/>
          </p:nvPr>
        </p:nvSpPr>
        <p:spPr>
          <a:xfrm>
            <a:off x="1484311" y="1939637"/>
            <a:ext cx="10018713" cy="4738254"/>
          </a:xfrm>
        </p:spPr>
        <p:txBody>
          <a:bodyPr>
            <a:normAutofit/>
          </a:bodyPr>
          <a:lstStyle/>
          <a:p>
            <a:pPr marL="457200" lvl="1" indent="0">
              <a:buFontTx/>
              <a:buNone/>
            </a:pPr>
            <a:r>
              <a:rPr lang="cs-CZ" altLang="en-US" sz="2400" dirty="0" smtClean="0"/>
              <a:t>Náklady v účetnictví podniku nejsou vždy totožné s daňovými náklady dle daňových předpisů.</a:t>
            </a:r>
          </a:p>
          <a:p>
            <a:pPr marL="457200" lvl="1" indent="0">
              <a:buFontTx/>
              <a:buNone/>
            </a:pPr>
            <a:r>
              <a:rPr lang="cs-CZ" altLang="en-US" sz="2400" dirty="0" smtClean="0"/>
              <a:t>Náklady mají zachycovat v zásadě všechny úbytky majetku podniku – včetně těch předpokládaných.</a:t>
            </a:r>
          </a:p>
          <a:p>
            <a:pPr marL="457200" lvl="1" indent="0">
              <a:buFontTx/>
              <a:buNone/>
            </a:pPr>
            <a:r>
              <a:rPr lang="cs-CZ" altLang="en-US" sz="2400" dirty="0" smtClean="0"/>
              <a:t>Součástí nákladů je i tvorba rezerv, opravných položek, daň z příjmů, atd.</a:t>
            </a:r>
          </a:p>
          <a:p>
            <a:pPr marL="457200" lvl="1" indent="0">
              <a:buFontTx/>
              <a:buNone/>
            </a:pPr>
            <a:endParaRPr lang="cs-CZ" altLang="en-US" sz="2400" dirty="0"/>
          </a:p>
          <a:p>
            <a:pPr marL="457200" lvl="1" indent="0">
              <a:buFontTx/>
              <a:buNone/>
            </a:pPr>
            <a:r>
              <a:rPr lang="cs-CZ" altLang="en-US" sz="2400" dirty="0" smtClean="0"/>
              <a:t>Výnosy – náklady = výsledek hospodaření </a:t>
            </a:r>
          </a:p>
        </p:txBody>
      </p:sp>
    </p:spTree>
    <p:extLst>
      <p:ext uri="{BB962C8B-B14F-4D97-AF65-F5344CB8AC3E}">
        <p14:creationId xmlns:p14="http://schemas.microsoft.com/office/powerpoint/2010/main" xmlns="" val="593276113"/>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466344"/>
            <a:ext cx="10018713" cy="1752599"/>
          </a:xfrm>
        </p:spPr>
        <p:txBody>
          <a:bodyPr/>
          <a:lstStyle/>
          <a:p>
            <a:pPr algn="l"/>
            <a:r>
              <a:rPr lang="cs-CZ" altLang="cs-CZ" dirty="0" smtClean="0"/>
              <a:t>Účetní odpisy</a:t>
            </a:r>
            <a:endParaRPr lang="cs-CZ" dirty="0"/>
          </a:p>
        </p:txBody>
      </p:sp>
      <p:sp>
        <p:nvSpPr>
          <p:cNvPr id="3" name="Zástupný symbol pro obsah 2"/>
          <p:cNvSpPr>
            <a:spLocks noGrp="1"/>
          </p:cNvSpPr>
          <p:nvPr>
            <p:ph idx="1"/>
          </p:nvPr>
        </p:nvSpPr>
        <p:spPr>
          <a:xfrm>
            <a:off x="1484311" y="1939637"/>
            <a:ext cx="10018713" cy="4738254"/>
          </a:xfrm>
        </p:spPr>
        <p:txBody>
          <a:bodyPr>
            <a:normAutofit/>
          </a:bodyPr>
          <a:lstStyle/>
          <a:p>
            <a:pPr marL="457200" lvl="1" indent="0">
              <a:buFontTx/>
              <a:buNone/>
            </a:pPr>
            <a:r>
              <a:rPr lang="cs-CZ" sz="2400" dirty="0" smtClean="0"/>
              <a:t>Účetní odpisy majetku vyjadřují, jakým způsobem je majetek v průběhu času </a:t>
            </a:r>
            <a:r>
              <a:rPr lang="cs-CZ" sz="2400" dirty="0" smtClean="0"/>
              <a:t>opotřebováván.</a:t>
            </a:r>
          </a:p>
          <a:p>
            <a:pPr marL="457200" lvl="1" indent="0">
              <a:buFontTx/>
              <a:buNone/>
            </a:pPr>
            <a:r>
              <a:rPr lang="cs-CZ" sz="2400" dirty="0" smtClean="0"/>
              <a:t>Jde o předpoklad opotřebování majetku – stanoveno na základě </a:t>
            </a:r>
            <a:r>
              <a:rPr lang="cs-CZ" sz="2400" dirty="0" smtClean="0"/>
              <a:t>„odborného“ </a:t>
            </a:r>
            <a:r>
              <a:rPr lang="cs-CZ" sz="2400" dirty="0" smtClean="0"/>
              <a:t>odhadu, aby účetnictví podávalo </a:t>
            </a:r>
            <a:r>
              <a:rPr lang="cs-CZ" sz="2400" dirty="0" smtClean="0"/>
              <a:t>věrný a poctivý obraz skutečnosti</a:t>
            </a:r>
            <a:r>
              <a:rPr lang="cs-CZ" sz="2400" dirty="0" smtClean="0"/>
              <a:t>.</a:t>
            </a:r>
          </a:p>
          <a:p>
            <a:pPr marL="457200" lvl="1" indent="0">
              <a:buFontTx/>
              <a:buNone/>
            </a:pPr>
            <a:r>
              <a:rPr lang="cs-CZ" altLang="en-US" sz="2400" dirty="0" smtClean="0"/>
              <a:t>Společnost vytváří „odpisový plán“</a:t>
            </a:r>
          </a:p>
          <a:p>
            <a:pPr marL="457200" lvl="1" indent="0">
              <a:buFontTx/>
              <a:buNone/>
            </a:pPr>
            <a:endParaRPr lang="cs-CZ" altLang="en-US" sz="2400" dirty="0" smtClean="0"/>
          </a:p>
          <a:p>
            <a:pPr marL="457200" lvl="1" indent="0">
              <a:buFontTx/>
              <a:buNone/>
            </a:pPr>
            <a:r>
              <a:rPr lang="cs-CZ" altLang="en-US" sz="2400" dirty="0" smtClean="0"/>
              <a:t>Účetní odpisy odlišujte od daňových odpisů</a:t>
            </a:r>
          </a:p>
          <a:p>
            <a:pPr marL="457200" lvl="1" indent="0">
              <a:buFontTx/>
              <a:buNone/>
            </a:pPr>
            <a:endParaRPr lang="cs-CZ" altLang="en-US" sz="2400" dirty="0" smtClean="0"/>
          </a:p>
        </p:txBody>
      </p:sp>
    </p:spTree>
    <p:extLst>
      <p:ext uri="{BB962C8B-B14F-4D97-AF65-F5344CB8AC3E}">
        <p14:creationId xmlns:p14="http://schemas.microsoft.com/office/powerpoint/2010/main" xmlns="" val="593276113"/>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512064"/>
            <a:ext cx="10018713" cy="1752599"/>
          </a:xfrm>
        </p:spPr>
        <p:txBody>
          <a:bodyPr/>
          <a:lstStyle/>
          <a:p>
            <a:pPr algn="l"/>
            <a:r>
              <a:rPr lang="cs-CZ" dirty="0" smtClean="0"/>
              <a:t>O</a:t>
            </a:r>
            <a:r>
              <a:rPr lang="pl-PL" dirty="0" smtClean="0"/>
              <a:t>dpisy </a:t>
            </a:r>
            <a:r>
              <a:rPr lang="pl-PL" dirty="0" smtClean="0"/>
              <a:t>časové – majetek se odepisuje podle času</a:t>
            </a:r>
            <a:endParaRPr lang="cs-CZ" dirty="0"/>
          </a:p>
        </p:txBody>
      </p:sp>
      <p:sp>
        <p:nvSpPr>
          <p:cNvPr id="3" name="Zástupný symbol pro obsah 2"/>
          <p:cNvSpPr>
            <a:spLocks noGrp="1"/>
          </p:cNvSpPr>
          <p:nvPr>
            <p:ph idx="1"/>
          </p:nvPr>
        </p:nvSpPr>
        <p:spPr>
          <a:xfrm>
            <a:off x="1484311" y="1939637"/>
            <a:ext cx="10018713" cy="4738254"/>
          </a:xfrm>
        </p:spPr>
        <p:txBody>
          <a:bodyPr>
            <a:normAutofit/>
          </a:bodyPr>
          <a:lstStyle/>
          <a:p>
            <a:pPr marL="457200" lvl="1" indent="0">
              <a:buFontTx/>
              <a:buNone/>
            </a:pPr>
            <a:r>
              <a:rPr lang="cs-CZ" altLang="en-US" sz="2400" dirty="0" smtClean="0"/>
              <a:t>Příklad:</a:t>
            </a:r>
          </a:p>
          <a:p>
            <a:pPr marL="457200" lvl="1" indent="0">
              <a:buFontTx/>
              <a:buNone/>
            </a:pPr>
            <a:endParaRPr lang="cs-CZ" altLang="en-US" sz="2400" dirty="0" smtClean="0"/>
          </a:p>
          <a:p>
            <a:pPr marL="457200" lvl="1" indent="0">
              <a:buFontTx/>
              <a:buNone/>
            </a:pPr>
            <a:endParaRPr lang="cs-CZ" altLang="en-US" sz="2400" dirty="0" smtClean="0"/>
          </a:p>
          <a:p>
            <a:pPr marL="457200" lvl="1" indent="0">
              <a:buFontTx/>
              <a:buNone/>
            </a:pPr>
            <a:endParaRPr lang="cs-CZ" altLang="en-US" sz="2400" dirty="0" smtClean="0"/>
          </a:p>
          <a:p>
            <a:pPr marL="457200" lvl="1" indent="0">
              <a:buFontTx/>
              <a:buNone/>
            </a:pPr>
            <a:endParaRPr lang="cs-CZ" altLang="en-US" sz="2400" dirty="0" smtClean="0"/>
          </a:p>
          <a:p>
            <a:pPr marL="457200" lvl="1" indent="0">
              <a:buFontTx/>
              <a:buNone/>
            </a:pPr>
            <a:endParaRPr lang="cs-CZ" altLang="en-US" sz="2400" dirty="0" smtClean="0"/>
          </a:p>
          <a:p>
            <a:pPr marL="457200" lvl="1" indent="0">
              <a:buFontTx/>
              <a:buNone/>
            </a:pPr>
            <a:endParaRPr lang="cs-CZ" altLang="en-US" sz="2400" dirty="0" smtClean="0"/>
          </a:p>
          <a:p>
            <a:pPr marL="457200" lvl="1" indent="0">
              <a:buFontTx/>
              <a:buNone/>
            </a:pPr>
            <a:endParaRPr lang="cs-CZ" altLang="en-US" sz="2400" dirty="0" smtClean="0"/>
          </a:p>
          <a:p>
            <a:pPr marL="457200" lvl="1" indent="0">
              <a:buFontTx/>
              <a:buNone/>
            </a:pPr>
            <a:endParaRPr lang="cs-CZ" altLang="en-US" sz="2400" dirty="0" smtClean="0"/>
          </a:p>
        </p:txBody>
      </p:sp>
      <p:pic>
        <p:nvPicPr>
          <p:cNvPr id="1026" name="Picture 2"/>
          <p:cNvPicPr>
            <a:picLocks noChangeAspect="1" noChangeArrowheads="1"/>
          </p:cNvPicPr>
          <p:nvPr/>
        </p:nvPicPr>
        <p:blipFill>
          <a:blip r:embed="rId2"/>
          <a:srcRect/>
          <a:stretch>
            <a:fillRect/>
          </a:stretch>
        </p:blipFill>
        <p:spPr bwMode="auto">
          <a:xfrm>
            <a:off x="1684211" y="2438399"/>
            <a:ext cx="7918099" cy="4047553"/>
          </a:xfrm>
          <a:prstGeom prst="rect">
            <a:avLst/>
          </a:prstGeom>
          <a:noFill/>
          <a:ln w="9525">
            <a:noFill/>
            <a:miter lim="800000"/>
            <a:headEnd/>
            <a:tailEnd/>
          </a:ln>
        </p:spPr>
      </p:pic>
      <p:sp>
        <p:nvSpPr>
          <p:cNvPr id="5" name="TextovéPole 4"/>
          <p:cNvSpPr txBox="1"/>
          <p:nvPr/>
        </p:nvSpPr>
        <p:spPr>
          <a:xfrm rot="16200000">
            <a:off x="8918556" y="3676887"/>
            <a:ext cx="5623560" cy="738664"/>
          </a:xfrm>
          <a:prstGeom prst="rect">
            <a:avLst/>
          </a:prstGeom>
          <a:noFill/>
        </p:spPr>
        <p:txBody>
          <a:bodyPr wrap="square" rtlCol="0">
            <a:spAutoFit/>
          </a:bodyPr>
          <a:lstStyle/>
          <a:p>
            <a:r>
              <a:rPr lang="cs-CZ" sz="1400" dirty="0" smtClean="0"/>
              <a:t>Zdroj: </a:t>
            </a:r>
            <a:r>
              <a:rPr lang="cs-CZ" sz="1400" dirty="0" err="1" smtClean="0"/>
              <a:t>portal.pohoda.cz</a:t>
            </a:r>
            <a:endParaRPr lang="cs-CZ" sz="1400" dirty="0" smtClean="0"/>
          </a:p>
          <a:p>
            <a:r>
              <a:rPr lang="cs-CZ" sz="1400" dirty="0" smtClean="0"/>
              <a:t>Více na</a:t>
            </a:r>
            <a:r>
              <a:rPr lang="cs-CZ" sz="1400" dirty="0" smtClean="0"/>
              <a:t>: https://portal.pohoda.cz/dane-ucetnictvi-mzdy/ucetnictvi/ucetni-a-danove-odpisy-majetku/</a:t>
            </a:r>
            <a:endParaRPr lang="cs-CZ" sz="1400" dirty="0"/>
          </a:p>
        </p:txBody>
      </p:sp>
    </p:spTree>
    <p:extLst>
      <p:ext uri="{BB962C8B-B14F-4D97-AF65-F5344CB8AC3E}">
        <p14:creationId xmlns:p14="http://schemas.microsoft.com/office/powerpoint/2010/main" xmlns="" val="593276113"/>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512064"/>
            <a:ext cx="10018713" cy="1752599"/>
          </a:xfrm>
        </p:spPr>
        <p:txBody>
          <a:bodyPr/>
          <a:lstStyle/>
          <a:p>
            <a:pPr algn="l"/>
            <a:r>
              <a:rPr lang="cs-CZ" dirty="0" smtClean="0"/>
              <a:t>O</a:t>
            </a:r>
            <a:r>
              <a:rPr lang="pl-PL" dirty="0" smtClean="0"/>
              <a:t>dpisy výkonové</a:t>
            </a:r>
            <a:r>
              <a:rPr lang="pl-PL" dirty="0" smtClean="0"/>
              <a:t> – </a:t>
            </a:r>
            <a:r>
              <a:rPr lang="pl-PL" dirty="0" smtClean="0"/>
              <a:t>odepis dle výkonu, např. </a:t>
            </a:r>
            <a:r>
              <a:rPr lang="pl-PL" dirty="0" smtClean="0"/>
              <a:t>j</a:t>
            </a:r>
            <a:r>
              <a:rPr lang="pl-PL" dirty="0" smtClean="0"/>
              <a:t>ednotek výroby</a:t>
            </a:r>
            <a:endParaRPr lang="cs-CZ" dirty="0"/>
          </a:p>
        </p:txBody>
      </p:sp>
      <p:sp>
        <p:nvSpPr>
          <p:cNvPr id="3" name="Zástupný symbol pro obsah 2"/>
          <p:cNvSpPr>
            <a:spLocks noGrp="1"/>
          </p:cNvSpPr>
          <p:nvPr>
            <p:ph idx="1"/>
          </p:nvPr>
        </p:nvSpPr>
        <p:spPr>
          <a:xfrm>
            <a:off x="1484311" y="1939637"/>
            <a:ext cx="10018713" cy="4738254"/>
          </a:xfrm>
        </p:spPr>
        <p:txBody>
          <a:bodyPr>
            <a:normAutofit/>
          </a:bodyPr>
          <a:lstStyle/>
          <a:p>
            <a:pPr marL="457200" lvl="1" indent="0">
              <a:buFontTx/>
              <a:buNone/>
            </a:pPr>
            <a:r>
              <a:rPr lang="cs-CZ" altLang="en-US" sz="2400" dirty="0" smtClean="0"/>
              <a:t>Příklad:</a:t>
            </a:r>
          </a:p>
          <a:p>
            <a:pPr marL="457200" lvl="1" indent="0">
              <a:buFontTx/>
              <a:buNone/>
            </a:pPr>
            <a:endParaRPr lang="cs-CZ" altLang="en-US" sz="2400" dirty="0" smtClean="0"/>
          </a:p>
          <a:p>
            <a:pPr marL="457200" lvl="1" indent="0">
              <a:buFontTx/>
              <a:buNone/>
            </a:pPr>
            <a:endParaRPr lang="cs-CZ" altLang="en-US" sz="2400" dirty="0" smtClean="0"/>
          </a:p>
          <a:p>
            <a:pPr marL="457200" lvl="1" indent="0">
              <a:buFontTx/>
              <a:buNone/>
            </a:pPr>
            <a:endParaRPr lang="cs-CZ" altLang="en-US" sz="2400" dirty="0" smtClean="0"/>
          </a:p>
          <a:p>
            <a:pPr marL="457200" lvl="1" indent="0">
              <a:buFontTx/>
              <a:buNone/>
            </a:pPr>
            <a:endParaRPr lang="cs-CZ" altLang="en-US" sz="2400" dirty="0" smtClean="0"/>
          </a:p>
          <a:p>
            <a:pPr marL="457200" lvl="1" indent="0">
              <a:buFontTx/>
              <a:buNone/>
            </a:pPr>
            <a:endParaRPr lang="cs-CZ" altLang="en-US" sz="2400" dirty="0" smtClean="0"/>
          </a:p>
          <a:p>
            <a:pPr marL="457200" lvl="1" indent="0">
              <a:buFontTx/>
              <a:buNone/>
            </a:pPr>
            <a:endParaRPr lang="cs-CZ" altLang="en-US" sz="2400" dirty="0" smtClean="0"/>
          </a:p>
          <a:p>
            <a:pPr marL="457200" lvl="1" indent="0">
              <a:buFontTx/>
              <a:buNone/>
            </a:pPr>
            <a:endParaRPr lang="cs-CZ" altLang="en-US" sz="2400" dirty="0" smtClean="0"/>
          </a:p>
          <a:p>
            <a:pPr marL="457200" lvl="1" indent="0">
              <a:buFontTx/>
              <a:buNone/>
            </a:pPr>
            <a:endParaRPr lang="cs-CZ" altLang="en-US" sz="2400" dirty="0" smtClean="0"/>
          </a:p>
        </p:txBody>
      </p:sp>
      <p:sp>
        <p:nvSpPr>
          <p:cNvPr id="5" name="TextovéPole 4"/>
          <p:cNvSpPr txBox="1"/>
          <p:nvPr/>
        </p:nvSpPr>
        <p:spPr>
          <a:xfrm rot="16200000">
            <a:off x="8918556" y="3676887"/>
            <a:ext cx="5623560" cy="738664"/>
          </a:xfrm>
          <a:prstGeom prst="rect">
            <a:avLst/>
          </a:prstGeom>
          <a:noFill/>
        </p:spPr>
        <p:txBody>
          <a:bodyPr wrap="square" rtlCol="0">
            <a:spAutoFit/>
          </a:bodyPr>
          <a:lstStyle/>
          <a:p>
            <a:r>
              <a:rPr lang="cs-CZ" sz="1400" dirty="0" smtClean="0"/>
              <a:t>Zdroj: </a:t>
            </a:r>
            <a:r>
              <a:rPr lang="cs-CZ" sz="1400" dirty="0" err="1" smtClean="0"/>
              <a:t>portal.pohoda.cz</a:t>
            </a:r>
            <a:endParaRPr lang="cs-CZ" sz="1400" dirty="0" smtClean="0"/>
          </a:p>
          <a:p>
            <a:r>
              <a:rPr lang="cs-CZ" sz="1400" dirty="0" smtClean="0"/>
              <a:t>Více na</a:t>
            </a:r>
            <a:r>
              <a:rPr lang="cs-CZ" sz="1400" dirty="0" smtClean="0"/>
              <a:t>: https://portal.pohoda.cz/dane-ucetnictvi-mzdy/ucetnictvi/ucetni-a-danove-odpisy-majetku/</a:t>
            </a:r>
            <a:endParaRPr lang="cs-CZ" sz="1400" dirty="0"/>
          </a:p>
        </p:txBody>
      </p:sp>
      <p:pic>
        <p:nvPicPr>
          <p:cNvPr id="2050" name="Picture 2"/>
          <p:cNvPicPr>
            <a:picLocks noChangeAspect="1" noChangeArrowheads="1"/>
          </p:cNvPicPr>
          <p:nvPr/>
        </p:nvPicPr>
        <p:blipFill>
          <a:blip r:embed="rId2"/>
          <a:srcRect/>
          <a:stretch>
            <a:fillRect/>
          </a:stretch>
        </p:blipFill>
        <p:spPr bwMode="auto">
          <a:xfrm>
            <a:off x="1484311" y="2445257"/>
            <a:ext cx="8826915" cy="4232633"/>
          </a:xfrm>
          <a:prstGeom prst="rect">
            <a:avLst/>
          </a:prstGeom>
          <a:noFill/>
          <a:ln w="9525">
            <a:noFill/>
            <a:miter lim="800000"/>
            <a:headEnd/>
            <a:tailEnd/>
          </a:ln>
        </p:spPr>
      </p:pic>
    </p:spTree>
    <p:extLst>
      <p:ext uri="{BB962C8B-B14F-4D97-AF65-F5344CB8AC3E}">
        <p14:creationId xmlns:p14="http://schemas.microsoft.com/office/powerpoint/2010/main" xmlns="" val="593276113"/>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altLang="cs-CZ" dirty="0" smtClean="0"/>
              <a:t>Účetní jednotka</a:t>
            </a:r>
            <a:endParaRPr lang="cs-CZ" dirty="0"/>
          </a:p>
        </p:txBody>
      </p:sp>
      <p:sp>
        <p:nvSpPr>
          <p:cNvPr id="3" name="Zástupný symbol pro obsah 2"/>
          <p:cNvSpPr>
            <a:spLocks noGrp="1"/>
          </p:cNvSpPr>
          <p:nvPr>
            <p:ph idx="1"/>
          </p:nvPr>
        </p:nvSpPr>
        <p:spPr>
          <a:xfrm>
            <a:off x="1484311" y="1634836"/>
            <a:ext cx="10018713" cy="5043055"/>
          </a:xfrm>
        </p:spPr>
        <p:txBody>
          <a:bodyPr>
            <a:normAutofit/>
          </a:bodyPr>
          <a:lstStyle/>
          <a:p>
            <a:pPr>
              <a:defRPr/>
            </a:pPr>
            <a:r>
              <a:rPr lang="cs-CZ" altLang="cs-CZ" dirty="0"/>
              <a:t>Účetní jednotka (§ 1 ZoÚ)</a:t>
            </a:r>
          </a:p>
          <a:p>
            <a:pPr marL="0" indent="0" algn="just">
              <a:buFont typeface="Wingdings" pitchFamily="2" charset="2"/>
              <a:buNone/>
              <a:defRPr/>
            </a:pPr>
            <a:r>
              <a:rPr lang="cs-CZ" sz="1800" dirty="0"/>
              <a:t>a) </a:t>
            </a:r>
            <a:r>
              <a:rPr lang="cs-CZ" sz="1800" b="1" dirty="0"/>
              <a:t>právnické osoby</a:t>
            </a:r>
            <a:r>
              <a:rPr lang="cs-CZ" sz="1800" dirty="0"/>
              <a:t>, které mají sídlo na území České republiky, </a:t>
            </a:r>
          </a:p>
          <a:p>
            <a:pPr marL="0" indent="0" algn="just">
              <a:buFont typeface="Wingdings" pitchFamily="2" charset="2"/>
              <a:buNone/>
              <a:defRPr/>
            </a:pPr>
            <a:r>
              <a:rPr lang="cs-CZ" sz="1800" dirty="0"/>
              <a:t>b) </a:t>
            </a:r>
            <a:r>
              <a:rPr lang="cs-CZ" sz="1800" b="1" dirty="0"/>
              <a:t>zahraniční právnické osoby </a:t>
            </a:r>
            <a:r>
              <a:rPr lang="cs-CZ" sz="1800" dirty="0"/>
              <a:t>a zahraniční jednotky, které jsou podle právního řádu, podle kterého jsou založeny nebo zřízeny, účetní jednotkou nebo jsou povinny vést účetnictví, pokud na území České republiky podnikají nebo provozují jinou činnost podle zvláštních právních předpisů,  </a:t>
            </a:r>
          </a:p>
          <a:p>
            <a:pPr marL="0" indent="0" algn="just">
              <a:buFont typeface="Wingdings" pitchFamily="2" charset="2"/>
              <a:buNone/>
              <a:defRPr/>
            </a:pPr>
            <a:r>
              <a:rPr lang="cs-CZ" sz="1800" dirty="0"/>
              <a:t>c) </a:t>
            </a:r>
            <a:r>
              <a:rPr lang="cs-CZ" sz="1800" b="1" dirty="0"/>
              <a:t>organizační složky státu</a:t>
            </a:r>
            <a:r>
              <a:rPr lang="cs-CZ" sz="1800" dirty="0"/>
              <a:t>, </a:t>
            </a:r>
          </a:p>
          <a:p>
            <a:pPr marL="0" indent="0" algn="just">
              <a:buFont typeface="Wingdings" pitchFamily="2" charset="2"/>
              <a:buNone/>
              <a:defRPr/>
            </a:pPr>
            <a:r>
              <a:rPr lang="cs-CZ" sz="1800" dirty="0"/>
              <a:t>d) </a:t>
            </a:r>
            <a:r>
              <a:rPr lang="cs-CZ" sz="1800" b="1" dirty="0"/>
              <a:t>fyzické osoby, které jsou jako podnikatelé zapsány v obchodním rejstříku</a:t>
            </a:r>
            <a:r>
              <a:rPr lang="cs-CZ" sz="1800" dirty="0"/>
              <a:t>, </a:t>
            </a:r>
          </a:p>
          <a:p>
            <a:pPr marL="0" indent="0" algn="just">
              <a:buFont typeface="Wingdings" pitchFamily="2" charset="2"/>
              <a:buNone/>
              <a:defRPr/>
            </a:pPr>
            <a:r>
              <a:rPr lang="cs-CZ" sz="1800" dirty="0"/>
              <a:t>e) </a:t>
            </a:r>
            <a:r>
              <a:rPr lang="cs-CZ" sz="1800" b="1" dirty="0"/>
              <a:t>ostatní fyzické osoby</a:t>
            </a:r>
            <a:r>
              <a:rPr lang="cs-CZ" sz="1800" dirty="0"/>
              <a:t>, které jsou podnikateli, pokud jejich </a:t>
            </a:r>
            <a:r>
              <a:rPr lang="cs-CZ" sz="1800" b="1" dirty="0"/>
              <a:t>obrat</a:t>
            </a:r>
            <a:r>
              <a:rPr lang="cs-CZ" sz="1800" dirty="0"/>
              <a:t> podle zákona o dani z přidané hodnoty, včetně plnění osvobozených od této daně, jež nejsou součástí obratu, v rámci jejich podnikatelské činnosti přesáhl za bezprostředně </a:t>
            </a:r>
            <a:r>
              <a:rPr lang="cs-CZ" sz="1800" b="1" dirty="0"/>
              <a:t>předcházející kalendářní rok částku 25 000 000 Kč</a:t>
            </a:r>
            <a:r>
              <a:rPr lang="cs-CZ" sz="1800" dirty="0"/>
              <a:t>, a to od prvního dne kalendářního roku. </a:t>
            </a:r>
          </a:p>
          <a:p>
            <a:pPr marL="0" indent="0" algn="just">
              <a:buFont typeface="Wingdings" pitchFamily="2" charset="2"/>
              <a:buNone/>
              <a:defRPr/>
            </a:pPr>
            <a:endParaRPr lang="cs-CZ" sz="1800" dirty="0"/>
          </a:p>
          <a:p>
            <a:pPr marL="0" indent="0" algn="just">
              <a:buFont typeface="Wingdings" pitchFamily="2" charset="2"/>
              <a:buNone/>
              <a:defRPr/>
            </a:pPr>
            <a:r>
              <a:rPr lang="cs-CZ" sz="1800" dirty="0"/>
              <a:t>… atd (viz § 1 ZoÚ)</a:t>
            </a:r>
          </a:p>
        </p:txBody>
      </p:sp>
    </p:spTree>
    <p:extLst>
      <p:ext uri="{BB962C8B-B14F-4D97-AF65-F5344CB8AC3E}">
        <p14:creationId xmlns:p14="http://schemas.microsoft.com/office/powerpoint/2010/main" xmlns="" val="3698006549"/>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228600"/>
            <a:ext cx="10018713" cy="1752599"/>
          </a:xfrm>
        </p:spPr>
        <p:txBody>
          <a:bodyPr/>
          <a:lstStyle/>
          <a:p>
            <a:pPr algn="l"/>
            <a:r>
              <a:rPr lang="cs-CZ" dirty="0" smtClean="0"/>
              <a:t>Dnešní seminář</a:t>
            </a:r>
            <a:endParaRPr lang="cs-CZ" dirty="0"/>
          </a:p>
        </p:txBody>
      </p:sp>
      <p:sp>
        <p:nvSpPr>
          <p:cNvPr id="3" name="Zástupný symbol pro obsah 2"/>
          <p:cNvSpPr>
            <a:spLocks noGrp="1"/>
          </p:cNvSpPr>
          <p:nvPr>
            <p:ph idx="1"/>
          </p:nvPr>
        </p:nvSpPr>
        <p:spPr>
          <a:xfrm>
            <a:off x="1218027" y="1810512"/>
            <a:ext cx="10018713" cy="4158641"/>
          </a:xfrm>
        </p:spPr>
        <p:txBody>
          <a:bodyPr>
            <a:normAutofit fontScale="85000" lnSpcReduction="20000"/>
          </a:bodyPr>
          <a:lstStyle/>
          <a:p>
            <a:endParaRPr lang="cs-CZ" altLang="cs-CZ" sz="3200" dirty="0" smtClean="0"/>
          </a:p>
          <a:p>
            <a:r>
              <a:rPr lang="cs-CZ" sz="3200" dirty="0" smtClean="0"/>
              <a:t>1) právní předpisy a účetní </a:t>
            </a:r>
            <a:r>
              <a:rPr lang="cs-CZ" sz="3200" dirty="0"/>
              <a:t>pojmy </a:t>
            </a:r>
          </a:p>
          <a:p>
            <a:endParaRPr lang="cs-CZ" sz="3200" dirty="0"/>
          </a:p>
          <a:p>
            <a:r>
              <a:rPr lang="cs-CZ" sz="3200" dirty="0"/>
              <a:t>2) </a:t>
            </a:r>
            <a:r>
              <a:rPr lang="cs-CZ" sz="3200" dirty="0" smtClean="0"/>
              <a:t>několik základních zásah účetnictví</a:t>
            </a:r>
            <a:endParaRPr lang="cs-CZ" sz="3200" dirty="0"/>
          </a:p>
          <a:p>
            <a:endParaRPr lang="cs-CZ" sz="3200" dirty="0" smtClean="0"/>
          </a:p>
          <a:p>
            <a:r>
              <a:rPr lang="cs-CZ" sz="3200" dirty="0" smtClean="0"/>
              <a:t>3)základní právní prameny</a:t>
            </a:r>
            <a:endParaRPr lang="cs-CZ" sz="3200" dirty="0"/>
          </a:p>
          <a:p>
            <a:pPr marL="0" indent="0">
              <a:buNone/>
            </a:pPr>
            <a:r>
              <a:rPr lang="cs-CZ" sz="3200" dirty="0"/>
              <a:t>		</a:t>
            </a:r>
          </a:p>
          <a:p>
            <a:r>
              <a:rPr lang="cs-CZ" sz="3200" dirty="0"/>
              <a:t>4) příklady finančních výkazů</a:t>
            </a:r>
          </a:p>
          <a:p>
            <a:endParaRPr lang="cs-CZ" altLang="cs-CZ" sz="3200" dirty="0" smtClean="0"/>
          </a:p>
          <a:p>
            <a:endParaRPr lang="cs-CZ" altLang="cs-CZ" dirty="0"/>
          </a:p>
        </p:txBody>
      </p:sp>
    </p:spTree>
    <p:extLst>
      <p:ext uri="{BB962C8B-B14F-4D97-AF65-F5344CB8AC3E}">
        <p14:creationId xmlns:p14="http://schemas.microsoft.com/office/powerpoint/2010/main" xmlns="" val="2535766650"/>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altLang="cs-CZ" dirty="0" smtClean="0"/>
              <a:t>Účetní závěrka</a:t>
            </a:r>
            <a:endParaRPr lang="cs-CZ" dirty="0"/>
          </a:p>
        </p:txBody>
      </p:sp>
      <p:sp>
        <p:nvSpPr>
          <p:cNvPr id="3" name="Zástupný symbol pro obsah 2"/>
          <p:cNvSpPr>
            <a:spLocks noGrp="1"/>
          </p:cNvSpPr>
          <p:nvPr>
            <p:ph idx="1"/>
          </p:nvPr>
        </p:nvSpPr>
        <p:spPr>
          <a:xfrm>
            <a:off x="1484311" y="1634836"/>
            <a:ext cx="10018713" cy="5043055"/>
          </a:xfrm>
        </p:spPr>
        <p:txBody>
          <a:bodyPr>
            <a:normAutofit/>
          </a:bodyPr>
          <a:lstStyle/>
          <a:p>
            <a:r>
              <a:rPr lang="cs-CZ" altLang="cs-CZ" dirty="0"/>
              <a:t>účetní závěrka (§ 18 ZoÚ)</a:t>
            </a:r>
          </a:p>
          <a:p>
            <a:pPr lvl="1"/>
            <a:r>
              <a:rPr lang="cs-CZ" altLang="cs-CZ" dirty="0"/>
              <a:t>rozvaha (bilance)</a:t>
            </a:r>
          </a:p>
          <a:p>
            <a:pPr lvl="1"/>
            <a:r>
              <a:rPr lang="cs-CZ" altLang="cs-CZ" dirty="0"/>
              <a:t>výkaz zisku a ztráty</a:t>
            </a:r>
          </a:p>
          <a:p>
            <a:pPr lvl="1"/>
            <a:r>
              <a:rPr lang="cs-CZ" altLang="cs-CZ" dirty="0"/>
              <a:t>příloha</a:t>
            </a:r>
          </a:p>
          <a:p>
            <a:pPr lvl="1">
              <a:buFontTx/>
              <a:buNone/>
            </a:pPr>
            <a:endParaRPr lang="cs-CZ" altLang="cs-CZ" dirty="0"/>
          </a:p>
          <a:p>
            <a:pPr lvl="1">
              <a:buFontTx/>
              <a:buNone/>
            </a:pPr>
            <a:endParaRPr lang="cs-CZ" altLang="cs-CZ" dirty="0"/>
          </a:p>
          <a:p>
            <a:pPr lvl="1">
              <a:buFontTx/>
              <a:buNone/>
            </a:pPr>
            <a:r>
              <a:rPr lang="cs-CZ" altLang="cs-CZ" dirty="0"/>
              <a:t>+ případně: přehled o peněžních tocích či přehled o změnách vlastního kapitálu </a:t>
            </a:r>
          </a:p>
        </p:txBody>
      </p:sp>
    </p:spTree>
    <p:extLst>
      <p:ext uri="{BB962C8B-B14F-4D97-AF65-F5344CB8AC3E}">
        <p14:creationId xmlns:p14="http://schemas.microsoft.com/office/powerpoint/2010/main" xmlns="" val="1727526363"/>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altLang="cs-CZ" dirty="0" smtClean="0"/>
              <a:t>Základní související předpisy</a:t>
            </a:r>
            <a:endParaRPr lang="cs-CZ" dirty="0"/>
          </a:p>
        </p:txBody>
      </p:sp>
      <p:sp>
        <p:nvSpPr>
          <p:cNvPr id="3" name="Zástupný symbol pro obsah 2"/>
          <p:cNvSpPr>
            <a:spLocks noGrp="1"/>
          </p:cNvSpPr>
          <p:nvPr>
            <p:ph idx="1"/>
          </p:nvPr>
        </p:nvSpPr>
        <p:spPr>
          <a:xfrm>
            <a:off x="1484311" y="1634836"/>
            <a:ext cx="10018713" cy="5043055"/>
          </a:xfrm>
        </p:spPr>
        <p:txBody>
          <a:bodyPr>
            <a:normAutofit/>
          </a:bodyPr>
          <a:lstStyle/>
          <a:p>
            <a:r>
              <a:rPr lang="cs-CZ" altLang="cs-CZ" dirty="0"/>
              <a:t>zákon č. 563/1991 Sb., o účetnictví</a:t>
            </a:r>
          </a:p>
          <a:p>
            <a:r>
              <a:rPr lang="cs-CZ" altLang="cs-CZ" dirty="0"/>
              <a:t>vyhláška č. 500/2002 Sb., kterou se provádějí některá ustanovení zákona č. 563/1991 Sb., o účetnictví</a:t>
            </a:r>
          </a:p>
          <a:p>
            <a:r>
              <a:rPr lang="cs-CZ" altLang="cs-CZ" dirty="0"/>
              <a:t>účetní standardy</a:t>
            </a:r>
          </a:p>
          <a:p>
            <a:r>
              <a:rPr lang="cs-CZ" altLang="cs-CZ" dirty="0"/>
              <a:t>zákon č. 93/2009 Sb., o auditorech a o změně některých zákonů (zákon o auditorech)</a:t>
            </a:r>
          </a:p>
          <a:p>
            <a:endParaRPr lang="cs-CZ" altLang="cs-CZ" dirty="0"/>
          </a:p>
          <a:p>
            <a:r>
              <a:rPr lang="cs-CZ" altLang="cs-CZ" dirty="0"/>
              <a:t>IAS – mezinárodní účetní standardy</a:t>
            </a:r>
          </a:p>
          <a:p>
            <a:r>
              <a:rPr lang="cs-CZ" altLang="cs-CZ" dirty="0"/>
              <a:t>IFRS – mezinárodní standardy účetního výkaznictví</a:t>
            </a:r>
          </a:p>
        </p:txBody>
      </p:sp>
    </p:spTree>
    <p:extLst>
      <p:ext uri="{BB962C8B-B14F-4D97-AF65-F5344CB8AC3E}">
        <p14:creationId xmlns:p14="http://schemas.microsoft.com/office/powerpoint/2010/main" xmlns="" val="673699214"/>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Práce ve skupinkách</a:t>
            </a:r>
            <a:endParaRPr lang="cs-CZ" dirty="0"/>
          </a:p>
        </p:txBody>
      </p:sp>
      <p:sp>
        <p:nvSpPr>
          <p:cNvPr id="3" name="Zástupný symbol pro obsah 2"/>
          <p:cNvSpPr>
            <a:spLocks noGrp="1"/>
          </p:cNvSpPr>
          <p:nvPr>
            <p:ph idx="1"/>
          </p:nvPr>
        </p:nvSpPr>
        <p:spPr>
          <a:xfrm>
            <a:off x="1484311" y="1634836"/>
            <a:ext cx="10018713" cy="5043055"/>
          </a:xfrm>
        </p:spPr>
        <p:txBody>
          <a:bodyPr>
            <a:normAutofit/>
          </a:bodyPr>
          <a:lstStyle/>
          <a:p>
            <a:r>
              <a:rPr lang="cs-CZ" altLang="cs-CZ" dirty="0" smtClean="0"/>
              <a:t>Rozvaha</a:t>
            </a:r>
          </a:p>
          <a:p>
            <a:r>
              <a:rPr lang="cs-CZ" altLang="cs-CZ" dirty="0" smtClean="0"/>
              <a:t>Výkaz zisku a ztrát</a:t>
            </a:r>
          </a:p>
          <a:p>
            <a:r>
              <a:rPr lang="cs-CZ" altLang="cs-CZ" dirty="0" smtClean="0"/>
              <a:t>Výroční zpráva</a:t>
            </a:r>
          </a:p>
          <a:p>
            <a:r>
              <a:rPr lang="cs-CZ" altLang="cs-CZ" dirty="0" smtClean="0"/>
              <a:t>Faktura</a:t>
            </a:r>
          </a:p>
          <a:p>
            <a:r>
              <a:rPr lang="cs-CZ" altLang="cs-CZ" dirty="0" smtClean="0"/>
              <a:t>Dodací list</a:t>
            </a:r>
          </a:p>
          <a:p>
            <a:r>
              <a:rPr lang="cs-CZ" altLang="cs-CZ" smtClean="0"/>
              <a:t>Výdejka</a:t>
            </a:r>
            <a:endParaRPr lang="cs-CZ" altLang="cs-CZ" dirty="0" smtClean="0"/>
          </a:p>
          <a:p>
            <a:r>
              <a:rPr lang="cs-CZ" altLang="cs-CZ" dirty="0" smtClean="0"/>
              <a:t>Atd.</a:t>
            </a:r>
            <a:endParaRPr lang="cs-CZ" altLang="cs-CZ" dirty="0"/>
          </a:p>
        </p:txBody>
      </p:sp>
    </p:spTree>
    <p:extLst>
      <p:ext uri="{BB962C8B-B14F-4D97-AF65-F5344CB8AC3E}">
        <p14:creationId xmlns:p14="http://schemas.microsoft.com/office/powerpoint/2010/main" xmlns="" val="2939212116"/>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a:t>
            </a:r>
            <a:endParaRPr lang="cs-CZ" dirty="0"/>
          </a:p>
        </p:txBody>
      </p:sp>
      <p:sp>
        <p:nvSpPr>
          <p:cNvPr id="8" name="Zástupný symbol pro obsah 7"/>
          <p:cNvSpPr>
            <a:spLocks noGrp="1"/>
          </p:cNvSpPr>
          <p:nvPr>
            <p:ph idx="1"/>
          </p:nvPr>
        </p:nvSpPr>
        <p:spPr/>
        <p:txBody>
          <a:bodyPr>
            <a:normAutofit/>
          </a:bodyPr>
          <a:lstStyle/>
          <a:p>
            <a:pPr algn="r">
              <a:buNone/>
            </a:pPr>
            <a:endParaRPr lang="cs-CZ" dirty="0" smtClean="0"/>
          </a:p>
          <a:p>
            <a:pPr algn="ctr">
              <a:buNone/>
            </a:pPr>
            <a:r>
              <a:rPr lang="cs-CZ" dirty="0" smtClean="0"/>
              <a:t>Děkuji za pozornost</a:t>
            </a:r>
            <a:endParaRPr lang="cs-CZ" dirty="0"/>
          </a:p>
          <a:p>
            <a:pPr algn="r">
              <a:buNone/>
            </a:pPr>
            <a:endParaRPr lang="cs-CZ" dirty="0" smtClean="0"/>
          </a:p>
          <a:p>
            <a:pPr algn="r">
              <a:buNone/>
            </a:pPr>
            <a:endParaRPr lang="cs-CZ" dirty="0" smtClean="0"/>
          </a:p>
          <a:p>
            <a:pPr algn="r">
              <a:buNone/>
            </a:pPr>
            <a:r>
              <a:rPr lang="cs-CZ" dirty="0" smtClean="0"/>
              <a:t>JUDr. Johan Schweigl, Ph.D.</a:t>
            </a:r>
          </a:p>
          <a:p>
            <a:pPr marL="0" indent="0" algn="r">
              <a:buNone/>
            </a:pPr>
            <a:r>
              <a:rPr lang="cs-CZ" sz="1800" i="1" dirty="0" smtClean="0"/>
              <a:t>Johan.Schweigl@law.muni.cz</a:t>
            </a:r>
            <a:endParaRPr lang="cs-CZ" sz="1800" i="1" dirty="0"/>
          </a:p>
        </p:txBody>
      </p:sp>
    </p:spTree>
    <p:extLst>
      <p:ext uri="{BB962C8B-B14F-4D97-AF65-F5344CB8AC3E}">
        <p14:creationId xmlns:p14="http://schemas.microsoft.com/office/powerpoint/2010/main" xmlns="" val="514847813"/>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Účetní pojmy v právních předpisech - příklady</a:t>
            </a:r>
            <a:endParaRPr lang="cs-CZ" dirty="0"/>
          </a:p>
        </p:txBody>
      </p:sp>
      <p:sp>
        <p:nvSpPr>
          <p:cNvPr id="3" name="Zástupný symbol pro obsah 2"/>
          <p:cNvSpPr>
            <a:spLocks noGrp="1"/>
          </p:cNvSpPr>
          <p:nvPr>
            <p:ph idx="1"/>
          </p:nvPr>
        </p:nvSpPr>
        <p:spPr>
          <a:xfrm>
            <a:off x="1484311" y="1898073"/>
            <a:ext cx="10018713" cy="4627418"/>
          </a:xfrm>
        </p:spPr>
        <p:txBody>
          <a:bodyPr>
            <a:normAutofit fontScale="70000" lnSpcReduction="20000"/>
          </a:bodyPr>
          <a:lstStyle/>
          <a:p>
            <a:r>
              <a:rPr lang="cs-CZ" altLang="cs-CZ" sz="2900" dirty="0" smtClean="0"/>
              <a:t>Obchodní právo - ZOK</a:t>
            </a:r>
            <a:endParaRPr lang="cs-CZ" altLang="cs-CZ" sz="2900" dirty="0"/>
          </a:p>
          <a:p>
            <a:r>
              <a:rPr lang="cs-CZ" altLang="cs-CZ" sz="2800" dirty="0"/>
              <a:t>§ 34</a:t>
            </a:r>
          </a:p>
          <a:p>
            <a:r>
              <a:rPr lang="cs-CZ" altLang="cs-CZ" sz="2800" dirty="0"/>
              <a:t>(1) Podíl na zisku se stanoví na základě řádné nebo mimořádné </a:t>
            </a:r>
            <a:r>
              <a:rPr lang="cs-CZ" altLang="cs-CZ" sz="2800" b="1" dirty="0"/>
              <a:t>účetní závěrky </a:t>
            </a:r>
            <a:r>
              <a:rPr lang="cs-CZ" altLang="cs-CZ" sz="2800" dirty="0"/>
              <a:t>schválené nejvyšším orgánem obchodní korporace. Lze jej rozdělit pouze mezi společníky, ledaže společenská smlouva určí jinak.</a:t>
            </a:r>
          </a:p>
          <a:p>
            <a:endParaRPr lang="cs-CZ" altLang="cs-CZ" sz="2800" dirty="0"/>
          </a:p>
          <a:p>
            <a:r>
              <a:rPr lang="cs-CZ" altLang="cs-CZ" sz="2800" dirty="0"/>
              <a:t> § 40</a:t>
            </a:r>
          </a:p>
          <a:p>
            <a:r>
              <a:rPr lang="cs-CZ" altLang="cs-CZ" sz="2800" dirty="0"/>
              <a:t> (2) Zálohu na výplatu podílu na zisku lze vyplácet jen na základě </a:t>
            </a:r>
            <a:r>
              <a:rPr lang="cs-CZ" altLang="cs-CZ" sz="2800" b="1" dirty="0"/>
              <a:t>mezitímní účetní závěrky</a:t>
            </a:r>
            <a:r>
              <a:rPr lang="cs-CZ" altLang="cs-CZ" sz="2800" dirty="0"/>
              <a:t>, ze které vyplyne, že obchodní korporace má dostatek prostředků na rozdělení zisku. Výše zálohy na výplatu zisku nemůže být vyšší, než kolik činí součet výsledku hospodaření běžného </a:t>
            </a:r>
            <a:r>
              <a:rPr lang="cs-CZ" altLang="cs-CZ" sz="2800" b="1" dirty="0"/>
              <a:t>účetního období</a:t>
            </a:r>
            <a:r>
              <a:rPr lang="cs-CZ" altLang="cs-CZ" sz="2800" dirty="0"/>
              <a:t>, nerozděleného zisku z minulých let a ostatních fondů ze zisku snížený o neuhrazenou ztrátu z minulých let a povinný příděl do </a:t>
            </a:r>
            <a:r>
              <a:rPr lang="cs-CZ" altLang="cs-CZ" sz="2800" b="1" dirty="0"/>
              <a:t>rezervního fondu</a:t>
            </a:r>
            <a:r>
              <a:rPr lang="cs-CZ" altLang="cs-CZ" sz="2800" dirty="0"/>
              <a:t>. K výplatě zálohy nelze použít rezervních fondů, které jsou vytvořeny k jiným účelům, ani vlastních zdrojů, jež jsou účelově vázány a jejichž účel není obchodní korporace oprávněna měnit.</a:t>
            </a:r>
          </a:p>
        </p:txBody>
      </p:sp>
    </p:spTree>
    <p:extLst>
      <p:ext uri="{BB962C8B-B14F-4D97-AF65-F5344CB8AC3E}">
        <p14:creationId xmlns:p14="http://schemas.microsoft.com/office/powerpoint/2010/main" xmlns="" val="3934633223"/>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Účetní pojmy v právních předpisech - příklady</a:t>
            </a:r>
            <a:endParaRPr lang="cs-CZ" dirty="0"/>
          </a:p>
        </p:txBody>
      </p:sp>
      <p:sp>
        <p:nvSpPr>
          <p:cNvPr id="3" name="Zástupný symbol pro obsah 2"/>
          <p:cNvSpPr>
            <a:spLocks noGrp="1"/>
          </p:cNvSpPr>
          <p:nvPr>
            <p:ph idx="1"/>
          </p:nvPr>
        </p:nvSpPr>
        <p:spPr>
          <a:xfrm>
            <a:off x="1484311" y="1898073"/>
            <a:ext cx="10018713" cy="4627418"/>
          </a:xfrm>
        </p:spPr>
        <p:txBody>
          <a:bodyPr>
            <a:normAutofit fontScale="62500" lnSpcReduction="20000"/>
          </a:bodyPr>
          <a:lstStyle/>
          <a:p>
            <a:r>
              <a:rPr lang="cs-CZ" altLang="cs-CZ" sz="2900" dirty="0" smtClean="0"/>
              <a:t>Obchodní právo - ZOK</a:t>
            </a:r>
            <a:endParaRPr lang="cs-CZ" altLang="cs-CZ" sz="2900" dirty="0"/>
          </a:p>
          <a:p>
            <a:r>
              <a:rPr lang="cs-CZ" altLang="cs-CZ" sz="2800" dirty="0"/>
              <a:t>§ 161 </a:t>
            </a:r>
          </a:p>
          <a:p>
            <a:r>
              <a:rPr lang="cs-CZ" altLang="cs-CZ" sz="2800" dirty="0"/>
              <a:t>Podíl na zisku </a:t>
            </a:r>
          </a:p>
          <a:p>
            <a:r>
              <a:rPr lang="cs-CZ" altLang="cs-CZ" sz="2800" dirty="0"/>
              <a:t>(3) U podílů, se kterými je spojen pevný podíl na zisku, se usnesení valné hromady o rozdělení podílu na zisku nevyžaduje. Pevný podíl na zisku je splatný do 3 měsíců od </a:t>
            </a:r>
            <a:r>
              <a:rPr lang="cs-CZ" altLang="cs-CZ" sz="2800" b="1" dirty="0"/>
              <a:t>schválení účetní závěrky</a:t>
            </a:r>
            <a:r>
              <a:rPr lang="cs-CZ" altLang="cs-CZ" sz="2800" dirty="0"/>
              <a:t>, z níž právo na podíl na zisku vyplývá.  </a:t>
            </a:r>
          </a:p>
          <a:p>
            <a:r>
              <a:rPr lang="cs-CZ" altLang="cs-CZ" sz="2800" dirty="0"/>
              <a:t>(4) Částka k rozdělení mezi společníky nesmí překročit výši </a:t>
            </a:r>
            <a:r>
              <a:rPr lang="cs-CZ" altLang="cs-CZ" sz="2800" b="1" dirty="0"/>
              <a:t>hospodářského výsledku </a:t>
            </a:r>
            <a:r>
              <a:rPr lang="cs-CZ" altLang="cs-CZ" sz="2800" dirty="0"/>
              <a:t>posledního skončeného účetního období zvýšenou o </a:t>
            </a:r>
            <a:r>
              <a:rPr lang="cs-CZ" altLang="cs-CZ" sz="2800" b="1" dirty="0"/>
              <a:t>nerozdělený zisk</a:t>
            </a:r>
            <a:r>
              <a:rPr lang="cs-CZ" altLang="cs-CZ" sz="2800" dirty="0"/>
              <a:t> z předchozích období a sníženou o ztráty z předchozích období a o příděly do </a:t>
            </a:r>
            <a:r>
              <a:rPr lang="cs-CZ" altLang="cs-CZ" sz="2800" b="1" dirty="0"/>
              <a:t>rezervních a jiných fondů </a:t>
            </a:r>
            <a:r>
              <a:rPr lang="cs-CZ" altLang="cs-CZ" sz="2800" dirty="0"/>
              <a:t>v souladu s tímto zákonem a společenskou smlouvou.</a:t>
            </a:r>
          </a:p>
          <a:p>
            <a:r>
              <a:rPr lang="cs-CZ" altLang="cs-CZ" sz="2800" dirty="0"/>
              <a:t>§ 181</a:t>
            </a:r>
          </a:p>
          <a:p>
            <a:r>
              <a:rPr lang="cs-CZ" altLang="cs-CZ" sz="2800" dirty="0"/>
              <a:t>(1) Valnou hromadu svolává jednatel alespoň jednou za </a:t>
            </a:r>
            <a:r>
              <a:rPr lang="cs-CZ" altLang="cs-CZ" sz="2800" b="1" dirty="0"/>
              <a:t>účetní období</a:t>
            </a:r>
            <a:r>
              <a:rPr lang="cs-CZ" altLang="cs-CZ" sz="2800" dirty="0"/>
              <a:t>, ledaže tento zákon nebo společenská smlouva určí, že valná hromada má být svolána častěji. </a:t>
            </a:r>
          </a:p>
          <a:p>
            <a:r>
              <a:rPr lang="cs-CZ" altLang="cs-CZ" sz="2800" dirty="0"/>
              <a:t>(2) Řádnou účetní závěrku projedná valná hromada nejpozději do 6 měsíců od posledního dne předcházejícího </a:t>
            </a:r>
            <a:r>
              <a:rPr lang="cs-CZ" altLang="cs-CZ" sz="2800" b="1" dirty="0"/>
              <a:t>účetního období</a:t>
            </a:r>
            <a:r>
              <a:rPr lang="cs-CZ" altLang="cs-CZ" sz="2800" dirty="0"/>
              <a:t>.</a:t>
            </a:r>
          </a:p>
        </p:txBody>
      </p:sp>
    </p:spTree>
    <p:extLst>
      <p:ext uri="{BB962C8B-B14F-4D97-AF65-F5344CB8AC3E}">
        <p14:creationId xmlns:p14="http://schemas.microsoft.com/office/powerpoint/2010/main" xmlns="" val="1561649956"/>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Účetní pojmy v právních předpisech - příklady</a:t>
            </a:r>
            <a:endParaRPr lang="cs-CZ" dirty="0"/>
          </a:p>
        </p:txBody>
      </p:sp>
      <p:sp>
        <p:nvSpPr>
          <p:cNvPr id="3" name="Zástupný symbol pro obsah 2"/>
          <p:cNvSpPr>
            <a:spLocks noGrp="1"/>
          </p:cNvSpPr>
          <p:nvPr>
            <p:ph idx="1"/>
          </p:nvPr>
        </p:nvSpPr>
        <p:spPr>
          <a:xfrm>
            <a:off x="1484311" y="1898073"/>
            <a:ext cx="10018713" cy="4627418"/>
          </a:xfrm>
        </p:spPr>
        <p:txBody>
          <a:bodyPr>
            <a:normAutofit fontScale="77500" lnSpcReduction="20000"/>
          </a:bodyPr>
          <a:lstStyle/>
          <a:p>
            <a:r>
              <a:rPr lang="cs-CZ" altLang="cs-CZ" sz="2900" dirty="0" smtClean="0"/>
              <a:t>Občanské právo - insolvenční </a:t>
            </a:r>
            <a:r>
              <a:rPr lang="cs-CZ" altLang="cs-CZ" sz="2900" dirty="0"/>
              <a:t>zákon</a:t>
            </a:r>
          </a:p>
          <a:p>
            <a:endParaRPr lang="cs-CZ" altLang="cs-CZ" sz="2900" dirty="0"/>
          </a:p>
          <a:p>
            <a:r>
              <a:rPr lang="cs-CZ" altLang="cs-CZ" sz="2900" dirty="0"/>
              <a:t>§ 277</a:t>
            </a:r>
          </a:p>
          <a:p>
            <a:r>
              <a:rPr lang="cs-CZ" altLang="cs-CZ" sz="2900" dirty="0"/>
              <a:t>(1) Neprodleně poté, co nabude účinnosti prohlášení konkursu, zajistí insolvenční správce provedení procesních úkonů a dalších činností, které z prohlášení konkursu vyplývají. </a:t>
            </a:r>
          </a:p>
          <a:p>
            <a:r>
              <a:rPr lang="cs-CZ" altLang="cs-CZ" sz="2900" dirty="0"/>
              <a:t>(2) Insolvenční správce zaměří svou činnost zejména ke zjištění, zajištění a soupisu, k dokončení seznamu přihlášených pohledávek, k přípravě přezkumného jednání a k přípravě schůze věřitelů. </a:t>
            </a:r>
          </a:p>
          <a:p>
            <a:r>
              <a:rPr lang="cs-CZ" altLang="cs-CZ" sz="2900" dirty="0"/>
              <a:t>(3) Jde-li o dlužníka, který vede účetnictví nebo evidenci podle zvláštního právního předpisu, sestaví insolvenční správce ke dni předcházejícímu dni, kterým nastanou účinky prohlášení konkursu, </a:t>
            </a:r>
            <a:r>
              <a:rPr lang="cs-CZ" altLang="cs-CZ" sz="2900" b="1" dirty="0"/>
              <a:t>mezitímní účetní závěrku </a:t>
            </a:r>
            <a:r>
              <a:rPr lang="cs-CZ" altLang="cs-CZ" sz="2900" dirty="0"/>
              <a:t>nebo přehled o příjmech, výdajích, </a:t>
            </a:r>
            <a:r>
              <a:rPr lang="cs-CZ" altLang="cs-CZ" sz="2900" b="1" dirty="0"/>
              <a:t>majetku a závazcích</a:t>
            </a:r>
            <a:r>
              <a:rPr lang="cs-CZ" altLang="cs-CZ" sz="2900" dirty="0"/>
              <a:t>. </a:t>
            </a:r>
          </a:p>
        </p:txBody>
      </p:sp>
    </p:spTree>
    <p:extLst>
      <p:ext uri="{BB962C8B-B14F-4D97-AF65-F5344CB8AC3E}">
        <p14:creationId xmlns:p14="http://schemas.microsoft.com/office/powerpoint/2010/main" xmlns="" val="2792488489"/>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Účetní pojmy v právních předpisech - příklady</a:t>
            </a:r>
            <a:endParaRPr lang="cs-CZ" dirty="0"/>
          </a:p>
        </p:txBody>
      </p:sp>
      <p:sp>
        <p:nvSpPr>
          <p:cNvPr id="3" name="Zástupný symbol pro obsah 2"/>
          <p:cNvSpPr>
            <a:spLocks noGrp="1"/>
          </p:cNvSpPr>
          <p:nvPr>
            <p:ph idx="1"/>
          </p:nvPr>
        </p:nvSpPr>
        <p:spPr>
          <a:xfrm>
            <a:off x="1484311" y="1898073"/>
            <a:ext cx="10018713" cy="4627418"/>
          </a:xfrm>
        </p:spPr>
        <p:txBody>
          <a:bodyPr>
            <a:normAutofit fontScale="70000" lnSpcReduction="20000"/>
          </a:bodyPr>
          <a:lstStyle/>
          <a:p>
            <a:r>
              <a:rPr lang="cs-CZ" altLang="cs-CZ" sz="2900" dirty="0" smtClean="0"/>
              <a:t>Trestní právo - TZ</a:t>
            </a:r>
            <a:endParaRPr lang="cs-CZ" altLang="cs-CZ" sz="2900" dirty="0"/>
          </a:p>
          <a:p>
            <a:endParaRPr lang="cs-CZ" altLang="cs-CZ" sz="2900" dirty="0"/>
          </a:p>
          <a:p>
            <a:r>
              <a:rPr lang="cs-CZ" altLang="cs-CZ" sz="2900" dirty="0"/>
              <a:t>§ 254</a:t>
            </a:r>
          </a:p>
          <a:p>
            <a:r>
              <a:rPr lang="cs-CZ" altLang="cs-CZ" sz="2900" dirty="0"/>
              <a:t>Zkreslování údajů o stavu hospodaření a jmění </a:t>
            </a:r>
          </a:p>
          <a:p>
            <a:endParaRPr lang="cs-CZ" altLang="cs-CZ" sz="2900" dirty="0"/>
          </a:p>
          <a:p>
            <a:r>
              <a:rPr lang="cs-CZ" altLang="cs-CZ" sz="2900" dirty="0"/>
              <a:t>(1) Kdo nevede </a:t>
            </a:r>
            <a:r>
              <a:rPr lang="cs-CZ" altLang="cs-CZ" sz="2900" b="1" dirty="0"/>
              <a:t>účetní knihy, zápisy nebo jiné doklady sloužící k přehledu o stavu hospodaření a majetku nebo k jejich kontrole</a:t>
            </a:r>
            <a:r>
              <a:rPr lang="cs-CZ" altLang="cs-CZ" sz="2900" dirty="0"/>
              <a:t>, ač je k tomu podle zákona povinen, </a:t>
            </a:r>
          </a:p>
          <a:p>
            <a:r>
              <a:rPr lang="cs-CZ" altLang="cs-CZ" sz="2900" dirty="0"/>
              <a:t>kdo v takových </a:t>
            </a:r>
            <a:r>
              <a:rPr lang="cs-CZ" altLang="cs-CZ" sz="2900" b="1" dirty="0"/>
              <a:t>účetních knihách, zápisech nebo jiných dokladech </a:t>
            </a:r>
            <a:r>
              <a:rPr lang="cs-CZ" altLang="cs-CZ" sz="2900" dirty="0"/>
              <a:t>uvede nepravdivé nebo hrubě zkreslené údaje, nebo </a:t>
            </a:r>
          </a:p>
          <a:p>
            <a:r>
              <a:rPr lang="cs-CZ" altLang="cs-CZ" sz="2900" dirty="0"/>
              <a:t>kdo takové </a:t>
            </a:r>
            <a:r>
              <a:rPr lang="cs-CZ" altLang="cs-CZ" sz="2900" b="1" dirty="0"/>
              <a:t>účetní knihy, zápisy nebo jiné doklady</a:t>
            </a:r>
            <a:r>
              <a:rPr lang="cs-CZ" altLang="cs-CZ" sz="2900" dirty="0"/>
              <a:t> změní, zničí, poškodí, učiní neupotřebitelnými nebo zatají, </a:t>
            </a:r>
          </a:p>
          <a:p>
            <a:r>
              <a:rPr lang="cs-CZ" altLang="cs-CZ" sz="2900" dirty="0"/>
              <a:t>a ohrozí tak majetková práva jiného nebo včasné a řádné vyměření daně, bude potrestán odnětím svobody až na dvě léta nebo zákazem činnosti.</a:t>
            </a:r>
          </a:p>
        </p:txBody>
      </p:sp>
    </p:spTree>
    <p:extLst>
      <p:ext uri="{BB962C8B-B14F-4D97-AF65-F5344CB8AC3E}">
        <p14:creationId xmlns:p14="http://schemas.microsoft.com/office/powerpoint/2010/main" xmlns="" val="1581446053"/>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Účetní pojmy v právních předpisech - příklady</a:t>
            </a:r>
            <a:endParaRPr lang="cs-CZ" dirty="0"/>
          </a:p>
        </p:txBody>
      </p:sp>
      <p:sp>
        <p:nvSpPr>
          <p:cNvPr id="3" name="Zástupný symbol pro obsah 2"/>
          <p:cNvSpPr>
            <a:spLocks noGrp="1"/>
          </p:cNvSpPr>
          <p:nvPr>
            <p:ph idx="1"/>
          </p:nvPr>
        </p:nvSpPr>
        <p:spPr>
          <a:xfrm>
            <a:off x="1484311" y="1898073"/>
            <a:ext cx="10018713" cy="4627418"/>
          </a:xfrm>
        </p:spPr>
        <p:txBody>
          <a:bodyPr>
            <a:normAutofit fontScale="70000" lnSpcReduction="20000"/>
          </a:bodyPr>
          <a:lstStyle/>
          <a:p>
            <a:r>
              <a:rPr lang="cs-CZ" altLang="cs-CZ" sz="2900" dirty="0" smtClean="0"/>
              <a:t>Trestní právo - TZ</a:t>
            </a:r>
            <a:endParaRPr lang="cs-CZ" altLang="cs-CZ" sz="2900" dirty="0"/>
          </a:p>
          <a:p>
            <a:endParaRPr lang="cs-CZ" altLang="cs-CZ" sz="2900" dirty="0"/>
          </a:p>
          <a:p>
            <a:r>
              <a:rPr lang="cs-CZ" altLang="cs-CZ" sz="2900" dirty="0"/>
              <a:t>§ 254</a:t>
            </a:r>
          </a:p>
          <a:p>
            <a:r>
              <a:rPr lang="cs-CZ" altLang="cs-CZ" sz="2900" dirty="0"/>
              <a:t>Zkreslování údajů o stavu hospodaření a jmění </a:t>
            </a:r>
          </a:p>
          <a:p>
            <a:endParaRPr lang="cs-CZ" altLang="cs-CZ" sz="2900" dirty="0"/>
          </a:p>
          <a:p>
            <a:r>
              <a:rPr lang="cs-CZ" altLang="cs-CZ" sz="2900" dirty="0"/>
              <a:t>(1) Kdo nevede </a:t>
            </a:r>
            <a:r>
              <a:rPr lang="cs-CZ" altLang="cs-CZ" sz="2900" b="1" dirty="0"/>
              <a:t>účetní knihy, zápisy nebo jiné doklady sloužící k přehledu o stavu hospodaření a majetku nebo k jejich kontrole</a:t>
            </a:r>
            <a:r>
              <a:rPr lang="cs-CZ" altLang="cs-CZ" sz="2900" dirty="0"/>
              <a:t>, ač je k tomu podle zákona povinen, </a:t>
            </a:r>
          </a:p>
          <a:p>
            <a:r>
              <a:rPr lang="cs-CZ" altLang="cs-CZ" sz="2900" dirty="0"/>
              <a:t>kdo v takových </a:t>
            </a:r>
            <a:r>
              <a:rPr lang="cs-CZ" altLang="cs-CZ" sz="2900" b="1" dirty="0"/>
              <a:t>účetních knihách, zápisech nebo jiných dokladech </a:t>
            </a:r>
            <a:r>
              <a:rPr lang="cs-CZ" altLang="cs-CZ" sz="2900" dirty="0"/>
              <a:t>uvede nepravdivé nebo hrubě zkreslené údaje, nebo </a:t>
            </a:r>
          </a:p>
          <a:p>
            <a:r>
              <a:rPr lang="cs-CZ" altLang="cs-CZ" sz="2900" dirty="0"/>
              <a:t>kdo takové </a:t>
            </a:r>
            <a:r>
              <a:rPr lang="cs-CZ" altLang="cs-CZ" sz="2900" b="1" dirty="0"/>
              <a:t>účetní knihy, zápisy nebo jiné doklady</a:t>
            </a:r>
            <a:r>
              <a:rPr lang="cs-CZ" altLang="cs-CZ" sz="2900" dirty="0"/>
              <a:t> změní, zničí, poškodí, učiní neupotřebitelnými nebo zatají, </a:t>
            </a:r>
          </a:p>
          <a:p>
            <a:r>
              <a:rPr lang="cs-CZ" altLang="cs-CZ" sz="2900" dirty="0"/>
              <a:t>a ohrozí tak majetková práva jiného nebo včasné a řádné vyměření daně, bude potrestán odnětím svobody až na dvě léta nebo zákazem činnosti.</a:t>
            </a:r>
          </a:p>
        </p:txBody>
      </p:sp>
    </p:spTree>
    <p:extLst>
      <p:ext uri="{BB962C8B-B14F-4D97-AF65-F5344CB8AC3E}">
        <p14:creationId xmlns:p14="http://schemas.microsoft.com/office/powerpoint/2010/main" xmlns="" val="394161010"/>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Úkol 1</a:t>
            </a:r>
            <a:endParaRPr lang="cs-CZ" dirty="0"/>
          </a:p>
        </p:txBody>
      </p:sp>
      <p:sp>
        <p:nvSpPr>
          <p:cNvPr id="3" name="Zástupný symbol pro obsah 2"/>
          <p:cNvSpPr>
            <a:spLocks noGrp="1"/>
          </p:cNvSpPr>
          <p:nvPr>
            <p:ph idx="1"/>
          </p:nvPr>
        </p:nvSpPr>
        <p:spPr>
          <a:xfrm>
            <a:off x="1484311" y="2116899"/>
            <a:ext cx="10018713" cy="4158641"/>
          </a:xfrm>
        </p:spPr>
        <p:txBody>
          <a:bodyPr>
            <a:normAutofit/>
          </a:bodyPr>
          <a:lstStyle/>
          <a:p>
            <a:r>
              <a:rPr lang="cs-CZ" altLang="cs-CZ" sz="2800" dirty="0" smtClean="0"/>
              <a:t>S jakými účetními pojmy jste se již setkali?</a:t>
            </a:r>
          </a:p>
          <a:p>
            <a:endParaRPr lang="cs-CZ" altLang="cs-CZ" sz="2800" dirty="0" smtClean="0"/>
          </a:p>
          <a:p>
            <a:r>
              <a:rPr lang="cs-CZ" altLang="cs-CZ" sz="2800" dirty="0" smtClean="0"/>
              <a:t>V rámci jakého právního předpisu?</a:t>
            </a:r>
            <a:endParaRPr lang="cs-CZ" altLang="cs-CZ" sz="2800" dirty="0"/>
          </a:p>
        </p:txBody>
      </p:sp>
    </p:spTree>
    <p:extLst>
      <p:ext uri="{BB962C8B-B14F-4D97-AF65-F5344CB8AC3E}">
        <p14:creationId xmlns:p14="http://schemas.microsoft.com/office/powerpoint/2010/main" xmlns="" val="353044690"/>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K několika základním zásadám účetnictví</a:t>
            </a:r>
            <a:endParaRPr lang="cs-CZ" dirty="0"/>
          </a:p>
        </p:txBody>
      </p:sp>
      <p:sp>
        <p:nvSpPr>
          <p:cNvPr id="3" name="Zástupný symbol pro obsah 2"/>
          <p:cNvSpPr>
            <a:spLocks noGrp="1"/>
          </p:cNvSpPr>
          <p:nvPr>
            <p:ph idx="1"/>
          </p:nvPr>
        </p:nvSpPr>
        <p:spPr>
          <a:xfrm>
            <a:off x="1484311" y="1950645"/>
            <a:ext cx="4708671" cy="4158641"/>
          </a:xfrm>
        </p:spPr>
        <p:txBody>
          <a:bodyPr>
            <a:normAutofit/>
          </a:bodyPr>
          <a:lstStyle/>
          <a:p>
            <a:pPr>
              <a:defRPr/>
            </a:pPr>
            <a:r>
              <a:rPr lang="cs-CZ" altLang="cs-CZ" sz="2800" dirty="0"/>
              <a:t>aktiva x pasiva</a:t>
            </a:r>
          </a:p>
          <a:p>
            <a:pPr>
              <a:defRPr/>
            </a:pPr>
            <a:endParaRPr lang="cs-CZ" altLang="cs-CZ" sz="2800" dirty="0" smtClean="0"/>
          </a:p>
          <a:p>
            <a:pPr>
              <a:defRPr/>
            </a:pPr>
            <a:endParaRPr lang="cs-CZ" altLang="cs-CZ" sz="2800" dirty="0"/>
          </a:p>
          <a:p>
            <a:pPr>
              <a:defRPr/>
            </a:pPr>
            <a:endParaRPr lang="cs-CZ" altLang="cs-CZ" sz="2800" dirty="0"/>
          </a:p>
          <a:p>
            <a:pPr>
              <a:defRPr/>
            </a:pPr>
            <a:r>
              <a:rPr lang="cs-CZ" altLang="cs-CZ" sz="2800" dirty="0"/>
              <a:t>rozvaha (bilance)</a:t>
            </a:r>
          </a:p>
          <a:p>
            <a:pPr marL="0" indent="0">
              <a:buNone/>
            </a:pPr>
            <a:endParaRPr lang="cs-CZ" altLang="cs-CZ" sz="2800" dirty="0"/>
          </a:p>
        </p:txBody>
      </p:sp>
      <p:sp>
        <p:nvSpPr>
          <p:cNvPr id="4" name="Zástupný symbol pro obsah 2"/>
          <p:cNvSpPr txBox="1">
            <a:spLocks/>
          </p:cNvSpPr>
          <p:nvPr/>
        </p:nvSpPr>
        <p:spPr>
          <a:xfrm>
            <a:off x="6527366" y="2127906"/>
            <a:ext cx="4708671" cy="4158641"/>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defRPr/>
            </a:pPr>
            <a:r>
              <a:rPr lang="cs-CZ" altLang="cs-CZ" sz="2800" dirty="0" smtClean="0"/>
              <a:t>náklady x výnosy</a:t>
            </a:r>
          </a:p>
          <a:p>
            <a:pPr>
              <a:defRPr/>
            </a:pPr>
            <a:endParaRPr lang="cs-CZ" altLang="cs-CZ" sz="2800" dirty="0" smtClean="0"/>
          </a:p>
          <a:p>
            <a:pPr>
              <a:defRPr/>
            </a:pPr>
            <a:endParaRPr lang="cs-CZ" altLang="cs-CZ" sz="2800" dirty="0"/>
          </a:p>
          <a:p>
            <a:pPr>
              <a:defRPr/>
            </a:pPr>
            <a:endParaRPr lang="cs-CZ" altLang="cs-CZ" sz="2800" dirty="0" smtClean="0"/>
          </a:p>
          <a:p>
            <a:pPr>
              <a:defRPr/>
            </a:pPr>
            <a:r>
              <a:rPr lang="cs-CZ" altLang="cs-CZ" sz="2800" dirty="0" smtClean="0"/>
              <a:t>výkaz zisku a ztrát (výsledovka)</a:t>
            </a:r>
          </a:p>
          <a:p>
            <a:pPr marL="0" indent="0">
              <a:buFont typeface="Arial"/>
              <a:buNone/>
            </a:pPr>
            <a:endParaRPr lang="cs-CZ" altLang="cs-CZ" sz="2800" dirty="0"/>
          </a:p>
        </p:txBody>
      </p:sp>
      <p:sp>
        <p:nvSpPr>
          <p:cNvPr id="6" name="Down Arrow 5"/>
          <p:cNvSpPr/>
          <p:nvPr/>
        </p:nvSpPr>
        <p:spPr>
          <a:xfrm>
            <a:off x="2798618" y="3228818"/>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p:nvPr/>
        </p:nvSpPr>
        <p:spPr>
          <a:xfrm>
            <a:off x="7980219" y="3228818"/>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936889861"/>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xa">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Paralaxa</Template>
  <TotalTime>2242</TotalTime>
  <Words>1177</Words>
  <Application>Microsoft Office PowerPoint</Application>
  <PresentationFormat>Vlastní</PresentationFormat>
  <Paragraphs>167</Paragraphs>
  <Slides>23</Slides>
  <Notes>1</Notes>
  <HiddenSlides>0</HiddenSlides>
  <MMClips>0</MMClips>
  <ScaleCrop>false</ScaleCrop>
  <HeadingPairs>
    <vt:vector size="4" baseType="variant">
      <vt:variant>
        <vt:lpstr>Motiv</vt:lpstr>
      </vt:variant>
      <vt:variant>
        <vt:i4>1</vt:i4>
      </vt:variant>
      <vt:variant>
        <vt:lpstr>Nadpisy snímků</vt:lpstr>
      </vt:variant>
      <vt:variant>
        <vt:i4>23</vt:i4>
      </vt:variant>
    </vt:vector>
  </HeadingPairs>
  <TitlesOfParts>
    <vt:vector size="24" baseType="lpstr">
      <vt:lpstr>Paralaxa</vt:lpstr>
      <vt:lpstr>Analýza účetních dokladů (pro právníky)</vt:lpstr>
      <vt:lpstr>Dnešní seminář</vt:lpstr>
      <vt:lpstr>Účetní pojmy v právních předpisech - příklady</vt:lpstr>
      <vt:lpstr>Účetní pojmy v právních předpisech - příklady</vt:lpstr>
      <vt:lpstr>Účetní pojmy v právních předpisech - příklady</vt:lpstr>
      <vt:lpstr>Účetní pojmy v právních předpisech - příklady</vt:lpstr>
      <vt:lpstr>Účetní pojmy v právních předpisech - příklady</vt:lpstr>
      <vt:lpstr>Úkol 1</vt:lpstr>
      <vt:lpstr>K několika základním zásadám účetnictví</vt:lpstr>
      <vt:lpstr>Bilanční princip a rozvaha</vt:lpstr>
      <vt:lpstr>Bilanční princip a rozvaha</vt:lpstr>
      <vt:lpstr>Dva pohledy na strukturu majetku</vt:lpstr>
      <vt:lpstr>Náklady – výnosy</vt:lpstr>
      <vt:lpstr>Účelové - druhové členění nákladů a výnosů</vt:lpstr>
      <vt:lpstr>Náklady – výnosy</vt:lpstr>
      <vt:lpstr>Účetní odpisy</vt:lpstr>
      <vt:lpstr>Odpisy časové – majetek se odepisuje podle času</vt:lpstr>
      <vt:lpstr>Odpisy výkonové – odepis dle výkonu, např. jednotek výroby</vt:lpstr>
      <vt:lpstr>Účetní jednotka</vt:lpstr>
      <vt:lpstr>Účetní závěrka</vt:lpstr>
      <vt:lpstr>Základní související předpisy</vt:lpstr>
      <vt:lpstr>Práce ve skupinkách</vt:lpstr>
      <vt:lpstr>Otázky?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Mediace</dc:title>
  <dc:creator>Dita Ondráčková</dc:creator>
  <cp:lastModifiedBy>vrchapa</cp:lastModifiedBy>
  <cp:revision>187</cp:revision>
  <cp:lastPrinted>2016-12-01T06:58:45Z</cp:lastPrinted>
  <dcterms:created xsi:type="dcterms:W3CDTF">2016-10-17T17:38:14Z</dcterms:created>
  <dcterms:modified xsi:type="dcterms:W3CDTF">2017-03-16T09:09:32Z</dcterms:modified>
</cp:coreProperties>
</file>