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9"/>
  </p:handoutMasterIdLst>
  <p:sldIdLst>
    <p:sldId id="256" r:id="rId2"/>
    <p:sldId id="286" r:id="rId3"/>
    <p:sldId id="300" r:id="rId4"/>
    <p:sldId id="302" r:id="rId5"/>
    <p:sldId id="301" r:id="rId6"/>
    <p:sldId id="304" r:id="rId7"/>
    <p:sldId id="307" r:id="rId8"/>
    <p:sldId id="306" r:id="rId9"/>
    <p:sldId id="305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299" r:id="rId18"/>
  </p:sldIdLst>
  <p:sldSz cx="9144000" cy="6858000" type="screen4x3"/>
  <p:notesSz cx="6951663" cy="100822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99"/>
    <a:srgbClr val="0066FF"/>
    <a:srgbClr val="33CC33"/>
    <a:srgbClr val="FF3399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06413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3075" cy="506413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18EACE-5589-4BB7-8D2D-474CCB3735F7}" type="datetimeFigureOut">
              <a:rPr lang="cs-CZ"/>
              <a:pPr>
                <a:defRPr/>
              </a:pPr>
              <a:t>26.02.2017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5800"/>
            <a:ext cx="3013075" cy="506413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000" y="9575800"/>
            <a:ext cx="3013075" cy="506413"/>
          </a:xfrm>
          <a:prstGeom prst="rect">
            <a:avLst/>
          </a:prstGeom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85CB8920-D9A3-4C94-A165-D44DA0B2C1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8519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cs-CZ" altLang="cs-CZ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cs-CZ" altLang="cs-CZ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cs-CZ" noProof="0" smtClean="0"/>
              <a:t>Click to edit Master subtitle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cs-CZ" noProof="0" smtClean="0"/>
              <a:t>Click to edit Master title style</a:t>
            </a: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263FB529-668D-4C72-BA08-5A29447E1AC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92D9E-16A1-4EC2-979B-02ACF0C048F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BCDAB-736D-45D9-9AA3-37ECE369FF1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Nadpis, graf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B8D5-DE16-40C9-BB22-2F228034D69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5B94C-54D8-4AAE-B8AE-B2DE39DFE80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772A6-A87E-4CD2-893D-E807AC8D116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D4B9-C995-4822-9F11-6FACCB276BA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CE18C-D6CF-4F0B-A5F0-21C8B3AC702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44271-D409-4AA7-9365-9B109195EAD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5917B-D068-44D4-B5DE-5CB2FAA2C88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E0CB1-3957-464D-AEC4-E7830C7E292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C2F1A-FED2-4D98-BF4A-EE5B3C1C265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cs-CZ" altLang="cs-CZ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BA86DE-B887-4667-A9DD-BE0F27B74CD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S6HEH23W_b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Ekonomické základy práva</a:t>
            </a:r>
            <a:endParaRPr lang="en-US" altLang="cs-CZ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Daně</a:t>
            </a: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Progresivní daňová sazba – stupňovitá progrese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844675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Určete velikost daně, víte-li, že progresivní (stupňovitá) sazba daně je stanovena dle tabulky níže: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a základ daně je:</a:t>
            </a:r>
          </a:p>
          <a:p>
            <a:pPr>
              <a:defRPr/>
            </a:pPr>
            <a:r>
              <a:rPr lang="en-US" sz="2400" dirty="0" smtClean="0"/>
              <a:t>a</a:t>
            </a:r>
            <a:r>
              <a:rPr lang="en-US" sz="2400" dirty="0"/>
              <a:t>) </a:t>
            </a:r>
            <a:r>
              <a:rPr lang="cs-CZ" sz="2400" dirty="0" smtClean="0"/>
              <a:t>10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en-US" sz="2400" dirty="0" err="1"/>
              <a:t>Kč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b) </a:t>
            </a:r>
            <a:r>
              <a:rPr lang="cs-CZ" sz="2400" dirty="0" smtClean="0"/>
              <a:t>60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en-US" sz="2400" dirty="0" err="1"/>
              <a:t>Kč</a:t>
            </a: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03350" y="3357563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Základ</a:t>
                      </a:r>
                      <a:r>
                        <a:rPr lang="cs-CZ" baseline="0" dirty="0" smtClean="0"/>
                        <a:t> daně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Sazba daně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10</a:t>
                      </a:r>
                      <a:r>
                        <a:rPr lang="cs-CZ" baseline="0" dirty="0" smtClean="0"/>
                        <a:t> 000 Kč (ne 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20 000 Kč (ne</a:t>
                      </a:r>
                      <a:r>
                        <a:rPr lang="cs-CZ" baseline="0" dirty="0" smtClean="0"/>
                        <a:t> 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50 000 Kč (ne 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50 000 Kč a</a:t>
                      </a:r>
                      <a:r>
                        <a:rPr lang="cs-CZ" baseline="0" dirty="0" smtClean="0"/>
                        <a:t> výše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Progresivní daňová sazba – stupňovitá progrese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Řešení: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a</a:t>
            </a:r>
            <a:r>
              <a:rPr lang="en-US" sz="2400" dirty="0"/>
              <a:t>) 10 000 </a:t>
            </a:r>
            <a:r>
              <a:rPr lang="cs-CZ" sz="2400" dirty="0" smtClean="0"/>
              <a:t>x 0.1 = 	1 000 Kč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/>
              <a:t>b) </a:t>
            </a:r>
            <a:r>
              <a:rPr lang="cs-CZ" sz="2400" dirty="0"/>
              <a:t>6</a:t>
            </a:r>
            <a:r>
              <a:rPr lang="cs-CZ" sz="24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cs-CZ" sz="2400" dirty="0" smtClean="0"/>
              <a:t>x 0.2 =	12 000 Kč</a:t>
            </a: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Progresivní daňová sazba – klouzavá progrese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844675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Určete velikost daně, víte-li, že progresivní (klouzavá) sazba daně je stanovena dle tabulky níže: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a základ daně je:</a:t>
            </a:r>
          </a:p>
          <a:p>
            <a:pPr>
              <a:defRPr/>
            </a:pPr>
            <a:r>
              <a:rPr lang="en-US" sz="2400" dirty="0" smtClean="0"/>
              <a:t>a</a:t>
            </a:r>
            <a:r>
              <a:rPr lang="en-US" sz="2400" dirty="0"/>
              <a:t>) </a:t>
            </a:r>
            <a:r>
              <a:rPr lang="cs-CZ" sz="2400" dirty="0" smtClean="0"/>
              <a:t>11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en-US" sz="2400" dirty="0" err="1"/>
              <a:t>Kč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b) </a:t>
            </a:r>
            <a:r>
              <a:rPr lang="cs-CZ" sz="2400" dirty="0" smtClean="0"/>
              <a:t>60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en-US" sz="2400" dirty="0" err="1"/>
              <a:t>Kč</a:t>
            </a: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03350" y="3357563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Základ</a:t>
                      </a:r>
                      <a:r>
                        <a:rPr lang="cs-CZ" baseline="0" dirty="0" smtClean="0"/>
                        <a:t> daně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Sazba daně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10</a:t>
                      </a:r>
                      <a:r>
                        <a:rPr lang="cs-CZ" baseline="0" dirty="0" smtClean="0"/>
                        <a:t> 000 Kč (včetně)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20 000 Kč (</a:t>
                      </a:r>
                      <a:r>
                        <a:rPr lang="cs-CZ" baseline="0" dirty="0" smtClean="0"/>
                        <a:t>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50 000 Kč (včetně)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výše než 50 000 Kč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Progresivní daňová sazba – klouzavá progrese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1844675"/>
            <a:ext cx="8208963" cy="4608513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Řešení: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a) 	(</a:t>
            </a:r>
            <a:r>
              <a:rPr lang="en-US" sz="2400" dirty="0" smtClean="0"/>
              <a:t>10 </a:t>
            </a:r>
            <a:r>
              <a:rPr lang="en-US" sz="2400" dirty="0"/>
              <a:t>000 </a:t>
            </a:r>
            <a:r>
              <a:rPr lang="cs-CZ" sz="2400" dirty="0" smtClean="0"/>
              <a:t>x 0.05) 	= 500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	(1 000 x 0.1) 		= 100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	</a:t>
            </a:r>
            <a:r>
              <a:rPr lang="cs-CZ" sz="2400" b="1" dirty="0" smtClean="0"/>
              <a:t>celkem 	  	= 600 Kč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/>
              <a:t>b</a:t>
            </a:r>
            <a:r>
              <a:rPr lang="en-US" sz="2400" dirty="0" smtClean="0"/>
              <a:t>)</a:t>
            </a:r>
            <a:r>
              <a:rPr lang="cs-CZ" sz="2400" dirty="0" smtClean="0"/>
              <a:t>	(</a:t>
            </a:r>
            <a:r>
              <a:rPr lang="en-US" sz="2400" dirty="0" smtClean="0"/>
              <a:t>10 000 </a:t>
            </a:r>
            <a:r>
              <a:rPr lang="cs-CZ" sz="2400" dirty="0" smtClean="0"/>
              <a:t>x 0.05) 	= 500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	(10 000 x 0.1) 	= 1 000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(30 000 x 0.15)	= 4 500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(10 000 x 0.2)	= 2 000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	</a:t>
            </a:r>
            <a:r>
              <a:rPr lang="cs-CZ" sz="2400" b="1" dirty="0" smtClean="0"/>
              <a:t>celkem 	  	= 8 000 Kč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Daňové sazby a spravedlnost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2276475"/>
            <a:ext cx="8208963" cy="4176713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sz="3200" dirty="0" smtClean="0"/>
              <a:t>Který z představených druhů daňových sazeb Vám přijde „nejspravedlnější“ a proč?</a:t>
            </a:r>
          </a:p>
          <a:p>
            <a:pPr eaLnBrk="1" hangingPunct="1">
              <a:defRPr/>
            </a:pPr>
            <a:endParaRPr lang="cs-CZ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sz="2400" b="1" dirty="0"/>
          </a:p>
          <a:p>
            <a:pPr eaLnBrk="1" hangingPunct="1">
              <a:defRPr/>
            </a:pPr>
            <a:endParaRPr lang="cs-CZ" sz="2400" b="1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Daňové sazby a spravedlnost I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2276475"/>
            <a:ext cx="8208963" cy="4176713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sz="3200" dirty="0" smtClean="0"/>
              <a:t>Je možné hovořit ve vztahu k daňovým sazbám o spravedlnosti?</a:t>
            </a:r>
          </a:p>
          <a:p>
            <a:pPr eaLnBrk="1" hangingPunct="1">
              <a:defRPr/>
            </a:pPr>
            <a:endParaRPr lang="cs-CZ" sz="3200" dirty="0" smtClean="0"/>
          </a:p>
          <a:p>
            <a:pPr eaLnBrk="1" hangingPunct="1">
              <a:defRPr/>
            </a:pPr>
            <a:r>
              <a:rPr lang="cs-CZ" sz="3200" dirty="0"/>
              <a:t>z</a:t>
            </a:r>
            <a:r>
              <a:rPr lang="cs-CZ" sz="3200" dirty="0" smtClean="0"/>
              <a:t>ásah do vlastnického práva vs. solidarita?</a:t>
            </a:r>
            <a:endParaRPr lang="cs-CZ" sz="3200" dirty="0"/>
          </a:p>
          <a:p>
            <a:pPr eaLnBrk="1" hangingPunct="1">
              <a:defRPr/>
            </a:pPr>
            <a:endParaRPr lang="cs-CZ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sz="2400" b="1" dirty="0"/>
          </a:p>
          <a:p>
            <a:pPr eaLnBrk="1" hangingPunct="1">
              <a:defRPr/>
            </a:pPr>
            <a:endParaRPr lang="cs-CZ" sz="2400" b="1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 zamyšlení o daňových sazbách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6438" y="2346325"/>
            <a:ext cx="8208962" cy="4176713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sz="2400" b="1" dirty="0"/>
          </a:p>
          <a:p>
            <a:pPr eaLnBrk="1" hangingPunct="1">
              <a:defRPr/>
            </a:pPr>
            <a:endParaRPr lang="cs-CZ" sz="2400" b="1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dirty="0"/>
          </a:p>
          <a:p>
            <a:pPr marL="457200" lvl="1" indent="0" eaLnBrk="1" hangingPunct="1">
              <a:buFontTx/>
              <a:buNone/>
              <a:defRPr/>
            </a:pPr>
            <a:r>
              <a:rPr lang="cs-CZ" sz="1000" dirty="0"/>
              <a:t>https://www.youtube.com/watch?v=S6HEH23W_bM 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altLang="cs-CZ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  <p:pic>
        <p:nvPicPr>
          <p:cNvPr id="18437" name="S6HEH23W_bM"/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420938"/>
            <a:ext cx="6221412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Otázky?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7473950" cy="373380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Děkuji za pozornost.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algn="r">
              <a:buFont typeface="Wingdings" pitchFamily="2" charset="2"/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			</a:t>
            </a:r>
            <a:r>
              <a:rPr lang="en-US" sz="2000" dirty="0" smtClean="0"/>
              <a:t>JUD</a:t>
            </a:r>
            <a:r>
              <a:rPr lang="cs-CZ" sz="2000" dirty="0" smtClean="0"/>
              <a:t>r</a:t>
            </a:r>
            <a:r>
              <a:rPr lang="cs-CZ" sz="2000" dirty="0" smtClean="0"/>
              <a:t>. Johan Schweigl, Ph.D.</a:t>
            </a:r>
          </a:p>
          <a:p>
            <a:pPr marL="0" indent="0" algn="r">
              <a:buFont typeface="Wingdings" pitchFamily="2" charset="2"/>
              <a:buNone/>
              <a:defRPr/>
            </a:pPr>
            <a:r>
              <a:rPr lang="cs-CZ" sz="2000" dirty="0" smtClean="0"/>
              <a:t>210729@mail.muni.cz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Pojem daně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právní definice</a:t>
            </a:r>
          </a:p>
          <a:p>
            <a:pPr eaLnBrk="1" hangingPunct="1">
              <a:defRPr/>
            </a:pPr>
            <a:r>
              <a:rPr lang="cs-CZ" altLang="cs-CZ" sz="2400" dirty="0"/>
              <a:t>e</a:t>
            </a:r>
            <a:r>
              <a:rPr lang="cs-CZ" altLang="cs-CZ" sz="2400" dirty="0" smtClean="0"/>
              <a:t>konomická podstata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problém „černých pasažérů“</a:t>
            </a:r>
          </a:p>
          <a:p>
            <a:pPr lvl="1" eaLnBrk="1" hangingPunct="1">
              <a:defRPr/>
            </a:pPr>
            <a:r>
              <a:rPr lang="cs-CZ" altLang="cs-CZ" sz="2000" i="1" dirty="0" smtClean="0"/>
              <a:t>„no taxation without representation“</a:t>
            </a:r>
          </a:p>
          <a:p>
            <a:pPr lvl="1" eaLnBrk="1" hangingPunct="1">
              <a:defRPr/>
            </a:pPr>
            <a:r>
              <a:rPr lang="cs-CZ" altLang="cs-CZ" sz="2000" i="1" dirty="0" smtClean="0"/>
              <a:t>„monetarizovaná“ </a:t>
            </a:r>
            <a:r>
              <a:rPr lang="cs-CZ" altLang="cs-CZ" sz="2000" dirty="0" smtClean="0"/>
              <a:t> povinnost vůči státu</a:t>
            </a:r>
            <a:endParaRPr lang="cs-CZ" altLang="cs-CZ" sz="2000" i="1" dirty="0" smtClean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r>
              <a:rPr lang="cs-CZ" altLang="cs-CZ" sz="2400" dirty="0"/>
              <a:t>p</a:t>
            </a:r>
            <a:r>
              <a:rPr lang="cs-CZ" altLang="cs-CZ" sz="2400" dirty="0" smtClean="0"/>
              <a:t>raktické dopady</a:t>
            </a:r>
          </a:p>
          <a:p>
            <a:pPr eaLnBrk="1" hangingPunct="1">
              <a:defRPr/>
            </a:pPr>
            <a:r>
              <a:rPr lang="cs-CZ" altLang="cs-CZ" sz="2400" dirty="0"/>
              <a:t>r</a:t>
            </a:r>
            <a:r>
              <a:rPr lang="cs-CZ" altLang="cs-CZ" sz="2400" dirty="0" smtClean="0"/>
              <a:t>ozhodování jednotlivců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pojmy I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Daně přímé</a:t>
            </a:r>
          </a:p>
          <a:p>
            <a:pPr lvl="1" eaLnBrk="1" hangingPunct="1">
              <a:defRPr/>
            </a:pPr>
            <a:r>
              <a:rPr lang="cs-CZ" altLang="cs-CZ" sz="2000" dirty="0"/>
              <a:t>d</a:t>
            </a:r>
            <a:r>
              <a:rPr lang="cs-CZ" altLang="cs-CZ" sz="2000" dirty="0" smtClean="0"/>
              <a:t>ůchodové (daň z příjmu)</a:t>
            </a:r>
          </a:p>
          <a:p>
            <a:pPr lvl="1" eaLnBrk="1" hangingPunct="1">
              <a:defRPr/>
            </a:pPr>
            <a:r>
              <a:rPr lang="cs-CZ" altLang="cs-CZ" sz="2000" dirty="0"/>
              <a:t>m</a:t>
            </a:r>
            <a:r>
              <a:rPr lang="cs-CZ" altLang="cs-CZ" sz="2000" dirty="0" smtClean="0"/>
              <a:t>ajetkové (nemovité věci, popř. jiný majetek, </a:t>
            </a:r>
            <a:r>
              <a:rPr lang="cs-CZ" altLang="cs-CZ" sz="2000" i="1" dirty="0" smtClean="0"/>
              <a:t>„silniční daň“</a:t>
            </a:r>
            <a:r>
              <a:rPr lang="cs-CZ" altLang="cs-CZ" sz="2000" dirty="0" smtClean="0"/>
              <a:t>?)</a:t>
            </a:r>
          </a:p>
          <a:p>
            <a:pPr lvl="1" eaLnBrk="1" hangingPunct="1">
              <a:defRPr/>
            </a:pPr>
            <a:r>
              <a:rPr lang="cs-CZ" altLang="cs-CZ" sz="2000" dirty="0"/>
              <a:t>t</a:t>
            </a:r>
            <a:r>
              <a:rPr lang="cs-CZ" altLang="cs-CZ" sz="2000" dirty="0" smtClean="0"/>
              <a:t>ransferové (převody majetku)</a:t>
            </a:r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Daně nepřímé</a:t>
            </a:r>
          </a:p>
          <a:p>
            <a:pPr lvl="1" eaLnBrk="1" hangingPunct="1">
              <a:defRPr/>
            </a:pPr>
            <a:r>
              <a:rPr lang="cs-CZ" altLang="cs-CZ" sz="2000" dirty="0"/>
              <a:t>s</a:t>
            </a:r>
            <a:r>
              <a:rPr lang="cs-CZ" altLang="cs-CZ" sz="2000" dirty="0" smtClean="0"/>
              <a:t>potřební daň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DPH</a:t>
            </a:r>
          </a:p>
          <a:p>
            <a:pPr lvl="1" eaLnBrk="1" hangingPunct="1">
              <a:defRPr/>
            </a:pPr>
            <a:r>
              <a:rPr lang="cs-CZ" altLang="cs-CZ" sz="2000" dirty="0"/>
              <a:t>s</a:t>
            </a:r>
            <a:r>
              <a:rPr lang="cs-CZ" altLang="cs-CZ" sz="2000" dirty="0" smtClean="0"/>
              <a:t>ales tax (daň z obratu)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pojmy II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1773238"/>
            <a:ext cx="7883525" cy="38163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/>
              <a:t>p</a:t>
            </a:r>
            <a:r>
              <a:rPr lang="cs-CZ" altLang="cs-CZ" sz="2400" dirty="0" smtClean="0"/>
              <a:t>oplatník</a:t>
            </a:r>
          </a:p>
          <a:p>
            <a:pPr eaLnBrk="1" hangingPunct="1">
              <a:defRPr/>
            </a:pPr>
            <a:r>
              <a:rPr lang="cs-CZ" altLang="cs-CZ" sz="2400" dirty="0"/>
              <a:t>p</a:t>
            </a:r>
            <a:r>
              <a:rPr lang="cs-CZ" altLang="cs-CZ" sz="2400" dirty="0" smtClean="0"/>
              <a:t>látce</a:t>
            </a:r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r>
              <a:rPr lang="cs-CZ" altLang="cs-CZ" sz="2400" dirty="0"/>
              <a:t>d</a:t>
            </a:r>
            <a:r>
              <a:rPr lang="cs-CZ" altLang="cs-CZ" sz="2400" dirty="0" smtClean="0"/>
              <a:t>aňová optimalizace</a:t>
            </a:r>
          </a:p>
          <a:p>
            <a:pPr eaLnBrk="1" hangingPunct="1">
              <a:defRPr/>
            </a:pPr>
            <a:r>
              <a:rPr lang="cs-CZ" altLang="cs-CZ" sz="2400" dirty="0"/>
              <a:t>d</a:t>
            </a:r>
            <a:r>
              <a:rPr lang="cs-CZ" altLang="cs-CZ" sz="2400" dirty="0" smtClean="0"/>
              <a:t>aňový únik</a:t>
            </a:r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r>
              <a:rPr lang="cs-CZ" altLang="cs-CZ" sz="2400" dirty="0"/>
              <a:t>d</a:t>
            </a:r>
            <a:r>
              <a:rPr lang="cs-CZ" altLang="cs-CZ" sz="2400" dirty="0" smtClean="0"/>
              <a:t>aňová sazba</a:t>
            </a:r>
          </a:p>
          <a:p>
            <a:pPr eaLnBrk="1" hangingPunct="1">
              <a:defRPr/>
            </a:pPr>
            <a:r>
              <a:rPr lang="cs-CZ" altLang="cs-CZ" sz="2400" dirty="0"/>
              <a:t>z</a:t>
            </a:r>
            <a:r>
              <a:rPr lang="cs-CZ" altLang="cs-CZ" sz="2400" dirty="0" smtClean="0"/>
              <a:t>áklad daně</a:t>
            </a:r>
          </a:p>
          <a:p>
            <a:pPr eaLnBrk="1" hangingPunct="1">
              <a:defRPr/>
            </a:pPr>
            <a:r>
              <a:rPr lang="cs-CZ" altLang="cs-CZ" sz="2400" dirty="0" smtClean="0"/>
              <a:t>osvobození od daně, sleva na dani, nezdanitelná část základu daně</a:t>
            </a: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Daňové sazby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/>
              <a:t>l</a:t>
            </a:r>
            <a:r>
              <a:rPr lang="cs-CZ" altLang="cs-CZ" sz="2400" dirty="0" smtClean="0"/>
              <a:t>ineární daňová sazba</a:t>
            </a:r>
          </a:p>
          <a:p>
            <a:pPr eaLnBrk="1" hangingPunct="1">
              <a:defRPr/>
            </a:pPr>
            <a:r>
              <a:rPr lang="cs-CZ" altLang="cs-CZ" sz="2400" dirty="0" smtClean="0"/>
              <a:t>regresivní daňová sazba</a:t>
            </a:r>
          </a:p>
          <a:p>
            <a:pPr eaLnBrk="1" hangingPunct="1">
              <a:defRPr/>
            </a:pPr>
            <a:r>
              <a:rPr lang="cs-CZ" altLang="cs-CZ" sz="2400" dirty="0" smtClean="0"/>
              <a:t>progresivní daňová sazba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stupňovitá progrese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klouzavá progrese</a:t>
            </a:r>
          </a:p>
          <a:p>
            <a:pPr eaLnBrk="1" hangingPunct="1">
              <a:defRPr/>
            </a:pPr>
            <a:r>
              <a:rPr lang="cs-CZ" altLang="cs-CZ" sz="2400" dirty="0" smtClean="0"/>
              <a:t>daň z hlavy</a:t>
            </a:r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Lineární daňová sazba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Určete velikost daně, víte-li, že lineární jednotná sazba daně činí 15 % a základ daně je:</a:t>
            </a:r>
          </a:p>
          <a:p>
            <a:pPr>
              <a:defRPr/>
            </a:pPr>
            <a:r>
              <a:rPr lang="cs-CZ" sz="2400" dirty="0" smtClean="0"/>
              <a:t>a) 10 000 Kč</a:t>
            </a:r>
          </a:p>
          <a:p>
            <a:pPr>
              <a:defRPr/>
            </a:pPr>
            <a:r>
              <a:rPr lang="cs-CZ" sz="2400" dirty="0" smtClean="0"/>
              <a:t>b) 300 000 Kč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Lineární daňová sazba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/>
              <a:t>ř</a:t>
            </a:r>
            <a:r>
              <a:rPr lang="cs-CZ" altLang="cs-CZ" sz="2400" dirty="0" smtClean="0"/>
              <a:t>ešení:</a:t>
            </a:r>
          </a:p>
          <a:p>
            <a:pPr eaLnBrk="1" hangingPunct="1">
              <a:defRPr/>
            </a:pPr>
            <a:endParaRPr lang="cs-CZ" altLang="cs-CZ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a</a:t>
            </a:r>
            <a:r>
              <a:rPr lang="en-US" sz="2400" dirty="0"/>
              <a:t>) 10 000 </a:t>
            </a:r>
            <a:r>
              <a:rPr lang="cs-CZ" sz="2400" dirty="0" smtClean="0"/>
              <a:t>x 0.15 = 	1 500 Kč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/>
              <a:t>b) </a:t>
            </a:r>
            <a:r>
              <a:rPr lang="cs-CZ" sz="2400" dirty="0" smtClean="0"/>
              <a:t>300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cs-CZ" sz="2400" dirty="0" smtClean="0"/>
              <a:t>x 0.15 =	45 000 Kč</a:t>
            </a: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Regresivní daňová sazba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844675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Určete velikost daně, víte-li, že regresivní (stupňovitá) sazba daně je stanovena dle tabulky níže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a základ daně je:</a:t>
            </a:r>
          </a:p>
          <a:p>
            <a:pPr>
              <a:defRPr/>
            </a:pPr>
            <a:r>
              <a:rPr lang="en-US" sz="2400" dirty="0" smtClean="0"/>
              <a:t>a</a:t>
            </a:r>
            <a:r>
              <a:rPr lang="en-US" sz="2400" dirty="0"/>
              <a:t>) </a:t>
            </a:r>
            <a:r>
              <a:rPr lang="en-US" sz="2400" dirty="0" smtClean="0"/>
              <a:t>10 </a:t>
            </a:r>
            <a:r>
              <a:rPr lang="en-US" sz="2400" dirty="0"/>
              <a:t>000 </a:t>
            </a:r>
            <a:r>
              <a:rPr lang="en-US" sz="2400" dirty="0" err="1"/>
              <a:t>Kč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b) </a:t>
            </a:r>
            <a:r>
              <a:rPr lang="cs-CZ" sz="2400" dirty="0" smtClean="0"/>
              <a:t>60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en-US" sz="2400" dirty="0" err="1"/>
              <a:t>Kč</a:t>
            </a: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03350" y="3357563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Základ</a:t>
                      </a:r>
                      <a:r>
                        <a:rPr lang="cs-CZ" baseline="0" dirty="0" smtClean="0"/>
                        <a:t> daně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Sazba daně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10</a:t>
                      </a:r>
                      <a:r>
                        <a:rPr lang="cs-CZ" baseline="0" dirty="0" smtClean="0"/>
                        <a:t> 000 Kč (ne 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20 000 Kč (ne</a:t>
                      </a:r>
                      <a:r>
                        <a:rPr lang="cs-CZ" baseline="0" dirty="0" smtClean="0"/>
                        <a:t> 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50 000 Kč (ne včetně)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50 000 Kč a</a:t>
                      </a:r>
                      <a:r>
                        <a:rPr lang="cs-CZ" baseline="0" dirty="0" smtClean="0"/>
                        <a:t> výše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Regresivní daňová sazba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87413" y="2205038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Řešení: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a</a:t>
            </a:r>
            <a:r>
              <a:rPr lang="en-US" sz="2400" dirty="0"/>
              <a:t>) 10 000 </a:t>
            </a:r>
            <a:r>
              <a:rPr lang="cs-CZ" sz="2400" dirty="0" smtClean="0"/>
              <a:t>x 0.15 = 	1 500 Kč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/>
              <a:t>b) </a:t>
            </a:r>
            <a:r>
              <a:rPr lang="cs-CZ" sz="2400" dirty="0"/>
              <a:t>6</a:t>
            </a:r>
            <a:r>
              <a:rPr lang="cs-CZ" sz="24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000 </a:t>
            </a:r>
            <a:r>
              <a:rPr lang="cs-CZ" sz="2400" dirty="0" smtClean="0"/>
              <a:t>x 0.05 =	3 000 Kč</a:t>
            </a: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endParaRPr lang="cs-CZ" altLang="cs-CZ" sz="2000" dirty="0"/>
          </a:p>
          <a:p>
            <a:pPr lvl="1" eaLnBrk="1" hangingPunct="1"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457200" lvl="1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">
      <a:dk1>
        <a:srgbClr val="003366"/>
      </a:dk1>
      <a:lt1>
        <a:srgbClr val="FFFFFF"/>
      </a:lt1>
      <a:dk2>
        <a:srgbClr val="009C98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anose="05000000000000000000" pitchFamily="2" charset="2"/>
          <a:buChar char="l"/>
          <a:tabLst/>
          <a:defRPr kumimoji="0" lang="en-US" altLang="cs-CZ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anose="05000000000000000000" pitchFamily="2" charset="2"/>
          <a:buChar char="l"/>
          <a:tabLst/>
          <a:defRPr kumimoji="0" lang="en-US" altLang="cs-CZ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880</TotalTime>
  <Words>490</Words>
  <Application>Microsoft Office PowerPoint</Application>
  <PresentationFormat>On-screen Show (4:3)</PresentationFormat>
  <Paragraphs>398</Paragraphs>
  <Slides>17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Capsules</vt:lpstr>
      <vt:lpstr>Ekonomické základy práva</vt:lpstr>
      <vt:lpstr>Pojem daně</vt:lpstr>
      <vt:lpstr>Základní pojmy I</vt:lpstr>
      <vt:lpstr>Základní pojmy II</vt:lpstr>
      <vt:lpstr>Daňové sazby</vt:lpstr>
      <vt:lpstr>Lineární daňová sazba</vt:lpstr>
      <vt:lpstr>Lineární daňová sazba</vt:lpstr>
      <vt:lpstr>Regresivní daňová sazba</vt:lpstr>
      <vt:lpstr>Regresivní daňová sazba</vt:lpstr>
      <vt:lpstr>Progresivní daňová sazba – stupňovitá progrese</vt:lpstr>
      <vt:lpstr>Progresivní daňová sazba – stupňovitá progrese</vt:lpstr>
      <vt:lpstr>Progresivní daňová sazba – klouzavá progrese</vt:lpstr>
      <vt:lpstr>Progresivní daňová sazba – klouzavá progrese</vt:lpstr>
      <vt:lpstr>Daňové sazby a spravedlnost</vt:lpstr>
      <vt:lpstr>Daňové sazby a spravedlnost I</vt:lpstr>
      <vt:lpstr>K zamyšlení o daňových sazbách</vt:lpstr>
      <vt:lpstr>Otázky?</vt:lpstr>
    </vt:vector>
  </TitlesOfParts>
  <Company>IASTED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IASTED</dc:creator>
  <cp:lastModifiedBy>Jay S</cp:lastModifiedBy>
  <cp:revision>88</cp:revision>
  <cp:lastPrinted>2016-03-14T06:39:01Z</cp:lastPrinted>
  <dcterms:created xsi:type="dcterms:W3CDTF">2001-12-11T23:34:17Z</dcterms:created>
  <dcterms:modified xsi:type="dcterms:W3CDTF">2017-02-26T17:00:11Z</dcterms:modified>
</cp:coreProperties>
</file>