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CC3273D-982F-4F4D-8DCD-BEEF41A3D814}" type="datetimeFigureOut">
              <a:rPr lang="cs-CZ" smtClean="0"/>
              <a:t>25.4.2016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B59692-7C21-4065-B0A5-2FF5EBA09550}" type="slidenum">
              <a:rPr lang="cs-CZ" smtClean="0"/>
              <a:t>‹#›</a:t>
            </a:fld>
            <a:endParaRPr lang="cs-CZ"/>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CC3273D-982F-4F4D-8DCD-BEEF41A3D814}" type="datetimeFigureOut">
              <a:rPr lang="cs-CZ" smtClean="0"/>
              <a:t>25.4.2016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CC3273D-982F-4F4D-8DCD-BEEF41A3D814}" type="datetimeFigureOut">
              <a:rPr lang="cs-CZ" smtClean="0"/>
              <a:t>25.4.2016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CC3273D-982F-4F4D-8DCD-BEEF41A3D814}" type="datetimeFigureOut">
              <a:rPr lang="cs-CZ" smtClean="0"/>
              <a:t>25.4.2016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95" name="Title 94"/>
          <p:cNvSpPr>
            <a:spLocks noGrp="1"/>
          </p:cNvSpPr>
          <p:nvPr>
            <p:ph type="title"/>
          </p:nvPr>
        </p:nvSpPr>
        <p:spPr>
          <a:xfrm>
            <a:off x="457200" y="4463568"/>
            <a:ext cx="8305800" cy="1143000"/>
          </a:xfrm>
        </p:spPr>
        <p:txBody>
          <a:bodyPr/>
          <a:lstStyle/>
          <a:p>
            <a:r>
              <a:rPr lang="cs-CZ" smtClean="0"/>
              <a:t>Kliknutím lze upravit styl.</a:t>
            </a:r>
            <a:endParaRPr lang="en-US"/>
          </a:p>
        </p:txBody>
      </p:sp>
      <p:sp>
        <p:nvSpPr>
          <p:cNvPr id="2" name="Date Placeholder 1"/>
          <p:cNvSpPr>
            <a:spLocks noGrp="1"/>
          </p:cNvSpPr>
          <p:nvPr>
            <p:ph type="dt" sz="half" idx="10"/>
          </p:nvPr>
        </p:nvSpPr>
        <p:spPr/>
        <p:txBody>
          <a:bodyPr/>
          <a:lstStyle/>
          <a:p>
            <a:fld id="{DCC3273D-982F-4F4D-8DCD-BEEF41A3D814}" type="datetimeFigureOut">
              <a:rPr lang="cs-CZ" smtClean="0"/>
              <a:t>25.4.2016</a:t>
            </a:fld>
            <a:endParaRPr lang="cs-CZ"/>
          </a:p>
        </p:txBody>
      </p:sp>
      <p:sp>
        <p:nvSpPr>
          <p:cNvPr id="91" name="Footer Placeholder 90"/>
          <p:cNvSpPr>
            <a:spLocks noGrp="1"/>
          </p:cNvSpPr>
          <p:nvPr>
            <p:ph type="ftr" sz="quarter" idx="11"/>
          </p:nvPr>
        </p:nvSpPr>
        <p:spPr/>
        <p:txBody>
          <a:bodyPr/>
          <a:lstStyle/>
          <a:p>
            <a:endParaRPr lang="cs-CZ"/>
          </a:p>
        </p:txBody>
      </p:sp>
      <p:sp>
        <p:nvSpPr>
          <p:cNvPr id="92" name="Slide Number Placeholder 91"/>
          <p:cNvSpPr>
            <a:spLocks noGrp="1"/>
          </p:cNvSpPr>
          <p:nvPr>
            <p:ph type="sldNum" sz="quarter" idx="12"/>
          </p:nvPr>
        </p:nvSpPr>
        <p:spPr/>
        <p:txBody>
          <a:bodyPr/>
          <a:lstStyle/>
          <a:p>
            <a:fld id="{BDB59692-7C21-4065-B0A5-2FF5EBA0955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DCC3273D-982F-4F4D-8DCD-BEEF41A3D814}" type="datetimeFigureOut">
              <a:rPr lang="cs-CZ" smtClean="0"/>
              <a:t>25.4.2016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DCC3273D-982F-4F4D-8DCD-BEEF41A3D814}" type="datetimeFigureOut">
              <a:rPr lang="cs-CZ" smtClean="0"/>
              <a:t>25.4.2016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DCC3273D-982F-4F4D-8DCD-BEEF41A3D814}" type="datetimeFigureOut">
              <a:rPr lang="cs-CZ" smtClean="0"/>
              <a:t>25.4.2016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3273D-982F-4F4D-8DCD-BEEF41A3D814}" type="datetimeFigureOut">
              <a:rPr lang="cs-CZ" smtClean="0"/>
              <a:t>25.4.2016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DB59692-7C21-4065-B0A5-2FF5EBA0955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CC3273D-982F-4F4D-8DCD-BEEF41A3D814}" type="datetimeFigureOut">
              <a:rPr lang="cs-CZ" smtClean="0"/>
              <a:t>25.4.2016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DB59692-7C21-4065-B0A5-2FF5EBA09550}" type="slidenum">
              <a:rPr lang="cs-CZ" smtClean="0"/>
              <a:t>‹#›</a:t>
            </a:fld>
            <a:endParaRPr lang="cs-CZ"/>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5" name="Date Placeholder 4"/>
          <p:cNvSpPr>
            <a:spLocks noGrp="1"/>
          </p:cNvSpPr>
          <p:nvPr>
            <p:ph type="dt" sz="half" idx="10"/>
          </p:nvPr>
        </p:nvSpPr>
        <p:spPr/>
        <p:txBody>
          <a:bodyPr/>
          <a:lstStyle/>
          <a:p>
            <a:fld id="{DCC3273D-982F-4F4D-8DCD-BEEF41A3D814}" type="datetimeFigureOut">
              <a:rPr lang="cs-CZ" smtClean="0"/>
              <a:t>25.4.2016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DB59692-7C21-4065-B0A5-2FF5EBA09550}" type="slidenum">
              <a:rPr lang="cs-CZ" smtClean="0"/>
              <a:t>‹#›</a:t>
            </a:fld>
            <a:endParaRPr lang="cs-CZ"/>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CC3273D-982F-4F4D-8DCD-BEEF41A3D814}" type="datetimeFigureOut">
              <a:rPr lang="cs-CZ" smtClean="0"/>
              <a:t>25.4.2016</a:t>
            </a:fld>
            <a:endParaRPr lang="cs-CZ"/>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DB59692-7C21-4065-B0A5-2FF5EBA09550}"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Ekonomické základy práva</a:t>
            </a:r>
            <a:endParaRPr lang="cs-CZ"/>
          </a:p>
        </p:txBody>
      </p:sp>
      <p:sp>
        <p:nvSpPr>
          <p:cNvPr id="3" name="Podnadpis 2"/>
          <p:cNvSpPr>
            <a:spLocks noGrp="1"/>
          </p:cNvSpPr>
          <p:nvPr>
            <p:ph type="subTitle" idx="1"/>
          </p:nvPr>
        </p:nvSpPr>
        <p:spPr/>
        <p:txBody>
          <a:bodyPr/>
          <a:lstStyle/>
          <a:p>
            <a:r>
              <a:rPr lang="cs-CZ" smtClean="0"/>
              <a:t>1.seminář</a:t>
            </a:r>
            <a:endParaRPr lang="cs-CZ"/>
          </a:p>
        </p:txBody>
      </p:sp>
    </p:spTree>
    <p:extLst>
      <p:ext uri="{BB962C8B-B14F-4D97-AF65-F5344CB8AC3E}">
        <p14:creationId xmlns:p14="http://schemas.microsoft.com/office/powerpoint/2010/main" val="2438836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Vliv externalit</a:t>
            </a:r>
            <a:endParaRPr lang="cs-CZ"/>
          </a:p>
        </p:txBody>
      </p:sp>
      <p:sp>
        <p:nvSpPr>
          <p:cNvPr id="3" name="Zástupný symbol pro obsah 2"/>
          <p:cNvSpPr>
            <a:spLocks noGrp="1"/>
          </p:cNvSpPr>
          <p:nvPr>
            <p:ph idx="1"/>
          </p:nvPr>
        </p:nvSpPr>
        <p:spPr/>
        <p:txBody>
          <a:bodyPr>
            <a:normAutofit/>
          </a:bodyPr>
          <a:lstStyle/>
          <a:p>
            <a:r>
              <a:rPr lang="cs-CZ" smtClean="0"/>
              <a:t>Pozitivní externality</a:t>
            </a:r>
          </a:p>
          <a:p>
            <a:pPr marL="0" indent="0" algn="just">
              <a:buNone/>
            </a:pPr>
            <a:r>
              <a:rPr lang="cs-CZ" sz="2600" smtClean="0"/>
              <a:t>Problematika očkování (očkování jako pozitivní externatlita - </a:t>
            </a:r>
            <a:r>
              <a:rPr lang="cs-CZ" sz="2600"/>
              <a:t>ten, </a:t>
            </a:r>
            <a:r>
              <a:rPr lang="cs-CZ" sz="2600" smtClean="0"/>
              <a:t>jež se </a:t>
            </a:r>
            <a:r>
              <a:rPr lang="cs-CZ" sz="2600"/>
              <a:t>nechá očkovat, </a:t>
            </a:r>
            <a:r>
              <a:rPr lang="cs-CZ" sz="2600" smtClean="0"/>
              <a:t>snižuje </a:t>
            </a:r>
            <a:r>
              <a:rPr lang="cs-CZ" sz="2600"/>
              <a:t>riziko nákazy nikoliv jen </a:t>
            </a:r>
            <a:r>
              <a:rPr lang="cs-CZ" sz="2600" smtClean="0"/>
              <a:t>u sebe</a:t>
            </a:r>
            <a:r>
              <a:rPr lang="cs-CZ" sz="2600"/>
              <a:t>, ale i (v určité míře) v celé společnosti. </a:t>
            </a:r>
            <a:endParaRPr lang="cs-CZ" sz="2600" smtClean="0"/>
          </a:p>
          <a:p>
            <a:pPr marL="0" indent="0" algn="just">
              <a:buNone/>
            </a:pPr>
            <a:r>
              <a:rPr lang="cs-CZ" smtClean="0"/>
              <a:t>Negativní externality</a:t>
            </a:r>
          </a:p>
          <a:p>
            <a:pPr marL="0" indent="0" algn="just">
              <a:buNone/>
            </a:pPr>
            <a:r>
              <a:rPr lang="cs-CZ" sz="2400" smtClean="0"/>
              <a:t>regulace </a:t>
            </a:r>
            <a:r>
              <a:rPr lang="cs-CZ" sz="2400"/>
              <a:t>hazardu (hazard jako negativní externalita přinášející zisk – daně a poplatky)</a:t>
            </a:r>
          </a:p>
          <a:p>
            <a:endParaRPr lang="cs-CZ"/>
          </a:p>
        </p:txBody>
      </p:sp>
    </p:spTree>
    <p:extLst>
      <p:ext uri="{BB962C8B-B14F-4D97-AF65-F5344CB8AC3E}">
        <p14:creationId xmlns:p14="http://schemas.microsoft.com/office/powerpoint/2010/main" val="2251119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Ekonomie v právu při soudním rozhodování</a:t>
            </a:r>
            <a:endParaRPr lang="cs-CZ"/>
          </a:p>
        </p:txBody>
      </p:sp>
      <p:sp>
        <p:nvSpPr>
          <p:cNvPr id="3" name="Zástupný symbol pro obsah 2"/>
          <p:cNvSpPr>
            <a:spLocks noGrp="1"/>
          </p:cNvSpPr>
          <p:nvPr>
            <p:ph idx="1"/>
          </p:nvPr>
        </p:nvSpPr>
        <p:spPr/>
        <p:txBody>
          <a:bodyPr>
            <a:normAutofit/>
          </a:bodyPr>
          <a:lstStyle/>
          <a:p>
            <a:pPr algn="just"/>
            <a:r>
              <a:rPr lang="cs-CZ"/>
              <a:t>Nejvyšší správní soud spojil řízení o 28 kasačních stížnostech ke společnému projednání a rozhodnutí (§ 39 odst. 1 SŘS za použití § 120 SŘS), neboť tyto byly podány stejným stěžovatelem, směřovaly proti rozsudkům, které spolu skutkově i právně souvisely, žaloby byly zamítnuty ze stejných důvodů a kasační stížnosti stály na stejných argumentech (resp. jedná se fakticky o obsahově jedinou kasační stížnost, podanou 28krát). Za těchto okolností se spojení věcí jevilo racionální z hlediska hospodárnosti řízení. Ač se uvedený postup soudu může jevit jako banální, vyjadřuje jednu z podstat ekonomického přístupu k právu, a to snižování transakčních nákladů</a:t>
            </a:r>
          </a:p>
        </p:txBody>
      </p:sp>
    </p:spTree>
    <p:extLst>
      <p:ext uri="{BB962C8B-B14F-4D97-AF65-F5344CB8AC3E}">
        <p14:creationId xmlns:p14="http://schemas.microsoft.com/office/powerpoint/2010/main" val="117830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Vztah práva a ekonomie</a:t>
            </a:r>
            <a:endParaRPr lang="cs-CZ"/>
          </a:p>
        </p:txBody>
      </p:sp>
      <p:sp>
        <p:nvSpPr>
          <p:cNvPr id="3" name="Zástupný symbol pro obsah 2"/>
          <p:cNvSpPr>
            <a:spLocks noGrp="1"/>
          </p:cNvSpPr>
          <p:nvPr>
            <p:ph idx="1"/>
          </p:nvPr>
        </p:nvSpPr>
        <p:spPr/>
        <p:txBody>
          <a:bodyPr/>
          <a:lstStyle/>
          <a:p>
            <a:r>
              <a:rPr lang="cs-CZ"/>
              <a:t>Zejména se jedná o Ekonomické aspekty v </a:t>
            </a:r>
            <a:r>
              <a:rPr lang="cs-CZ" smtClean="0"/>
              <a:t>právu</a:t>
            </a:r>
          </a:p>
          <a:p>
            <a:endParaRPr lang="cs-CZ"/>
          </a:p>
          <a:p>
            <a:pPr lvl="1"/>
            <a:r>
              <a:rPr lang="cs-CZ" smtClean="0"/>
              <a:t>Při </a:t>
            </a:r>
            <a:r>
              <a:rPr lang="cs-CZ"/>
              <a:t>tvorbě práva </a:t>
            </a:r>
            <a:endParaRPr lang="cs-CZ" smtClean="0"/>
          </a:p>
          <a:p>
            <a:pPr lvl="1"/>
            <a:r>
              <a:rPr lang="cs-CZ" smtClean="0"/>
              <a:t>při </a:t>
            </a:r>
            <a:r>
              <a:rPr lang="cs-CZ"/>
              <a:t>realizaci práva</a:t>
            </a:r>
          </a:p>
          <a:p>
            <a:endParaRPr lang="cs-CZ"/>
          </a:p>
        </p:txBody>
      </p:sp>
    </p:spTree>
    <p:extLst>
      <p:ext uri="{BB962C8B-B14F-4D97-AF65-F5344CB8AC3E}">
        <p14:creationId xmlns:p14="http://schemas.microsoft.com/office/powerpoint/2010/main" val="253351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mtClean="0"/>
              <a:t>Ekonomické </a:t>
            </a:r>
            <a:r>
              <a:rPr lang="cs-CZ" smtClean="0"/>
              <a:t>aspekty </a:t>
            </a:r>
            <a:r>
              <a:rPr lang="cs-CZ" smtClean="0"/>
              <a:t>při tvorbě práva</a:t>
            </a:r>
            <a:endParaRPr lang="cs-CZ"/>
          </a:p>
        </p:txBody>
      </p:sp>
      <p:sp>
        <p:nvSpPr>
          <p:cNvPr id="3" name="Zástupný symbol pro obsah 2"/>
          <p:cNvSpPr>
            <a:spLocks noGrp="1"/>
          </p:cNvSpPr>
          <p:nvPr>
            <p:ph idx="1"/>
          </p:nvPr>
        </p:nvSpPr>
        <p:spPr/>
        <p:txBody>
          <a:bodyPr>
            <a:normAutofit/>
          </a:bodyPr>
          <a:lstStyle/>
          <a:p>
            <a:pPr algn="just"/>
            <a:r>
              <a:rPr lang="cs-CZ"/>
              <a:t>Právo je třeba tvořit tak, aby podporovalo ekonomickou stabilitu </a:t>
            </a:r>
            <a:r>
              <a:rPr lang="cs-CZ" smtClean="0"/>
              <a:t>společnosti.</a:t>
            </a:r>
          </a:p>
          <a:p>
            <a:pPr lvl="1" algn="just"/>
            <a:r>
              <a:rPr lang="cs-CZ" smtClean="0"/>
              <a:t>ekonomicky </a:t>
            </a:r>
            <a:r>
              <a:rPr lang="cs-CZ"/>
              <a:t>stabilní </a:t>
            </a:r>
            <a:r>
              <a:rPr lang="en-US" smtClean="0"/>
              <a:t>= </a:t>
            </a:r>
            <a:r>
              <a:rPr lang="cs-CZ" smtClean="0"/>
              <a:t>spokojená společnost,kt. </a:t>
            </a:r>
            <a:r>
              <a:rPr lang="cs-CZ"/>
              <a:t>více dodržuje právo.</a:t>
            </a:r>
          </a:p>
          <a:p>
            <a:endParaRPr lang="cs-CZ"/>
          </a:p>
          <a:p>
            <a:pPr algn="just"/>
            <a:r>
              <a:rPr lang="cs-CZ" u="sng"/>
              <a:t>Problematika tvorby veřejných rozpočtů </a:t>
            </a:r>
            <a:r>
              <a:rPr lang="cs-CZ"/>
              <a:t>(daně, jejich výběr a promíjení, negativní následky neplacení daní)</a:t>
            </a:r>
          </a:p>
          <a:p>
            <a:r>
              <a:rPr lang="cs-CZ" u="sng"/>
              <a:t>Problematika </a:t>
            </a:r>
            <a:r>
              <a:rPr lang="cs-CZ" u="sng" smtClean="0"/>
              <a:t>soukromého práva </a:t>
            </a:r>
            <a:r>
              <a:rPr lang="cs-CZ" smtClean="0"/>
              <a:t>- smluvní pokuty, úroky </a:t>
            </a:r>
            <a:r>
              <a:rPr lang="cs-CZ"/>
              <a:t>z prodlení a jejich výše </a:t>
            </a:r>
          </a:p>
          <a:p>
            <a:endParaRPr lang="cs-CZ"/>
          </a:p>
        </p:txBody>
      </p:sp>
    </p:spTree>
    <p:extLst>
      <p:ext uri="{BB962C8B-B14F-4D97-AF65-F5344CB8AC3E}">
        <p14:creationId xmlns:p14="http://schemas.microsoft.com/office/powerpoint/2010/main" val="83100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mtClean="0"/>
              <a:t>Ekonomické aspekty při realizaci práva</a:t>
            </a:r>
            <a:endParaRPr lang="cs-CZ"/>
          </a:p>
        </p:txBody>
      </p:sp>
      <p:sp>
        <p:nvSpPr>
          <p:cNvPr id="3" name="Zástupný symbol pro obsah 2"/>
          <p:cNvSpPr>
            <a:spLocks noGrp="1"/>
          </p:cNvSpPr>
          <p:nvPr>
            <p:ph idx="1"/>
          </p:nvPr>
        </p:nvSpPr>
        <p:spPr/>
        <p:txBody>
          <a:bodyPr>
            <a:normAutofit/>
          </a:bodyPr>
          <a:lstStyle/>
          <a:p>
            <a:pPr marL="0" indent="0" algn="just">
              <a:buNone/>
            </a:pPr>
            <a:r>
              <a:rPr lang="cs-CZ"/>
              <a:t>každý nositel práv a povinností se chová tak, aby jeho ekonomický prospěch byl co </a:t>
            </a:r>
            <a:r>
              <a:rPr lang="cs-CZ" smtClean="0"/>
              <a:t>nejvyšší</a:t>
            </a:r>
          </a:p>
          <a:p>
            <a:pPr algn="just"/>
            <a:r>
              <a:rPr lang="cs-CZ" smtClean="0"/>
              <a:t> </a:t>
            </a:r>
            <a:r>
              <a:rPr lang="cs-CZ"/>
              <a:t>dodržuje práva a povinnosti, plní </a:t>
            </a:r>
            <a:r>
              <a:rPr lang="cs-CZ" smtClean="0"/>
              <a:t>závazky.</a:t>
            </a:r>
          </a:p>
          <a:p>
            <a:pPr lvl="1" algn="just"/>
            <a:r>
              <a:rPr lang="cs-CZ" smtClean="0"/>
              <a:t>neporušuje </a:t>
            </a:r>
            <a:r>
              <a:rPr lang="cs-CZ"/>
              <a:t>smluvní nebo zákonné povinnosti, </a:t>
            </a:r>
            <a:r>
              <a:rPr lang="cs-CZ" smtClean="0"/>
              <a:t>jedním z </a:t>
            </a:r>
            <a:r>
              <a:rPr lang="cs-CZ"/>
              <a:t>negativních následků jsou následky finanční </a:t>
            </a:r>
            <a:r>
              <a:rPr lang="cs-CZ" sz="1900" smtClean="0"/>
              <a:t>(</a:t>
            </a:r>
            <a:r>
              <a:rPr lang="cs-CZ" sz="1900"/>
              <a:t>pokuty a propadnutí majetku v trestním a správním právu, smluvní pokuty a úroky v soukromém právu, penále a úroky z prodlení ve veřejném právu</a:t>
            </a:r>
            <a:r>
              <a:rPr lang="cs-CZ" sz="1900" smtClean="0"/>
              <a:t>)</a:t>
            </a:r>
          </a:p>
          <a:p>
            <a:pPr algn="just"/>
            <a:r>
              <a:rPr lang="cs-CZ"/>
              <a:t>p</a:t>
            </a:r>
            <a:r>
              <a:rPr lang="cs-CZ" smtClean="0"/>
              <a:t>ráva a povinnosti nedodržuje a spoléhá, že nebude odhalen </a:t>
            </a:r>
            <a:r>
              <a:rPr lang="cs-CZ" sz="1900" smtClean="0"/>
              <a:t>(určitá hladina rizika – vězení a snížení příjmů nebo podrobení se výkonu rozhodnutí – maximalizace užitku viz níže)</a:t>
            </a:r>
          </a:p>
        </p:txBody>
      </p:sp>
    </p:spTree>
    <p:extLst>
      <p:ext uri="{BB962C8B-B14F-4D97-AF65-F5344CB8AC3E}">
        <p14:creationId xmlns:p14="http://schemas.microsoft.com/office/powerpoint/2010/main" val="393158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Právník x Ekonom</a:t>
            </a:r>
            <a:br>
              <a:rPr lang="cs-CZ"/>
            </a:br>
            <a:endParaRPr lang="cs-CZ"/>
          </a:p>
        </p:txBody>
      </p:sp>
      <p:sp>
        <p:nvSpPr>
          <p:cNvPr id="3" name="Zástupný symbol pro obsah 2"/>
          <p:cNvSpPr>
            <a:spLocks noGrp="1"/>
          </p:cNvSpPr>
          <p:nvPr>
            <p:ph idx="1"/>
          </p:nvPr>
        </p:nvSpPr>
        <p:spPr/>
        <p:txBody>
          <a:bodyPr>
            <a:normAutofit lnSpcReduction="10000"/>
          </a:bodyPr>
          <a:lstStyle/>
          <a:p>
            <a:pPr algn="just"/>
            <a:r>
              <a:rPr lang="cs-CZ"/>
              <a:t>Rozdíl v myšlení ekonoma a právníka ukazuje Posner na modelovém příkladu neopatrného lovce. Tento neopatrný lovec postřelí jiného lovce, který ho následně žaluje o náhradu škody. Podle Posnera je stěžejní otázkou pro právníka, mají-li být náklady na léčbu přeneseny z postřeleného lovce na toho střílejícího, resp., zda je toto spravedlivé. Pro ekonoma je však tato nehoda uzavřenou kapitolou. Vzniklé náklady jsou již utopenými. Otázkou pro ekonoma je proto prevence, tj. jak předcházet nehodám, jež nejsou nákladově spravedlivé (not cost-justified), snižovat nehodovost a náklady na prevenci. S uvedeným příkladem lze v zásadě souhlasit. Avšak jak uvádí i sám Posner, jde o přehnanou dichotomii. Rozhodnutí je s to ovlivnit chování v obdobných případech v budoucnu.</a:t>
            </a:r>
          </a:p>
          <a:p>
            <a:endParaRPr lang="cs-CZ"/>
          </a:p>
        </p:txBody>
      </p:sp>
    </p:spTree>
    <p:extLst>
      <p:ext uri="{BB962C8B-B14F-4D97-AF65-F5344CB8AC3E}">
        <p14:creationId xmlns:p14="http://schemas.microsoft.com/office/powerpoint/2010/main" val="1113627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Teorie racionální“ maximalizace užitku jedince</a:t>
            </a:r>
            <a:br>
              <a:rPr lang="cs-CZ"/>
            </a:br>
            <a:endParaRPr lang="cs-CZ"/>
          </a:p>
        </p:txBody>
      </p:sp>
      <p:sp>
        <p:nvSpPr>
          <p:cNvPr id="3" name="Zástupný symbol pro obsah 2"/>
          <p:cNvSpPr>
            <a:spLocks noGrp="1"/>
          </p:cNvSpPr>
          <p:nvPr>
            <p:ph idx="1"/>
          </p:nvPr>
        </p:nvSpPr>
        <p:spPr/>
        <p:txBody>
          <a:bodyPr>
            <a:normAutofit/>
          </a:bodyPr>
          <a:lstStyle/>
          <a:p>
            <a:pPr algn="just"/>
            <a:r>
              <a:rPr lang="cs-CZ"/>
              <a:t>Jedinec při uspokojování své potřeby porovnává užitek, který mu spotřeba daného statku přinese, a náklady na tuto spotřebu. Spotřebovává-li jedinec ve společnosti, kde platí právo, musí do nákladů zahrnout i cenu (proti)právního chování. Jak připomíná T. Richter, „[s]ubjekt právní normy – jenž racionálně maximalizuje užitek (bohatství) – porovnává výnosy každé další jednotky protiprávního chování s jeho náklady, přičemž při vyjádření výše nákladů zohlední pravděpodobnost odhalení a odsouzení jeho protiprávní činnosti“.</a:t>
            </a:r>
          </a:p>
          <a:p>
            <a:endParaRPr lang="cs-CZ"/>
          </a:p>
        </p:txBody>
      </p:sp>
    </p:spTree>
    <p:extLst>
      <p:ext uri="{BB962C8B-B14F-4D97-AF65-F5344CB8AC3E}">
        <p14:creationId xmlns:p14="http://schemas.microsoft.com/office/powerpoint/2010/main" val="112455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Ovlivnění preferencí</a:t>
            </a:r>
            <a:endParaRPr lang="cs-CZ"/>
          </a:p>
        </p:txBody>
      </p:sp>
      <p:sp>
        <p:nvSpPr>
          <p:cNvPr id="3" name="Zástupný symbol pro obsah 2"/>
          <p:cNvSpPr>
            <a:spLocks noGrp="1"/>
          </p:cNvSpPr>
          <p:nvPr>
            <p:ph idx="1"/>
          </p:nvPr>
        </p:nvSpPr>
        <p:spPr/>
        <p:txBody>
          <a:bodyPr>
            <a:normAutofit/>
          </a:bodyPr>
          <a:lstStyle/>
          <a:p>
            <a:pPr marL="0" indent="0" algn="just">
              <a:buNone/>
            </a:pPr>
            <a:r>
              <a:rPr lang="cs-CZ"/>
              <a:t>Užitek sám o sobě je subjektivní (preferenční) kategorií, do níž zásadně nelze vstupovat. Právo nikterak nemůže změnit touhu jedince po určitém </a:t>
            </a:r>
            <a:r>
              <a:rPr lang="cs-CZ" smtClean="0"/>
              <a:t>statku</a:t>
            </a:r>
          </a:p>
          <a:p>
            <a:pPr marL="0" indent="0" algn="ctr">
              <a:buNone/>
            </a:pPr>
            <a:r>
              <a:rPr lang="cs-CZ" smtClean="0"/>
              <a:t>Káva x čaj</a:t>
            </a:r>
          </a:p>
          <a:p>
            <a:pPr marL="0" indent="0" algn="ctr">
              <a:buNone/>
            </a:pPr>
            <a:r>
              <a:rPr lang="cs-CZ" smtClean="0"/>
              <a:t>právo dodržovat x právo porušovat</a:t>
            </a:r>
          </a:p>
          <a:p>
            <a:pPr marL="0" indent="0" algn="just">
              <a:buNone/>
            </a:pPr>
            <a:endParaRPr lang="cs-CZ"/>
          </a:p>
          <a:p>
            <a:pPr marL="0" indent="0" algn="just">
              <a:buNone/>
            </a:pPr>
            <a:r>
              <a:rPr lang="cs-CZ"/>
              <a:t>lze ovlivňovat cenu toho či onoho statku, </a:t>
            </a:r>
            <a:r>
              <a:rPr lang="cs-CZ" smtClean="0"/>
              <a:t>cenu </a:t>
            </a:r>
            <a:r>
              <a:rPr lang="cs-CZ"/>
              <a:t>chování, směřujícího k dosažení žádaného </a:t>
            </a:r>
            <a:r>
              <a:rPr lang="cs-CZ" smtClean="0"/>
              <a:t>statku. Cenou je sankce, právo jiného – náhrada škody</a:t>
            </a:r>
            <a:endParaRPr lang="cs-CZ"/>
          </a:p>
        </p:txBody>
      </p:sp>
    </p:spTree>
    <p:extLst>
      <p:ext uri="{BB962C8B-B14F-4D97-AF65-F5344CB8AC3E}">
        <p14:creationId xmlns:p14="http://schemas.microsoft.com/office/powerpoint/2010/main" val="192282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Cena protiprávního chování	</a:t>
            </a:r>
            <a:endParaRPr lang="cs-CZ"/>
          </a:p>
        </p:txBody>
      </p:sp>
      <p:sp>
        <p:nvSpPr>
          <p:cNvPr id="3" name="Zástupný symbol pro obsah 2"/>
          <p:cNvSpPr>
            <a:spLocks noGrp="1"/>
          </p:cNvSpPr>
          <p:nvPr>
            <p:ph idx="1"/>
          </p:nvPr>
        </p:nvSpPr>
        <p:spPr/>
        <p:txBody>
          <a:bodyPr/>
          <a:lstStyle/>
          <a:p>
            <a:pPr marL="0" indent="0" algn="ctr">
              <a:buNone/>
            </a:pPr>
            <a:r>
              <a:rPr lang="cs-CZ"/>
              <a:t>P = </a:t>
            </a:r>
            <a:r>
              <a:rPr lang="cs-CZ" i="1"/>
              <a:t>f </a:t>
            </a:r>
            <a:r>
              <a:rPr lang="cs-CZ"/>
              <a:t>(eL,S),</a:t>
            </a:r>
          </a:p>
          <a:p>
            <a:r>
              <a:rPr lang="cs-CZ"/>
              <a:t>kde „P“ je cena protiprávního chování, „eL“ je vynutitelností práva a „S“ je sankce za protiprávní chování. I přes vysokou sankci (z hlediska hmotného práva) tak může cenu snižovat právě pravděpodobnost dopadení a odsouzení.</a:t>
            </a:r>
          </a:p>
          <a:p>
            <a:pPr marL="0" indent="0">
              <a:buNone/>
            </a:pPr>
            <a:r>
              <a:rPr lang="cs-CZ" smtClean="0"/>
              <a:t>			Příklad zloděje</a:t>
            </a:r>
            <a:endParaRPr lang="cs-CZ"/>
          </a:p>
        </p:txBody>
      </p:sp>
    </p:spTree>
    <p:extLst>
      <p:ext uri="{BB962C8B-B14F-4D97-AF65-F5344CB8AC3E}">
        <p14:creationId xmlns:p14="http://schemas.microsoft.com/office/powerpoint/2010/main" val="1849510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Efektivní právo</a:t>
            </a:r>
            <a:endParaRPr lang="cs-CZ"/>
          </a:p>
        </p:txBody>
      </p:sp>
      <p:sp>
        <p:nvSpPr>
          <p:cNvPr id="3" name="Zástupný symbol pro obsah 2"/>
          <p:cNvSpPr>
            <a:spLocks noGrp="1"/>
          </p:cNvSpPr>
          <p:nvPr>
            <p:ph idx="1"/>
          </p:nvPr>
        </p:nvSpPr>
        <p:spPr/>
        <p:txBody>
          <a:bodyPr>
            <a:normAutofit/>
          </a:bodyPr>
          <a:lstStyle/>
          <a:p>
            <a:pPr marL="0" indent="0">
              <a:buNone/>
            </a:pPr>
            <a:r>
              <a:rPr lang="cs-CZ"/>
              <a:t>zvýšení právě vynutitelnosti práva a zpřísnění sankcí (</a:t>
            </a:r>
            <a:r>
              <a:rPr lang="cs-CZ" b="1"/>
              <a:t>zvýšení ceny protiprávního chování</a:t>
            </a:r>
            <a:r>
              <a:rPr lang="cs-CZ"/>
              <a:t>). Jedině takto pojaté právo může být označeno za </a:t>
            </a:r>
            <a:r>
              <a:rPr lang="cs-CZ" smtClean="0"/>
              <a:t>efektivní</a:t>
            </a:r>
          </a:p>
          <a:p>
            <a:pPr marL="0" indent="0">
              <a:buNone/>
            </a:pPr>
            <a:endParaRPr lang="cs-CZ"/>
          </a:p>
          <a:p>
            <a:pPr marL="0" indent="0" algn="just">
              <a:buNone/>
            </a:pPr>
            <a:r>
              <a:rPr lang="cs-CZ"/>
              <a:t>Zvyšovat tresty nelze do </a:t>
            </a:r>
            <a:r>
              <a:rPr lang="cs-CZ" smtClean="0"/>
              <a:t>nekonečna </a:t>
            </a:r>
            <a:r>
              <a:rPr lang="cs-CZ" sz="1900" smtClean="0"/>
              <a:t>(přísné tresty v Asii za pašování drog)</a:t>
            </a:r>
            <a:r>
              <a:rPr lang="cs-CZ" smtClean="0"/>
              <a:t>, </a:t>
            </a:r>
            <a:r>
              <a:rPr lang="cs-CZ"/>
              <a:t>neboť i zde jsou náklady na straně zákonodárce – trest odnětí svobody stojí peníze a čím více bude uvězněných, tím méně bude lidí vydělávat na společnost</a:t>
            </a:r>
            <a:r>
              <a:rPr lang="cs-CZ" smtClean="0"/>
              <a:t>. Je třeba vždy kombinovat s vynutitelností. </a:t>
            </a:r>
            <a:endParaRPr lang="cs-CZ"/>
          </a:p>
          <a:p>
            <a:pPr marL="0" indent="0">
              <a:buNone/>
            </a:pPr>
            <a:endParaRPr lang="cs-CZ"/>
          </a:p>
        </p:txBody>
      </p:sp>
    </p:spTree>
    <p:extLst>
      <p:ext uri="{BB962C8B-B14F-4D97-AF65-F5344CB8AC3E}">
        <p14:creationId xmlns:p14="http://schemas.microsoft.com/office/powerpoint/2010/main" val="208982203"/>
      </p:ext>
    </p:extLst>
  </p:cSld>
  <p:clrMapOvr>
    <a:masterClrMapping/>
  </p:clrMapOvr>
</p:sld>
</file>

<file path=ppt/theme/theme1.xml><?xml version="1.0" encoding="utf-8"?>
<a:theme xmlns:a="http://schemas.openxmlformats.org/drawingml/2006/main" name="Došky">
  <a:themeElements>
    <a:clrScheme name="Došky">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á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ošky">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75</TotalTime>
  <Words>685</Words>
  <Application>Microsoft Office PowerPoint</Application>
  <PresentationFormat>Předvádění na obrazovce (4:3)</PresentationFormat>
  <Paragraphs>43</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Došky</vt:lpstr>
      <vt:lpstr>Ekonomické základy práva</vt:lpstr>
      <vt:lpstr>Vztah práva a ekonomie</vt:lpstr>
      <vt:lpstr>Ekonomické aspekty při tvorbě práva</vt:lpstr>
      <vt:lpstr>Ekonomické aspekty při realizaci práva</vt:lpstr>
      <vt:lpstr>Právník x Ekonom </vt:lpstr>
      <vt:lpstr>Teorie racionální“ maximalizace užitku jedince </vt:lpstr>
      <vt:lpstr>Ovlivnění preferencí</vt:lpstr>
      <vt:lpstr>Cena protiprávního chování </vt:lpstr>
      <vt:lpstr>Efektivní právo</vt:lpstr>
      <vt:lpstr>Vliv externalit</vt:lpstr>
      <vt:lpstr>Ekonomie v právu při soudním rozhodování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Ekonomické základy práva</dc:title>
  <dc:creator>Green</dc:creator>
  <cp:lastModifiedBy>Green</cp:lastModifiedBy>
  <cp:revision>11</cp:revision>
  <dcterms:created xsi:type="dcterms:W3CDTF">2016-02-28T16:10:12Z</dcterms:created>
  <dcterms:modified xsi:type="dcterms:W3CDTF">2016-04-25T09:06:52Z</dcterms:modified>
</cp:coreProperties>
</file>