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D8C6979-9C23-4BB4-BD48-7CC007FF314C}" type="datetimeFigureOut">
              <a:rPr lang="cs-CZ" smtClean="0"/>
              <a:t>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96209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D8C6979-9C23-4BB4-BD48-7CC007FF314C}" type="datetimeFigureOut">
              <a:rPr lang="cs-CZ" smtClean="0"/>
              <a:t>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195202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D8C6979-9C23-4BB4-BD48-7CC007FF314C}" type="datetimeFigureOut">
              <a:rPr lang="cs-CZ" smtClean="0"/>
              <a:t>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2955644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8880" cy="1144440"/>
          </a:xfrm>
          <a:prstGeom prst="rect">
            <a:avLst/>
          </a:prstGeom>
        </p:spPr>
        <p:txBody>
          <a:bodyPr lIns="0" tIns="0" rIns="0" bIns="0" anchor="ctr"/>
          <a:lstStyle/>
          <a:p>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extLst>
      <p:ext uri="{BB962C8B-B14F-4D97-AF65-F5344CB8AC3E}">
        <p14:creationId xmlns:p14="http://schemas.microsoft.com/office/powerpoint/2010/main" val="102263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D8C6979-9C23-4BB4-BD48-7CC007FF314C}" type="datetimeFigureOut">
              <a:rPr lang="cs-CZ" smtClean="0"/>
              <a:t>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427455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D8C6979-9C23-4BB4-BD48-7CC007FF314C}" type="datetimeFigureOut">
              <a:rPr lang="cs-CZ" smtClean="0"/>
              <a:t>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3376248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D8C6979-9C23-4BB4-BD48-7CC007FF314C}" type="datetimeFigureOut">
              <a:rPr lang="cs-CZ" smtClean="0"/>
              <a:t>2.3.2017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8991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D8C6979-9C23-4BB4-BD48-7CC007FF314C}" type="datetimeFigureOut">
              <a:rPr lang="cs-CZ" smtClean="0"/>
              <a:t>2.3.2017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2577795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D8C6979-9C23-4BB4-BD48-7CC007FF314C}" type="datetimeFigureOut">
              <a:rPr lang="cs-CZ" smtClean="0"/>
              <a:t>2.3.2017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45869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D8C6979-9C23-4BB4-BD48-7CC007FF314C}" type="datetimeFigureOut">
              <a:rPr lang="cs-CZ" smtClean="0"/>
              <a:t>2.3.2017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168856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8C6979-9C23-4BB4-BD48-7CC007FF314C}" type="datetimeFigureOut">
              <a:rPr lang="cs-CZ" smtClean="0"/>
              <a:t>2.3.2017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257786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8C6979-9C23-4BB4-BD48-7CC007FF314C}" type="datetimeFigureOut">
              <a:rPr lang="cs-CZ" smtClean="0"/>
              <a:t>2.3.2017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479B78-7D87-46CA-BBD0-16D00A838E24}" type="slidenum">
              <a:rPr lang="cs-CZ" smtClean="0"/>
              <a:t>‹#›</a:t>
            </a:fld>
            <a:endParaRPr lang="cs-CZ"/>
          </a:p>
        </p:txBody>
      </p:sp>
    </p:spTree>
    <p:extLst>
      <p:ext uri="{BB962C8B-B14F-4D97-AF65-F5344CB8AC3E}">
        <p14:creationId xmlns:p14="http://schemas.microsoft.com/office/powerpoint/2010/main" val="100654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C6979-9C23-4BB4-BD48-7CC007FF314C}" type="datetimeFigureOut">
              <a:rPr lang="cs-CZ" smtClean="0"/>
              <a:t>2.3.2017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79B78-7D87-46CA-BBD0-16D00A838E24}" type="slidenum">
              <a:rPr lang="cs-CZ" smtClean="0"/>
              <a:t>‹#›</a:t>
            </a:fld>
            <a:endParaRPr lang="cs-CZ"/>
          </a:p>
        </p:txBody>
      </p:sp>
    </p:spTree>
    <p:extLst>
      <p:ext uri="{BB962C8B-B14F-4D97-AF65-F5344CB8AC3E}">
        <p14:creationId xmlns:p14="http://schemas.microsoft.com/office/powerpoint/2010/main" val="2268479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4849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 name="TextShape 1"/>
          <p:cNvSpPr txBox="1"/>
          <p:nvPr/>
        </p:nvSpPr>
        <p:spPr>
          <a:xfrm>
            <a:off x="432000" y="648000"/>
            <a:ext cx="8352000" cy="4882320"/>
          </a:xfrm>
          <a:prstGeom prst="rect">
            <a:avLst/>
          </a:prstGeom>
          <a:noFill/>
          <a:ln>
            <a:noFill/>
          </a:ln>
        </p:spPr>
        <p:txBody>
          <a:bodyPr lIns="90000" tIns="45000" rIns="90000" bIns="45000"/>
          <a:lstStyle/>
          <a:p>
            <a:pPr algn="just">
              <a:lnSpc>
                <a:spcPct val="100000"/>
              </a:lnSpc>
            </a:pPr>
            <a:r>
              <a:rPr lang="cs-CZ" sz="2000" strike="noStrike">
                <a:solidFill>
                  <a:srgbClr val="FF3333"/>
                </a:solidFill>
                <a:latin typeface="Arial"/>
                <a:ea typeface="DejaVu Sans"/>
              </a:rPr>
              <a:t>Usnesení Nejvyššího soudu České republiky z 20. 4. 2016, sp. zn. 29 Cdo 3899/2015</a:t>
            </a:r>
            <a:r>
              <a:rPr lang="cs-CZ" sz="1600" b="1" strike="noStrike">
                <a:solidFill>
                  <a:srgbClr val="000000"/>
                </a:solidFill>
                <a:latin typeface="Arial"/>
                <a:ea typeface="DejaVu Sans"/>
              </a:rPr>
              <a:t>I</a:t>
            </a:r>
            <a:endParaRPr/>
          </a:p>
          <a:p>
            <a:pPr algn="just">
              <a:lnSpc>
                <a:spcPct val="100000"/>
              </a:lnSpc>
            </a:pPr>
            <a:endParaRPr/>
          </a:p>
          <a:p>
            <a:pPr algn="just">
              <a:lnSpc>
                <a:spcPct val="100000"/>
              </a:lnSpc>
            </a:pPr>
            <a:r>
              <a:rPr lang="cs-CZ" sz="2000" strike="noStrike">
                <a:solidFill>
                  <a:srgbClr val="000000"/>
                </a:solidFill>
                <a:latin typeface="Arial"/>
                <a:ea typeface="DejaVu Sans"/>
              </a:rPr>
              <a:t>Institut opatrovníka (stejně jako jmenování chybějících členů statutárního orgánu soudem) neslou­ží k řešení sporů mezi společníky, nýbrž je nástrojem ochrany zájmů dotčené obchodní společnosti, resp. veřejného zájmu. Jsou-li předpoklady pro jmenování opatrovníka splněny, vyžaduje účel právní úpravy jmenování opatrovníka, aby tak soud učinil neprodleně. Proto zpravidla nebude namístě, aby soud řízení o jmenování opatrovníka přerušil do pravomocného skončení řízení o vyslovení neplatnosti usnesení valné hromady, jímž byl odvolán (zbývající) jednatel společnosti.</a:t>
            </a:r>
            <a:endParaRPr/>
          </a:p>
          <a:p>
            <a:pPr algn="just">
              <a:lnSpc>
                <a:spcPct val="100000"/>
              </a:lnSpc>
            </a:pPr>
            <a:r>
              <a:rPr lang="cs-CZ" sz="2000" strike="noStrike">
                <a:solidFill>
                  <a:srgbClr val="000000"/>
                </a:solidFill>
                <a:latin typeface="Arial"/>
                <a:ea typeface="DejaVu Sans"/>
              </a:rPr>
              <a:t>Souběžně vedené řízení o vyslovení neplatnosti usnesení valné hromady, jímž byla odvolána jediná jednatelka společnosti s ručením omezeným, zásadně není důvodem pro přerušení řízení o jmenování opatrovníka společnosti s ručením omezeným․ </a:t>
            </a:r>
            <a:endParaRPr/>
          </a:p>
          <a:p>
            <a:pPr algn="just">
              <a:lnSpc>
                <a:spcPct val="100000"/>
              </a:lnSpc>
            </a:pPr>
            <a:endParaRPr/>
          </a:p>
        </p:txBody>
      </p:sp>
    </p:spTree>
    <p:extLst>
      <p:ext uri="{BB962C8B-B14F-4D97-AF65-F5344CB8AC3E}">
        <p14:creationId xmlns:p14="http://schemas.microsoft.com/office/powerpoint/2010/main" val="103181603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 name="CustomShape 1"/>
          <p:cNvSpPr/>
          <p:nvPr/>
        </p:nvSpPr>
        <p:spPr>
          <a:xfrm>
            <a:off x="457200" y="273600"/>
            <a:ext cx="8227800" cy="1143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cs-CZ" strike="noStrike">
                <a:solidFill>
                  <a:srgbClr val="000000"/>
                </a:solidFill>
                <a:latin typeface="Arial"/>
                <a:ea typeface="DejaVu Sans"/>
              </a:rPr>
              <a:t>Usnesení Vrchního soudu v Praze ze dne 4. 8. 2015, sp. zn. 14 Cmo 184/2014</a:t>
            </a:r>
            <a:endParaRPr/>
          </a:p>
        </p:txBody>
      </p:sp>
      <p:sp>
        <p:nvSpPr>
          <p:cNvPr id="634" name="CustomShape 2"/>
          <p:cNvSpPr/>
          <p:nvPr/>
        </p:nvSpPr>
        <p:spPr>
          <a:xfrm>
            <a:off x="457200" y="1268640"/>
            <a:ext cx="8227800" cy="15825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b="1" strike="noStrike">
                <a:solidFill>
                  <a:srgbClr val="000000"/>
                </a:solidFill>
                <a:latin typeface="Arial"/>
                <a:ea typeface="DejaVu Sans"/>
              </a:rPr>
              <a:t>Společné jednání prokuristy a člena statutárního orgánu není přípustným způsobem zastupování obchodní korporace podle § 164 odst. 2 o. z. a nemůže být zapsáno jako způsob, jakým členové statutárního orgánu jednají za obchodní korporaci, do obchodního rejstříku podle § 25 odst. 1 písm. g) zákona č. 304/2013 Sb.</a:t>
            </a:r>
            <a:endParaRPr/>
          </a:p>
          <a:p>
            <a:pPr algn="ctr">
              <a:lnSpc>
                <a:spcPct val="100000"/>
              </a:lnSpc>
            </a:pPr>
            <a:r>
              <a:rPr lang="cs-CZ" strike="noStrike">
                <a:solidFill>
                  <a:srgbClr val="000000"/>
                </a:solidFill>
                <a:latin typeface="Arial"/>
                <a:ea typeface="DejaVu Sans"/>
              </a:rPr>
              <a:t>            </a:t>
            </a:r>
            <a:endParaRPr/>
          </a:p>
        </p:txBody>
      </p:sp>
      <p:sp>
        <p:nvSpPr>
          <p:cNvPr id="635" name="CustomShape 3"/>
          <p:cNvSpPr/>
          <p:nvPr/>
        </p:nvSpPr>
        <p:spPr>
          <a:xfrm>
            <a:off x="467640" y="2925000"/>
            <a:ext cx="8135640" cy="228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Arial"/>
                <a:ea typeface="DejaVu Sans"/>
              </a:rPr>
              <a:t>Právní úprava účinná od 1. 1. 2014, jak je patrné z citovaného § 164 odst. 1, 2 o. z.,  stojí nově na tom, že </a:t>
            </a:r>
            <a:r>
              <a:rPr lang="cs-CZ" strike="noStrike">
                <a:solidFill>
                  <a:srgbClr val="FF0000"/>
                </a:solidFill>
                <a:latin typeface="Arial"/>
                <a:ea typeface="DejaVu Sans"/>
              </a:rPr>
              <a:t>člen statutárního orgánu jedná jako zástupce právnické osoby sui generis</a:t>
            </a:r>
            <a:r>
              <a:rPr lang="cs-CZ" strike="noStrike">
                <a:solidFill>
                  <a:srgbClr val="000000"/>
                </a:solidFill>
                <a:latin typeface="Arial"/>
                <a:ea typeface="DejaVu Sans"/>
              </a:rPr>
              <a:t> (nejedná se o zastoupení zákonné ani o zastoupení smluvní). Tento koncepční posun ale neznamená, že by jednání člena statutárního orgánu bylo na roveň postavené a libovolně  kombinovatelné s jednáním smluvních či zákonných zástupců právnické osoby. Zákon nadále počítá při úpravě jednání za právnickou osobu výhradně se členem (členy) statutárního orgánu. </a:t>
            </a:r>
            <a:endParaRPr/>
          </a:p>
        </p:txBody>
      </p:sp>
    </p:spTree>
    <p:extLst>
      <p:ext uri="{BB962C8B-B14F-4D97-AF65-F5344CB8AC3E}">
        <p14:creationId xmlns:p14="http://schemas.microsoft.com/office/powerpoint/2010/main" val="29594175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 name="CustomShape 1"/>
          <p:cNvSpPr/>
          <p:nvPr/>
        </p:nvSpPr>
        <p:spPr>
          <a:xfrm>
            <a:off x="179640" y="260640"/>
            <a:ext cx="8783640" cy="6672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Arial"/>
                <a:ea typeface="DejaVu Sans"/>
              </a:rPr>
              <a:t>Úpravě prolnutí jednání člena statutárního orgánu s jednáním prokuristy brání též </a:t>
            </a:r>
            <a:r>
              <a:rPr lang="cs-CZ" strike="noStrike">
                <a:solidFill>
                  <a:srgbClr val="FF0000"/>
                </a:solidFill>
                <a:latin typeface="Arial"/>
                <a:ea typeface="DejaVu Sans"/>
              </a:rPr>
              <a:t>limity jednání prokuristy</a:t>
            </a:r>
            <a:r>
              <a:rPr lang="cs-CZ" strike="noStrike">
                <a:solidFill>
                  <a:srgbClr val="000000"/>
                </a:solidFill>
                <a:latin typeface="Arial"/>
                <a:ea typeface="DejaVu Sans"/>
              </a:rPr>
              <a:t>, jak vyplývají z citovaného § 450 o. z., kdy prokura je koncipována jako zvláštní druh smluvního zastoupení v rozsahu právních jednání, ke kterým dochází při provozu obchodního závodu, zatím co jednatelské oprávnění statutárního orgánu je podle § 164 odst. 1 o. z. neomezené. Mínění odvolatele, že se v případě, kdy prokurista jedná spolu s jednatelem, neuplatní omezení prokury dle § 450 odst. 1 o. z., nemá v platné právní úpravě oporu.    </a:t>
            </a:r>
            <a:endParaRPr/>
          </a:p>
          <a:p>
            <a:pPr>
              <a:lnSpc>
                <a:spcPct val="100000"/>
              </a:lnSpc>
            </a:pPr>
            <a:r>
              <a:rPr lang="cs-CZ" strike="noStrike">
                <a:solidFill>
                  <a:srgbClr val="000000"/>
                </a:solidFill>
                <a:latin typeface="Arial"/>
                <a:ea typeface="DejaVu Sans"/>
              </a:rPr>
              <a:t>Předmětné společné jednání člena statutárního orgánu a prokuristy odporuje též </a:t>
            </a:r>
            <a:r>
              <a:rPr lang="cs-CZ" strike="noStrike">
                <a:solidFill>
                  <a:srgbClr val="FF0000"/>
                </a:solidFill>
                <a:latin typeface="Arial"/>
                <a:ea typeface="DejaVu Sans"/>
              </a:rPr>
              <a:t> § 163 o. z.,</a:t>
            </a:r>
            <a:r>
              <a:rPr lang="cs-CZ" strike="noStrike">
                <a:solidFill>
                  <a:srgbClr val="000000"/>
                </a:solidFill>
                <a:latin typeface="Arial"/>
                <a:ea typeface="DejaVu Sans"/>
              </a:rPr>
              <a:t> podle něhož je statutárnímu orgánu společnosti přiznána veškerá působnost, pokud ji zakladatelské právní jednání, zákon nebo rozhodnutí orgánu veřejné moci nesvěří jejímu jinému orgánu. K tomu lze dodat, že prokurista není orgánem společnosti.</a:t>
            </a:r>
            <a:endParaRPr/>
          </a:p>
          <a:p>
            <a:pPr>
              <a:lnSpc>
                <a:spcPct val="100000"/>
              </a:lnSpc>
            </a:pPr>
            <a:r>
              <a:rPr lang="cs-CZ" strike="noStrike">
                <a:solidFill>
                  <a:srgbClr val="000000"/>
                </a:solidFill>
                <a:latin typeface="Arial"/>
                <a:ea typeface="DejaVu Sans"/>
              </a:rPr>
              <a:t>Konečně v neprospěch společného jednání člena statutárního orgánu spolu s prokuristou vyznívá též </a:t>
            </a:r>
            <a:r>
              <a:rPr lang="cs-CZ" strike="noStrike">
                <a:solidFill>
                  <a:srgbClr val="FF0000"/>
                </a:solidFill>
                <a:latin typeface="Arial"/>
                <a:ea typeface="DejaVu Sans"/>
              </a:rPr>
              <a:t>výčet údajů zapisovaných do obchodního rejstříku</a:t>
            </a:r>
            <a:r>
              <a:rPr lang="cs-CZ" strike="noStrike">
                <a:solidFill>
                  <a:srgbClr val="000000"/>
                </a:solidFill>
                <a:latin typeface="Arial"/>
                <a:ea typeface="DejaVu Sans"/>
              </a:rPr>
              <a:t>, kdy § 25 odst. 1 písm. g) zákona č. 304/2013 Sb., o veřejných rejstřících právnických a fyzických osob upravuje samostatně zápis statutárního orgánu zapsané osoby, včetně způsobu, </a:t>
            </a:r>
            <a:r>
              <a:rPr lang="cs-CZ" u="sng" strike="noStrike">
                <a:solidFill>
                  <a:srgbClr val="000000"/>
                </a:solidFill>
                <a:latin typeface="Arial"/>
                <a:ea typeface="DejaVu Sans"/>
              </a:rPr>
              <a:t>jak za právnickou osobu jedná</a:t>
            </a:r>
            <a:r>
              <a:rPr lang="cs-CZ" strike="noStrike">
                <a:solidFill>
                  <a:srgbClr val="000000"/>
                </a:solidFill>
                <a:latin typeface="Arial"/>
                <a:ea typeface="DejaVu Sans"/>
              </a:rPr>
              <a:t> a § 25 odst. 1 písm. i) z. v. r. upravuje zápis prokury a prokuristy, a to včetně způsobu, </a:t>
            </a:r>
            <a:r>
              <a:rPr lang="cs-CZ" u="sng" strike="noStrike">
                <a:solidFill>
                  <a:srgbClr val="000000"/>
                </a:solidFill>
                <a:latin typeface="Arial"/>
                <a:ea typeface="DejaVu Sans"/>
              </a:rPr>
              <a:t>jakým jedná</a:t>
            </a:r>
            <a:r>
              <a:rPr lang="cs-CZ" strike="noStrike">
                <a:solidFill>
                  <a:srgbClr val="000000"/>
                </a:solidFill>
                <a:latin typeface="Arial"/>
                <a:ea typeface="DejaVu Sans"/>
              </a:rPr>
              <a:t>.</a:t>
            </a:r>
            <a:endParaRPr/>
          </a:p>
          <a:p>
            <a:pPr>
              <a:lnSpc>
                <a:spcPct val="100000"/>
              </a:lnSpc>
            </a:pPr>
            <a:r>
              <a:rPr lang="cs-CZ" strike="noStrike">
                <a:solidFill>
                  <a:srgbClr val="000000"/>
                </a:solidFill>
                <a:latin typeface="Arial"/>
                <a:ea typeface="DejaVu Sans"/>
              </a:rPr>
              <a:t>Odvolací soud je toho názoru, že vázanost jednání člena statutárního orgánu na jednání prokuristy může být realizována</a:t>
            </a:r>
            <a:r>
              <a:rPr lang="cs-CZ" strike="noStrike">
                <a:solidFill>
                  <a:srgbClr val="FF0000"/>
                </a:solidFill>
                <a:latin typeface="Arial"/>
                <a:ea typeface="DejaVu Sans"/>
              </a:rPr>
              <a:t> toliko jako vnitřní omezení jednatelského oprávnění statutárního orgánu či prokury</a:t>
            </a:r>
            <a:r>
              <a:rPr lang="cs-CZ" strike="noStrike">
                <a:solidFill>
                  <a:srgbClr val="000000"/>
                </a:solidFill>
                <a:latin typeface="Arial"/>
                <a:ea typeface="DejaVu Sans"/>
              </a:rPr>
              <a:t> v rámci úpravy obsažené v § 47 ZOK a § 453 o. z. To je však jiný případ, než do obchodního rejstříku zapisovaný způsob jednání statutárního orgánu za danou právnickou osobu.</a:t>
            </a:r>
            <a:endParaRPr/>
          </a:p>
          <a:p>
            <a:pPr>
              <a:lnSpc>
                <a:spcPct val="100000"/>
              </a:lnSpc>
            </a:pPr>
            <a:endParaRPr/>
          </a:p>
        </p:txBody>
      </p:sp>
    </p:spTree>
    <p:extLst>
      <p:ext uri="{BB962C8B-B14F-4D97-AF65-F5344CB8AC3E}">
        <p14:creationId xmlns:p14="http://schemas.microsoft.com/office/powerpoint/2010/main" val="82649283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 name="CustomShape 1"/>
          <p:cNvSpPr/>
          <p:nvPr/>
        </p:nvSpPr>
        <p:spPr>
          <a:xfrm>
            <a:off x="7359480" y="6248520"/>
            <a:ext cx="290520" cy="2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fld id="{3BA403D8-1ECD-4FF5-A3B9-CD2FEFFA26DA}" type="slidenum">
              <a:rPr lang="cs-CZ" sz="1400" strike="noStrike">
                <a:solidFill>
                  <a:srgbClr val="000000"/>
                </a:solidFill>
                <a:latin typeface="Times New Roman"/>
                <a:ea typeface="ヒラギノ明朝 ProN W3"/>
              </a:rPr>
              <a:t>2</a:t>
            </a:fld>
            <a:endParaRPr/>
          </a:p>
        </p:txBody>
      </p:sp>
      <p:sp>
        <p:nvSpPr>
          <p:cNvPr id="547" name="CustomShape 2"/>
          <p:cNvSpPr/>
          <p:nvPr/>
        </p:nvSpPr>
        <p:spPr>
          <a:xfrm>
            <a:off x="457200" y="0"/>
            <a:ext cx="8228160" cy="608040"/>
          </a:xfrm>
          <a:prstGeom prst="rect">
            <a:avLst/>
          </a:prstGeom>
          <a:noFill/>
          <a:ln>
            <a:noFill/>
          </a:ln>
        </p:spPr>
        <p:style>
          <a:lnRef idx="0">
            <a:scrgbClr r="0" g="0" b="0"/>
          </a:lnRef>
          <a:fillRef idx="0">
            <a:scrgbClr r="0" g="0" b="0"/>
          </a:fillRef>
          <a:effectRef idx="0">
            <a:scrgbClr r="0" g="0" b="0"/>
          </a:effectRef>
          <a:fontRef idx="minor"/>
        </p:style>
        <p:txBody>
          <a:bodyPr lIns="0" tIns="0" rIns="132120" bIns="0" anchor="ctr"/>
          <a:lstStyle/>
          <a:p>
            <a:pPr>
              <a:lnSpc>
                <a:spcPct val="100000"/>
              </a:lnSpc>
            </a:pPr>
            <a:r>
              <a:rPr lang="cs-CZ" sz="3200" strike="noStrike">
                <a:solidFill>
                  <a:srgbClr val="000000"/>
                </a:solidFill>
                <a:latin typeface="Arial"/>
                <a:ea typeface="DejaVu Sans"/>
              </a:rPr>
              <a:t>Jednání podnikatelů – fyzických osob</a:t>
            </a:r>
            <a:endParaRPr/>
          </a:p>
        </p:txBody>
      </p:sp>
      <p:sp>
        <p:nvSpPr>
          <p:cNvPr id="548" name="CustomShape 3"/>
          <p:cNvSpPr/>
          <p:nvPr/>
        </p:nvSpPr>
        <p:spPr>
          <a:xfrm>
            <a:off x="250920" y="692280"/>
            <a:ext cx="3311640" cy="430200"/>
          </a:xfrm>
          <a:prstGeom prst="rect">
            <a:avLst/>
          </a:prstGeom>
          <a:solidFill>
            <a:schemeClr val="accent1"/>
          </a:solidFill>
          <a:ln w="9360">
            <a:solidFill>
              <a:schemeClr val="tx1"/>
            </a:solidFill>
            <a:round/>
          </a:ln>
        </p:spPr>
        <p:style>
          <a:lnRef idx="0">
            <a:scrgbClr r="0" g="0" b="0"/>
          </a:lnRef>
          <a:fillRef idx="0">
            <a:scrgbClr r="0" g="0" b="0"/>
          </a:fillRef>
          <a:effectRef idx="0">
            <a:scrgbClr r="0" g="0" b="0"/>
          </a:effectRef>
          <a:fontRef idx="minor"/>
        </p:style>
      </p:sp>
      <p:sp>
        <p:nvSpPr>
          <p:cNvPr id="549" name="CustomShape 4"/>
          <p:cNvSpPr/>
          <p:nvPr/>
        </p:nvSpPr>
        <p:spPr>
          <a:xfrm>
            <a:off x="879480" y="693360"/>
            <a:ext cx="2064600" cy="424800"/>
          </a:xfrm>
          <a:prstGeom prst="rect">
            <a:avLst/>
          </a:prstGeom>
          <a:solidFill>
            <a:schemeClr val="accent1"/>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000000"/>
                </a:solidFill>
                <a:latin typeface="Times New Roman"/>
                <a:ea typeface="ヒラギノ明朝 ProN W3"/>
              </a:rPr>
              <a:t>Přímé jednání</a:t>
            </a:r>
            <a:endParaRPr/>
          </a:p>
        </p:txBody>
      </p:sp>
      <p:sp>
        <p:nvSpPr>
          <p:cNvPr id="550" name="CustomShape 5"/>
          <p:cNvSpPr/>
          <p:nvPr/>
        </p:nvSpPr>
        <p:spPr>
          <a:xfrm>
            <a:off x="3995640" y="549360"/>
            <a:ext cx="5167440" cy="158616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Svéprávná a zletilá fyzická osoba sama</a:t>
            </a:r>
            <a:endParaRPr/>
          </a:p>
          <a:p>
            <a:pPr>
              <a:lnSpc>
                <a:spcPct val="100000"/>
              </a:lnSpc>
            </a:pPr>
            <a:r>
              <a:rPr lang="cs-CZ" strike="noStrike">
                <a:solidFill>
                  <a:srgbClr val="000000"/>
                </a:solidFill>
                <a:latin typeface="Times New Roman"/>
                <a:ea typeface="ヒラギノ明朝 ProN W3"/>
              </a:rPr>
              <a:t>Nezletilá fyzická osoba sama (souhlas k samostatnému provozování obch. závodu nebo k jiné obdobné výdělečné činnosti) - § 33</a:t>
            </a:r>
            <a:endParaRPr/>
          </a:p>
          <a:p>
            <a:pPr>
              <a:lnSpc>
                <a:spcPct val="100000"/>
              </a:lnSpc>
            </a:pPr>
            <a:r>
              <a:rPr lang="cs-CZ" strike="noStrike">
                <a:solidFill>
                  <a:srgbClr val="000000"/>
                </a:solidFill>
                <a:latin typeface="Times New Roman"/>
                <a:ea typeface="ヒラギノ明朝 ProN W3"/>
              </a:rPr>
              <a:t>osoba s přiznanou svéprávností – § 37</a:t>
            </a:r>
            <a:endParaRPr/>
          </a:p>
        </p:txBody>
      </p:sp>
      <p:sp>
        <p:nvSpPr>
          <p:cNvPr id="551" name="Line 6"/>
          <p:cNvSpPr/>
          <p:nvPr/>
        </p:nvSpPr>
        <p:spPr>
          <a:xfrm flipV="1">
            <a:off x="3581280" y="685800"/>
            <a:ext cx="380880" cy="152280"/>
          </a:xfrm>
          <a:prstGeom prst="line">
            <a:avLst/>
          </a:prstGeom>
          <a:ln w="9360">
            <a:solidFill>
              <a:schemeClr val="tx1"/>
            </a:solidFill>
            <a:round/>
            <a:tailEnd type="triangle" w="med" len="med"/>
          </a:ln>
        </p:spPr>
      </p:sp>
      <p:sp>
        <p:nvSpPr>
          <p:cNvPr id="552" name="Line 7"/>
          <p:cNvSpPr/>
          <p:nvPr/>
        </p:nvSpPr>
        <p:spPr>
          <a:xfrm>
            <a:off x="3581280" y="838080"/>
            <a:ext cx="380880" cy="304920"/>
          </a:xfrm>
          <a:prstGeom prst="line">
            <a:avLst/>
          </a:prstGeom>
          <a:ln w="9360">
            <a:solidFill>
              <a:schemeClr val="tx1"/>
            </a:solidFill>
            <a:round/>
            <a:tailEnd type="triangle" w="med" len="med"/>
          </a:ln>
        </p:spPr>
      </p:sp>
      <p:sp>
        <p:nvSpPr>
          <p:cNvPr id="553" name="CustomShape 8"/>
          <p:cNvSpPr/>
          <p:nvPr/>
        </p:nvSpPr>
        <p:spPr>
          <a:xfrm>
            <a:off x="250920" y="2276640"/>
            <a:ext cx="6120000" cy="430200"/>
          </a:xfrm>
          <a:prstGeom prst="rect">
            <a:avLst/>
          </a:prstGeom>
          <a:solidFill>
            <a:schemeClr val="accent1"/>
          </a:solidFill>
          <a:ln w="9360">
            <a:solidFill>
              <a:schemeClr val="tx1"/>
            </a:solidFill>
            <a:round/>
          </a:ln>
        </p:spPr>
        <p:style>
          <a:lnRef idx="0">
            <a:scrgbClr r="0" g="0" b="0"/>
          </a:lnRef>
          <a:fillRef idx="0">
            <a:scrgbClr r="0" g="0" b="0"/>
          </a:fillRef>
          <a:effectRef idx="0">
            <a:scrgbClr r="0" g="0" b="0"/>
          </a:effectRef>
          <a:fontRef idx="minor"/>
        </p:style>
      </p:sp>
      <p:sp>
        <p:nvSpPr>
          <p:cNvPr id="554" name="CustomShape 9"/>
          <p:cNvSpPr/>
          <p:nvPr/>
        </p:nvSpPr>
        <p:spPr>
          <a:xfrm>
            <a:off x="1132560" y="2277720"/>
            <a:ext cx="4365720" cy="424800"/>
          </a:xfrm>
          <a:prstGeom prst="rect">
            <a:avLst/>
          </a:prstGeom>
          <a:solidFill>
            <a:schemeClr val="accent1"/>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000000"/>
                </a:solidFill>
                <a:latin typeface="Times New Roman"/>
                <a:ea typeface="ヒラギノ明朝 ProN W3"/>
              </a:rPr>
              <a:t>Nepřímé jednání - zastoupení </a:t>
            </a:r>
            <a:endParaRPr/>
          </a:p>
        </p:txBody>
      </p:sp>
      <p:sp>
        <p:nvSpPr>
          <p:cNvPr id="555" name="CustomShape 10"/>
          <p:cNvSpPr/>
          <p:nvPr/>
        </p:nvSpPr>
        <p:spPr>
          <a:xfrm>
            <a:off x="179280" y="3789360"/>
            <a:ext cx="1870200" cy="501840"/>
          </a:xfrm>
          <a:prstGeom prst="rect">
            <a:avLst/>
          </a:prstGeom>
          <a:solidFill>
            <a:srgbClr val="FF6600"/>
          </a:solidFill>
          <a:ln w="9360">
            <a:solidFill>
              <a:schemeClr val="tx1"/>
            </a:solidFill>
            <a:round/>
          </a:ln>
        </p:spPr>
        <p:style>
          <a:lnRef idx="0">
            <a:scrgbClr r="0" g="0" b="0"/>
          </a:lnRef>
          <a:fillRef idx="0">
            <a:scrgbClr r="0" g="0" b="0"/>
          </a:fillRef>
          <a:effectRef idx="0">
            <a:scrgbClr r="0" g="0" b="0"/>
          </a:effectRef>
          <a:fontRef idx="minor"/>
        </p:style>
      </p:sp>
      <p:sp>
        <p:nvSpPr>
          <p:cNvPr id="556" name="CustomShape 11"/>
          <p:cNvSpPr/>
          <p:nvPr/>
        </p:nvSpPr>
        <p:spPr>
          <a:xfrm>
            <a:off x="319320" y="3827160"/>
            <a:ext cx="1599840" cy="42480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000000"/>
                </a:solidFill>
                <a:latin typeface="Times New Roman"/>
                <a:ea typeface="ヒラギノ明朝 ProN W3"/>
              </a:rPr>
              <a:t>zastoupení</a:t>
            </a:r>
            <a:endParaRPr/>
          </a:p>
        </p:txBody>
      </p:sp>
      <p:sp>
        <p:nvSpPr>
          <p:cNvPr id="557" name="CustomShape 12"/>
          <p:cNvSpPr/>
          <p:nvPr/>
        </p:nvSpPr>
        <p:spPr>
          <a:xfrm>
            <a:off x="2484360" y="2997360"/>
            <a:ext cx="1941840" cy="43020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58" name="CustomShape 13"/>
          <p:cNvSpPr/>
          <p:nvPr/>
        </p:nvSpPr>
        <p:spPr>
          <a:xfrm>
            <a:off x="2847960" y="2999880"/>
            <a:ext cx="1224720" cy="42480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FFFFFF"/>
                </a:solidFill>
                <a:latin typeface="Times New Roman"/>
                <a:ea typeface="ヒラギノ明朝 ProN W3"/>
              </a:rPr>
              <a:t>smluvní</a:t>
            </a:r>
            <a:endParaRPr/>
          </a:p>
        </p:txBody>
      </p:sp>
      <p:sp>
        <p:nvSpPr>
          <p:cNvPr id="559" name="CustomShape 14"/>
          <p:cNvSpPr/>
          <p:nvPr/>
        </p:nvSpPr>
        <p:spPr>
          <a:xfrm>
            <a:off x="2514600" y="4222800"/>
            <a:ext cx="1979640" cy="43020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60" name="CustomShape 15"/>
          <p:cNvSpPr/>
          <p:nvPr/>
        </p:nvSpPr>
        <p:spPr>
          <a:xfrm>
            <a:off x="2876040" y="4223880"/>
            <a:ext cx="1264680" cy="42480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FFFFFF"/>
                </a:solidFill>
                <a:latin typeface="Times New Roman"/>
                <a:ea typeface="ヒラギノ明朝 ProN W3"/>
              </a:rPr>
              <a:t>zákonné</a:t>
            </a:r>
            <a:endParaRPr/>
          </a:p>
        </p:txBody>
      </p:sp>
      <p:sp>
        <p:nvSpPr>
          <p:cNvPr id="561" name="CustomShape 16"/>
          <p:cNvSpPr/>
          <p:nvPr/>
        </p:nvSpPr>
        <p:spPr>
          <a:xfrm>
            <a:off x="2490840" y="5213520"/>
            <a:ext cx="1941480" cy="43020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62" name="CustomShape 17"/>
          <p:cNvSpPr/>
          <p:nvPr/>
        </p:nvSpPr>
        <p:spPr>
          <a:xfrm>
            <a:off x="2480040" y="5214600"/>
            <a:ext cx="1974600" cy="42480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800" strike="noStrike">
                <a:solidFill>
                  <a:srgbClr val="FFFFFF"/>
                </a:solidFill>
                <a:latin typeface="Times New Roman"/>
                <a:ea typeface="ヒラギノ明朝 ProN W3"/>
              </a:rPr>
              <a:t>opatrovnictví</a:t>
            </a:r>
            <a:endParaRPr/>
          </a:p>
        </p:txBody>
      </p:sp>
      <p:sp>
        <p:nvSpPr>
          <p:cNvPr id="563" name="CustomShape 18"/>
          <p:cNvSpPr/>
          <p:nvPr/>
        </p:nvSpPr>
        <p:spPr>
          <a:xfrm>
            <a:off x="108000" y="6021360"/>
            <a:ext cx="2878200" cy="574920"/>
          </a:xfrm>
          <a:prstGeom prst="rect">
            <a:avLst/>
          </a:prstGeom>
          <a:solidFill>
            <a:srgbClr val="FFFF00"/>
          </a:solidFill>
          <a:ln w="9360">
            <a:solidFill>
              <a:schemeClr val="tx1"/>
            </a:solidFill>
            <a:round/>
          </a:ln>
        </p:spPr>
        <p:style>
          <a:lnRef idx="0">
            <a:scrgbClr r="0" g="0" b="0"/>
          </a:lnRef>
          <a:fillRef idx="0">
            <a:scrgbClr r="0" g="0" b="0"/>
          </a:fillRef>
          <a:effectRef idx="0">
            <a:scrgbClr r="0" g="0" b="0"/>
          </a:effectRef>
          <a:fontRef idx="minor"/>
        </p:style>
      </p:sp>
      <p:sp>
        <p:nvSpPr>
          <p:cNvPr id="564" name="CustomShape 19"/>
          <p:cNvSpPr/>
          <p:nvPr/>
        </p:nvSpPr>
        <p:spPr>
          <a:xfrm>
            <a:off x="231840" y="6156360"/>
            <a:ext cx="264060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000000"/>
                </a:solidFill>
                <a:latin typeface="Times New Roman"/>
                <a:ea typeface="ヒラギノ明朝 ProN W3"/>
              </a:rPr>
              <a:t>Nezmocněné jednatelství</a:t>
            </a:r>
            <a:endParaRPr/>
          </a:p>
        </p:txBody>
      </p:sp>
      <p:sp>
        <p:nvSpPr>
          <p:cNvPr id="565" name="CustomShape 20"/>
          <p:cNvSpPr/>
          <p:nvPr/>
        </p:nvSpPr>
        <p:spPr>
          <a:xfrm>
            <a:off x="4859280" y="2781360"/>
            <a:ext cx="4125960" cy="65880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Zmocněnec na základě plné moci - § 441</a:t>
            </a:r>
            <a:endParaRPr/>
          </a:p>
          <a:p>
            <a:pPr>
              <a:lnSpc>
                <a:spcPct val="100000"/>
              </a:lnSpc>
            </a:pPr>
            <a:r>
              <a:rPr lang="cs-CZ" strike="noStrike">
                <a:solidFill>
                  <a:srgbClr val="000000"/>
                </a:solidFill>
                <a:latin typeface="Times New Roman"/>
                <a:ea typeface="ヒラギノ明朝 ProN W3"/>
              </a:rPr>
              <a:t>Prokurista - § 450</a:t>
            </a:r>
            <a:endParaRPr/>
          </a:p>
        </p:txBody>
      </p:sp>
      <p:sp>
        <p:nvSpPr>
          <p:cNvPr id="566" name="Line 21"/>
          <p:cNvSpPr/>
          <p:nvPr/>
        </p:nvSpPr>
        <p:spPr>
          <a:xfrm flipV="1">
            <a:off x="4419360" y="2895480"/>
            <a:ext cx="381240" cy="304920"/>
          </a:xfrm>
          <a:prstGeom prst="line">
            <a:avLst/>
          </a:prstGeom>
          <a:ln w="9360">
            <a:solidFill>
              <a:schemeClr val="tx1"/>
            </a:solidFill>
            <a:round/>
            <a:tailEnd type="triangle" w="med" len="med"/>
          </a:ln>
        </p:spPr>
      </p:sp>
      <p:sp>
        <p:nvSpPr>
          <p:cNvPr id="567" name="Line 22"/>
          <p:cNvSpPr/>
          <p:nvPr/>
        </p:nvSpPr>
        <p:spPr>
          <a:xfrm>
            <a:off x="4419360" y="3200400"/>
            <a:ext cx="381240" cy="152280"/>
          </a:xfrm>
          <a:prstGeom prst="line">
            <a:avLst/>
          </a:prstGeom>
          <a:ln w="9360">
            <a:solidFill>
              <a:schemeClr val="tx1"/>
            </a:solidFill>
            <a:round/>
            <a:tailEnd type="triangle" w="med" len="med"/>
          </a:ln>
        </p:spPr>
      </p:sp>
      <p:sp>
        <p:nvSpPr>
          <p:cNvPr id="568" name="CustomShape 23"/>
          <p:cNvSpPr/>
          <p:nvPr/>
        </p:nvSpPr>
        <p:spPr>
          <a:xfrm>
            <a:off x="5003640" y="4076640"/>
            <a:ext cx="3986280" cy="2527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Vedoucí odštěpného závodu - § 503 </a:t>
            </a:r>
            <a:endParaRPr/>
          </a:p>
        </p:txBody>
      </p:sp>
      <p:sp>
        <p:nvSpPr>
          <p:cNvPr id="569" name="CustomShape 24"/>
          <p:cNvSpPr/>
          <p:nvPr/>
        </p:nvSpPr>
        <p:spPr>
          <a:xfrm>
            <a:off x="5105520" y="4495680"/>
            <a:ext cx="3287880" cy="5191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Pověřená osoba - § 430 odst. 1 (pozor na § 166)</a:t>
            </a:r>
            <a:endParaRPr/>
          </a:p>
        </p:txBody>
      </p:sp>
      <p:sp>
        <p:nvSpPr>
          <p:cNvPr id="570" name="CustomShape 25"/>
          <p:cNvSpPr/>
          <p:nvPr/>
        </p:nvSpPr>
        <p:spPr>
          <a:xfrm>
            <a:off x="5219640" y="5300640"/>
            <a:ext cx="2754360" cy="2527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Opatrovník - § 465</a:t>
            </a:r>
            <a:endParaRPr/>
          </a:p>
        </p:txBody>
      </p:sp>
      <p:sp>
        <p:nvSpPr>
          <p:cNvPr id="571" name="Line 26"/>
          <p:cNvSpPr/>
          <p:nvPr/>
        </p:nvSpPr>
        <p:spPr>
          <a:xfrm>
            <a:off x="2286000" y="3200400"/>
            <a:ext cx="1440" cy="2133360"/>
          </a:xfrm>
          <a:prstGeom prst="line">
            <a:avLst/>
          </a:prstGeom>
          <a:ln w="9360">
            <a:solidFill>
              <a:schemeClr val="tx1"/>
            </a:solidFill>
            <a:round/>
          </a:ln>
        </p:spPr>
      </p:sp>
      <p:sp>
        <p:nvSpPr>
          <p:cNvPr id="572" name="Line 27"/>
          <p:cNvSpPr/>
          <p:nvPr/>
        </p:nvSpPr>
        <p:spPr>
          <a:xfrm>
            <a:off x="2286000" y="3200400"/>
            <a:ext cx="152280" cy="1440"/>
          </a:xfrm>
          <a:prstGeom prst="line">
            <a:avLst/>
          </a:prstGeom>
          <a:ln w="9360">
            <a:solidFill>
              <a:schemeClr val="tx1"/>
            </a:solidFill>
            <a:round/>
            <a:tailEnd type="triangle" w="med" len="med"/>
          </a:ln>
        </p:spPr>
      </p:sp>
      <p:sp>
        <p:nvSpPr>
          <p:cNvPr id="573" name="Line 28"/>
          <p:cNvSpPr/>
          <p:nvPr/>
        </p:nvSpPr>
        <p:spPr>
          <a:xfrm>
            <a:off x="2286000" y="4419360"/>
            <a:ext cx="228600" cy="1800"/>
          </a:xfrm>
          <a:prstGeom prst="line">
            <a:avLst/>
          </a:prstGeom>
          <a:ln w="9360">
            <a:solidFill>
              <a:schemeClr val="tx1"/>
            </a:solidFill>
            <a:round/>
            <a:tailEnd type="triangle" w="med" len="med"/>
          </a:ln>
        </p:spPr>
      </p:sp>
      <p:sp>
        <p:nvSpPr>
          <p:cNvPr id="574" name="Line 29"/>
          <p:cNvSpPr/>
          <p:nvPr/>
        </p:nvSpPr>
        <p:spPr>
          <a:xfrm>
            <a:off x="2286000" y="5333760"/>
            <a:ext cx="228600" cy="1800"/>
          </a:xfrm>
          <a:prstGeom prst="line">
            <a:avLst/>
          </a:prstGeom>
          <a:ln w="9360">
            <a:solidFill>
              <a:schemeClr val="tx1"/>
            </a:solidFill>
            <a:round/>
            <a:tailEnd type="triangle" w="med" len="med"/>
          </a:ln>
        </p:spPr>
      </p:sp>
      <p:sp>
        <p:nvSpPr>
          <p:cNvPr id="575" name="Line 30"/>
          <p:cNvSpPr/>
          <p:nvPr/>
        </p:nvSpPr>
        <p:spPr>
          <a:xfrm>
            <a:off x="2057400" y="4038480"/>
            <a:ext cx="228600" cy="1440"/>
          </a:xfrm>
          <a:prstGeom prst="line">
            <a:avLst/>
          </a:prstGeom>
          <a:ln w="9360">
            <a:solidFill>
              <a:schemeClr val="tx1"/>
            </a:solidFill>
            <a:round/>
            <a:tailEnd type="triangle" w="med" len="med"/>
          </a:ln>
        </p:spPr>
      </p:sp>
      <p:sp>
        <p:nvSpPr>
          <p:cNvPr id="576" name="Line 31"/>
          <p:cNvSpPr/>
          <p:nvPr/>
        </p:nvSpPr>
        <p:spPr>
          <a:xfrm flipV="1">
            <a:off x="4495680" y="4190760"/>
            <a:ext cx="533520" cy="228600"/>
          </a:xfrm>
          <a:prstGeom prst="line">
            <a:avLst/>
          </a:prstGeom>
          <a:ln w="9360">
            <a:solidFill>
              <a:schemeClr val="tx1"/>
            </a:solidFill>
            <a:round/>
            <a:tailEnd type="triangle" w="med" len="med"/>
          </a:ln>
        </p:spPr>
      </p:sp>
      <p:sp>
        <p:nvSpPr>
          <p:cNvPr id="577" name="Line 32"/>
          <p:cNvSpPr/>
          <p:nvPr/>
        </p:nvSpPr>
        <p:spPr>
          <a:xfrm>
            <a:off x="4495680" y="4419360"/>
            <a:ext cx="533520" cy="152640"/>
          </a:xfrm>
          <a:prstGeom prst="line">
            <a:avLst/>
          </a:prstGeom>
          <a:ln w="9360">
            <a:solidFill>
              <a:schemeClr val="tx1"/>
            </a:solidFill>
            <a:round/>
            <a:tailEnd type="triangle" w="med" len="med"/>
          </a:ln>
        </p:spPr>
      </p:sp>
      <p:sp>
        <p:nvSpPr>
          <p:cNvPr id="578" name="Line 33"/>
          <p:cNvSpPr/>
          <p:nvPr/>
        </p:nvSpPr>
        <p:spPr>
          <a:xfrm>
            <a:off x="4419360" y="5486400"/>
            <a:ext cx="762120" cy="1440"/>
          </a:xfrm>
          <a:prstGeom prst="line">
            <a:avLst/>
          </a:prstGeom>
          <a:ln w="9360">
            <a:solidFill>
              <a:schemeClr val="tx1"/>
            </a:solidFill>
            <a:round/>
            <a:tailEnd type="triangle" w="med" len="med"/>
          </a:ln>
        </p:spPr>
      </p:sp>
      <p:sp>
        <p:nvSpPr>
          <p:cNvPr id="579" name="CustomShape 34"/>
          <p:cNvSpPr/>
          <p:nvPr/>
        </p:nvSpPr>
        <p:spPr>
          <a:xfrm>
            <a:off x="3492360" y="6021360"/>
            <a:ext cx="5497560" cy="5191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Jednání jiné osoby v provozovně podnikatele, ochrana dobré víry třetích osob - § 430 odst. 2</a:t>
            </a:r>
            <a:endParaRPr/>
          </a:p>
        </p:txBody>
      </p:sp>
      <p:sp>
        <p:nvSpPr>
          <p:cNvPr id="580" name="Line 35"/>
          <p:cNvSpPr/>
          <p:nvPr/>
        </p:nvSpPr>
        <p:spPr>
          <a:xfrm>
            <a:off x="3047760" y="6324480"/>
            <a:ext cx="457200" cy="1440"/>
          </a:xfrm>
          <a:prstGeom prst="line">
            <a:avLst/>
          </a:prstGeom>
          <a:ln w="9360">
            <a:solidFill>
              <a:schemeClr val="tx1"/>
            </a:solidFill>
            <a:round/>
            <a:tailEnd type="triangle" w="med" len="med"/>
          </a:ln>
        </p:spPr>
      </p:sp>
      <p:sp>
        <p:nvSpPr>
          <p:cNvPr id="581" name="Line 36"/>
          <p:cNvSpPr/>
          <p:nvPr/>
        </p:nvSpPr>
        <p:spPr>
          <a:xfrm flipH="1" flipV="1">
            <a:off x="3581280" y="850680"/>
            <a:ext cx="368280" cy="1193760"/>
          </a:xfrm>
          <a:prstGeom prst="line">
            <a:avLst/>
          </a:prstGeom>
          <a:ln w="9360">
            <a:solidFill>
              <a:schemeClr val="tx1"/>
            </a:solidFill>
            <a:round/>
            <a:headEnd type="stealth" w="med" len="med"/>
          </a:ln>
        </p:spPr>
      </p:sp>
    </p:spTree>
    <p:extLst>
      <p:ext uri="{BB962C8B-B14F-4D97-AF65-F5344CB8AC3E}">
        <p14:creationId xmlns:p14="http://schemas.microsoft.com/office/powerpoint/2010/main" val="12414278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CustomShape 1"/>
          <p:cNvSpPr/>
          <p:nvPr/>
        </p:nvSpPr>
        <p:spPr>
          <a:xfrm>
            <a:off x="7359480" y="6248520"/>
            <a:ext cx="290520" cy="2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fld id="{D39DA343-DBB8-4144-B032-8C0E18ADE64E}" type="slidenum">
              <a:rPr lang="cs-CZ" sz="1400" strike="noStrike">
                <a:solidFill>
                  <a:srgbClr val="000000"/>
                </a:solidFill>
                <a:latin typeface="Times New Roman"/>
                <a:ea typeface="ヒラギノ明朝 ProN W3"/>
              </a:rPr>
              <a:t>3</a:t>
            </a:fld>
            <a:endParaRPr/>
          </a:p>
        </p:txBody>
      </p:sp>
      <p:sp>
        <p:nvSpPr>
          <p:cNvPr id="583" name="CustomShape 2"/>
          <p:cNvSpPr/>
          <p:nvPr/>
        </p:nvSpPr>
        <p:spPr>
          <a:xfrm>
            <a:off x="684360" y="0"/>
            <a:ext cx="7770960" cy="787680"/>
          </a:xfrm>
          <a:prstGeom prst="rect">
            <a:avLst/>
          </a:prstGeom>
          <a:noFill/>
          <a:ln>
            <a:noFill/>
          </a:ln>
        </p:spPr>
        <p:style>
          <a:lnRef idx="0">
            <a:scrgbClr r="0" g="0" b="0"/>
          </a:lnRef>
          <a:fillRef idx="0">
            <a:scrgbClr r="0" g="0" b="0"/>
          </a:fillRef>
          <a:effectRef idx="0">
            <a:scrgbClr r="0" g="0" b="0"/>
          </a:effectRef>
          <a:fontRef idx="minor"/>
        </p:style>
        <p:txBody>
          <a:bodyPr lIns="0" tIns="0" rIns="132120" bIns="0" anchor="ctr"/>
          <a:lstStyle/>
          <a:p>
            <a:pPr>
              <a:lnSpc>
                <a:spcPct val="100000"/>
              </a:lnSpc>
            </a:pPr>
            <a:r>
              <a:rPr lang="cs-CZ" sz="3200" strike="noStrike">
                <a:solidFill>
                  <a:srgbClr val="000000"/>
                </a:solidFill>
                <a:latin typeface="Arial"/>
                <a:ea typeface="DejaVu Sans"/>
              </a:rPr>
              <a:t>Jednání podnikatele – právnické osoby</a:t>
            </a:r>
            <a:endParaRPr/>
          </a:p>
        </p:txBody>
      </p:sp>
      <p:sp>
        <p:nvSpPr>
          <p:cNvPr id="584" name="CustomShape 3"/>
          <p:cNvSpPr/>
          <p:nvPr/>
        </p:nvSpPr>
        <p:spPr>
          <a:xfrm>
            <a:off x="2476440" y="4978440"/>
            <a:ext cx="3310200" cy="430200"/>
          </a:xfrm>
          <a:prstGeom prst="rect">
            <a:avLst/>
          </a:prstGeom>
          <a:solidFill>
            <a:schemeClr val="accent1"/>
          </a:solidFill>
          <a:ln w="9360">
            <a:solidFill>
              <a:schemeClr val="tx1"/>
            </a:solidFill>
            <a:round/>
          </a:ln>
        </p:spPr>
        <p:style>
          <a:lnRef idx="0">
            <a:scrgbClr r="0" g="0" b="0"/>
          </a:lnRef>
          <a:fillRef idx="0">
            <a:scrgbClr r="0" g="0" b="0"/>
          </a:fillRef>
          <a:effectRef idx="0">
            <a:scrgbClr r="0" g="0" b="0"/>
          </a:effectRef>
          <a:fontRef idx="minor"/>
        </p:style>
      </p:sp>
      <p:sp>
        <p:nvSpPr>
          <p:cNvPr id="585" name="CustomShape 4"/>
          <p:cNvSpPr/>
          <p:nvPr/>
        </p:nvSpPr>
        <p:spPr>
          <a:xfrm>
            <a:off x="3283920" y="5042160"/>
            <a:ext cx="1704960" cy="303120"/>
          </a:xfrm>
          <a:prstGeom prst="rect">
            <a:avLst/>
          </a:prstGeom>
          <a:solidFill>
            <a:schemeClr val="accent1"/>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000000"/>
                </a:solidFill>
                <a:latin typeface="Times New Roman"/>
                <a:ea typeface="ヒラギノ明朝 ProN W3"/>
              </a:rPr>
              <a:t>Statutární orgán</a:t>
            </a:r>
            <a:endParaRPr/>
          </a:p>
        </p:txBody>
      </p:sp>
      <p:sp>
        <p:nvSpPr>
          <p:cNvPr id="586" name="CustomShape 5"/>
          <p:cNvSpPr/>
          <p:nvPr/>
        </p:nvSpPr>
        <p:spPr>
          <a:xfrm>
            <a:off x="2997360" y="812880"/>
            <a:ext cx="1297080" cy="430200"/>
          </a:xfrm>
          <a:prstGeom prst="rect">
            <a:avLst/>
          </a:prstGeom>
          <a:solidFill>
            <a:srgbClr val="FF6600"/>
          </a:solidFill>
          <a:ln w="9360">
            <a:solidFill>
              <a:schemeClr val="tx1"/>
            </a:solidFill>
            <a:round/>
          </a:ln>
        </p:spPr>
        <p:style>
          <a:lnRef idx="0">
            <a:scrgbClr r="0" g="0" b="0"/>
          </a:lnRef>
          <a:fillRef idx="0">
            <a:scrgbClr r="0" g="0" b="0"/>
          </a:fillRef>
          <a:effectRef idx="0">
            <a:scrgbClr r="0" g="0" b="0"/>
          </a:effectRef>
          <a:fontRef idx="minor"/>
        </p:style>
      </p:sp>
      <p:sp>
        <p:nvSpPr>
          <p:cNvPr id="587" name="CustomShape 6"/>
          <p:cNvSpPr/>
          <p:nvPr/>
        </p:nvSpPr>
        <p:spPr>
          <a:xfrm>
            <a:off x="3067200" y="876240"/>
            <a:ext cx="116532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000000"/>
                </a:solidFill>
                <a:latin typeface="Times New Roman"/>
                <a:ea typeface="ヒラギノ明朝 ProN W3"/>
              </a:rPr>
              <a:t>zastoupení</a:t>
            </a:r>
            <a:endParaRPr/>
          </a:p>
        </p:txBody>
      </p:sp>
      <p:sp>
        <p:nvSpPr>
          <p:cNvPr id="588" name="CustomShape 7"/>
          <p:cNvSpPr/>
          <p:nvPr/>
        </p:nvSpPr>
        <p:spPr>
          <a:xfrm>
            <a:off x="647640" y="2438280"/>
            <a:ext cx="1297080" cy="43020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89" name="CustomShape 8"/>
          <p:cNvSpPr/>
          <p:nvPr/>
        </p:nvSpPr>
        <p:spPr>
          <a:xfrm>
            <a:off x="852840" y="2502000"/>
            <a:ext cx="89712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FFFFFF"/>
                </a:solidFill>
                <a:latin typeface="Times New Roman"/>
                <a:ea typeface="ヒラギノ明朝 ProN W3"/>
              </a:rPr>
              <a:t>smluvní</a:t>
            </a:r>
            <a:endParaRPr/>
          </a:p>
        </p:txBody>
      </p:sp>
      <p:sp>
        <p:nvSpPr>
          <p:cNvPr id="590" name="CustomShape 9"/>
          <p:cNvSpPr/>
          <p:nvPr/>
        </p:nvSpPr>
        <p:spPr>
          <a:xfrm>
            <a:off x="3225960" y="2057400"/>
            <a:ext cx="1297080" cy="43020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91" name="CustomShape 10"/>
          <p:cNvSpPr/>
          <p:nvPr/>
        </p:nvSpPr>
        <p:spPr>
          <a:xfrm>
            <a:off x="3415320" y="2121120"/>
            <a:ext cx="92628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FFFFFF"/>
                </a:solidFill>
                <a:latin typeface="Times New Roman"/>
                <a:ea typeface="ヒラギノ明朝 ProN W3"/>
              </a:rPr>
              <a:t>zákonné</a:t>
            </a:r>
            <a:endParaRPr/>
          </a:p>
        </p:txBody>
      </p:sp>
      <p:sp>
        <p:nvSpPr>
          <p:cNvPr id="592" name="CustomShape 11"/>
          <p:cNvSpPr/>
          <p:nvPr/>
        </p:nvSpPr>
        <p:spPr>
          <a:xfrm>
            <a:off x="5583240" y="1994040"/>
            <a:ext cx="1438560" cy="503280"/>
          </a:xfrm>
          <a:prstGeom prst="rect">
            <a:avLst/>
          </a:prstGeom>
          <a:solidFill>
            <a:srgbClr val="A50021"/>
          </a:solidFill>
          <a:ln w="9360">
            <a:solidFill>
              <a:schemeClr val="tx1"/>
            </a:solidFill>
            <a:round/>
          </a:ln>
        </p:spPr>
        <p:style>
          <a:lnRef idx="0">
            <a:scrgbClr r="0" g="0" b="0"/>
          </a:lnRef>
          <a:fillRef idx="0">
            <a:scrgbClr r="0" g="0" b="0"/>
          </a:fillRef>
          <a:effectRef idx="0">
            <a:scrgbClr r="0" g="0" b="0"/>
          </a:effectRef>
          <a:fontRef idx="minor"/>
        </p:style>
      </p:sp>
      <p:sp>
        <p:nvSpPr>
          <p:cNvPr id="593" name="CustomShape 12"/>
          <p:cNvSpPr/>
          <p:nvPr/>
        </p:nvSpPr>
        <p:spPr>
          <a:xfrm>
            <a:off x="5592240" y="2094120"/>
            <a:ext cx="143352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FFFFFF"/>
                </a:solidFill>
                <a:latin typeface="Times New Roman"/>
                <a:ea typeface="ヒラギノ明朝 ProN W3"/>
              </a:rPr>
              <a:t>opatrovnictví</a:t>
            </a:r>
            <a:endParaRPr/>
          </a:p>
        </p:txBody>
      </p:sp>
      <p:sp>
        <p:nvSpPr>
          <p:cNvPr id="594" name="CustomShape 13"/>
          <p:cNvSpPr/>
          <p:nvPr/>
        </p:nvSpPr>
        <p:spPr>
          <a:xfrm>
            <a:off x="228600" y="3365640"/>
            <a:ext cx="2144880" cy="130680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z="2000" strike="noStrike">
                <a:solidFill>
                  <a:srgbClr val="000000"/>
                </a:solidFill>
                <a:latin typeface="Times New Roman"/>
                <a:ea typeface="ヒラギノ明朝 ProN W3"/>
              </a:rPr>
              <a:t>Zmocněnec na základě plné moci - § 441</a:t>
            </a:r>
            <a:endParaRPr/>
          </a:p>
          <a:p>
            <a:pPr>
              <a:lnSpc>
                <a:spcPct val="100000"/>
              </a:lnSpc>
            </a:pPr>
            <a:r>
              <a:rPr lang="cs-CZ" sz="2000" strike="noStrike">
                <a:solidFill>
                  <a:srgbClr val="000000"/>
                </a:solidFill>
                <a:latin typeface="Times New Roman"/>
                <a:ea typeface="ヒラギノ明朝 ProN W3"/>
              </a:rPr>
              <a:t>Prokurista - § 450</a:t>
            </a:r>
            <a:endParaRPr/>
          </a:p>
        </p:txBody>
      </p:sp>
      <p:sp>
        <p:nvSpPr>
          <p:cNvPr id="595" name="CustomShape 14"/>
          <p:cNvSpPr/>
          <p:nvPr/>
        </p:nvSpPr>
        <p:spPr>
          <a:xfrm>
            <a:off x="2629080" y="3060720"/>
            <a:ext cx="3211560" cy="181476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z="2000" strike="noStrike">
                <a:solidFill>
                  <a:srgbClr val="000000"/>
                </a:solidFill>
                <a:latin typeface="Times New Roman"/>
                <a:ea typeface="ヒラギノ明朝 ProN W3"/>
              </a:rPr>
              <a:t>Vedoucí odštěpného závodu - § 503</a:t>
            </a:r>
            <a:endParaRPr/>
          </a:p>
          <a:p>
            <a:pPr>
              <a:lnSpc>
                <a:spcPct val="100000"/>
              </a:lnSpc>
            </a:pPr>
            <a:r>
              <a:rPr lang="cs-CZ" sz="2000" strike="noStrike">
                <a:solidFill>
                  <a:srgbClr val="000000"/>
                </a:solidFill>
                <a:latin typeface="Times New Roman"/>
                <a:ea typeface="ヒラギノ明朝 ProN W3"/>
              </a:rPr>
              <a:t>Pověřená osoba - </a:t>
            </a:r>
            <a:r>
              <a:rPr lang="cs-CZ" strike="noStrike">
                <a:solidFill>
                  <a:srgbClr val="000000"/>
                </a:solidFill>
                <a:latin typeface="Times New Roman"/>
                <a:ea typeface="ヒラギノ明朝 ProN W3"/>
              </a:rPr>
              <a:t>činnost při provozu obchodního závodu, všechna jednání, k nimž obvykle při této činnosti dochází - § 430</a:t>
            </a:r>
            <a:endParaRPr/>
          </a:p>
        </p:txBody>
      </p:sp>
      <p:sp>
        <p:nvSpPr>
          <p:cNvPr id="596" name="CustomShape 15"/>
          <p:cNvSpPr/>
          <p:nvPr/>
        </p:nvSpPr>
        <p:spPr>
          <a:xfrm>
            <a:off x="6045120" y="3314880"/>
            <a:ext cx="2907000" cy="2779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z="2000" strike="noStrike">
                <a:solidFill>
                  <a:srgbClr val="000000"/>
                </a:solidFill>
                <a:latin typeface="Times New Roman"/>
                <a:ea typeface="ヒラギノ明朝 ProN W3"/>
              </a:rPr>
              <a:t>Opatrovník - § 486, § 165</a:t>
            </a:r>
            <a:endParaRPr/>
          </a:p>
        </p:txBody>
      </p:sp>
      <p:sp>
        <p:nvSpPr>
          <p:cNvPr id="597" name="CustomShape 16"/>
          <p:cNvSpPr/>
          <p:nvPr/>
        </p:nvSpPr>
        <p:spPr>
          <a:xfrm>
            <a:off x="228600" y="6172200"/>
            <a:ext cx="2880000" cy="501840"/>
          </a:xfrm>
          <a:prstGeom prst="rect">
            <a:avLst/>
          </a:prstGeom>
          <a:solidFill>
            <a:srgbClr val="FFFF00"/>
          </a:solidFill>
          <a:ln w="9360">
            <a:solidFill>
              <a:schemeClr val="tx1"/>
            </a:solidFill>
            <a:round/>
          </a:ln>
        </p:spPr>
        <p:style>
          <a:lnRef idx="0">
            <a:scrgbClr r="0" g="0" b="0"/>
          </a:lnRef>
          <a:fillRef idx="0">
            <a:scrgbClr r="0" g="0" b="0"/>
          </a:fillRef>
          <a:effectRef idx="0">
            <a:scrgbClr r="0" g="0" b="0"/>
          </a:effectRef>
          <a:fontRef idx="minor"/>
        </p:style>
      </p:sp>
      <p:sp>
        <p:nvSpPr>
          <p:cNvPr id="598" name="CustomShape 17"/>
          <p:cNvSpPr/>
          <p:nvPr/>
        </p:nvSpPr>
        <p:spPr>
          <a:xfrm>
            <a:off x="352440" y="6270840"/>
            <a:ext cx="2640600" cy="30312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000000"/>
                </a:solidFill>
                <a:latin typeface="Times New Roman"/>
                <a:ea typeface="ヒラギノ明朝 ProN W3"/>
              </a:rPr>
              <a:t>Nezmocněné jednatelství</a:t>
            </a:r>
            <a:endParaRPr/>
          </a:p>
        </p:txBody>
      </p:sp>
      <p:sp>
        <p:nvSpPr>
          <p:cNvPr id="599" name="CustomShape 18"/>
          <p:cNvSpPr/>
          <p:nvPr/>
        </p:nvSpPr>
        <p:spPr>
          <a:xfrm>
            <a:off x="3809880" y="6019920"/>
            <a:ext cx="4964400" cy="5702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Times New Roman"/>
                <a:ea typeface="ヒラギノ明朝 ProN W3"/>
              </a:rPr>
              <a:t>Jiná osoba v provozovně podnikatele, o</a:t>
            </a:r>
            <a:r>
              <a:rPr lang="cs-CZ" sz="2000" strike="noStrike">
                <a:solidFill>
                  <a:srgbClr val="000000"/>
                </a:solidFill>
                <a:latin typeface="Times New Roman"/>
                <a:ea typeface="ヒラギノ明朝 ProN W3"/>
              </a:rPr>
              <a:t>chrana dobré víry třetích osob - § 430 odst. 2</a:t>
            </a:r>
            <a:endParaRPr/>
          </a:p>
        </p:txBody>
      </p:sp>
      <p:sp>
        <p:nvSpPr>
          <p:cNvPr id="600" name="Line 19"/>
          <p:cNvSpPr/>
          <p:nvPr/>
        </p:nvSpPr>
        <p:spPr>
          <a:xfrm>
            <a:off x="1143000" y="1600200"/>
            <a:ext cx="5029200" cy="1440"/>
          </a:xfrm>
          <a:prstGeom prst="line">
            <a:avLst/>
          </a:prstGeom>
          <a:ln w="9360">
            <a:solidFill>
              <a:schemeClr val="tx1"/>
            </a:solidFill>
            <a:round/>
          </a:ln>
        </p:spPr>
      </p:sp>
      <p:sp>
        <p:nvSpPr>
          <p:cNvPr id="601" name="Line 20"/>
          <p:cNvSpPr/>
          <p:nvPr/>
        </p:nvSpPr>
        <p:spPr>
          <a:xfrm>
            <a:off x="3886200" y="1612800"/>
            <a:ext cx="0" cy="330120"/>
          </a:xfrm>
          <a:prstGeom prst="line">
            <a:avLst/>
          </a:prstGeom>
          <a:ln w="9360">
            <a:solidFill>
              <a:schemeClr val="tx1"/>
            </a:solidFill>
            <a:round/>
            <a:tailEnd type="triangle" w="med" len="med"/>
          </a:ln>
        </p:spPr>
      </p:sp>
      <p:sp>
        <p:nvSpPr>
          <p:cNvPr id="602" name="Line 21"/>
          <p:cNvSpPr/>
          <p:nvPr/>
        </p:nvSpPr>
        <p:spPr>
          <a:xfrm>
            <a:off x="6134040" y="1600200"/>
            <a:ext cx="0" cy="317160"/>
          </a:xfrm>
          <a:prstGeom prst="line">
            <a:avLst/>
          </a:prstGeom>
          <a:ln w="9360">
            <a:solidFill>
              <a:schemeClr val="tx1"/>
            </a:solidFill>
            <a:round/>
            <a:tailEnd type="triangle" w="med" len="med"/>
          </a:ln>
        </p:spPr>
      </p:sp>
      <p:sp>
        <p:nvSpPr>
          <p:cNvPr id="603" name="Line 22"/>
          <p:cNvSpPr/>
          <p:nvPr/>
        </p:nvSpPr>
        <p:spPr>
          <a:xfrm>
            <a:off x="1143000" y="2984400"/>
            <a:ext cx="1440" cy="228600"/>
          </a:xfrm>
          <a:prstGeom prst="line">
            <a:avLst/>
          </a:prstGeom>
          <a:ln w="9360">
            <a:solidFill>
              <a:schemeClr val="tx1"/>
            </a:solidFill>
            <a:round/>
            <a:tailEnd type="triangle" w="med" len="med"/>
          </a:ln>
        </p:spPr>
      </p:sp>
      <p:sp>
        <p:nvSpPr>
          <p:cNvPr id="604" name="Line 23"/>
          <p:cNvSpPr/>
          <p:nvPr/>
        </p:nvSpPr>
        <p:spPr>
          <a:xfrm>
            <a:off x="3886200" y="2717640"/>
            <a:ext cx="1440" cy="228600"/>
          </a:xfrm>
          <a:prstGeom prst="line">
            <a:avLst/>
          </a:prstGeom>
          <a:ln w="9360">
            <a:solidFill>
              <a:schemeClr val="tx1"/>
            </a:solidFill>
            <a:round/>
            <a:tailEnd type="triangle" w="med" len="med"/>
          </a:ln>
        </p:spPr>
      </p:sp>
      <p:sp>
        <p:nvSpPr>
          <p:cNvPr id="605" name="Line 24"/>
          <p:cNvSpPr/>
          <p:nvPr/>
        </p:nvSpPr>
        <p:spPr>
          <a:xfrm>
            <a:off x="6603840" y="2679480"/>
            <a:ext cx="1440" cy="304920"/>
          </a:xfrm>
          <a:prstGeom prst="line">
            <a:avLst/>
          </a:prstGeom>
          <a:ln w="9360">
            <a:solidFill>
              <a:schemeClr val="tx1"/>
            </a:solidFill>
            <a:round/>
            <a:tailEnd type="triangle" w="med" len="med"/>
          </a:ln>
        </p:spPr>
      </p:sp>
      <p:sp>
        <p:nvSpPr>
          <p:cNvPr id="606" name="Line 25"/>
          <p:cNvSpPr/>
          <p:nvPr/>
        </p:nvSpPr>
        <p:spPr>
          <a:xfrm>
            <a:off x="3124080" y="6400800"/>
            <a:ext cx="457200" cy="1440"/>
          </a:xfrm>
          <a:prstGeom prst="line">
            <a:avLst/>
          </a:prstGeom>
          <a:ln w="9360">
            <a:solidFill>
              <a:schemeClr val="tx1"/>
            </a:solidFill>
            <a:round/>
            <a:tailEnd type="triangle" w="med" len="med"/>
          </a:ln>
        </p:spPr>
      </p:sp>
      <p:sp>
        <p:nvSpPr>
          <p:cNvPr id="607" name="CustomShape 26"/>
          <p:cNvSpPr/>
          <p:nvPr/>
        </p:nvSpPr>
        <p:spPr>
          <a:xfrm>
            <a:off x="2374920" y="5524560"/>
            <a:ext cx="3732480" cy="455760"/>
          </a:xfrm>
          <a:prstGeom prst="rect">
            <a:avLst/>
          </a:prstGeom>
          <a:solidFill>
            <a:schemeClr val="accent1"/>
          </a:solidFill>
          <a:ln w="9360">
            <a:solidFill>
              <a:schemeClr val="tx1"/>
            </a:solidFill>
            <a:round/>
          </a:ln>
        </p:spPr>
        <p:style>
          <a:lnRef idx="0">
            <a:scrgbClr r="0" g="0" b="0"/>
          </a:lnRef>
          <a:fillRef idx="0">
            <a:scrgbClr r="0" g="0" b="0"/>
          </a:fillRef>
          <a:effectRef idx="0">
            <a:scrgbClr r="0" g="0" b="0"/>
          </a:effectRef>
          <a:fontRef idx="minor"/>
        </p:style>
      </p:sp>
      <p:sp>
        <p:nvSpPr>
          <p:cNvPr id="608" name="CustomShape 27"/>
          <p:cNvSpPr/>
          <p:nvPr/>
        </p:nvSpPr>
        <p:spPr>
          <a:xfrm>
            <a:off x="3322800" y="5615280"/>
            <a:ext cx="1834560" cy="27396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trike="noStrike">
                <a:solidFill>
                  <a:srgbClr val="000000"/>
                </a:solidFill>
                <a:latin typeface="Arial"/>
                <a:ea typeface="ヒラギノ明朝 ProN W3"/>
              </a:rPr>
              <a:t>Likvidátor - § 193</a:t>
            </a:r>
            <a:endParaRPr/>
          </a:p>
        </p:txBody>
      </p:sp>
      <p:sp>
        <p:nvSpPr>
          <p:cNvPr id="609" name="Line 28"/>
          <p:cNvSpPr/>
          <p:nvPr/>
        </p:nvSpPr>
        <p:spPr>
          <a:xfrm flipV="1">
            <a:off x="3759120" y="1257120"/>
            <a:ext cx="0" cy="341280"/>
          </a:xfrm>
          <a:prstGeom prst="line">
            <a:avLst/>
          </a:prstGeom>
          <a:ln w="9360">
            <a:solidFill>
              <a:schemeClr val="tx1"/>
            </a:solidFill>
            <a:round/>
            <a:headEnd type="stealth" w="med" len="med"/>
          </a:ln>
        </p:spPr>
      </p:sp>
      <p:sp>
        <p:nvSpPr>
          <p:cNvPr id="610" name="Line 29"/>
          <p:cNvSpPr/>
          <p:nvPr/>
        </p:nvSpPr>
        <p:spPr>
          <a:xfrm flipV="1">
            <a:off x="1143000" y="1612800"/>
            <a:ext cx="0" cy="774720"/>
          </a:xfrm>
          <a:prstGeom prst="line">
            <a:avLst/>
          </a:prstGeom>
          <a:ln w="9360">
            <a:solidFill>
              <a:schemeClr val="tx1"/>
            </a:solidFill>
            <a:round/>
            <a:headEnd type="stealth" w="med" len="med"/>
          </a:ln>
        </p:spPr>
      </p:sp>
    </p:spTree>
    <p:extLst>
      <p:ext uri="{BB962C8B-B14F-4D97-AF65-F5344CB8AC3E}">
        <p14:creationId xmlns:p14="http://schemas.microsoft.com/office/powerpoint/2010/main" val="199909615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 name="CustomShape 1"/>
          <p:cNvSpPr/>
          <p:nvPr/>
        </p:nvSpPr>
        <p:spPr>
          <a:xfrm>
            <a:off x="457200" y="0"/>
            <a:ext cx="8228160" cy="1111320"/>
          </a:xfrm>
          <a:prstGeom prst="rect">
            <a:avLst/>
          </a:prstGeom>
          <a:noFill/>
          <a:ln>
            <a:noFill/>
          </a:ln>
        </p:spPr>
        <p:style>
          <a:lnRef idx="0">
            <a:scrgbClr r="0" g="0" b="0"/>
          </a:lnRef>
          <a:fillRef idx="0">
            <a:scrgbClr r="0" g="0" b="0"/>
          </a:fillRef>
          <a:effectRef idx="0">
            <a:scrgbClr r="0" g="0" b="0"/>
          </a:effectRef>
          <a:fontRef idx="minor"/>
        </p:style>
        <p:txBody>
          <a:bodyPr lIns="0" tIns="0" rIns="132120" bIns="0" anchor="ctr"/>
          <a:lstStyle/>
          <a:p>
            <a:pPr>
              <a:lnSpc>
                <a:spcPct val="100000"/>
              </a:lnSpc>
            </a:pPr>
            <a:r>
              <a:rPr lang="cs-CZ" sz="4000" strike="noStrike">
                <a:solidFill>
                  <a:srgbClr val="000000"/>
                </a:solidFill>
                <a:latin typeface="Arial"/>
                <a:ea typeface="DejaVu Sans"/>
              </a:rPr>
              <a:t>Statutární orgány</a:t>
            </a:r>
            <a:endParaRPr/>
          </a:p>
        </p:txBody>
      </p:sp>
      <p:sp>
        <p:nvSpPr>
          <p:cNvPr id="612" name="CustomShape 2"/>
          <p:cNvSpPr/>
          <p:nvPr/>
        </p:nvSpPr>
        <p:spPr>
          <a:xfrm>
            <a:off x="2514600" y="1295280"/>
            <a:ext cx="3579840" cy="760680"/>
          </a:xfrm>
          <a:prstGeom prst="rect">
            <a:avLst/>
          </a:prstGeom>
          <a:solidFill>
            <a:srgbClr val="009999"/>
          </a:solidFill>
          <a:ln w="9360">
            <a:solidFill>
              <a:schemeClr val="tx1"/>
            </a:solidFill>
            <a:round/>
          </a:ln>
        </p:spPr>
        <p:style>
          <a:lnRef idx="0">
            <a:scrgbClr r="0" g="0" b="0"/>
          </a:lnRef>
          <a:fillRef idx="0">
            <a:scrgbClr r="0" g="0" b="0"/>
          </a:fillRef>
          <a:effectRef idx="0">
            <a:scrgbClr r="0" g="0" b="0"/>
          </a:effectRef>
          <a:fontRef idx="minor"/>
        </p:style>
      </p:sp>
      <p:sp>
        <p:nvSpPr>
          <p:cNvPr id="613" name="CustomShape 3"/>
          <p:cNvSpPr/>
          <p:nvPr/>
        </p:nvSpPr>
        <p:spPr>
          <a:xfrm>
            <a:off x="2585520" y="1310040"/>
            <a:ext cx="3436200" cy="73116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FFFFFF"/>
                </a:solidFill>
                <a:latin typeface="Arial"/>
                <a:ea typeface="ヒラギノ角ゴ ProN W3"/>
              </a:rPr>
              <a:t>Způsob jednání jménem </a:t>
            </a:r>
            <a:endParaRPr/>
          </a:p>
          <a:p>
            <a:pPr algn="ctr">
              <a:lnSpc>
                <a:spcPct val="100000"/>
              </a:lnSpc>
            </a:pPr>
            <a:r>
              <a:rPr lang="cs-CZ" sz="2400" strike="noStrike">
                <a:solidFill>
                  <a:srgbClr val="FFFFFF"/>
                </a:solidFill>
                <a:latin typeface="Arial"/>
                <a:ea typeface="ヒラギノ角ゴ ProN W3"/>
              </a:rPr>
              <a:t>společnosti</a:t>
            </a:r>
            <a:endParaRPr/>
          </a:p>
        </p:txBody>
      </p:sp>
      <p:sp>
        <p:nvSpPr>
          <p:cNvPr id="614" name="CustomShape 4"/>
          <p:cNvSpPr/>
          <p:nvPr/>
        </p:nvSpPr>
        <p:spPr>
          <a:xfrm>
            <a:off x="457200" y="2209680"/>
            <a:ext cx="2373480" cy="3542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Arial"/>
                <a:ea typeface="ヒラギノ角ゴ ProN W3"/>
              </a:rPr>
              <a:t>29 Odo 198/2002</a:t>
            </a:r>
            <a:endParaRPr/>
          </a:p>
        </p:txBody>
      </p:sp>
      <p:sp>
        <p:nvSpPr>
          <p:cNvPr id="615" name="CustomShape 5"/>
          <p:cNvSpPr/>
          <p:nvPr/>
        </p:nvSpPr>
        <p:spPr>
          <a:xfrm>
            <a:off x="457200" y="2590920"/>
            <a:ext cx="8545680" cy="31226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z="1600" strike="noStrike">
                <a:solidFill>
                  <a:srgbClr val="000000"/>
                </a:solidFill>
                <a:latin typeface="Arial"/>
                <a:ea typeface="ヒラギノ角ゴ ProN W3"/>
              </a:rPr>
              <a:t>Smlouvu o koupi cenného papíru uzavřel jménem společnosti její jednatel, který dle zápisu v obchodním rejstříku nebyl oprávněn činit jménem společnosti právní úkony samostatně, ale pouze spolu s dalším jednatelem. Jestliže tedy učinil projev vůle směřující k uzavření smlouvy sám, nelze takový projev vůle považovat za projev vůle společnosti, neboť nebyl učiněn způsobem, kterým jedná statutární orgán společnosti. Smlouva o koupi cenného papíru tedy nebyla platně uzavřena. Na tom nic nemění to, zda druhá účastnice smlouvy byla či nebyla v dobré víře, neboť žádný právní předpis pro takový případ možnost namítat dobrou víru nepřipouští. </a:t>
            </a:r>
            <a:endParaRPr/>
          </a:p>
          <a:p>
            <a:pPr>
              <a:lnSpc>
                <a:spcPct val="100000"/>
              </a:lnSpc>
            </a:pPr>
            <a:r>
              <a:rPr lang="cs-CZ" strike="noStrike">
                <a:solidFill>
                  <a:srgbClr val="CC3300"/>
                </a:solidFill>
                <a:latin typeface="Arial"/>
                <a:ea typeface="ヒラギノ角ゴ ProN W3"/>
              </a:rPr>
              <a:t>Případy, kdy společenská smlouva či stanovy určují, že jménem společnosti jedná více jednatelů společně, nelze považovat za omezení jednatelského oprávnění</a:t>
            </a:r>
            <a:r>
              <a:rPr lang="cs-CZ" strike="noStrike">
                <a:solidFill>
                  <a:srgbClr val="000000"/>
                </a:solidFill>
                <a:latin typeface="Arial"/>
                <a:ea typeface="ヒラギノ角ゴ ProN W3"/>
              </a:rPr>
              <a:t> ve smyslu ustanovení § 133 odst. 2 obch. zák., neboť v tomto případě jde o určení způsobu jednání jménem společnosti podle ustanovení § 133 odst. 1 obch. zák.</a:t>
            </a:r>
            <a:endParaRPr/>
          </a:p>
        </p:txBody>
      </p:sp>
    </p:spTree>
    <p:extLst>
      <p:ext uri="{BB962C8B-B14F-4D97-AF65-F5344CB8AC3E}">
        <p14:creationId xmlns:p14="http://schemas.microsoft.com/office/powerpoint/2010/main" val="81316259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CustomShape 1"/>
          <p:cNvSpPr/>
          <p:nvPr/>
        </p:nvSpPr>
        <p:spPr>
          <a:xfrm>
            <a:off x="457200" y="0"/>
            <a:ext cx="8228160" cy="1111320"/>
          </a:xfrm>
          <a:prstGeom prst="rect">
            <a:avLst/>
          </a:prstGeom>
          <a:noFill/>
          <a:ln>
            <a:noFill/>
          </a:ln>
        </p:spPr>
        <p:style>
          <a:lnRef idx="0">
            <a:scrgbClr r="0" g="0" b="0"/>
          </a:lnRef>
          <a:fillRef idx="0">
            <a:scrgbClr r="0" g="0" b="0"/>
          </a:fillRef>
          <a:effectRef idx="0">
            <a:scrgbClr r="0" g="0" b="0"/>
          </a:effectRef>
          <a:fontRef idx="minor"/>
        </p:style>
        <p:txBody>
          <a:bodyPr lIns="0" tIns="0" rIns="132120" bIns="0" anchor="ctr"/>
          <a:lstStyle/>
          <a:p>
            <a:pPr>
              <a:lnSpc>
                <a:spcPct val="100000"/>
              </a:lnSpc>
            </a:pPr>
            <a:r>
              <a:rPr lang="cs-CZ" sz="4000" strike="noStrike">
                <a:solidFill>
                  <a:srgbClr val="000000"/>
                </a:solidFill>
                <a:latin typeface="Arial"/>
                <a:ea typeface="DejaVu Sans"/>
              </a:rPr>
              <a:t>Statutární orgány</a:t>
            </a:r>
            <a:endParaRPr/>
          </a:p>
        </p:txBody>
      </p:sp>
      <p:sp>
        <p:nvSpPr>
          <p:cNvPr id="617" name="CustomShape 2"/>
          <p:cNvSpPr/>
          <p:nvPr/>
        </p:nvSpPr>
        <p:spPr>
          <a:xfrm>
            <a:off x="2514600" y="1295280"/>
            <a:ext cx="3579840" cy="760680"/>
          </a:xfrm>
          <a:prstGeom prst="rect">
            <a:avLst/>
          </a:prstGeom>
          <a:solidFill>
            <a:srgbClr val="009999"/>
          </a:solidFill>
          <a:ln w="9360">
            <a:solidFill>
              <a:schemeClr val="tx1"/>
            </a:solidFill>
            <a:round/>
          </a:ln>
        </p:spPr>
        <p:style>
          <a:lnRef idx="0">
            <a:scrgbClr r="0" g="0" b="0"/>
          </a:lnRef>
          <a:fillRef idx="0">
            <a:scrgbClr r="0" g="0" b="0"/>
          </a:fillRef>
          <a:effectRef idx="0">
            <a:scrgbClr r="0" g="0" b="0"/>
          </a:effectRef>
          <a:fontRef idx="minor"/>
        </p:style>
      </p:sp>
      <p:sp>
        <p:nvSpPr>
          <p:cNvPr id="618" name="CustomShape 3"/>
          <p:cNvSpPr/>
          <p:nvPr/>
        </p:nvSpPr>
        <p:spPr>
          <a:xfrm>
            <a:off x="2585520" y="1310040"/>
            <a:ext cx="3436200" cy="73116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FFFFFF"/>
                </a:solidFill>
                <a:latin typeface="Arial"/>
                <a:ea typeface="ヒラギノ角ゴ ProN W3"/>
              </a:rPr>
              <a:t>Způsob jednání jménem </a:t>
            </a:r>
            <a:endParaRPr/>
          </a:p>
          <a:p>
            <a:pPr algn="ctr">
              <a:lnSpc>
                <a:spcPct val="100000"/>
              </a:lnSpc>
            </a:pPr>
            <a:r>
              <a:rPr lang="cs-CZ" sz="2400" strike="noStrike">
                <a:solidFill>
                  <a:srgbClr val="FFFFFF"/>
                </a:solidFill>
                <a:latin typeface="Arial"/>
                <a:ea typeface="ヒラギノ角ゴ ProN W3"/>
              </a:rPr>
              <a:t>společnosti</a:t>
            </a:r>
            <a:endParaRPr/>
          </a:p>
        </p:txBody>
      </p:sp>
      <p:sp>
        <p:nvSpPr>
          <p:cNvPr id="619" name="CustomShape 4"/>
          <p:cNvSpPr/>
          <p:nvPr/>
        </p:nvSpPr>
        <p:spPr>
          <a:xfrm>
            <a:off x="401400" y="2246760"/>
            <a:ext cx="7229520" cy="3542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Arial"/>
                <a:ea typeface="ヒラギノ角ゴ ProN W3"/>
              </a:rPr>
              <a:t>Vrchní soud v Praze 7 Cmo 568/2008</a:t>
            </a:r>
            <a:endParaRPr/>
          </a:p>
        </p:txBody>
      </p:sp>
      <p:sp>
        <p:nvSpPr>
          <p:cNvPr id="620" name="CustomShape 5"/>
          <p:cNvSpPr/>
          <p:nvPr/>
        </p:nvSpPr>
        <p:spPr>
          <a:xfrm>
            <a:off x="457200" y="2590920"/>
            <a:ext cx="8545680" cy="31226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endParaRPr/>
          </a:p>
          <a:p>
            <a:pPr algn="just">
              <a:lnSpc>
                <a:spcPct val="100000"/>
              </a:lnSpc>
            </a:pPr>
            <a:r>
              <a:rPr lang="cs-CZ" sz="1600" strike="noStrike">
                <a:solidFill>
                  <a:srgbClr val="000000"/>
                </a:solidFill>
                <a:latin typeface="Arial"/>
                <a:ea typeface="ヒラギノ角ゴ ProN W3"/>
              </a:rPr>
              <a:t>Způsob jednání jménem akciové společnosti musí obsahovat personální vymezení (zda jedná každý člen představenstva samostatně či členové společně) a věcné vymezení. Věcné vymezení může být implicitní, u kterého není nutné vyjádření expressis verbis při jednání ve všech věcech, nebo explicitní, je-li třeba konkrétněji vymezit okruh případů společného jednání různého počtu členů představenstva.</a:t>
            </a:r>
            <a:endParaRPr/>
          </a:p>
          <a:p>
            <a:pPr algn="just">
              <a:lnSpc>
                <a:spcPct val="100000"/>
              </a:lnSpc>
            </a:pPr>
            <a:endParaRPr/>
          </a:p>
          <a:p>
            <a:pPr algn="just">
              <a:lnSpc>
                <a:spcPct val="100000"/>
              </a:lnSpc>
            </a:pPr>
            <a:endParaRPr/>
          </a:p>
        </p:txBody>
      </p:sp>
    </p:spTree>
    <p:extLst>
      <p:ext uri="{BB962C8B-B14F-4D97-AF65-F5344CB8AC3E}">
        <p14:creationId xmlns:p14="http://schemas.microsoft.com/office/powerpoint/2010/main" val="114826628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 name="CustomShape 1"/>
          <p:cNvSpPr/>
          <p:nvPr/>
        </p:nvSpPr>
        <p:spPr>
          <a:xfrm>
            <a:off x="401400" y="432000"/>
            <a:ext cx="8525520" cy="597492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nSpc>
                <a:spcPct val="100000"/>
              </a:lnSpc>
            </a:pPr>
            <a:r>
              <a:rPr lang="cs-CZ" strike="noStrike">
                <a:solidFill>
                  <a:srgbClr val="000000"/>
                </a:solidFill>
                <a:latin typeface="Arial"/>
                <a:ea typeface="ヒラギノ角ゴ ProN W3"/>
              </a:rPr>
              <a:t>Vrchní soud v Praze 7 Cmo 568/2008</a:t>
            </a:r>
            <a:endParaRPr/>
          </a:p>
          <a:p>
            <a:pPr>
              <a:lnSpc>
                <a:spcPct val="100000"/>
              </a:lnSpc>
            </a:pPr>
            <a:endParaRPr/>
          </a:p>
          <a:p>
            <a:pPr algn="just">
              <a:lnSpc>
                <a:spcPct val="100000"/>
              </a:lnSpc>
            </a:pPr>
            <a:r>
              <a:rPr lang="cs-CZ" sz="2000" strike="noStrike">
                <a:solidFill>
                  <a:srgbClr val="000000"/>
                </a:solidFill>
                <a:latin typeface="Arial"/>
                <a:ea typeface="ヒラギノ角ゴ ProN W3"/>
              </a:rPr>
              <a:t>Vymezení způsobu jednání v sobě musí integrálně obsahovat kromě odpovědi na otázku, „kdo“ je oprávněn jednat jménem společnosti, také odpověď na otázku, „v jakém okruhu případů“ je tak oprávněn jednat jménem společnosti.</a:t>
            </a:r>
            <a:endParaRPr/>
          </a:p>
          <a:p>
            <a:pPr algn="just">
              <a:lnSpc>
                <a:spcPct val="100000"/>
              </a:lnSpc>
            </a:pPr>
            <a:r>
              <a:rPr lang="cs-CZ" sz="2000" strike="noStrike">
                <a:solidFill>
                  <a:srgbClr val="000000"/>
                </a:solidFill>
                <a:latin typeface="Arial"/>
                <a:ea typeface="ヒラギノ角ゴ ProN W3"/>
              </a:rPr>
              <a:t>Nevymezí-li společnost ve stanovách blíže, resp. přesněji okruh  případů, ve kterých jsou např. dva členové představenstva oprávněni jednat jménem společnosti, je to jejím právem a v takovém případě zní formulace tak, že jménem společnosti jednají vždy dva členové představenstva společně, tzn. že okruh případů, v nichž jsou oprávněni jednat, je neomezený. …....</a:t>
            </a:r>
            <a:endParaRPr/>
          </a:p>
          <a:p>
            <a:pPr algn="just">
              <a:lnSpc>
                <a:spcPct val="100000"/>
              </a:lnSpc>
            </a:pPr>
            <a:r>
              <a:rPr lang="cs-CZ" sz="2000" strike="noStrike">
                <a:solidFill>
                  <a:srgbClr val="000000"/>
                </a:solidFill>
                <a:latin typeface="Arial"/>
                <a:ea typeface="ヒラギノ角ゴ ProN W3"/>
              </a:rPr>
              <a:t>Bližší specifikace okruhu jednání není omezením oprávnění představenstva jednat jménem společnosti. Jiný výklad by společnosti odnímal možnost věcného vymezení jednání, bez kterého nelze způsob jednání stanovit. Zapisuje se do obchodního rejstříku.  </a:t>
            </a:r>
            <a:endParaRPr/>
          </a:p>
          <a:p>
            <a:pPr algn="just">
              <a:lnSpc>
                <a:spcPct val="100000"/>
              </a:lnSpc>
            </a:pPr>
            <a:r>
              <a:rPr lang="cs-CZ" strike="noStrike">
                <a:solidFill>
                  <a:srgbClr val="000000"/>
                </a:solidFill>
                <a:latin typeface="Arial"/>
                <a:ea typeface="ヒラギノ角ゴ ProN W3"/>
              </a:rPr>
              <a:t> </a:t>
            </a:r>
            <a:endParaRPr/>
          </a:p>
        </p:txBody>
      </p:sp>
      <p:sp>
        <p:nvSpPr>
          <p:cNvPr id="622" name="CustomShape 2"/>
          <p:cNvSpPr/>
          <p:nvPr/>
        </p:nvSpPr>
        <p:spPr>
          <a:xfrm>
            <a:off x="457200" y="2590920"/>
            <a:ext cx="8545680" cy="3122640"/>
          </a:xfrm>
          <a:prstGeom prst="rect">
            <a:avLst/>
          </a:prstGeom>
          <a:noFill/>
          <a:ln>
            <a:noFill/>
          </a:ln>
        </p:spPr>
        <p:style>
          <a:lnRef idx="0">
            <a:scrgbClr r="0" g="0" b="0"/>
          </a:lnRef>
          <a:fillRef idx="0">
            <a:scrgbClr r="0" g="0" b="0"/>
          </a:fillRef>
          <a:effectRef idx="0">
            <a:scrgbClr r="0" g="0" b="0"/>
          </a:effectRef>
          <a:fontRef idx="minor"/>
        </p:style>
        <p:txBody>
          <a:bodyPr lIns="0" tIns="0" rIns="40680" bIns="0"/>
          <a:lstStyle/>
          <a:p>
            <a:pPr algn="just">
              <a:lnSpc>
                <a:spcPct val="100000"/>
              </a:lnSpc>
            </a:pPr>
            <a:endParaRPr/>
          </a:p>
          <a:p>
            <a:pPr algn="just">
              <a:lnSpc>
                <a:spcPct val="100000"/>
              </a:lnSpc>
            </a:pPr>
            <a:endParaRPr/>
          </a:p>
          <a:p>
            <a:pPr algn="just">
              <a:lnSpc>
                <a:spcPct val="100000"/>
              </a:lnSpc>
            </a:pPr>
            <a:endParaRPr/>
          </a:p>
        </p:txBody>
      </p:sp>
    </p:spTree>
    <p:extLst>
      <p:ext uri="{BB962C8B-B14F-4D97-AF65-F5344CB8AC3E}">
        <p14:creationId xmlns:p14="http://schemas.microsoft.com/office/powerpoint/2010/main" val="32442203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CustomShape 1"/>
          <p:cNvSpPr/>
          <p:nvPr/>
        </p:nvSpPr>
        <p:spPr>
          <a:xfrm>
            <a:off x="92160" y="114480"/>
            <a:ext cx="7199280" cy="1308240"/>
          </a:xfrm>
          <a:prstGeom prst="rect">
            <a:avLst/>
          </a:prstGeom>
          <a:noFill/>
          <a:ln>
            <a:noFill/>
          </a:ln>
        </p:spPr>
        <p:style>
          <a:lnRef idx="0">
            <a:scrgbClr r="0" g="0" b="0"/>
          </a:lnRef>
          <a:fillRef idx="0">
            <a:scrgbClr r="0" g="0" b="0"/>
          </a:fillRef>
          <a:effectRef idx="0">
            <a:scrgbClr r="0" g="0" b="0"/>
          </a:effectRef>
          <a:fontRef idx="minor"/>
        </p:style>
      </p:sp>
      <p:sp>
        <p:nvSpPr>
          <p:cNvPr id="624" name="CustomShape 2"/>
          <p:cNvSpPr/>
          <p:nvPr/>
        </p:nvSpPr>
        <p:spPr>
          <a:xfrm>
            <a:off x="864000" y="144000"/>
            <a:ext cx="7199280" cy="88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800" strike="noStrike">
                <a:solidFill>
                  <a:srgbClr val="000000"/>
                </a:solidFill>
                <a:latin typeface="Times New Roman"/>
                <a:ea typeface="DejaVu Sans"/>
              </a:rPr>
              <a:t>Ustanovení  opatrovníka 29 Cdo 4384/2015</a:t>
            </a:r>
            <a:endParaRPr/>
          </a:p>
        </p:txBody>
      </p:sp>
      <p:sp>
        <p:nvSpPr>
          <p:cNvPr id="625" name="CustomShape 3"/>
          <p:cNvSpPr/>
          <p:nvPr/>
        </p:nvSpPr>
        <p:spPr>
          <a:xfrm>
            <a:off x="432000" y="2376000"/>
            <a:ext cx="7199280" cy="383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000000"/>
                </a:solidFill>
                <a:latin typeface="Times New Roman"/>
                <a:ea typeface="DejaVu Sans"/>
              </a:rPr>
              <a:t>Policie České republiky zahájila  trestní stíhání obviněných, kteří měli společnosti jako její jednatelé způsobit škodu spácháním trestného činu zpronevěry.</a:t>
            </a:r>
            <a:endParaRPr/>
          </a:p>
          <a:p>
            <a:pPr algn="just">
              <a:lnSpc>
                <a:spcPct val="100000"/>
              </a:lnSpc>
            </a:pPr>
            <a:r>
              <a:rPr lang="cs-CZ" sz="2000" strike="noStrike">
                <a:solidFill>
                  <a:srgbClr val="000000"/>
                </a:solidFill>
                <a:latin typeface="Times New Roman"/>
                <a:ea typeface="DejaVu Sans"/>
              </a:rPr>
              <a:t>V současné době jsou jednateli společnosti T. P. a R. P. (synové obviněného B. P.) a obviněný K. V. </a:t>
            </a:r>
            <a:endParaRPr/>
          </a:p>
          <a:p>
            <a:pPr algn="just">
              <a:lnSpc>
                <a:spcPct val="100000"/>
              </a:lnSpc>
            </a:pPr>
            <a:r>
              <a:rPr lang="cs-CZ" sz="2000" strike="noStrike">
                <a:solidFill>
                  <a:srgbClr val="000000"/>
                </a:solidFill>
                <a:latin typeface="Times New Roman"/>
                <a:ea typeface="DejaVu Sans"/>
              </a:rPr>
              <a:t>Státní zástupkyně Okresního státního zastupitelství ve Frýdku-Místku ustanovila společnosti pro potřeby tohoto trestního řízení k výkonu práv poškozeného opatrovníka (JUDr. Josefa Zubka, advokáta, se sídlem v Třinci, 1. máje 398, PSČ 739 61) s tím, že rodinné vztahy zakládají střet zájmů současných jednatelů se zájmy společnosti. Návrh na zahájení řízení v projednávané věci podal za společnost JUDr. T. S.), který k tomu byl zmocněn R. P.</a:t>
            </a:r>
            <a:endParaRPr/>
          </a:p>
        </p:txBody>
      </p:sp>
      <p:sp>
        <p:nvSpPr>
          <p:cNvPr id="626" name="CustomShape 4"/>
          <p:cNvSpPr/>
          <p:nvPr/>
        </p:nvSpPr>
        <p:spPr>
          <a:xfrm>
            <a:off x="144000" y="1080000"/>
            <a:ext cx="8847000" cy="100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151414"/>
                </a:solidFill>
                <a:latin typeface="TimesNewRomanPSMT"/>
                <a:ea typeface="TimesNewRomanPSMT"/>
              </a:rPr>
              <a:t>Krajský soud v Ostravě usnesením ze dne 20. listopadu 2014, č. j. 15 Cm 146/2014-24, zamítl návrh na jmenování JUDr. T. S. opatrovníkem společnosti Motor Lučina spol. s r. o.</a:t>
            </a:r>
            <a:endParaRPr/>
          </a:p>
        </p:txBody>
      </p:sp>
    </p:spTree>
    <p:extLst>
      <p:ext uri="{BB962C8B-B14F-4D97-AF65-F5344CB8AC3E}">
        <p14:creationId xmlns:p14="http://schemas.microsoft.com/office/powerpoint/2010/main" val="42599676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 name="CustomShape 1"/>
          <p:cNvSpPr/>
          <p:nvPr/>
        </p:nvSpPr>
        <p:spPr>
          <a:xfrm>
            <a:off x="92160" y="114480"/>
            <a:ext cx="7199280" cy="1308240"/>
          </a:xfrm>
          <a:prstGeom prst="rect">
            <a:avLst/>
          </a:prstGeom>
          <a:noFill/>
          <a:ln>
            <a:noFill/>
          </a:ln>
        </p:spPr>
        <p:style>
          <a:lnRef idx="0">
            <a:scrgbClr r="0" g="0" b="0"/>
          </a:lnRef>
          <a:fillRef idx="0">
            <a:scrgbClr r="0" g="0" b="0"/>
          </a:fillRef>
          <a:effectRef idx="0">
            <a:scrgbClr r="0" g="0" b="0"/>
          </a:effectRef>
          <a:fontRef idx="minor"/>
        </p:style>
      </p:sp>
      <p:sp>
        <p:nvSpPr>
          <p:cNvPr id="628" name="CustomShape 2"/>
          <p:cNvSpPr/>
          <p:nvPr/>
        </p:nvSpPr>
        <p:spPr>
          <a:xfrm>
            <a:off x="864000" y="144000"/>
            <a:ext cx="7199280" cy="88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800" strike="noStrike">
                <a:solidFill>
                  <a:srgbClr val="000000"/>
                </a:solidFill>
                <a:latin typeface="Times New Roman"/>
                <a:ea typeface="DejaVu Sans"/>
              </a:rPr>
              <a:t>Ustanovení  opatrovníka 29 Cdo 4384/2015</a:t>
            </a:r>
            <a:endParaRPr/>
          </a:p>
        </p:txBody>
      </p:sp>
      <p:sp>
        <p:nvSpPr>
          <p:cNvPr id="629" name="CustomShape 3"/>
          <p:cNvSpPr/>
          <p:nvPr/>
        </p:nvSpPr>
        <p:spPr>
          <a:xfrm>
            <a:off x="432000" y="2376000"/>
            <a:ext cx="7199280" cy="3833280"/>
          </a:xfrm>
          <a:prstGeom prst="rect">
            <a:avLst/>
          </a:prstGeom>
          <a:noFill/>
          <a:ln>
            <a:noFill/>
          </a:ln>
        </p:spPr>
        <p:style>
          <a:lnRef idx="0">
            <a:scrgbClr r="0" g="0" b="0"/>
          </a:lnRef>
          <a:fillRef idx="0">
            <a:scrgbClr r="0" g="0" b="0"/>
          </a:fillRef>
          <a:effectRef idx="0">
            <a:scrgbClr r="0" g="0" b="0"/>
          </a:effectRef>
          <a:fontRef idx="minor"/>
        </p:style>
      </p:sp>
      <p:sp>
        <p:nvSpPr>
          <p:cNvPr id="630" name="CustomShape 4"/>
          <p:cNvSpPr/>
          <p:nvPr/>
        </p:nvSpPr>
        <p:spPr>
          <a:xfrm>
            <a:off x="180000" y="792000"/>
            <a:ext cx="8847000" cy="525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151414"/>
                </a:solidFill>
                <a:latin typeface="TimesNewRomanPSMT"/>
                <a:ea typeface="TimesNewRomanPSMT"/>
              </a:rPr>
              <a:t>Závěry Nejvyššího soudu:</a:t>
            </a:r>
            <a:endParaRPr/>
          </a:p>
          <a:p>
            <a:pPr algn="just">
              <a:lnSpc>
                <a:spcPct val="100000"/>
              </a:lnSpc>
            </a:pPr>
            <a:r>
              <a:rPr lang="cs-CZ" strike="noStrike">
                <a:solidFill>
                  <a:srgbClr val="151414"/>
                </a:solidFill>
                <a:latin typeface="TimesNewRomanPSMT"/>
                <a:ea typeface="TimesNewRomanPSMT"/>
              </a:rPr>
              <a:t>1) Předpokladem jmenování opatrovníka soudem podle § 165 odst. 2 o. z. je rozpor mezi zájmy člena statutárního orgánu a právnické osoby a současně absence jiného člena orgánu, který je schopen právnickou osobu zastoupit.</a:t>
            </a:r>
            <a:endParaRPr/>
          </a:p>
          <a:p>
            <a:pPr algn="just">
              <a:lnSpc>
                <a:spcPct val="100000"/>
              </a:lnSpc>
            </a:pPr>
            <a:r>
              <a:rPr lang="cs-CZ" strike="noStrike">
                <a:solidFill>
                  <a:srgbClr val="151414"/>
                </a:solidFill>
                <a:latin typeface="TimesNewRomanPSMT"/>
                <a:ea typeface="TimesNewRomanPSMT"/>
              </a:rPr>
              <a:t>2) Jmenování opatrovníka představuje zásah soudu do vnitřních poměrů právnické osoby, který je krajním řešením (ultima ratio), k němuž je na místě přikročit až tehdy, není-li možné důsledky rozporu mezi zájmy člena statutárního orgánu a právnické osoby překlenout jinak (zůstala-li by jinak právnická osoba bez zástupce oprávněného za ni právně jednat) [srov. obdobně důvody usnesení Nejvyššího soudu ze dne 25. listopadu 2015, sp. zn. 29 Cdo 4235/2013].</a:t>
            </a:r>
            <a:endParaRPr/>
          </a:p>
          <a:p>
            <a:pPr algn="just">
              <a:lnSpc>
                <a:spcPct val="100000"/>
              </a:lnSpc>
            </a:pPr>
            <a:r>
              <a:rPr lang="cs-CZ" strike="noStrike">
                <a:solidFill>
                  <a:srgbClr val="151414"/>
                </a:solidFill>
                <a:latin typeface="TimesNewRomanPSMT"/>
                <a:ea typeface="TimesNewRomanPSMT"/>
              </a:rPr>
              <a:t>3) Je-li zde jiný člen orgánu, který je oprávněn za právnickou osobu jednat (ať již jde o člena statutárního orgánu či o likvidátora), nelze opatrovníka podle § 165 odst. 2 o. z. jmenovat. Obdobně, má-li již právnická osoba jmenovaného opatrovníka, který je oprávněn za ni jednat, z jiného důvodu, není na místě postupovat podle § 165 odst. 2 o. z., i kdyby byly zájmy člena statutárního orgánu v rozporu se zájmy právnické osoby a nebyl zde (stricto sensu) jiný člen orgánu, oprávněný za právnickou osobu jednat. Jakkoliv totiž opatrovník není orgánem společnosti, je oprávněn za právnickou osobu právně jednat (§ 487 odst. 1 věta druhá o. z.) a není důvodu jmenovat (dalšího) opatrovníka podle § 165 odst. 2 o. z.</a:t>
            </a:r>
            <a:endParaRPr/>
          </a:p>
        </p:txBody>
      </p:sp>
    </p:spTree>
    <p:extLst>
      <p:ext uri="{BB962C8B-B14F-4D97-AF65-F5344CB8AC3E}">
        <p14:creationId xmlns:p14="http://schemas.microsoft.com/office/powerpoint/2010/main" val="161547347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 name="CustomShape 1"/>
          <p:cNvSpPr/>
          <p:nvPr/>
        </p:nvSpPr>
        <p:spPr>
          <a:xfrm>
            <a:off x="176400" y="388440"/>
            <a:ext cx="8640000" cy="5852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FF3333"/>
                </a:solidFill>
                <a:latin typeface="Arial"/>
                <a:ea typeface="DejaVu Sans"/>
              </a:rPr>
              <a:t>Usnesení Nejvyššího soudu České republiky z 20. 4. 2016, sp. zn. 29 Cdo 3899/2015</a:t>
            </a:r>
            <a:endParaRPr/>
          </a:p>
          <a:p>
            <a:pPr>
              <a:lnSpc>
                <a:spcPct val="100000"/>
              </a:lnSpc>
            </a:pPr>
            <a:endParaRPr/>
          </a:p>
          <a:p>
            <a:pPr algn="just">
              <a:lnSpc>
                <a:spcPct val="100000"/>
              </a:lnSpc>
            </a:pPr>
            <a:r>
              <a:rPr lang="cs-CZ" sz="2000" strike="noStrike">
                <a:solidFill>
                  <a:srgbClr val="000000"/>
                </a:solidFill>
                <a:latin typeface="Arial"/>
                <a:ea typeface="DejaVu Sans"/>
              </a:rPr>
              <a:t>Soud může společnosti s ručením omezeným jmenovat opatrovníka, nemá-li společnost žádného jednatele či zanikla-li funkce některému z více jednatelů a zbývající jednatelé nejsou z důvodu zániku funkce některého z nich schopni plnit své funkce, valná hromada nezvolila ve lhůtě podle § 198 </a:t>
            </a:r>
            <a:r>
              <a:rPr lang="cs-CZ" sz="2000" strike="noStrike">
                <a:solidFill>
                  <a:srgbClr val="111111"/>
                </a:solidFill>
                <a:latin typeface="Arial"/>
                <a:ea typeface="DejaVu Sans"/>
              </a:rPr>
              <a:t>o</a:t>
            </a:r>
            <a:r>
              <a:rPr lang="cs-CZ" sz="2000" strike="noStrike">
                <a:solidFill>
                  <a:srgbClr val="000000"/>
                </a:solidFill>
                <a:latin typeface="Arial"/>
                <a:ea typeface="DejaVu Sans"/>
              </a:rPr>
              <a:t>dst. 1 ZOK nového jednatele a současně nebyl podán návrh na jmenování chybějícího jednatele soudem, popř. takovému návrhu nebylo vyhověno.</a:t>
            </a:r>
            <a:endParaRPr/>
          </a:p>
          <a:p>
            <a:pPr algn="just">
              <a:lnSpc>
                <a:spcPct val="100000"/>
              </a:lnSpc>
            </a:pPr>
            <a:r>
              <a:rPr lang="cs-CZ" sz="2000" strike="noStrike">
                <a:solidFill>
                  <a:srgbClr val="000000"/>
                </a:solidFill>
                <a:latin typeface="Arial"/>
                <a:ea typeface="DejaVu Sans"/>
              </a:rPr>
              <a:t>Jmenování opatrovníka je z povahy věci opatřením toliko dočasné povahy, které trvá po dobu, než budou valnou hromadou zvoleni noví jednatelé. Ke svolání valné hromady za účelem volby jednatelů musí společnost přistoupit bez zbytečného odkladu za využití postupu podle § 183 ZOK,  případně může valnou hromadu svolat i samotný opatrovník. Jakmile jsou zvoleni noví jednatelé, funkce opatrovníka bez dalšího (aniž by o tom soud musel rozhodovat) zaniká.</a:t>
            </a:r>
            <a:endParaRPr/>
          </a:p>
          <a:p>
            <a:pPr algn="just">
              <a:lnSpc>
                <a:spcPct val="100000"/>
              </a:lnSpc>
            </a:pPr>
            <a:endParaRPr/>
          </a:p>
          <a:p>
            <a:pPr algn="just">
              <a:lnSpc>
                <a:spcPct val="100000"/>
              </a:lnSpc>
            </a:pPr>
            <a:endParaRPr/>
          </a:p>
        </p:txBody>
      </p:sp>
    </p:spTree>
    <p:extLst>
      <p:ext uri="{BB962C8B-B14F-4D97-AF65-F5344CB8AC3E}">
        <p14:creationId xmlns:p14="http://schemas.microsoft.com/office/powerpoint/2010/main" val="109588866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1249</Words>
  <Application>Microsoft Office PowerPoint</Application>
  <PresentationFormat>Předvádění na obrazovce (4:3)</PresentationFormat>
  <Paragraphs>78</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Pokorná</dc:creator>
  <cp:lastModifiedBy>Jarmila Pokorná</cp:lastModifiedBy>
  <cp:revision>1</cp:revision>
  <dcterms:created xsi:type="dcterms:W3CDTF">2017-03-02T14:12:59Z</dcterms:created>
  <dcterms:modified xsi:type="dcterms:W3CDTF">2017-03-02T14:17:11Z</dcterms:modified>
</cp:coreProperties>
</file>