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2" r:id="rId1"/>
    <p:sldMasterId id="2147483653" r:id="rId2"/>
  </p:sldMasterIdLst>
  <p:notesMasterIdLst>
    <p:notesMasterId r:id="rId35"/>
  </p:notesMasterIdLst>
  <p:handoutMasterIdLst>
    <p:handoutMasterId r:id="rId36"/>
  </p:handoutMasterIdLst>
  <p:sldIdLst>
    <p:sldId id="310" r:id="rId3"/>
    <p:sldId id="355" r:id="rId4"/>
    <p:sldId id="356" r:id="rId5"/>
    <p:sldId id="357" r:id="rId6"/>
    <p:sldId id="376" r:id="rId7"/>
    <p:sldId id="359" r:id="rId8"/>
    <p:sldId id="360" r:id="rId9"/>
    <p:sldId id="345" r:id="rId10"/>
    <p:sldId id="377" r:id="rId11"/>
    <p:sldId id="363" r:id="rId12"/>
    <p:sldId id="346" r:id="rId13"/>
    <p:sldId id="364" r:id="rId14"/>
    <p:sldId id="367" r:id="rId15"/>
    <p:sldId id="365" r:id="rId16"/>
    <p:sldId id="368" r:id="rId17"/>
    <p:sldId id="350" r:id="rId18"/>
    <p:sldId id="383" r:id="rId19"/>
    <p:sldId id="351" r:id="rId20"/>
    <p:sldId id="380" r:id="rId21"/>
    <p:sldId id="378" r:id="rId22"/>
    <p:sldId id="381" r:id="rId23"/>
    <p:sldId id="382" r:id="rId24"/>
    <p:sldId id="379" r:id="rId25"/>
    <p:sldId id="352" r:id="rId26"/>
    <p:sldId id="369" r:id="rId27"/>
    <p:sldId id="370" r:id="rId28"/>
    <p:sldId id="371" r:id="rId29"/>
    <p:sldId id="353" r:id="rId30"/>
    <p:sldId id="372" r:id="rId31"/>
    <p:sldId id="373" r:id="rId32"/>
    <p:sldId id="374" r:id="rId33"/>
    <p:sldId id="375" r:id="rId34"/>
  </p:sldIdLst>
  <p:sldSz cx="9144000" cy="6858000" type="screen4x3"/>
  <p:notesSz cx="6797675" cy="9926638"/>
  <p:defaultTextStyle>
    <a:defPPr>
      <a:defRPr lang="cs-CZ"/>
    </a:defPPr>
    <a:lvl1pPr algn="r" rtl="0" fontAlgn="base">
      <a:spcBef>
        <a:spcPct val="0"/>
      </a:spcBef>
      <a:spcAft>
        <a:spcPct val="0"/>
      </a:spcAft>
      <a:defRPr sz="1600" kern="1200">
        <a:solidFill>
          <a:schemeClr val="tx1"/>
        </a:solidFill>
        <a:latin typeface="Arial" charset="0"/>
        <a:ea typeface="+mn-ea"/>
        <a:cs typeface="+mn-cs"/>
      </a:defRPr>
    </a:lvl1pPr>
    <a:lvl2pPr marL="457200" algn="r" rtl="0" fontAlgn="base">
      <a:spcBef>
        <a:spcPct val="0"/>
      </a:spcBef>
      <a:spcAft>
        <a:spcPct val="0"/>
      </a:spcAft>
      <a:defRPr sz="1600" kern="1200">
        <a:solidFill>
          <a:schemeClr val="tx1"/>
        </a:solidFill>
        <a:latin typeface="Arial" charset="0"/>
        <a:ea typeface="+mn-ea"/>
        <a:cs typeface="+mn-cs"/>
      </a:defRPr>
    </a:lvl2pPr>
    <a:lvl3pPr marL="914400" algn="r" rtl="0" fontAlgn="base">
      <a:spcBef>
        <a:spcPct val="0"/>
      </a:spcBef>
      <a:spcAft>
        <a:spcPct val="0"/>
      </a:spcAft>
      <a:defRPr sz="1600" kern="1200">
        <a:solidFill>
          <a:schemeClr val="tx1"/>
        </a:solidFill>
        <a:latin typeface="Arial" charset="0"/>
        <a:ea typeface="+mn-ea"/>
        <a:cs typeface="+mn-cs"/>
      </a:defRPr>
    </a:lvl3pPr>
    <a:lvl4pPr marL="1371600" algn="r" rtl="0" fontAlgn="base">
      <a:spcBef>
        <a:spcPct val="0"/>
      </a:spcBef>
      <a:spcAft>
        <a:spcPct val="0"/>
      </a:spcAft>
      <a:defRPr sz="1600" kern="1200">
        <a:solidFill>
          <a:schemeClr val="tx1"/>
        </a:solidFill>
        <a:latin typeface="Arial" charset="0"/>
        <a:ea typeface="+mn-ea"/>
        <a:cs typeface="+mn-cs"/>
      </a:defRPr>
    </a:lvl4pPr>
    <a:lvl5pPr marL="1828800" algn="r" rtl="0" fontAlgn="base">
      <a:spcBef>
        <a:spcPct val="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16329"/>
    <a:srgbClr val="DFE1E2"/>
    <a:srgbClr val="80379B"/>
    <a:srgbClr val="E5D5BD"/>
    <a:srgbClr val="E7C99D"/>
    <a:srgbClr val="A9AAAE"/>
    <a:srgbClr val="68676C"/>
    <a:srgbClr val="F6F6F7"/>
    <a:srgbClr val="DFE0E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771" autoAdjust="0"/>
    <p:restoredTop sz="81228" autoAdjust="0"/>
  </p:normalViewPr>
  <p:slideViewPr>
    <p:cSldViewPr>
      <p:cViewPr>
        <p:scale>
          <a:sx n="77" d="100"/>
          <a:sy n="77" d="100"/>
        </p:scale>
        <p:origin x="-660" y="144"/>
      </p:cViewPr>
      <p:guideLst>
        <p:guide orient="horz" pos="2160"/>
        <p:guide pos="2880"/>
      </p:guideLst>
    </p:cSldViewPr>
  </p:slideViewPr>
  <p:outlineViewPr>
    <p:cViewPr>
      <p:scale>
        <a:sx n="33" d="100"/>
        <a:sy n="33" d="100"/>
      </p:scale>
      <p:origin x="29" y="0"/>
    </p:cViewPr>
  </p:outlineViewPr>
  <p:notesTextViewPr>
    <p:cViewPr>
      <p:scale>
        <a:sx n="100" d="100"/>
        <a:sy n="100" d="100"/>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8594" name="Rectangle 2"/>
          <p:cNvSpPr>
            <a:spLocks noGrp="1" noChangeArrowheads="1"/>
          </p:cNvSpPr>
          <p:nvPr>
            <p:ph type="hdr" sz="quarter"/>
          </p:nvPr>
        </p:nvSpPr>
        <p:spPr bwMode="auto">
          <a:xfrm>
            <a:off x="0" y="0"/>
            <a:ext cx="2945659" cy="4963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endParaRPr lang="cs-CZ"/>
          </a:p>
        </p:txBody>
      </p:sp>
      <p:sp>
        <p:nvSpPr>
          <p:cNvPr id="238595" name="Rectangle 3"/>
          <p:cNvSpPr>
            <a:spLocks noGrp="1" noChangeArrowheads="1"/>
          </p:cNvSpPr>
          <p:nvPr>
            <p:ph type="dt" sz="quarter" idx="1"/>
          </p:nvPr>
        </p:nvSpPr>
        <p:spPr bwMode="auto">
          <a:xfrm>
            <a:off x="3850443" y="0"/>
            <a:ext cx="2945659" cy="4963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cs-CZ"/>
          </a:p>
        </p:txBody>
      </p:sp>
      <p:sp>
        <p:nvSpPr>
          <p:cNvPr id="238596" name="Rectangle 4"/>
          <p:cNvSpPr>
            <a:spLocks noGrp="1" noChangeArrowheads="1"/>
          </p:cNvSpPr>
          <p:nvPr>
            <p:ph type="ftr" sz="quarter" idx="2"/>
          </p:nvPr>
        </p:nvSpPr>
        <p:spPr bwMode="auto">
          <a:xfrm>
            <a:off x="0" y="9428583"/>
            <a:ext cx="2945659" cy="49633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endParaRPr lang="cs-CZ"/>
          </a:p>
        </p:txBody>
      </p:sp>
      <p:sp>
        <p:nvSpPr>
          <p:cNvPr id="238597" name="Rectangle 5"/>
          <p:cNvSpPr>
            <a:spLocks noGrp="1" noChangeArrowheads="1"/>
          </p:cNvSpPr>
          <p:nvPr>
            <p:ph type="sldNum" sz="quarter" idx="3"/>
          </p:nvPr>
        </p:nvSpPr>
        <p:spPr bwMode="auto">
          <a:xfrm>
            <a:off x="3850443" y="9428583"/>
            <a:ext cx="2945659" cy="49633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fld id="{55B261E3-8AA9-4A84-90BC-11F257CFE628}" type="slidenum">
              <a:rPr lang="cs-CZ"/>
              <a:pPr/>
              <a:t>‹#›</a:t>
            </a:fld>
            <a:endParaRPr lang="cs-CZ"/>
          </a:p>
        </p:txBody>
      </p:sp>
    </p:spTree>
    <p:extLst>
      <p:ext uri="{BB962C8B-B14F-4D97-AF65-F5344CB8AC3E}">
        <p14:creationId xmlns:p14="http://schemas.microsoft.com/office/powerpoint/2010/main" val="28076985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4850" name="Rectangle 2"/>
          <p:cNvSpPr>
            <a:spLocks noGrp="1" noChangeArrowheads="1"/>
          </p:cNvSpPr>
          <p:nvPr>
            <p:ph type="hdr" sz="quarter"/>
          </p:nvPr>
        </p:nvSpPr>
        <p:spPr bwMode="auto">
          <a:xfrm>
            <a:off x="0" y="0"/>
            <a:ext cx="2945659" cy="4963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endParaRPr lang="cs-CZ"/>
          </a:p>
        </p:txBody>
      </p:sp>
      <p:sp>
        <p:nvSpPr>
          <p:cNvPr id="334851" name="Rectangle 3"/>
          <p:cNvSpPr>
            <a:spLocks noGrp="1" noChangeArrowheads="1"/>
          </p:cNvSpPr>
          <p:nvPr>
            <p:ph type="dt" idx="1"/>
          </p:nvPr>
        </p:nvSpPr>
        <p:spPr bwMode="auto">
          <a:xfrm>
            <a:off x="3850443" y="0"/>
            <a:ext cx="2945659" cy="4963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cs-CZ"/>
          </a:p>
        </p:txBody>
      </p:sp>
      <p:sp>
        <p:nvSpPr>
          <p:cNvPr id="334852"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ffectLst/>
        </p:spPr>
      </p:sp>
      <p:sp>
        <p:nvSpPr>
          <p:cNvPr id="334853" name="Rectangle 5"/>
          <p:cNvSpPr>
            <a:spLocks noGrp="1" noChangeArrowheads="1"/>
          </p:cNvSpPr>
          <p:nvPr>
            <p:ph type="body" sz="quarter" idx="3"/>
          </p:nvPr>
        </p:nvSpPr>
        <p:spPr bwMode="auto">
          <a:xfrm>
            <a:off x="679768" y="4715153"/>
            <a:ext cx="5438140" cy="44669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334854" name="Rectangle 6"/>
          <p:cNvSpPr>
            <a:spLocks noGrp="1" noChangeArrowheads="1"/>
          </p:cNvSpPr>
          <p:nvPr>
            <p:ph type="ftr" sz="quarter" idx="4"/>
          </p:nvPr>
        </p:nvSpPr>
        <p:spPr bwMode="auto">
          <a:xfrm>
            <a:off x="0" y="9428583"/>
            <a:ext cx="2945659" cy="49633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endParaRPr lang="cs-CZ"/>
          </a:p>
        </p:txBody>
      </p:sp>
      <p:sp>
        <p:nvSpPr>
          <p:cNvPr id="334855" name="Rectangle 7"/>
          <p:cNvSpPr>
            <a:spLocks noGrp="1" noChangeArrowheads="1"/>
          </p:cNvSpPr>
          <p:nvPr>
            <p:ph type="sldNum" sz="quarter" idx="5"/>
          </p:nvPr>
        </p:nvSpPr>
        <p:spPr bwMode="auto">
          <a:xfrm>
            <a:off x="3850443" y="9428583"/>
            <a:ext cx="2945659" cy="49633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fld id="{68A80E95-E92D-40D5-BA07-71D2E2B585EF}" type="slidenum">
              <a:rPr lang="cs-CZ"/>
              <a:pPr/>
              <a:t>‹#›</a:t>
            </a:fld>
            <a:endParaRPr lang="cs-CZ"/>
          </a:p>
        </p:txBody>
      </p:sp>
    </p:spTree>
    <p:extLst>
      <p:ext uri="{BB962C8B-B14F-4D97-AF65-F5344CB8AC3E}">
        <p14:creationId xmlns:p14="http://schemas.microsoft.com/office/powerpoint/2010/main" val="2089905289"/>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B66D1F1-2830-490B-8EE6-E354EDE61C3E}" type="slidenum">
              <a:rPr lang="cs-CZ"/>
              <a:pPr/>
              <a:t>1</a:t>
            </a:fld>
            <a:endParaRPr lang="cs-CZ" dirty="0"/>
          </a:p>
        </p:txBody>
      </p:sp>
      <p:sp>
        <p:nvSpPr>
          <p:cNvPr id="343042" name="Rectangle 2"/>
          <p:cNvSpPr>
            <a:spLocks noGrp="1" noRot="1" noChangeAspect="1" noChangeArrowheads="1" noTextEdit="1"/>
          </p:cNvSpPr>
          <p:nvPr>
            <p:ph type="sldImg"/>
          </p:nvPr>
        </p:nvSpPr>
        <p:spPr>
          <a:ln/>
        </p:spPr>
      </p:sp>
      <p:sp>
        <p:nvSpPr>
          <p:cNvPr id="343043" name="Rectangle 3"/>
          <p:cNvSpPr>
            <a:spLocks noGrp="1" noChangeArrowheads="1"/>
          </p:cNvSpPr>
          <p:nvPr>
            <p:ph type="body" idx="1"/>
          </p:nvPr>
        </p:nvSpPr>
        <p:spPr/>
        <p:txBody>
          <a:bodyPr/>
          <a:lstStyle/>
          <a:p>
            <a:endParaRPr lang="cs-CZ"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smtClean="0"/>
              <a:t>Petr Lavický</a:t>
            </a:r>
            <a:endParaRPr lang="en-US" dirty="0"/>
          </a:p>
        </p:txBody>
      </p:sp>
      <p:sp>
        <p:nvSpPr>
          <p:cNvPr id="4" name="Zástupný symbol pro číslo snímku 3"/>
          <p:cNvSpPr>
            <a:spLocks noGrp="1"/>
          </p:cNvSpPr>
          <p:nvPr>
            <p:ph type="sldNum" sz="quarter" idx="10"/>
          </p:nvPr>
        </p:nvSpPr>
        <p:spPr/>
        <p:txBody>
          <a:bodyPr/>
          <a:lstStyle/>
          <a:p>
            <a:fld id="{68A80E95-E92D-40D5-BA07-71D2E2B585EF}" type="slidenum">
              <a:rPr lang="cs-CZ" smtClean="0"/>
              <a:pPr/>
              <a:t>27</a:t>
            </a:fld>
            <a:endParaRPr lang="cs-CZ"/>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smtClean="0"/>
              <a:t>Lavický, Králík</a:t>
            </a:r>
            <a:endParaRPr lang="en-US" dirty="0"/>
          </a:p>
        </p:txBody>
      </p:sp>
      <p:sp>
        <p:nvSpPr>
          <p:cNvPr id="4" name="Zástupný symbol pro číslo snímku 3"/>
          <p:cNvSpPr>
            <a:spLocks noGrp="1"/>
          </p:cNvSpPr>
          <p:nvPr>
            <p:ph type="sldNum" sz="quarter" idx="10"/>
          </p:nvPr>
        </p:nvSpPr>
        <p:spPr/>
        <p:txBody>
          <a:bodyPr/>
          <a:lstStyle/>
          <a:p>
            <a:fld id="{68A80E95-E92D-40D5-BA07-71D2E2B585EF}" type="slidenum">
              <a:rPr lang="cs-CZ" smtClean="0"/>
              <a:pPr/>
              <a:t>28</a:t>
            </a:fld>
            <a:endParaRPr lang="cs-CZ"/>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smtClean="0"/>
              <a:t>Zdroj:</a:t>
            </a:r>
            <a:r>
              <a:rPr lang="cs-CZ" baseline="0" dirty="0" smtClean="0"/>
              <a:t> Petr Lavický</a:t>
            </a:r>
            <a:endParaRPr lang="en-US" dirty="0"/>
          </a:p>
        </p:txBody>
      </p:sp>
      <p:sp>
        <p:nvSpPr>
          <p:cNvPr id="4" name="Zástupný symbol pro číslo snímku 3"/>
          <p:cNvSpPr>
            <a:spLocks noGrp="1"/>
          </p:cNvSpPr>
          <p:nvPr>
            <p:ph type="sldNum" sz="quarter" idx="10"/>
          </p:nvPr>
        </p:nvSpPr>
        <p:spPr/>
        <p:txBody>
          <a:bodyPr/>
          <a:lstStyle/>
          <a:p>
            <a:fld id="{68A80E95-E92D-40D5-BA07-71D2E2B585EF}" type="slidenum">
              <a:rPr lang="cs-CZ" smtClean="0"/>
              <a:pPr/>
              <a:t>32</a:t>
            </a:fld>
            <a:endParaRPr lang="cs-CZ"/>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8A80E95-E92D-40D5-BA07-71D2E2B585EF}" type="slidenum">
              <a:rPr lang="cs-CZ" smtClean="0"/>
              <a:pPr/>
              <a:t>2</a:t>
            </a:fld>
            <a:endParaRPr lang="cs-CZ"/>
          </a:p>
        </p:txBody>
      </p:sp>
    </p:spTree>
    <p:extLst>
      <p:ext uri="{BB962C8B-B14F-4D97-AF65-F5344CB8AC3E}">
        <p14:creationId xmlns:p14="http://schemas.microsoft.com/office/powerpoint/2010/main" val="33096582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8A80E95-E92D-40D5-BA07-71D2E2B585EF}" type="slidenum">
              <a:rPr lang="cs-CZ" smtClean="0"/>
              <a:pPr/>
              <a:t>3</a:t>
            </a:fld>
            <a:endParaRPr lang="cs-CZ"/>
          </a:p>
        </p:txBody>
      </p:sp>
    </p:spTree>
    <p:extLst>
      <p:ext uri="{BB962C8B-B14F-4D97-AF65-F5344CB8AC3E}">
        <p14:creationId xmlns:p14="http://schemas.microsoft.com/office/powerpoint/2010/main" val="33096582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8A80E95-E92D-40D5-BA07-71D2E2B585EF}" type="slidenum">
              <a:rPr lang="cs-CZ" smtClean="0"/>
              <a:pPr/>
              <a:t>4</a:t>
            </a:fld>
            <a:endParaRPr lang="cs-CZ"/>
          </a:p>
        </p:txBody>
      </p:sp>
    </p:spTree>
    <p:extLst>
      <p:ext uri="{BB962C8B-B14F-4D97-AF65-F5344CB8AC3E}">
        <p14:creationId xmlns:p14="http://schemas.microsoft.com/office/powerpoint/2010/main" val="33096582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8A80E95-E92D-40D5-BA07-71D2E2B585EF}" type="slidenum">
              <a:rPr lang="cs-CZ" smtClean="0"/>
              <a:pPr/>
              <a:t>5</a:t>
            </a:fld>
            <a:endParaRPr lang="cs-CZ"/>
          </a:p>
        </p:txBody>
      </p:sp>
    </p:spTree>
    <p:extLst>
      <p:ext uri="{BB962C8B-B14F-4D97-AF65-F5344CB8AC3E}">
        <p14:creationId xmlns:p14="http://schemas.microsoft.com/office/powerpoint/2010/main" val="33096582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8A80E95-E92D-40D5-BA07-71D2E2B585EF}" type="slidenum">
              <a:rPr lang="cs-CZ" smtClean="0"/>
              <a:pPr/>
              <a:t>6</a:t>
            </a:fld>
            <a:endParaRPr lang="cs-CZ"/>
          </a:p>
        </p:txBody>
      </p:sp>
    </p:spTree>
    <p:extLst>
      <p:ext uri="{BB962C8B-B14F-4D97-AF65-F5344CB8AC3E}">
        <p14:creationId xmlns:p14="http://schemas.microsoft.com/office/powerpoint/2010/main" val="33096582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8A80E95-E92D-40D5-BA07-71D2E2B585EF}" type="slidenum">
              <a:rPr lang="cs-CZ" smtClean="0"/>
              <a:pPr/>
              <a:t>7</a:t>
            </a:fld>
            <a:endParaRPr lang="cs-CZ"/>
          </a:p>
        </p:txBody>
      </p:sp>
    </p:spTree>
    <p:extLst>
      <p:ext uri="{BB962C8B-B14F-4D97-AF65-F5344CB8AC3E}">
        <p14:creationId xmlns:p14="http://schemas.microsoft.com/office/powerpoint/2010/main" val="33096582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smtClean="0"/>
              <a:t>J. Šilhán, komentář k OZO</a:t>
            </a:r>
            <a:endParaRPr lang="en-US" dirty="0"/>
          </a:p>
        </p:txBody>
      </p:sp>
      <p:sp>
        <p:nvSpPr>
          <p:cNvPr id="4" name="Zástupný symbol pro číslo snímku 3"/>
          <p:cNvSpPr>
            <a:spLocks noGrp="1"/>
          </p:cNvSpPr>
          <p:nvPr>
            <p:ph type="sldNum" sz="quarter" idx="10"/>
          </p:nvPr>
        </p:nvSpPr>
        <p:spPr/>
        <p:txBody>
          <a:bodyPr/>
          <a:lstStyle/>
          <a:p>
            <a:fld id="{68A80E95-E92D-40D5-BA07-71D2E2B585EF}" type="slidenum">
              <a:rPr lang="cs-CZ" smtClean="0"/>
              <a:pPr/>
              <a:t>19</a:t>
            </a:fld>
            <a:endParaRPr lang="cs-CZ"/>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smtClean="0"/>
              <a:t>Zdroj:</a:t>
            </a:r>
            <a:r>
              <a:rPr lang="cs-CZ" baseline="0" dirty="0" smtClean="0"/>
              <a:t> Petr Lavický</a:t>
            </a:r>
            <a:endParaRPr lang="en-US" dirty="0"/>
          </a:p>
        </p:txBody>
      </p:sp>
      <p:sp>
        <p:nvSpPr>
          <p:cNvPr id="4" name="Zástupný symbol pro číslo snímku 3"/>
          <p:cNvSpPr>
            <a:spLocks noGrp="1"/>
          </p:cNvSpPr>
          <p:nvPr>
            <p:ph type="sldNum" sz="quarter" idx="10"/>
          </p:nvPr>
        </p:nvSpPr>
        <p:spPr/>
        <p:txBody>
          <a:bodyPr/>
          <a:lstStyle/>
          <a:p>
            <a:fld id="{68A80E95-E92D-40D5-BA07-71D2E2B585EF}" type="slidenum">
              <a:rPr lang="cs-CZ" smtClean="0"/>
              <a:pPr/>
              <a:t>24</a:t>
            </a:fld>
            <a:endParaRPr lang="cs-CZ"/>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251908" name="Rectangle 4"/>
          <p:cNvSpPr>
            <a:spLocks noGrp="1" noChangeArrowheads="1"/>
          </p:cNvSpPr>
          <p:nvPr>
            <p:ph type="ctrTitle"/>
          </p:nvPr>
        </p:nvSpPr>
        <p:spPr>
          <a:xfrm>
            <a:off x="2705100" y="3860800"/>
            <a:ext cx="5969000" cy="2376488"/>
          </a:xfrm>
        </p:spPr>
        <p:txBody>
          <a:bodyPr bIns="1080000"/>
          <a:lstStyle>
            <a:lvl1pPr>
              <a:defRPr sz="4600"/>
            </a:lvl1pPr>
          </a:lstStyle>
          <a:p>
            <a:r>
              <a:rPr lang="cs-CZ" smtClean="0"/>
              <a:t>Klepnutím lze upravit styl předlohy nadpisů.</a:t>
            </a:r>
            <a:endParaRPr lang="cs-CZ"/>
          </a:p>
        </p:txBody>
      </p:sp>
      <p:sp>
        <p:nvSpPr>
          <p:cNvPr id="251909" name="Rectangle 5"/>
          <p:cNvSpPr>
            <a:spLocks noGrp="1" noChangeArrowheads="1"/>
          </p:cNvSpPr>
          <p:nvPr>
            <p:ph type="subTitle" idx="1"/>
          </p:nvPr>
        </p:nvSpPr>
        <p:spPr>
          <a:xfrm>
            <a:off x="2705100" y="3141663"/>
            <a:ext cx="5969000" cy="647700"/>
          </a:xfrm>
        </p:spPr>
        <p:txBody>
          <a:bodyPr/>
          <a:lstStyle>
            <a:lvl1pPr marL="0" indent="0">
              <a:buFont typeface="Wingdings" pitchFamily="2" charset="2"/>
              <a:buNone/>
              <a:defRPr>
                <a:solidFill>
                  <a:srgbClr val="68676C"/>
                </a:solidFill>
              </a:defRPr>
            </a:lvl1pPr>
          </a:lstStyle>
          <a:p>
            <a:r>
              <a:rPr lang="cs-CZ" smtClean="0"/>
              <a:t>Klepnutím lze upravit styl předlohy podnadpisů.</a:t>
            </a:r>
            <a:endParaRPr lang="cs-CZ"/>
          </a:p>
        </p:txBody>
      </p:sp>
      <p:sp>
        <p:nvSpPr>
          <p:cNvPr id="251910" name="Rectangle 6"/>
          <p:cNvSpPr>
            <a:spLocks noGrp="1" noChangeArrowheads="1"/>
          </p:cNvSpPr>
          <p:nvPr>
            <p:ph type="ftr" sz="quarter" idx="3"/>
          </p:nvPr>
        </p:nvSpPr>
        <p:spPr>
          <a:xfrm>
            <a:off x="2705100" y="6442075"/>
            <a:ext cx="4960938" cy="279400"/>
          </a:xfrm>
        </p:spPr>
        <p:txBody>
          <a:bodyPr/>
          <a:lstStyle>
            <a:lvl1pPr>
              <a:defRPr/>
            </a:lvl1pPr>
          </a:lstStyle>
          <a:p>
            <a:r>
              <a:rPr lang="cs-CZ"/>
              <a:t>Zápatí prezentace</a:t>
            </a:r>
          </a:p>
        </p:txBody>
      </p:sp>
      <p:sp>
        <p:nvSpPr>
          <p:cNvPr id="251911" name="Rectangle 7"/>
          <p:cNvSpPr>
            <a:spLocks noGrp="1" noChangeArrowheads="1"/>
          </p:cNvSpPr>
          <p:nvPr>
            <p:ph type="sldNum" sz="quarter" idx="4"/>
          </p:nvPr>
        </p:nvSpPr>
        <p:spPr>
          <a:xfrm>
            <a:off x="8027988" y="6442075"/>
            <a:ext cx="658812" cy="279400"/>
          </a:xfrm>
        </p:spPr>
        <p:txBody>
          <a:bodyPr/>
          <a:lstStyle>
            <a:lvl1pPr>
              <a:defRPr/>
            </a:lvl1pPr>
          </a:lstStyle>
          <a:p>
            <a:fld id="{8E62700C-575E-4C70-A223-854F428E189B}" type="slidenum">
              <a:rPr lang="cs-CZ"/>
              <a:pPr/>
              <a:t>‹#›</a:t>
            </a:fld>
            <a:endParaRPr lang="cs-CZ"/>
          </a:p>
        </p:txBody>
      </p:sp>
      <p:sp>
        <p:nvSpPr>
          <p:cNvPr id="251918" name="Rectangle 14"/>
          <p:cNvSpPr>
            <a:spLocks noChangeArrowheads="1"/>
          </p:cNvSpPr>
          <p:nvPr/>
        </p:nvSpPr>
        <p:spPr bwMode="auto">
          <a:xfrm>
            <a:off x="0" y="-6350"/>
            <a:ext cx="9144000" cy="2536825"/>
          </a:xfrm>
          <a:prstGeom prst="rect">
            <a:avLst/>
          </a:prstGeom>
          <a:solidFill>
            <a:srgbClr val="DFE1E2"/>
          </a:solidFill>
          <a:ln w="9525">
            <a:noFill/>
            <a:miter lim="800000"/>
            <a:headEnd/>
            <a:tailEnd/>
          </a:ln>
          <a:effectLst/>
        </p:spPr>
        <p:txBody>
          <a:bodyPr wrap="none" anchor="ctr"/>
          <a:lstStyle/>
          <a:p>
            <a:endParaRPr lang="cs-CZ"/>
          </a:p>
        </p:txBody>
      </p:sp>
      <p:pic>
        <p:nvPicPr>
          <p:cNvPr id="251925" name="Picture 21" descr="pruh+znak_PF_13_gray5+fialovy_RGB"/>
          <p:cNvPicPr>
            <a:picLocks noChangeAspect="1" noChangeArrowheads="1"/>
          </p:cNvPicPr>
          <p:nvPr/>
        </p:nvPicPr>
        <p:blipFill>
          <a:blip r:embed="rId2" cstate="print"/>
          <a:srcRect t="15526" b="33673"/>
          <a:stretch>
            <a:fillRect/>
          </a:stretch>
        </p:blipFill>
        <p:spPr bwMode="auto">
          <a:xfrm>
            <a:off x="415925" y="-63500"/>
            <a:ext cx="2339975" cy="6910388"/>
          </a:xfrm>
          <a:prstGeom prst="rect">
            <a:avLst/>
          </a:prstGeom>
          <a:noFill/>
          <a:ln w="9525">
            <a:noFill/>
            <a:miter lim="800000"/>
            <a:headEnd/>
            <a:tailEnd/>
          </a:ln>
        </p:spPr>
      </p:pic>
      <p:pic>
        <p:nvPicPr>
          <p:cNvPr id="251929" name="Picture 25" descr="PF_PPT"/>
          <p:cNvPicPr>
            <a:picLocks noChangeAspect="1" noChangeArrowheads="1"/>
          </p:cNvPicPr>
          <p:nvPr/>
        </p:nvPicPr>
        <p:blipFill>
          <a:blip r:embed="rId3" cstate="print"/>
          <a:srcRect/>
          <a:stretch>
            <a:fillRect/>
          </a:stretch>
        </p:blipFill>
        <p:spPr bwMode="auto">
          <a:xfrm>
            <a:off x="2705100" y="431800"/>
            <a:ext cx="5391150" cy="1666875"/>
          </a:xfrm>
          <a:prstGeom prst="rect">
            <a:avLst/>
          </a:prstGeom>
          <a:noFill/>
          <a:ln w="9525">
            <a:noFill/>
            <a:miter lim="800000"/>
            <a:headEnd/>
            <a:tailEnd/>
          </a:ln>
        </p:spPr>
      </p:pic>
      <p:sp>
        <p:nvSpPr>
          <p:cNvPr id="251930" name="Rectangle 26"/>
          <p:cNvSpPr>
            <a:spLocks noChangeArrowheads="1"/>
          </p:cNvSpPr>
          <p:nvPr/>
        </p:nvSpPr>
        <p:spPr bwMode="auto">
          <a:xfrm>
            <a:off x="6391275" y="2457450"/>
            <a:ext cx="2752725" cy="115888"/>
          </a:xfrm>
          <a:prstGeom prst="rect">
            <a:avLst/>
          </a:prstGeom>
          <a:solidFill>
            <a:srgbClr val="80379B"/>
          </a:solidFill>
          <a:ln w="9525">
            <a:noFill/>
            <a:miter lim="800000"/>
            <a:headEnd/>
            <a:tailEnd/>
          </a:ln>
          <a:effectLst/>
        </p:spPr>
        <p:txBody>
          <a:bodyPr wrap="none" anchor="ctr"/>
          <a:lstStyle/>
          <a:p>
            <a:endParaRPr lang="cs-CZ"/>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zápatí 3"/>
          <p:cNvSpPr>
            <a:spLocks noGrp="1"/>
          </p:cNvSpPr>
          <p:nvPr>
            <p:ph type="ftr" sz="quarter" idx="10"/>
          </p:nvPr>
        </p:nvSpPr>
        <p:spPr/>
        <p:txBody>
          <a:bodyPr/>
          <a:lstStyle>
            <a:lvl1pPr>
              <a:defRPr/>
            </a:lvl1pPr>
          </a:lstStyle>
          <a:p>
            <a:r>
              <a:rPr lang="cs-CZ"/>
              <a:t>Zápatí prezentace</a:t>
            </a:r>
          </a:p>
        </p:txBody>
      </p:sp>
      <p:sp>
        <p:nvSpPr>
          <p:cNvPr id="5" name="Zástupný symbol pro číslo snímku 4"/>
          <p:cNvSpPr>
            <a:spLocks noGrp="1"/>
          </p:cNvSpPr>
          <p:nvPr>
            <p:ph type="sldNum" sz="quarter" idx="11"/>
          </p:nvPr>
        </p:nvSpPr>
        <p:spPr/>
        <p:txBody>
          <a:bodyPr/>
          <a:lstStyle>
            <a:lvl1pPr>
              <a:defRPr/>
            </a:lvl1pPr>
          </a:lstStyle>
          <a:p>
            <a:fld id="{D7CE17E6-070E-4194-A741-2E754D0B7921}" type="slidenum">
              <a:rPr lang="cs-CZ"/>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740525" y="1125538"/>
            <a:ext cx="1946275" cy="5005387"/>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900113" y="1125538"/>
            <a:ext cx="5688012" cy="5005387"/>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zápatí 3"/>
          <p:cNvSpPr>
            <a:spLocks noGrp="1"/>
          </p:cNvSpPr>
          <p:nvPr>
            <p:ph type="ftr" sz="quarter" idx="10"/>
          </p:nvPr>
        </p:nvSpPr>
        <p:spPr/>
        <p:txBody>
          <a:bodyPr/>
          <a:lstStyle>
            <a:lvl1pPr>
              <a:defRPr/>
            </a:lvl1pPr>
          </a:lstStyle>
          <a:p>
            <a:r>
              <a:rPr lang="cs-CZ"/>
              <a:t>Zápatí prezentace</a:t>
            </a:r>
          </a:p>
        </p:txBody>
      </p:sp>
      <p:sp>
        <p:nvSpPr>
          <p:cNvPr id="5" name="Zástupný symbol pro číslo snímku 4"/>
          <p:cNvSpPr>
            <a:spLocks noGrp="1"/>
          </p:cNvSpPr>
          <p:nvPr>
            <p:ph type="sldNum" sz="quarter" idx="11"/>
          </p:nvPr>
        </p:nvSpPr>
        <p:spPr/>
        <p:txBody>
          <a:bodyPr/>
          <a:lstStyle>
            <a:lvl1pPr>
              <a:defRPr/>
            </a:lvl1pPr>
          </a:lstStyle>
          <a:p>
            <a:fld id="{2F3474AA-9B04-4219-AB0A-017A70368BEB}" type="slidenum">
              <a:rPr lang="cs-CZ"/>
              <a:pPr/>
              <a:t>‹#›</a:t>
            </a:fld>
            <a:endParaRPr lang="cs-CZ"/>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smtClean="0"/>
              <a:t>Klepnutím lze upravit styl předlohy podnadpisů.</a:t>
            </a:r>
            <a:endParaRPr lang="cs-CZ"/>
          </a:p>
        </p:txBody>
      </p:sp>
      <p:sp>
        <p:nvSpPr>
          <p:cNvPr id="4" name="Zástupný symbol pro zápatí 3"/>
          <p:cNvSpPr>
            <a:spLocks noGrp="1"/>
          </p:cNvSpPr>
          <p:nvPr>
            <p:ph type="ftr" sz="quarter" idx="10"/>
          </p:nvPr>
        </p:nvSpPr>
        <p:spPr/>
        <p:txBody>
          <a:bodyPr/>
          <a:lstStyle>
            <a:lvl1pPr>
              <a:defRPr/>
            </a:lvl1pPr>
          </a:lstStyle>
          <a:p>
            <a:r>
              <a:rPr lang="cs-CZ"/>
              <a:t>Zápatí prezentace</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a:xfrm>
            <a:off x="457200" y="1600200"/>
            <a:ext cx="8229600" cy="4525963"/>
          </a:xfrm>
          <a:prstGeom prst="rect">
            <a:avLst/>
          </a:prstGeo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zápatí 3"/>
          <p:cNvSpPr>
            <a:spLocks noGrp="1"/>
          </p:cNvSpPr>
          <p:nvPr>
            <p:ph type="ftr" sz="quarter" idx="10"/>
          </p:nvPr>
        </p:nvSpPr>
        <p:spPr/>
        <p:txBody>
          <a:bodyPr/>
          <a:lstStyle>
            <a:lvl1pPr>
              <a:defRPr/>
            </a:lvl1pPr>
          </a:lstStyle>
          <a:p>
            <a:r>
              <a:rPr lang="cs-CZ"/>
              <a:t>Zápatí prezentace</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
        <p:nvSpPr>
          <p:cNvPr id="4" name="Zástupný symbol pro zápatí 3"/>
          <p:cNvSpPr>
            <a:spLocks noGrp="1"/>
          </p:cNvSpPr>
          <p:nvPr>
            <p:ph type="ftr" sz="quarter" idx="10"/>
          </p:nvPr>
        </p:nvSpPr>
        <p:spPr/>
        <p:txBody>
          <a:bodyPr/>
          <a:lstStyle>
            <a:lvl1pPr>
              <a:defRPr/>
            </a:lvl1pPr>
          </a:lstStyle>
          <a:p>
            <a:r>
              <a:rPr lang="cs-CZ"/>
              <a:t>Zápatí prezentace</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zápatí 4"/>
          <p:cNvSpPr>
            <a:spLocks noGrp="1"/>
          </p:cNvSpPr>
          <p:nvPr>
            <p:ph type="ftr" sz="quarter" idx="10"/>
          </p:nvPr>
        </p:nvSpPr>
        <p:spPr/>
        <p:txBody>
          <a:bodyPr/>
          <a:lstStyle>
            <a:lvl1pPr>
              <a:defRPr/>
            </a:lvl1pPr>
          </a:lstStyle>
          <a:p>
            <a:r>
              <a:rPr lang="cs-CZ"/>
              <a:t>Zápatí prezentace</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zápatí 6"/>
          <p:cNvSpPr>
            <a:spLocks noGrp="1"/>
          </p:cNvSpPr>
          <p:nvPr>
            <p:ph type="ftr" sz="quarter" idx="10"/>
          </p:nvPr>
        </p:nvSpPr>
        <p:spPr/>
        <p:txBody>
          <a:bodyPr/>
          <a:lstStyle>
            <a:lvl1pPr>
              <a:defRPr/>
            </a:lvl1pPr>
          </a:lstStyle>
          <a:p>
            <a:r>
              <a:rPr lang="cs-CZ"/>
              <a:t>Zápatí prezentace</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zápatí 2"/>
          <p:cNvSpPr>
            <a:spLocks noGrp="1"/>
          </p:cNvSpPr>
          <p:nvPr>
            <p:ph type="ftr" sz="quarter" idx="10"/>
          </p:nvPr>
        </p:nvSpPr>
        <p:spPr/>
        <p:txBody>
          <a:bodyPr/>
          <a:lstStyle>
            <a:lvl1pPr>
              <a:defRPr/>
            </a:lvl1pPr>
          </a:lstStyle>
          <a:p>
            <a:r>
              <a:rPr lang="cs-CZ"/>
              <a:t>Zápatí prezentace</a:t>
            </a: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zápatí 4"/>
          <p:cNvSpPr>
            <a:spLocks noGrp="1"/>
          </p:cNvSpPr>
          <p:nvPr>
            <p:ph type="ftr" sz="quarter" idx="10"/>
          </p:nvPr>
        </p:nvSpPr>
        <p:spPr/>
        <p:txBody>
          <a:bodyPr/>
          <a:lstStyle>
            <a:lvl1pPr>
              <a:defRPr/>
            </a:lvl1pPr>
          </a:lstStyle>
          <a:p>
            <a:r>
              <a:rPr lang="cs-CZ"/>
              <a:t>Zápatí prezentace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zápatí 3"/>
          <p:cNvSpPr>
            <a:spLocks noGrp="1"/>
          </p:cNvSpPr>
          <p:nvPr>
            <p:ph type="ftr" sz="quarter" idx="10"/>
          </p:nvPr>
        </p:nvSpPr>
        <p:spPr/>
        <p:txBody>
          <a:bodyPr/>
          <a:lstStyle>
            <a:lvl1pPr>
              <a:defRPr/>
            </a:lvl1pPr>
          </a:lstStyle>
          <a:p>
            <a:r>
              <a:rPr lang="cs-CZ"/>
              <a:t>Zápatí prezentace</a:t>
            </a:r>
          </a:p>
        </p:txBody>
      </p:sp>
      <p:sp>
        <p:nvSpPr>
          <p:cNvPr id="5" name="Zástupný symbol pro číslo snímku 4"/>
          <p:cNvSpPr>
            <a:spLocks noGrp="1"/>
          </p:cNvSpPr>
          <p:nvPr>
            <p:ph type="sldNum" sz="quarter" idx="11"/>
          </p:nvPr>
        </p:nvSpPr>
        <p:spPr/>
        <p:txBody>
          <a:bodyPr/>
          <a:lstStyle>
            <a:lvl1pPr>
              <a:defRPr/>
            </a:lvl1pPr>
          </a:lstStyle>
          <a:p>
            <a:fld id="{23440FD6-4CE9-4AFC-8D16-D75E26F118CE}" type="slidenum">
              <a:rPr lang="cs-CZ"/>
              <a:pPr/>
              <a:t>‹#›</a:t>
            </a:fld>
            <a:endParaRPr lang="cs-CZ"/>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zápatí 4"/>
          <p:cNvSpPr>
            <a:spLocks noGrp="1"/>
          </p:cNvSpPr>
          <p:nvPr>
            <p:ph type="ftr" sz="quarter" idx="10"/>
          </p:nvPr>
        </p:nvSpPr>
        <p:spPr/>
        <p:txBody>
          <a:bodyPr/>
          <a:lstStyle>
            <a:lvl1pPr>
              <a:defRPr/>
            </a:lvl1pPr>
          </a:lstStyle>
          <a:p>
            <a:r>
              <a:rPr lang="cs-CZ"/>
              <a:t>Zápatí prezentace</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1600200"/>
            <a:ext cx="8229600" cy="4525963"/>
          </a:xfrm>
          <a:prstGeom prst="rect">
            <a:avLst/>
          </a:prstGeo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zápatí 3"/>
          <p:cNvSpPr>
            <a:spLocks noGrp="1"/>
          </p:cNvSpPr>
          <p:nvPr>
            <p:ph type="ftr" sz="quarter" idx="10"/>
          </p:nvPr>
        </p:nvSpPr>
        <p:spPr/>
        <p:txBody>
          <a:bodyPr/>
          <a:lstStyle>
            <a:lvl1pPr>
              <a:defRPr/>
            </a:lvl1pPr>
          </a:lstStyle>
          <a:p>
            <a:r>
              <a:rPr lang="cs-CZ"/>
              <a:t>Zápatí prezentace</a:t>
            </a: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1600200"/>
            <a:ext cx="2057400" cy="4852988"/>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1600200"/>
            <a:ext cx="6019800" cy="4852988"/>
          </a:xfrm>
          <a:prstGeom prst="rect">
            <a:avLst/>
          </a:prstGeo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zápatí 3"/>
          <p:cNvSpPr>
            <a:spLocks noGrp="1"/>
          </p:cNvSpPr>
          <p:nvPr>
            <p:ph type="ftr" sz="quarter" idx="10"/>
          </p:nvPr>
        </p:nvSpPr>
        <p:spPr/>
        <p:txBody>
          <a:bodyPr/>
          <a:lstStyle>
            <a:lvl1pPr>
              <a:defRPr/>
            </a:lvl1pPr>
          </a:lstStyle>
          <a:p>
            <a:r>
              <a:rPr lang="cs-CZ"/>
              <a:t>Zápatí prezentace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
        <p:nvSpPr>
          <p:cNvPr id="4" name="Zástupný symbol pro zápatí 3"/>
          <p:cNvSpPr>
            <a:spLocks noGrp="1"/>
          </p:cNvSpPr>
          <p:nvPr>
            <p:ph type="ftr" sz="quarter" idx="10"/>
          </p:nvPr>
        </p:nvSpPr>
        <p:spPr/>
        <p:txBody>
          <a:bodyPr/>
          <a:lstStyle>
            <a:lvl1pPr>
              <a:defRPr/>
            </a:lvl1pPr>
          </a:lstStyle>
          <a:p>
            <a:r>
              <a:rPr lang="cs-CZ"/>
              <a:t>Zápatí prezentace</a:t>
            </a:r>
          </a:p>
        </p:txBody>
      </p:sp>
      <p:sp>
        <p:nvSpPr>
          <p:cNvPr id="5" name="Zástupný symbol pro číslo snímku 4"/>
          <p:cNvSpPr>
            <a:spLocks noGrp="1"/>
          </p:cNvSpPr>
          <p:nvPr>
            <p:ph type="sldNum" sz="quarter" idx="11"/>
          </p:nvPr>
        </p:nvSpPr>
        <p:spPr/>
        <p:txBody>
          <a:bodyPr/>
          <a:lstStyle>
            <a:lvl1pPr>
              <a:defRPr/>
            </a:lvl1pPr>
          </a:lstStyle>
          <a:p>
            <a:fld id="{5E43DC80-271D-402B-847F-E559A15EDFA6}" type="slidenum">
              <a:rPr lang="cs-CZ"/>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900113" y="1773238"/>
            <a:ext cx="3810000" cy="43576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862513" y="1773238"/>
            <a:ext cx="3810000" cy="43576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zápatí 4"/>
          <p:cNvSpPr>
            <a:spLocks noGrp="1"/>
          </p:cNvSpPr>
          <p:nvPr>
            <p:ph type="ftr" sz="quarter" idx="10"/>
          </p:nvPr>
        </p:nvSpPr>
        <p:spPr/>
        <p:txBody>
          <a:bodyPr/>
          <a:lstStyle>
            <a:lvl1pPr>
              <a:defRPr/>
            </a:lvl1pPr>
          </a:lstStyle>
          <a:p>
            <a:r>
              <a:rPr lang="cs-CZ"/>
              <a:t>Zápatí prezentace</a:t>
            </a:r>
          </a:p>
        </p:txBody>
      </p:sp>
      <p:sp>
        <p:nvSpPr>
          <p:cNvPr id="6" name="Zástupný symbol pro číslo snímku 5"/>
          <p:cNvSpPr>
            <a:spLocks noGrp="1"/>
          </p:cNvSpPr>
          <p:nvPr>
            <p:ph type="sldNum" sz="quarter" idx="11"/>
          </p:nvPr>
        </p:nvSpPr>
        <p:spPr/>
        <p:txBody>
          <a:bodyPr/>
          <a:lstStyle>
            <a:lvl1pPr>
              <a:defRPr/>
            </a:lvl1pPr>
          </a:lstStyle>
          <a:p>
            <a:fld id="{41B34A3C-91BF-49AA-B5CE-900970B7EA47}" type="slidenum">
              <a:rPr lang="cs-CZ"/>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zápatí 6"/>
          <p:cNvSpPr>
            <a:spLocks noGrp="1"/>
          </p:cNvSpPr>
          <p:nvPr>
            <p:ph type="ftr" sz="quarter" idx="10"/>
          </p:nvPr>
        </p:nvSpPr>
        <p:spPr/>
        <p:txBody>
          <a:bodyPr/>
          <a:lstStyle>
            <a:lvl1pPr>
              <a:defRPr/>
            </a:lvl1pPr>
          </a:lstStyle>
          <a:p>
            <a:r>
              <a:rPr lang="cs-CZ"/>
              <a:t>Zápatí prezentace</a:t>
            </a:r>
          </a:p>
        </p:txBody>
      </p:sp>
      <p:sp>
        <p:nvSpPr>
          <p:cNvPr id="8" name="Zástupný symbol pro číslo snímku 7"/>
          <p:cNvSpPr>
            <a:spLocks noGrp="1"/>
          </p:cNvSpPr>
          <p:nvPr>
            <p:ph type="sldNum" sz="quarter" idx="11"/>
          </p:nvPr>
        </p:nvSpPr>
        <p:spPr/>
        <p:txBody>
          <a:bodyPr/>
          <a:lstStyle>
            <a:lvl1pPr>
              <a:defRPr/>
            </a:lvl1pPr>
          </a:lstStyle>
          <a:p>
            <a:fld id="{EC48503F-B4AC-4063-A224-474CD59A35C1}" type="slidenum">
              <a:rPr lang="cs-CZ"/>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zápatí 2"/>
          <p:cNvSpPr>
            <a:spLocks noGrp="1"/>
          </p:cNvSpPr>
          <p:nvPr>
            <p:ph type="ftr" sz="quarter" idx="10"/>
          </p:nvPr>
        </p:nvSpPr>
        <p:spPr/>
        <p:txBody>
          <a:bodyPr/>
          <a:lstStyle>
            <a:lvl1pPr>
              <a:defRPr/>
            </a:lvl1pPr>
          </a:lstStyle>
          <a:p>
            <a:r>
              <a:rPr lang="cs-CZ"/>
              <a:t>Zápatí prezentace</a:t>
            </a:r>
          </a:p>
        </p:txBody>
      </p:sp>
      <p:sp>
        <p:nvSpPr>
          <p:cNvPr id="4" name="Zástupný symbol pro číslo snímku 3"/>
          <p:cNvSpPr>
            <a:spLocks noGrp="1"/>
          </p:cNvSpPr>
          <p:nvPr>
            <p:ph type="sldNum" sz="quarter" idx="11"/>
          </p:nvPr>
        </p:nvSpPr>
        <p:spPr/>
        <p:txBody>
          <a:bodyPr/>
          <a:lstStyle>
            <a:lvl1pPr>
              <a:defRPr/>
            </a:lvl1pPr>
          </a:lstStyle>
          <a:p>
            <a:fld id="{6CDB5CD5-4AF9-4521-8C43-21C8E1704847}" type="slidenum">
              <a:rPr lang="cs-CZ"/>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p>
        </p:txBody>
      </p:sp>
      <p:sp>
        <p:nvSpPr>
          <p:cNvPr id="3" name="Zástupný symbol pro číslo snímku 2"/>
          <p:cNvSpPr>
            <a:spLocks noGrp="1"/>
          </p:cNvSpPr>
          <p:nvPr>
            <p:ph type="sldNum" sz="quarter" idx="11"/>
          </p:nvPr>
        </p:nvSpPr>
        <p:spPr/>
        <p:txBody>
          <a:bodyPr/>
          <a:lstStyle>
            <a:lvl1pPr>
              <a:defRPr/>
            </a:lvl1pPr>
          </a:lstStyle>
          <a:p>
            <a:fld id="{FF93C853-5375-4E07-B059-F271786B8AB1}" type="slidenum">
              <a:rPr lang="cs-CZ"/>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zápatí 4"/>
          <p:cNvSpPr>
            <a:spLocks noGrp="1"/>
          </p:cNvSpPr>
          <p:nvPr>
            <p:ph type="ftr" sz="quarter" idx="10"/>
          </p:nvPr>
        </p:nvSpPr>
        <p:spPr/>
        <p:txBody>
          <a:bodyPr/>
          <a:lstStyle>
            <a:lvl1pPr>
              <a:defRPr/>
            </a:lvl1pPr>
          </a:lstStyle>
          <a:p>
            <a:r>
              <a:rPr lang="cs-CZ"/>
              <a:t>Zápatí prezentace</a:t>
            </a:r>
          </a:p>
        </p:txBody>
      </p:sp>
      <p:sp>
        <p:nvSpPr>
          <p:cNvPr id="6" name="Zástupný symbol pro číslo snímku 5"/>
          <p:cNvSpPr>
            <a:spLocks noGrp="1"/>
          </p:cNvSpPr>
          <p:nvPr>
            <p:ph type="sldNum" sz="quarter" idx="11"/>
          </p:nvPr>
        </p:nvSpPr>
        <p:spPr/>
        <p:txBody>
          <a:bodyPr/>
          <a:lstStyle>
            <a:lvl1pPr>
              <a:defRPr/>
            </a:lvl1pPr>
          </a:lstStyle>
          <a:p>
            <a:fld id="{1F805AC6-3481-40E6-BEAF-44F8C00E4E4C}" type="slidenum">
              <a:rPr lang="cs-CZ"/>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Klepnutím na ikonu přidáte obrázek.</a:t>
            </a:r>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zápatí 4"/>
          <p:cNvSpPr>
            <a:spLocks noGrp="1"/>
          </p:cNvSpPr>
          <p:nvPr>
            <p:ph type="ftr" sz="quarter" idx="10"/>
          </p:nvPr>
        </p:nvSpPr>
        <p:spPr/>
        <p:txBody>
          <a:bodyPr/>
          <a:lstStyle>
            <a:lvl1pPr>
              <a:defRPr/>
            </a:lvl1pPr>
          </a:lstStyle>
          <a:p>
            <a:r>
              <a:rPr lang="cs-CZ"/>
              <a:t>Zápatí prezentace</a:t>
            </a:r>
          </a:p>
        </p:txBody>
      </p:sp>
      <p:sp>
        <p:nvSpPr>
          <p:cNvPr id="6" name="Zástupný symbol pro číslo snímku 5"/>
          <p:cNvSpPr>
            <a:spLocks noGrp="1"/>
          </p:cNvSpPr>
          <p:nvPr>
            <p:ph type="sldNum" sz="quarter" idx="11"/>
          </p:nvPr>
        </p:nvSpPr>
        <p:spPr/>
        <p:txBody>
          <a:bodyPr/>
          <a:lstStyle>
            <a:lvl1pPr>
              <a:defRPr/>
            </a:lvl1pPr>
          </a:lstStyle>
          <a:p>
            <a:fld id="{D19D7A0A-2AC8-4DC3-A90F-3232E395F13B}" type="slidenum">
              <a:rPr lang="cs-CZ"/>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emf"/></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4.emf"/><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3.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6F6F7"/>
        </a:solidFill>
        <a:effectLst/>
      </p:bgPr>
    </p:bg>
    <p:spTree>
      <p:nvGrpSpPr>
        <p:cNvPr id="1" name=""/>
        <p:cNvGrpSpPr/>
        <p:nvPr/>
      </p:nvGrpSpPr>
      <p:grpSpPr>
        <a:xfrm>
          <a:off x="0" y="0"/>
          <a:ext cx="0" cy="0"/>
          <a:chOff x="0" y="0"/>
          <a:chExt cx="0" cy="0"/>
        </a:xfrm>
      </p:grpSpPr>
      <p:sp>
        <p:nvSpPr>
          <p:cNvPr id="226316" name="Rectangle 12"/>
          <p:cNvSpPr>
            <a:spLocks noChangeArrowheads="1"/>
          </p:cNvSpPr>
          <p:nvPr/>
        </p:nvSpPr>
        <p:spPr bwMode="auto">
          <a:xfrm>
            <a:off x="0" y="-6350"/>
            <a:ext cx="9144000" cy="889000"/>
          </a:xfrm>
          <a:prstGeom prst="rect">
            <a:avLst/>
          </a:prstGeom>
          <a:solidFill>
            <a:srgbClr val="DFE1E2"/>
          </a:solidFill>
          <a:ln w="9525">
            <a:noFill/>
            <a:miter lim="800000"/>
            <a:headEnd/>
            <a:tailEnd/>
          </a:ln>
          <a:effectLst/>
        </p:spPr>
        <p:txBody>
          <a:bodyPr wrap="none" anchor="ctr"/>
          <a:lstStyle/>
          <a:p>
            <a:pPr algn="ctr"/>
            <a:endParaRPr lang="cs-CZ"/>
          </a:p>
        </p:txBody>
      </p:sp>
      <p:sp>
        <p:nvSpPr>
          <p:cNvPr id="226306" name="Rectangle 2"/>
          <p:cNvSpPr>
            <a:spLocks noGrp="1" noChangeArrowheads="1"/>
          </p:cNvSpPr>
          <p:nvPr>
            <p:ph type="title"/>
          </p:nvPr>
        </p:nvSpPr>
        <p:spPr bwMode="auto">
          <a:xfrm>
            <a:off x="914400" y="1125538"/>
            <a:ext cx="7772400" cy="50323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cs-CZ" smtClean="0"/>
              <a:t>Klepnutím lze upravit styl předlohy nadpisů.</a:t>
            </a:r>
          </a:p>
        </p:txBody>
      </p:sp>
      <p:sp>
        <p:nvSpPr>
          <p:cNvPr id="226307" name="Rectangle 3"/>
          <p:cNvSpPr>
            <a:spLocks noGrp="1" noChangeArrowheads="1"/>
          </p:cNvSpPr>
          <p:nvPr>
            <p:ph type="body" idx="1"/>
          </p:nvPr>
        </p:nvSpPr>
        <p:spPr bwMode="auto">
          <a:xfrm>
            <a:off x="900113" y="1773238"/>
            <a:ext cx="7772400" cy="43576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226308" name="Rectangle 4"/>
          <p:cNvSpPr>
            <a:spLocks noGrp="1" noChangeArrowheads="1"/>
          </p:cNvSpPr>
          <p:nvPr>
            <p:ph type="ftr" sz="quarter" idx="3"/>
          </p:nvPr>
        </p:nvSpPr>
        <p:spPr bwMode="auto">
          <a:xfrm>
            <a:off x="898525" y="6442075"/>
            <a:ext cx="6837363" cy="263525"/>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l">
              <a:defRPr sz="1200">
                <a:solidFill>
                  <a:srgbClr val="777777"/>
                </a:solidFill>
                <a:latin typeface="+mn-lt"/>
              </a:defRPr>
            </a:lvl1pPr>
          </a:lstStyle>
          <a:p>
            <a:r>
              <a:rPr lang="cs-CZ"/>
              <a:t>Zápatí prezentace</a:t>
            </a:r>
          </a:p>
        </p:txBody>
      </p:sp>
      <p:sp>
        <p:nvSpPr>
          <p:cNvPr id="226309" name="Rectangle 5"/>
          <p:cNvSpPr>
            <a:spLocks noGrp="1" noChangeArrowheads="1"/>
          </p:cNvSpPr>
          <p:nvPr>
            <p:ph type="sldNum" sz="quarter" idx="4"/>
          </p:nvPr>
        </p:nvSpPr>
        <p:spPr bwMode="auto">
          <a:xfrm>
            <a:off x="8023225" y="6442075"/>
            <a:ext cx="663575" cy="263525"/>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1200" b="1">
                <a:latin typeface="+mn-lt"/>
              </a:defRPr>
            </a:lvl1pPr>
          </a:lstStyle>
          <a:p>
            <a:fld id="{F56AE58C-E29F-4CBE-B430-E01B330F8ADE}" type="slidenum">
              <a:rPr lang="cs-CZ"/>
              <a:pPr/>
              <a:t>‹#›</a:t>
            </a:fld>
            <a:endParaRPr lang="cs-CZ"/>
          </a:p>
        </p:txBody>
      </p:sp>
      <p:sp>
        <p:nvSpPr>
          <p:cNvPr id="226314" name="Text Box 10"/>
          <p:cNvSpPr txBox="1">
            <a:spLocks noChangeArrowheads="1"/>
          </p:cNvSpPr>
          <p:nvPr/>
        </p:nvSpPr>
        <p:spPr bwMode="auto">
          <a:xfrm>
            <a:off x="6588125" y="161925"/>
            <a:ext cx="2160588" cy="212725"/>
          </a:xfrm>
          <a:prstGeom prst="rect">
            <a:avLst/>
          </a:prstGeom>
          <a:noFill/>
          <a:ln w="9525">
            <a:noFill/>
            <a:miter lim="800000"/>
            <a:headEnd/>
            <a:tailEnd/>
          </a:ln>
          <a:effectLst/>
        </p:spPr>
        <p:txBody>
          <a:bodyPr lIns="0" tIns="0" rIns="0" bIns="0">
            <a:spAutoFit/>
          </a:bodyPr>
          <a:lstStyle/>
          <a:p>
            <a:r>
              <a:rPr lang="cs-CZ" sz="1400">
                <a:solidFill>
                  <a:srgbClr val="68676C"/>
                </a:solidFill>
                <a:latin typeface="Trebuchet MS" pitchFamily="34" charset="0"/>
              </a:rPr>
              <a:t>www.law.muni.cz</a:t>
            </a:r>
          </a:p>
        </p:txBody>
      </p:sp>
      <p:pic>
        <p:nvPicPr>
          <p:cNvPr id="226322" name="Picture 18" descr="PF_PPT2"/>
          <p:cNvPicPr>
            <a:picLocks noChangeAspect="1" noChangeArrowheads="1"/>
          </p:cNvPicPr>
          <p:nvPr/>
        </p:nvPicPr>
        <p:blipFill>
          <a:blip r:embed="rId13" cstate="print"/>
          <a:srcRect/>
          <a:stretch>
            <a:fillRect/>
          </a:stretch>
        </p:blipFill>
        <p:spPr bwMode="auto">
          <a:xfrm>
            <a:off x="2705100" y="214313"/>
            <a:ext cx="2422525" cy="406400"/>
          </a:xfrm>
          <a:prstGeom prst="rect">
            <a:avLst/>
          </a:prstGeom>
          <a:noFill/>
        </p:spPr>
      </p:pic>
      <p:pic>
        <p:nvPicPr>
          <p:cNvPr id="226328" name="Picture 24" descr="PF_PPT_nahled"/>
          <p:cNvPicPr>
            <a:picLocks noChangeAspect="1" noChangeArrowheads="1"/>
          </p:cNvPicPr>
          <p:nvPr/>
        </p:nvPicPr>
        <p:blipFill>
          <a:blip r:embed="rId14" cstate="print"/>
          <a:srcRect/>
          <a:stretch>
            <a:fillRect/>
          </a:stretch>
        </p:blipFill>
        <p:spPr bwMode="auto">
          <a:xfrm>
            <a:off x="415925" y="-6350"/>
            <a:ext cx="2339975" cy="884238"/>
          </a:xfrm>
          <a:prstGeom prst="rect">
            <a:avLst/>
          </a:prstGeom>
          <a:noFill/>
        </p:spPr>
      </p:pic>
      <p:sp>
        <p:nvSpPr>
          <p:cNvPr id="226329" name="Rectangle 25"/>
          <p:cNvSpPr>
            <a:spLocks noChangeArrowheads="1"/>
          </p:cNvSpPr>
          <p:nvPr/>
        </p:nvSpPr>
        <p:spPr bwMode="auto">
          <a:xfrm>
            <a:off x="6391275" y="819150"/>
            <a:ext cx="2752725" cy="115888"/>
          </a:xfrm>
          <a:prstGeom prst="rect">
            <a:avLst/>
          </a:prstGeom>
          <a:solidFill>
            <a:srgbClr val="80379B"/>
          </a:solidFill>
          <a:ln w="9525">
            <a:noFill/>
            <a:miter lim="800000"/>
            <a:headEnd/>
            <a:tailEnd/>
          </a:ln>
          <a:effectLst/>
        </p:spPr>
        <p:txBody>
          <a:bodyPr wrap="none" anchor="ctr"/>
          <a:lstStyle/>
          <a:p>
            <a:endParaRPr lang="cs-CZ"/>
          </a:p>
        </p:txBody>
      </p:sp>
    </p:spTree>
  </p:cSld>
  <p:clrMap bg1="lt1" tx1="dk1" bg2="lt2" tx2="dk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 id="2147483658" r:id="rId5"/>
    <p:sldLayoutId id="2147483659" r:id="rId6"/>
    <p:sldLayoutId id="2147483660" r:id="rId7"/>
    <p:sldLayoutId id="2147483661" r:id="rId8"/>
    <p:sldLayoutId id="2147483662" r:id="rId9"/>
    <p:sldLayoutId id="2147483663" r:id="rId10"/>
    <p:sldLayoutId id="2147483664" r:id="rId11"/>
  </p:sldLayoutIdLst>
  <p:timing>
    <p:tnLst>
      <p:par>
        <p:cTn id="1" dur="indefinite" restart="never" nodeType="tmRoot"/>
      </p:par>
    </p:tnLst>
  </p:timing>
  <p:hf hdr="0" dt="0"/>
  <p:txStyles>
    <p:titleStyle>
      <a:lvl1pPr algn="l" rtl="0" eaLnBrk="1" fontAlgn="base" hangingPunct="1">
        <a:spcBef>
          <a:spcPct val="0"/>
        </a:spcBef>
        <a:spcAft>
          <a:spcPct val="0"/>
        </a:spcAft>
        <a:defRPr sz="3200">
          <a:solidFill>
            <a:schemeClr val="tx1"/>
          </a:solidFill>
          <a:latin typeface="+mj-lt"/>
          <a:ea typeface="+mj-ea"/>
          <a:cs typeface="+mj-cs"/>
        </a:defRPr>
      </a:lvl1pPr>
      <a:lvl2pPr algn="l" rtl="0" eaLnBrk="1" fontAlgn="base" hangingPunct="1">
        <a:spcBef>
          <a:spcPct val="0"/>
        </a:spcBef>
        <a:spcAft>
          <a:spcPct val="0"/>
        </a:spcAft>
        <a:defRPr sz="3200">
          <a:solidFill>
            <a:schemeClr val="tx1"/>
          </a:solidFill>
          <a:latin typeface="Trebuchet MS" pitchFamily="34" charset="0"/>
        </a:defRPr>
      </a:lvl2pPr>
      <a:lvl3pPr algn="l" rtl="0" eaLnBrk="1" fontAlgn="base" hangingPunct="1">
        <a:spcBef>
          <a:spcPct val="0"/>
        </a:spcBef>
        <a:spcAft>
          <a:spcPct val="0"/>
        </a:spcAft>
        <a:defRPr sz="3200">
          <a:solidFill>
            <a:schemeClr val="tx1"/>
          </a:solidFill>
          <a:latin typeface="Trebuchet MS" pitchFamily="34" charset="0"/>
        </a:defRPr>
      </a:lvl3pPr>
      <a:lvl4pPr algn="l" rtl="0" eaLnBrk="1" fontAlgn="base" hangingPunct="1">
        <a:spcBef>
          <a:spcPct val="0"/>
        </a:spcBef>
        <a:spcAft>
          <a:spcPct val="0"/>
        </a:spcAft>
        <a:defRPr sz="3200">
          <a:solidFill>
            <a:schemeClr val="tx1"/>
          </a:solidFill>
          <a:latin typeface="Trebuchet MS" pitchFamily="34" charset="0"/>
        </a:defRPr>
      </a:lvl4pPr>
      <a:lvl5pPr algn="l" rtl="0" eaLnBrk="1" fontAlgn="base" hangingPunct="1">
        <a:spcBef>
          <a:spcPct val="0"/>
        </a:spcBef>
        <a:spcAft>
          <a:spcPct val="0"/>
        </a:spcAft>
        <a:defRPr sz="3200">
          <a:solidFill>
            <a:schemeClr val="tx1"/>
          </a:solidFill>
          <a:latin typeface="Trebuchet MS" pitchFamily="34" charset="0"/>
        </a:defRPr>
      </a:lvl5pPr>
      <a:lvl6pPr marL="457200" algn="l" rtl="0" eaLnBrk="1" fontAlgn="base" hangingPunct="1">
        <a:spcBef>
          <a:spcPct val="0"/>
        </a:spcBef>
        <a:spcAft>
          <a:spcPct val="0"/>
        </a:spcAft>
        <a:defRPr sz="3200">
          <a:solidFill>
            <a:schemeClr val="tx1"/>
          </a:solidFill>
          <a:latin typeface="Trebuchet MS" pitchFamily="34" charset="0"/>
        </a:defRPr>
      </a:lvl6pPr>
      <a:lvl7pPr marL="914400" algn="l" rtl="0" eaLnBrk="1" fontAlgn="base" hangingPunct="1">
        <a:spcBef>
          <a:spcPct val="0"/>
        </a:spcBef>
        <a:spcAft>
          <a:spcPct val="0"/>
        </a:spcAft>
        <a:defRPr sz="3200">
          <a:solidFill>
            <a:schemeClr val="tx1"/>
          </a:solidFill>
          <a:latin typeface="Trebuchet MS" pitchFamily="34" charset="0"/>
        </a:defRPr>
      </a:lvl7pPr>
      <a:lvl8pPr marL="1371600" algn="l" rtl="0" eaLnBrk="1" fontAlgn="base" hangingPunct="1">
        <a:spcBef>
          <a:spcPct val="0"/>
        </a:spcBef>
        <a:spcAft>
          <a:spcPct val="0"/>
        </a:spcAft>
        <a:defRPr sz="3200">
          <a:solidFill>
            <a:schemeClr val="tx1"/>
          </a:solidFill>
          <a:latin typeface="Trebuchet MS" pitchFamily="34" charset="0"/>
        </a:defRPr>
      </a:lvl8pPr>
      <a:lvl9pPr marL="1828800" algn="l" rtl="0" eaLnBrk="1" fontAlgn="base" hangingPunct="1">
        <a:spcBef>
          <a:spcPct val="0"/>
        </a:spcBef>
        <a:spcAft>
          <a:spcPct val="0"/>
        </a:spcAft>
        <a:defRPr sz="3200">
          <a:solidFill>
            <a:schemeClr val="tx1"/>
          </a:solidFill>
          <a:latin typeface="Trebuchet MS" pitchFamily="34" charset="0"/>
        </a:defRPr>
      </a:lvl9pPr>
    </p:titleStyle>
    <p:bodyStyle>
      <a:lvl1pPr marL="342900" indent="-342900" algn="l" rtl="0" eaLnBrk="1" fontAlgn="base" hangingPunct="1">
        <a:spcBef>
          <a:spcPct val="20000"/>
        </a:spcBef>
        <a:spcAft>
          <a:spcPct val="0"/>
        </a:spcAft>
        <a:buClr>
          <a:srgbClr val="A9AAAE"/>
        </a:buClr>
        <a:buFont typeface="Wingdings" pitchFamily="2" charset="2"/>
        <a:buChar char="n"/>
        <a:defRPr sz="2400">
          <a:solidFill>
            <a:schemeClr val="tx1"/>
          </a:solidFill>
          <a:latin typeface="+mn-lt"/>
          <a:ea typeface="+mn-ea"/>
          <a:cs typeface="+mn-cs"/>
        </a:defRPr>
      </a:lvl1pPr>
      <a:lvl2pPr marL="742950" indent="-285750" algn="l" rtl="0" eaLnBrk="1" fontAlgn="base" hangingPunct="1">
        <a:spcBef>
          <a:spcPct val="20000"/>
        </a:spcBef>
        <a:spcAft>
          <a:spcPct val="0"/>
        </a:spcAft>
        <a:buClr>
          <a:srgbClr val="A9AAAE"/>
        </a:buClr>
        <a:buFont typeface="Wingdings" pitchFamily="2" charset="2"/>
        <a:buChar char="n"/>
        <a:defRPr sz="2200">
          <a:solidFill>
            <a:schemeClr val="tx1"/>
          </a:solidFill>
          <a:latin typeface="+mn-lt"/>
        </a:defRPr>
      </a:lvl2pPr>
      <a:lvl3pPr marL="1143000" indent="-228600" algn="l" rtl="0" eaLnBrk="1" fontAlgn="base" hangingPunct="1">
        <a:spcBef>
          <a:spcPct val="20000"/>
        </a:spcBef>
        <a:spcAft>
          <a:spcPct val="0"/>
        </a:spcAft>
        <a:buClr>
          <a:srgbClr val="A9AAAE"/>
        </a:buClr>
        <a:buFont typeface="Wingdings" pitchFamily="2" charset="2"/>
        <a:buChar char="n"/>
        <a:defRPr sz="2000">
          <a:solidFill>
            <a:schemeClr val="tx1"/>
          </a:solidFill>
          <a:latin typeface="+mn-lt"/>
        </a:defRPr>
      </a:lvl3pPr>
      <a:lvl4pPr marL="1600200" indent="-228600" algn="l" rtl="0" eaLnBrk="1" fontAlgn="base" hangingPunct="1">
        <a:spcBef>
          <a:spcPct val="20000"/>
        </a:spcBef>
        <a:spcAft>
          <a:spcPct val="0"/>
        </a:spcAft>
        <a:buClr>
          <a:srgbClr val="A9AAAE"/>
        </a:buClr>
        <a:buFont typeface="Wingdings" pitchFamily="2" charset="2"/>
        <a:buChar char="§"/>
        <a:defRPr sz="2000">
          <a:solidFill>
            <a:schemeClr val="tx1"/>
          </a:solidFill>
          <a:latin typeface="+mn-lt"/>
        </a:defRPr>
      </a:lvl4pPr>
      <a:lvl5pPr marL="2057400" indent="-228600" algn="l" rtl="0" eaLnBrk="1" fontAlgn="base" hangingPunct="1">
        <a:spcBef>
          <a:spcPct val="20000"/>
        </a:spcBef>
        <a:spcAft>
          <a:spcPct val="0"/>
        </a:spcAft>
        <a:buClr>
          <a:srgbClr val="A9AAAE"/>
        </a:buClr>
        <a:buFont typeface="Wingdings" pitchFamily="2" charset="2"/>
        <a:buChar char="§"/>
        <a:defRPr sz="2000">
          <a:solidFill>
            <a:schemeClr val="tx1"/>
          </a:solidFill>
          <a:latin typeface="+mn-lt"/>
        </a:defRPr>
      </a:lvl5pPr>
      <a:lvl6pPr marL="2514600" indent="-228600" algn="l" rtl="0" eaLnBrk="1" fontAlgn="base" hangingPunct="1">
        <a:spcBef>
          <a:spcPct val="20000"/>
        </a:spcBef>
        <a:spcAft>
          <a:spcPct val="0"/>
        </a:spcAft>
        <a:buClr>
          <a:srgbClr val="A9AAAE"/>
        </a:buClr>
        <a:buFont typeface="Wingdings" pitchFamily="2" charset="2"/>
        <a:buChar char="§"/>
        <a:defRPr sz="2000">
          <a:solidFill>
            <a:schemeClr val="tx1"/>
          </a:solidFill>
          <a:latin typeface="+mn-lt"/>
        </a:defRPr>
      </a:lvl6pPr>
      <a:lvl7pPr marL="2971800" indent="-228600" algn="l" rtl="0" eaLnBrk="1" fontAlgn="base" hangingPunct="1">
        <a:spcBef>
          <a:spcPct val="20000"/>
        </a:spcBef>
        <a:spcAft>
          <a:spcPct val="0"/>
        </a:spcAft>
        <a:buClr>
          <a:srgbClr val="A9AAAE"/>
        </a:buClr>
        <a:buFont typeface="Wingdings" pitchFamily="2" charset="2"/>
        <a:buChar char="§"/>
        <a:defRPr sz="2000">
          <a:solidFill>
            <a:schemeClr val="tx1"/>
          </a:solidFill>
          <a:latin typeface="+mn-lt"/>
        </a:defRPr>
      </a:lvl7pPr>
      <a:lvl8pPr marL="3429000" indent="-228600" algn="l" rtl="0" eaLnBrk="1" fontAlgn="base" hangingPunct="1">
        <a:spcBef>
          <a:spcPct val="20000"/>
        </a:spcBef>
        <a:spcAft>
          <a:spcPct val="0"/>
        </a:spcAft>
        <a:buClr>
          <a:srgbClr val="A9AAAE"/>
        </a:buClr>
        <a:buFont typeface="Wingdings" pitchFamily="2" charset="2"/>
        <a:buChar char="§"/>
        <a:defRPr sz="2000">
          <a:solidFill>
            <a:schemeClr val="tx1"/>
          </a:solidFill>
          <a:latin typeface="+mn-lt"/>
        </a:defRPr>
      </a:lvl8pPr>
      <a:lvl9pPr marL="3886200" indent="-228600" algn="l" rtl="0" eaLnBrk="1" fontAlgn="base" hangingPunct="1">
        <a:spcBef>
          <a:spcPct val="20000"/>
        </a:spcBef>
        <a:spcAft>
          <a:spcPct val="0"/>
        </a:spcAft>
        <a:buClr>
          <a:srgbClr val="A9AAAE"/>
        </a:buClr>
        <a:buFont typeface="Wingdings" pitchFamily="2" charset="2"/>
        <a:buChar char="§"/>
        <a:defRPr sz="20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6F6F7"/>
        </a:solidFill>
        <a:effectLst/>
      </p:bgPr>
    </p:bg>
    <p:spTree>
      <p:nvGrpSpPr>
        <p:cNvPr id="1" name=""/>
        <p:cNvGrpSpPr/>
        <p:nvPr/>
      </p:nvGrpSpPr>
      <p:grpSpPr>
        <a:xfrm>
          <a:off x="0" y="0"/>
          <a:ext cx="0" cy="0"/>
          <a:chOff x="0" y="0"/>
          <a:chExt cx="0" cy="0"/>
        </a:xfrm>
      </p:grpSpPr>
      <p:sp>
        <p:nvSpPr>
          <p:cNvPr id="227330" name="Rectangle 2"/>
          <p:cNvSpPr>
            <a:spLocks noChangeArrowheads="1"/>
          </p:cNvSpPr>
          <p:nvPr/>
        </p:nvSpPr>
        <p:spPr bwMode="auto">
          <a:xfrm>
            <a:off x="0" y="-6350"/>
            <a:ext cx="9144000" cy="2536825"/>
          </a:xfrm>
          <a:prstGeom prst="rect">
            <a:avLst/>
          </a:prstGeom>
          <a:solidFill>
            <a:srgbClr val="DFE1E2"/>
          </a:solidFill>
          <a:ln w="9525">
            <a:noFill/>
            <a:miter lim="800000"/>
            <a:headEnd/>
            <a:tailEnd/>
          </a:ln>
          <a:effectLst/>
        </p:spPr>
        <p:txBody>
          <a:bodyPr wrap="none" anchor="ctr"/>
          <a:lstStyle/>
          <a:p>
            <a:pPr algn="ctr"/>
            <a:endParaRPr lang="cs-CZ"/>
          </a:p>
        </p:txBody>
      </p:sp>
      <p:sp>
        <p:nvSpPr>
          <p:cNvPr id="227332" name="Rectangle 4"/>
          <p:cNvSpPr>
            <a:spLocks noGrp="1" noChangeArrowheads="1"/>
          </p:cNvSpPr>
          <p:nvPr>
            <p:ph type="ftr" sz="quarter" idx="3"/>
          </p:nvPr>
        </p:nvSpPr>
        <p:spPr bwMode="auto">
          <a:xfrm>
            <a:off x="2705100" y="6442075"/>
            <a:ext cx="4960938" cy="263525"/>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l">
              <a:defRPr sz="1200">
                <a:solidFill>
                  <a:srgbClr val="777777"/>
                </a:solidFill>
                <a:latin typeface="+mn-lt"/>
              </a:defRPr>
            </a:lvl1pPr>
          </a:lstStyle>
          <a:p>
            <a:r>
              <a:rPr lang="cs-CZ"/>
              <a:t>Zápatí prezentace</a:t>
            </a:r>
          </a:p>
        </p:txBody>
      </p:sp>
      <p:sp>
        <p:nvSpPr>
          <p:cNvPr id="227339" name="Rectangle 11"/>
          <p:cNvSpPr>
            <a:spLocks noGrp="1" noChangeArrowheads="1"/>
          </p:cNvSpPr>
          <p:nvPr>
            <p:ph type="title"/>
          </p:nvPr>
        </p:nvSpPr>
        <p:spPr bwMode="auto">
          <a:xfrm>
            <a:off x="2705100" y="3141663"/>
            <a:ext cx="5969000" cy="3311525"/>
          </a:xfrm>
          <a:prstGeom prst="rect">
            <a:avLst/>
          </a:prstGeom>
          <a:noFill/>
          <a:ln w="9525">
            <a:noFill/>
            <a:miter lim="800000"/>
            <a:headEnd/>
            <a:tailEnd/>
          </a:ln>
          <a:effectLst/>
        </p:spPr>
        <p:txBody>
          <a:bodyPr vert="horz" wrap="square" lIns="0" tIns="0" rIns="0" bIns="1080000" numCol="1" anchor="t" anchorCtr="0" compatLnSpc="1">
            <a:prstTxWarp prst="textNoShape">
              <a:avLst/>
            </a:prstTxWarp>
          </a:bodyPr>
          <a:lstStyle/>
          <a:p>
            <a:pPr lvl="0"/>
            <a:r>
              <a:rPr lang="cs-CZ" smtClean="0"/>
              <a:t>Klepnutím lze upravit styl předlohy nadpisů.</a:t>
            </a:r>
          </a:p>
        </p:txBody>
      </p:sp>
      <p:sp>
        <p:nvSpPr>
          <p:cNvPr id="227350" name="Rectangle 22"/>
          <p:cNvSpPr>
            <a:spLocks noChangeArrowheads="1"/>
          </p:cNvSpPr>
          <p:nvPr/>
        </p:nvSpPr>
        <p:spPr bwMode="auto">
          <a:xfrm>
            <a:off x="6391275" y="2457450"/>
            <a:ext cx="2752725" cy="115888"/>
          </a:xfrm>
          <a:prstGeom prst="rect">
            <a:avLst/>
          </a:prstGeom>
          <a:solidFill>
            <a:srgbClr val="80379B"/>
          </a:solidFill>
          <a:ln w="9525">
            <a:noFill/>
            <a:miter lim="800000"/>
            <a:headEnd/>
            <a:tailEnd/>
          </a:ln>
          <a:effectLst/>
        </p:spPr>
        <p:txBody>
          <a:bodyPr wrap="none" anchor="ctr"/>
          <a:lstStyle/>
          <a:p>
            <a:endParaRPr lang="cs-CZ"/>
          </a:p>
        </p:txBody>
      </p:sp>
      <p:pic>
        <p:nvPicPr>
          <p:cNvPr id="227351" name="Picture 23" descr="PF_PPT"/>
          <p:cNvPicPr>
            <a:picLocks noChangeAspect="1" noChangeArrowheads="1"/>
          </p:cNvPicPr>
          <p:nvPr/>
        </p:nvPicPr>
        <p:blipFill>
          <a:blip r:embed="rId13" cstate="print"/>
          <a:srcRect/>
          <a:stretch>
            <a:fillRect/>
          </a:stretch>
        </p:blipFill>
        <p:spPr bwMode="auto">
          <a:xfrm>
            <a:off x="2705100" y="431800"/>
            <a:ext cx="5391150" cy="1666875"/>
          </a:xfrm>
          <a:prstGeom prst="rect">
            <a:avLst/>
          </a:prstGeom>
          <a:noFill/>
          <a:ln w="9525">
            <a:noFill/>
            <a:miter lim="800000"/>
            <a:headEnd/>
            <a:tailEnd/>
          </a:ln>
        </p:spPr>
      </p:pic>
      <p:pic>
        <p:nvPicPr>
          <p:cNvPr id="227352" name="Picture 24" descr="pruh+znak_PF_13_gray5+fialovy_RGB"/>
          <p:cNvPicPr>
            <a:picLocks noChangeAspect="1" noChangeArrowheads="1"/>
          </p:cNvPicPr>
          <p:nvPr/>
        </p:nvPicPr>
        <p:blipFill>
          <a:blip r:embed="rId14" cstate="print"/>
          <a:srcRect t="15526" b="33673"/>
          <a:stretch>
            <a:fillRect/>
          </a:stretch>
        </p:blipFill>
        <p:spPr bwMode="auto">
          <a:xfrm>
            <a:off x="415925" y="-63500"/>
            <a:ext cx="2339975" cy="6910388"/>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Lst>
  <p:timing>
    <p:tnLst>
      <p:par>
        <p:cTn id="1" dur="indefinite" restart="never" nodeType="tmRoot"/>
      </p:par>
    </p:tnLst>
  </p:timing>
  <p:hf sldNum="0" hdr="0" dt="0"/>
  <p:txStyles>
    <p:titleStyle>
      <a:lvl1pPr algn="l" rtl="0" fontAlgn="base">
        <a:spcBef>
          <a:spcPct val="20000"/>
        </a:spcBef>
        <a:spcAft>
          <a:spcPct val="0"/>
        </a:spcAft>
        <a:buClr>
          <a:srgbClr val="7D1E1E"/>
        </a:buClr>
        <a:buSzPct val="90000"/>
        <a:buFont typeface="Wingdings" pitchFamily="2" charset="2"/>
        <a:defRPr sz="5200">
          <a:solidFill>
            <a:schemeClr val="tx1"/>
          </a:solidFill>
          <a:latin typeface="+mj-lt"/>
          <a:ea typeface="+mj-ea"/>
          <a:cs typeface="+mj-cs"/>
        </a:defRPr>
      </a:lvl1pPr>
      <a:lvl2pPr algn="l" rtl="0" fontAlgn="base">
        <a:spcBef>
          <a:spcPct val="20000"/>
        </a:spcBef>
        <a:spcAft>
          <a:spcPct val="0"/>
        </a:spcAft>
        <a:buClr>
          <a:srgbClr val="7D1E1E"/>
        </a:buClr>
        <a:buSzPct val="90000"/>
        <a:buFont typeface="Wingdings" pitchFamily="2" charset="2"/>
        <a:defRPr sz="5200">
          <a:solidFill>
            <a:schemeClr val="tx1"/>
          </a:solidFill>
          <a:latin typeface="Trebuchet MS" pitchFamily="34" charset="0"/>
        </a:defRPr>
      </a:lvl2pPr>
      <a:lvl3pPr algn="l" rtl="0" fontAlgn="base">
        <a:spcBef>
          <a:spcPct val="20000"/>
        </a:spcBef>
        <a:spcAft>
          <a:spcPct val="0"/>
        </a:spcAft>
        <a:buClr>
          <a:srgbClr val="7D1E1E"/>
        </a:buClr>
        <a:buSzPct val="90000"/>
        <a:buFont typeface="Wingdings" pitchFamily="2" charset="2"/>
        <a:defRPr sz="5200">
          <a:solidFill>
            <a:schemeClr val="tx1"/>
          </a:solidFill>
          <a:latin typeface="Trebuchet MS" pitchFamily="34" charset="0"/>
        </a:defRPr>
      </a:lvl3pPr>
      <a:lvl4pPr algn="l" rtl="0" fontAlgn="base">
        <a:spcBef>
          <a:spcPct val="20000"/>
        </a:spcBef>
        <a:spcAft>
          <a:spcPct val="0"/>
        </a:spcAft>
        <a:buClr>
          <a:srgbClr val="7D1E1E"/>
        </a:buClr>
        <a:buSzPct val="90000"/>
        <a:buFont typeface="Wingdings" pitchFamily="2" charset="2"/>
        <a:defRPr sz="5200">
          <a:solidFill>
            <a:schemeClr val="tx1"/>
          </a:solidFill>
          <a:latin typeface="Trebuchet MS" pitchFamily="34" charset="0"/>
        </a:defRPr>
      </a:lvl4pPr>
      <a:lvl5pPr algn="l" rtl="0" fontAlgn="base">
        <a:spcBef>
          <a:spcPct val="20000"/>
        </a:spcBef>
        <a:spcAft>
          <a:spcPct val="0"/>
        </a:spcAft>
        <a:buClr>
          <a:srgbClr val="7D1E1E"/>
        </a:buClr>
        <a:buSzPct val="90000"/>
        <a:buFont typeface="Wingdings" pitchFamily="2" charset="2"/>
        <a:defRPr sz="5200">
          <a:solidFill>
            <a:schemeClr val="tx1"/>
          </a:solidFill>
          <a:latin typeface="Trebuchet MS" pitchFamily="34" charset="0"/>
        </a:defRPr>
      </a:lvl5pPr>
      <a:lvl6pPr marL="457200" algn="l" rtl="0" fontAlgn="base">
        <a:spcBef>
          <a:spcPct val="20000"/>
        </a:spcBef>
        <a:spcAft>
          <a:spcPct val="0"/>
        </a:spcAft>
        <a:buClr>
          <a:srgbClr val="7D1E1E"/>
        </a:buClr>
        <a:buSzPct val="90000"/>
        <a:buFont typeface="Wingdings" pitchFamily="2" charset="2"/>
        <a:defRPr sz="5200">
          <a:solidFill>
            <a:schemeClr val="tx1"/>
          </a:solidFill>
          <a:latin typeface="Trebuchet MS" pitchFamily="34" charset="0"/>
        </a:defRPr>
      </a:lvl6pPr>
      <a:lvl7pPr marL="914400" algn="l" rtl="0" fontAlgn="base">
        <a:spcBef>
          <a:spcPct val="20000"/>
        </a:spcBef>
        <a:spcAft>
          <a:spcPct val="0"/>
        </a:spcAft>
        <a:buClr>
          <a:srgbClr val="7D1E1E"/>
        </a:buClr>
        <a:buSzPct val="90000"/>
        <a:buFont typeface="Wingdings" pitchFamily="2" charset="2"/>
        <a:defRPr sz="5200">
          <a:solidFill>
            <a:schemeClr val="tx1"/>
          </a:solidFill>
          <a:latin typeface="Trebuchet MS" pitchFamily="34" charset="0"/>
        </a:defRPr>
      </a:lvl7pPr>
      <a:lvl8pPr marL="1371600" algn="l" rtl="0" fontAlgn="base">
        <a:spcBef>
          <a:spcPct val="20000"/>
        </a:spcBef>
        <a:spcAft>
          <a:spcPct val="0"/>
        </a:spcAft>
        <a:buClr>
          <a:srgbClr val="7D1E1E"/>
        </a:buClr>
        <a:buSzPct val="90000"/>
        <a:buFont typeface="Wingdings" pitchFamily="2" charset="2"/>
        <a:defRPr sz="5200">
          <a:solidFill>
            <a:schemeClr val="tx1"/>
          </a:solidFill>
          <a:latin typeface="Trebuchet MS" pitchFamily="34" charset="0"/>
        </a:defRPr>
      </a:lvl8pPr>
      <a:lvl9pPr marL="1828800" algn="l" rtl="0" fontAlgn="base">
        <a:spcBef>
          <a:spcPct val="20000"/>
        </a:spcBef>
        <a:spcAft>
          <a:spcPct val="0"/>
        </a:spcAft>
        <a:buClr>
          <a:srgbClr val="7D1E1E"/>
        </a:buClr>
        <a:buSzPct val="90000"/>
        <a:buFont typeface="Wingdings" pitchFamily="2" charset="2"/>
        <a:defRPr sz="5200">
          <a:solidFill>
            <a:schemeClr val="tx1"/>
          </a:solidFill>
          <a:latin typeface="Trebuchet MS" pitchFamily="34" charset="0"/>
        </a:defRPr>
      </a:lvl9pPr>
    </p:titleStyle>
    <p:bodyStyle>
      <a:lvl1pPr algn="l" rtl="0" fontAlgn="base">
        <a:spcBef>
          <a:spcPct val="20000"/>
        </a:spcBef>
        <a:spcAft>
          <a:spcPct val="0"/>
        </a:spcAft>
        <a:buClr>
          <a:srgbClr val="7D1E1E"/>
        </a:buClr>
        <a:buSzPct val="90000"/>
        <a:buFont typeface="Wingdings" pitchFamily="2" charset="2"/>
        <a:defRPr sz="3600" b="1">
          <a:solidFill>
            <a:srgbClr val="7D1E1E"/>
          </a:solidFill>
          <a:latin typeface="+mn-lt"/>
          <a:ea typeface="+mn-ea"/>
          <a:cs typeface="+mn-cs"/>
        </a:defRPr>
      </a:lvl1pPr>
      <a:lvl2pPr marL="827088" indent="-285750" algn="l" rtl="0" fontAlgn="base">
        <a:spcBef>
          <a:spcPct val="20000"/>
        </a:spcBef>
        <a:spcAft>
          <a:spcPct val="0"/>
        </a:spcAft>
        <a:buClr>
          <a:srgbClr val="7D1E1E"/>
        </a:buClr>
        <a:buSzPct val="75000"/>
        <a:buFont typeface="Wingdings" pitchFamily="2" charset="2"/>
        <a:buChar char="n"/>
        <a:defRPr sz="2600">
          <a:solidFill>
            <a:schemeClr val="tx1"/>
          </a:solidFill>
          <a:latin typeface="Arial" charset="0"/>
        </a:defRPr>
      </a:lvl2pPr>
      <a:lvl3pPr marL="1235075" indent="-228600" algn="l" rtl="0" fontAlgn="base">
        <a:spcBef>
          <a:spcPct val="20000"/>
        </a:spcBef>
        <a:spcAft>
          <a:spcPct val="0"/>
        </a:spcAft>
        <a:buClr>
          <a:srgbClr val="7D1E1E"/>
        </a:buClr>
        <a:buFont typeface="Wingdings" pitchFamily="2" charset="2"/>
        <a:buChar char="n"/>
        <a:defRPr sz="2300">
          <a:solidFill>
            <a:schemeClr val="tx1"/>
          </a:solidFill>
          <a:latin typeface="Arial" charset="0"/>
        </a:defRPr>
      </a:lvl3pPr>
      <a:lvl4pPr marL="1643063" indent="-228600" algn="l" rtl="0" fontAlgn="base">
        <a:spcBef>
          <a:spcPct val="20000"/>
        </a:spcBef>
        <a:spcAft>
          <a:spcPct val="0"/>
        </a:spcAft>
        <a:buClr>
          <a:srgbClr val="7D1E1E"/>
        </a:buClr>
        <a:buFont typeface="Wingdings" pitchFamily="2" charset="2"/>
        <a:buChar char="§"/>
        <a:defRPr sz="2000">
          <a:solidFill>
            <a:schemeClr val="tx1"/>
          </a:solidFill>
          <a:latin typeface="Arial" charset="0"/>
        </a:defRPr>
      </a:lvl4pPr>
      <a:lvl5pPr marL="2057400" indent="-228600" algn="l" rtl="0" fontAlgn="base">
        <a:spcBef>
          <a:spcPct val="20000"/>
        </a:spcBef>
        <a:spcAft>
          <a:spcPct val="0"/>
        </a:spcAft>
        <a:buClr>
          <a:srgbClr val="7D1E1E"/>
        </a:buClr>
        <a:buFont typeface="Wingdings" pitchFamily="2" charset="2"/>
        <a:buChar char="§"/>
        <a:defRPr sz="2000">
          <a:solidFill>
            <a:schemeClr val="tx1"/>
          </a:solidFill>
          <a:latin typeface="Arial" charset="0"/>
        </a:defRPr>
      </a:lvl5pPr>
      <a:lvl6pPr marL="2514600" indent="-228600" algn="l" rtl="0" fontAlgn="base">
        <a:spcBef>
          <a:spcPct val="20000"/>
        </a:spcBef>
        <a:spcAft>
          <a:spcPct val="0"/>
        </a:spcAft>
        <a:buClr>
          <a:srgbClr val="7D1E1E"/>
        </a:buClr>
        <a:buFont typeface="Wingdings" pitchFamily="2" charset="2"/>
        <a:buChar char="§"/>
        <a:defRPr sz="2000">
          <a:solidFill>
            <a:schemeClr val="tx1"/>
          </a:solidFill>
          <a:latin typeface="Arial" charset="0"/>
        </a:defRPr>
      </a:lvl6pPr>
      <a:lvl7pPr marL="2971800" indent="-228600" algn="l" rtl="0" fontAlgn="base">
        <a:spcBef>
          <a:spcPct val="20000"/>
        </a:spcBef>
        <a:spcAft>
          <a:spcPct val="0"/>
        </a:spcAft>
        <a:buClr>
          <a:srgbClr val="7D1E1E"/>
        </a:buClr>
        <a:buFont typeface="Wingdings" pitchFamily="2" charset="2"/>
        <a:buChar char="§"/>
        <a:defRPr sz="2000">
          <a:solidFill>
            <a:schemeClr val="tx1"/>
          </a:solidFill>
          <a:latin typeface="Arial" charset="0"/>
        </a:defRPr>
      </a:lvl7pPr>
      <a:lvl8pPr marL="3429000" indent="-228600" algn="l" rtl="0" fontAlgn="base">
        <a:spcBef>
          <a:spcPct val="20000"/>
        </a:spcBef>
        <a:spcAft>
          <a:spcPct val="0"/>
        </a:spcAft>
        <a:buClr>
          <a:srgbClr val="7D1E1E"/>
        </a:buClr>
        <a:buFont typeface="Wingdings" pitchFamily="2" charset="2"/>
        <a:buChar char="§"/>
        <a:defRPr sz="2000">
          <a:solidFill>
            <a:schemeClr val="tx1"/>
          </a:solidFill>
          <a:latin typeface="Arial" charset="0"/>
        </a:defRPr>
      </a:lvl8pPr>
      <a:lvl9pPr marL="3886200" indent="-228600" algn="l" rtl="0" fontAlgn="base">
        <a:spcBef>
          <a:spcPct val="20000"/>
        </a:spcBef>
        <a:spcAft>
          <a:spcPct val="0"/>
        </a:spcAft>
        <a:buClr>
          <a:srgbClr val="7D1E1E"/>
        </a:buClr>
        <a:buFont typeface="Wingdings" pitchFamily="2" charset="2"/>
        <a:buChar char="§"/>
        <a:defRPr sz="2000">
          <a:solidFill>
            <a:schemeClr val="tx1"/>
          </a:solidFill>
          <a:latin typeface="Arial" charset="0"/>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3"/>
          </p:nvPr>
        </p:nvSpPr>
        <p:spPr/>
        <p:txBody>
          <a:bodyPr/>
          <a:lstStyle/>
          <a:p>
            <a:endParaRPr lang="cs-CZ" dirty="0"/>
          </a:p>
        </p:txBody>
      </p:sp>
      <p:sp>
        <p:nvSpPr>
          <p:cNvPr id="5" name="Rectangle 7"/>
          <p:cNvSpPr>
            <a:spLocks noGrp="1" noChangeArrowheads="1"/>
          </p:cNvSpPr>
          <p:nvPr>
            <p:ph type="sldNum" sz="quarter" idx="4"/>
          </p:nvPr>
        </p:nvSpPr>
        <p:spPr/>
        <p:txBody>
          <a:bodyPr/>
          <a:lstStyle/>
          <a:p>
            <a:endParaRPr lang="cs-CZ" dirty="0"/>
          </a:p>
        </p:txBody>
      </p:sp>
      <p:sp>
        <p:nvSpPr>
          <p:cNvPr id="342018" name="Rectangle 2"/>
          <p:cNvSpPr>
            <a:spLocks noGrp="1" noChangeArrowheads="1"/>
          </p:cNvSpPr>
          <p:nvPr>
            <p:ph type="ctrTitle"/>
          </p:nvPr>
        </p:nvSpPr>
        <p:spPr>
          <a:xfrm>
            <a:off x="2705100" y="2564904"/>
            <a:ext cx="6438900" cy="3672384"/>
          </a:xfrm>
        </p:spPr>
        <p:txBody>
          <a:bodyPr/>
          <a:lstStyle/>
          <a:p>
            <a:r>
              <a:rPr lang="cs-CZ" sz="4000" b="1" dirty="0" smtClean="0">
                <a:solidFill>
                  <a:schemeClr val="tx1"/>
                </a:solidFill>
                <a:latin typeface="+mj-lt"/>
                <a:ea typeface="+mj-ea"/>
                <a:cs typeface="+mj-cs"/>
              </a:rPr>
              <a:t/>
            </a:r>
            <a:br>
              <a:rPr lang="cs-CZ" sz="4000" b="1" dirty="0" smtClean="0">
                <a:solidFill>
                  <a:schemeClr val="tx1"/>
                </a:solidFill>
                <a:latin typeface="+mj-lt"/>
                <a:ea typeface="+mj-ea"/>
                <a:cs typeface="+mj-cs"/>
              </a:rPr>
            </a:br>
            <a:r>
              <a:rPr lang="cs-CZ" sz="4000" b="1" i="1" dirty="0" err="1" smtClean="0">
                <a:solidFill>
                  <a:schemeClr val="tx1"/>
                </a:solidFill>
                <a:latin typeface="+mj-lt"/>
                <a:ea typeface="+mj-ea"/>
                <a:cs typeface="+mj-cs"/>
              </a:rPr>
              <a:t>Clausula</a:t>
            </a:r>
            <a:r>
              <a:rPr lang="cs-CZ" sz="4000" b="1" i="1" dirty="0" smtClean="0">
                <a:solidFill>
                  <a:schemeClr val="tx1"/>
                </a:solidFill>
                <a:latin typeface="+mj-lt"/>
                <a:ea typeface="+mj-ea"/>
                <a:cs typeface="+mj-cs"/>
              </a:rPr>
              <a:t> </a:t>
            </a:r>
            <a:r>
              <a:rPr lang="cs-CZ" sz="4000" b="1" i="1" dirty="0" err="1" smtClean="0">
                <a:solidFill>
                  <a:schemeClr val="tx1"/>
                </a:solidFill>
                <a:latin typeface="+mj-lt"/>
                <a:ea typeface="+mj-ea"/>
                <a:cs typeface="+mj-cs"/>
              </a:rPr>
              <a:t>rebus</a:t>
            </a:r>
            <a:r>
              <a:rPr lang="cs-CZ" sz="4000" b="1" i="1" dirty="0" smtClean="0">
                <a:solidFill>
                  <a:schemeClr val="tx1"/>
                </a:solidFill>
                <a:latin typeface="+mj-lt"/>
                <a:ea typeface="+mj-ea"/>
                <a:cs typeface="+mj-cs"/>
              </a:rPr>
              <a:t> sic </a:t>
            </a:r>
            <a:r>
              <a:rPr lang="cs-CZ" sz="4000" b="1" i="1" dirty="0" err="1" smtClean="0">
                <a:solidFill>
                  <a:schemeClr val="tx1"/>
                </a:solidFill>
                <a:latin typeface="+mj-lt"/>
                <a:ea typeface="+mj-ea"/>
                <a:cs typeface="+mj-cs"/>
              </a:rPr>
              <a:t>stantibus</a:t>
            </a:r>
            <a:r>
              <a:rPr lang="cs-CZ" sz="4000" b="1" i="1" dirty="0" smtClean="0">
                <a:solidFill>
                  <a:schemeClr val="tx1"/>
                </a:solidFill>
                <a:latin typeface="+mj-lt"/>
                <a:ea typeface="+mj-ea"/>
                <a:cs typeface="+mj-cs"/>
              </a:rPr>
              <a:t> </a:t>
            </a:r>
            <a:r>
              <a:rPr lang="cs-CZ" sz="4000" b="1" dirty="0" smtClean="0">
                <a:solidFill>
                  <a:schemeClr val="tx1"/>
                </a:solidFill>
                <a:latin typeface="+mj-lt"/>
                <a:ea typeface="+mj-ea"/>
                <a:cs typeface="+mj-cs"/>
              </a:rPr>
              <a:t>v českém právu</a:t>
            </a:r>
            <a:br>
              <a:rPr lang="cs-CZ" sz="4000" b="1" dirty="0" smtClean="0">
                <a:solidFill>
                  <a:schemeClr val="tx1"/>
                </a:solidFill>
                <a:latin typeface="+mj-lt"/>
                <a:ea typeface="+mj-ea"/>
                <a:cs typeface="+mj-cs"/>
              </a:rPr>
            </a:br>
            <a:r>
              <a:rPr lang="cs-CZ" sz="4000" b="1" dirty="0" smtClean="0">
                <a:solidFill>
                  <a:schemeClr val="tx1"/>
                </a:solidFill>
                <a:latin typeface="+mj-lt"/>
                <a:ea typeface="+mj-ea"/>
                <a:cs typeface="+mj-cs"/>
              </a:rPr>
              <a:t/>
            </a:r>
            <a:br>
              <a:rPr lang="cs-CZ" sz="4000" b="1" dirty="0" smtClean="0">
                <a:solidFill>
                  <a:schemeClr val="tx1"/>
                </a:solidFill>
                <a:latin typeface="+mj-lt"/>
                <a:ea typeface="+mj-ea"/>
                <a:cs typeface="+mj-cs"/>
              </a:rPr>
            </a:br>
            <a:r>
              <a:rPr lang="cs-CZ" sz="2400" b="1" dirty="0" smtClean="0"/>
              <a:t>Josef Kotásek</a:t>
            </a:r>
            <a:endParaRPr lang="cs-CZ" sz="2400" dirty="0"/>
          </a:p>
        </p:txBody>
      </p:sp>
      <p:sp>
        <p:nvSpPr>
          <p:cNvPr id="342040" name="Rectangle 24"/>
          <p:cNvSpPr>
            <a:spLocks noGrp="1" noChangeArrowheads="1"/>
          </p:cNvSpPr>
          <p:nvPr>
            <p:ph type="subTitle" idx="1"/>
          </p:nvPr>
        </p:nvSpPr>
        <p:spPr>
          <a:xfrm>
            <a:off x="2699792" y="1772816"/>
            <a:ext cx="5969000" cy="647700"/>
          </a:xfrm>
        </p:spPr>
        <p:txBody>
          <a:bodyPr/>
          <a:lstStyle/>
          <a:p>
            <a:r>
              <a:rPr lang="cs-CZ" dirty="0" smtClean="0"/>
              <a:t>Katedra obchodního práva</a:t>
            </a:r>
            <a:endParaRPr lang="cs-CZ"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Smlouvy nutno plnit….</a:t>
            </a:r>
            <a:endParaRPr lang="cs-CZ" dirty="0"/>
          </a:p>
        </p:txBody>
      </p:sp>
      <p:sp>
        <p:nvSpPr>
          <p:cNvPr id="3" name="Zástupný symbol pro obsah 2"/>
          <p:cNvSpPr>
            <a:spLocks noGrp="1"/>
          </p:cNvSpPr>
          <p:nvPr>
            <p:ph idx="1"/>
          </p:nvPr>
        </p:nvSpPr>
        <p:spPr/>
        <p:txBody>
          <a:bodyPr/>
          <a:lstStyle/>
          <a:p>
            <a:r>
              <a:rPr lang="cs-CZ" dirty="0" smtClean="0"/>
              <a:t>Změní-li se po uzavření smlouvy okolnosti do té míry, že se plnění podle smlouvy stane pro některou ze stran obtížnější, nemění to nic na její povinnosti splnit dluh.</a:t>
            </a:r>
          </a:p>
          <a:p>
            <a:r>
              <a:rPr lang="cs-CZ" dirty="0" smtClean="0"/>
              <a:t>Koreluje s § 2006 OZ: Plnění není nemožné, lze-li dluh splnit za ztížených podmínek, s většími náklady, s pomocí jiné osoby nebo až po určené době</a:t>
            </a:r>
          </a:p>
          <a:p>
            <a:r>
              <a:rPr lang="cs-CZ" dirty="0" smtClean="0"/>
              <a:t>Při závažném znevýhodnění jedné ze stran: možnost aktivace adaptačního mechanismus v § 1765 a § 1766</a:t>
            </a:r>
          </a:p>
        </p:txBody>
      </p:sp>
      <p:sp>
        <p:nvSpPr>
          <p:cNvPr id="4" name="Zástupný symbol pro zápatí 3"/>
          <p:cNvSpPr>
            <a:spLocks noGrp="1"/>
          </p:cNvSpPr>
          <p:nvPr>
            <p:ph type="ftr" sz="quarter" idx="10"/>
          </p:nvPr>
        </p:nvSpPr>
        <p:spPr/>
        <p:txBody>
          <a:bodyPr/>
          <a:lstStyle/>
          <a:p>
            <a:endParaRPr lang="cs-CZ" dirty="0"/>
          </a:p>
        </p:txBody>
      </p:sp>
      <p:sp>
        <p:nvSpPr>
          <p:cNvPr id="5" name="Zástupný symbol pro číslo snímku 4"/>
          <p:cNvSpPr>
            <a:spLocks noGrp="1"/>
          </p:cNvSpPr>
          <p:nvPr>
            <p:ph type="sldNum" sz="quarter" idx="11"/>
          </p:nvPr>
        </p:nvSpPr>
        <p:spPr/>
        <p:txBody>
          <a:bodyPr/>
          <a:lstStyle/>
          <a:p>
            <a:fld id="{23440FD6-4CE9-4AFC-8D16-D75E26F118CE}" type="slidenum">
              <a:rPr lang="cs-CZ" smtClean="0"/>
              <a:pPr/>
              <a:t>10</a:t>
            </a:fld>
            <a:endParaRPr lang="cs-CZ"/>
          </a:p>
        </p:txBody>
      </p:sp>
    </p:spTree>
    <p:extLst>
      <p:ext uri="{BB962C8B-B14F-4D97-AF65-F5344CB8AC3E}">
        <p14:creationId xmlns:p14="http://schemas.microsoft.com/office/powerpoint/2010/main" val="10216939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Ovšem …</a:t>
            </a:r>
            <a:endParaRPr lang="cs-CZ" dirty="0"/>
          </a:p>
        </p:txBody>
      </p:sp>
      <p:sp>
        <p:nvSpPr>
          <p:cNvPr id="3" name="Zástupný symbol pro obsah 2"/>
          <p:cNvSpPr>
            <a:spLocks noGrp="1"/>
          </p:cNvSpPr>
          <p:nvPr>
            <p:ph idx="1"/>
          </p:nvPr>
        </p:nvSpPr>
        <p:spPr>
          <a:xfrm>
            <a:off x="900113" y="1628800"/>
            <a:ext cx="7772400" cy="4502125"/>
          </a:xfrm>
        </p:spPr>
        <p:txBody>
          <a:bodyPr/>
          <a:lstStyle/>
          <a:p>
            <a:r>
              <a:rPr lang="cs-CZ" dirty="0" smtClean="0"/>
              <a:t>OZ 1765 (1) Dojde-li ke změně okolností tak podstatné, že změna založí v právech a povinnostech stran zvlášť hrubý nepoměr znevýhodněním jedné z nich buď neúměrným zvýšením nákladů plnění, anebo neúměrným snížením hodnoty předmětu plnění, má dotčená strana právo domáhat se vůči druhé straně </a:t>
            </a:r>
            <a:r>
              <a:rPr lang="cs-CZ" u="sng" dirty="0" smtClean="0"/>
              <a:t>obnovení jednání o smlouvě</a:t>
            </a:r>
            <a:r>
              <a:rPr lang="cs-CZ" dirty="0" smtClean="0"/>
              <a:t>, prokáže-li, že změnu nemohla rozumně předpokládat ani ovlivnit a že skutečnost nastala až po uzavření smlouvy, anebo se dotčené straně stala až po uzavření smlouvy známou. Uplatnění tohoto práva neopravňuje dotčenou stranu, aby odložila plnění.(2) Právo podle odstavce 1 dotčené straně nevznikne, převzala-li na sebe nebezpečí změny okolností.</a:t>
            </a:r>
            <a:br>
              <a:rPr lang="cs-CZ" dirty="0" smtClean="0"/>
            </a:br>
            <a:endParaRPr lang="cs-CZ" dirty="0" smtClean="0"/>
          </a:p>
        </p:txBody>
      </p:sp>
      <p:sp>
        <p:nvSpPr>
          <p:cNvPr id="4" name="Zástupný symbol pro zápatí 3"/>
          <p:cNvSpPr>
            <a:spLocks noGrp="1"/>
          </p:cNvSpPr>
          <p:nvPr>
            <p:ph type="ftr" sz="quarter" idx="10"/>
          </p:nvPr>
        </p:nvSpPr>
        <p:spPr/>
        <p:txBody>
          <a:bodyPr/>
          <a:lstStyle/>
          <a:p>
            <a:endParaRPr lang="cs-CZ" dirty="0"/>
          </a:p>
        </p:txBody>
      </p:sp>
      <p:sp>
        <p:nvSpPr>
          <p:cNvPr id="5" name="Zástupný symbol pro číslo snímku 4"/>
          <p:cNvSpPr>
            <a:spLocks noGrp="1"/>
          </p:cNvSpPr>
          <p:nvPr>
            <p:ph type="sldNum" sz="quarter" idx="11"/>
          </p:nvPr>
        </p:nvSpPr>
        <p:spPr/>
        <p:txBody>
          <a:bodyPr/>
          <a:lstStyle/>
          <a:p>
            <a:fld id="{23440FD6-4CE9-4AFC-8D16-D75E26F118CE}" type="slidenum">
              <a:rPr lang="cs-CZ" smtClean="0"/>
              <a:pPr/>
              <a:t>11</a:t>
            </a:fld>
            <a:endParaRPr lang="cs-CZ"/>
          </a:p>
        </p:txBody>
      </p:sp>
    </p:spTree>
    <p:extLst>
      <p:ext uri="{BB962C8B-B14F-4D97-AF65-F5344CB8AC3E}">
        <p14:creationId xmlns:p14="http://schemas.microsoft.com/office/powerpoint/2010/main" val="102169397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 1766 OZ</a:t>
            </a:r>
            <a:endParaRPr lang="cs-CZ" dirty="0"/>
          </a:p>
        </p:txBody>
      </p:sp>
      <p:sp>
        <p:nvSpPr>
          <p:cNvPr id="3" name="Zástupný symbol pro obsah 2"/>
          <p:cNvSpPr>
            <a:spLocks noGrp="1"/>
          </p:cNvSpPr>
          <p:nvPr>
            <p:ph idx="1"/>
          </p:nvPr>
        </p:nvSpPr>
        <p:spPr/>
        <p:txBody>
          <a:bodyPr/>
          <a:lstStyle/>
          <a:p>
            <a:r>
              <a:rPr lang="cs-CZ" dirty="0" smtClean="0"/>
              <a:t>(1) Nedohodnou-li se strany v přiměřené lhůtě, může soud k návrhu kterékoli z nich rozhodnout, že závazek ze smlouvy změní obnovením rovnováhy práv a povinností stran, anebo že jej zruší ke dni a za podmínek určených v rozhodnutí. Návrhem stran soud není vázán.</a:t>
            </a:r>
            <a:br>
              <a:rPr lang="cs-CZ" dirty="0" smtClean="0"/>
            </a:br>
            <a:r>
              <a:rPr lang="cs-CZ" dirty="0" smtClean="0"/>
              <a:t>(2) Soud návrh na změnu závazku zamítne, pokud dotčená strana neuplatnila právo na obnovení jednání o smlouvě v přiměřené lhůtě, co změnu okolností musela zjistit; má se za to, že tato lhůta činí dva měsíce.</a:t>
            </a:r>
          </a:p>
        </p:txBody>
      </p:sp>
      <p:sp>
        <p:nvSpPr>
          <p:cNvPr id="4" name="Zástupný symbol pro zápatí 3"/>
          <p:cNvSpPr>
            <a:spLocks noGrp="1"/>
          </p:cNvSpPr>
          <p:nvPr>
            <p:ph type="ftr" sz="quarter" idx="10"/>
          </p:nvPr>
        </p:nvSpPr>
        <p:spPr/>
        <p:txBody>
          <a:bodyPr/>
          <a:lstStyle/>
          <a:p>
            <a:endParaRPr lang="cs-CZ" dirty="0"/>
          </a:p>
        </p:txBody>
      </p:sp>
      <p:sp>
        <p:nvSpPr>
          <p:cNvPr id="5" name="Zástupný symbol pro číslo snímku 4"/>
          <p:cNvSpPr>
            <a:spLocks noGrp="1"/>
          </p:cNvSpPr>
          <p:nvPr>
            <p:ph type="sldNum" sz="quarter" idx="11"/>
          </p:nvPr>
        </p:nvSpPr>
        <p:spPr/>
        <p:txBody>
          <a:bodyPr/>
          <a:lstStyle/>
          <a:p>
            <a:fld id="{23440FD6-4CE9-4AFC-8D16-D75E26F118CE}" type="slidenum">
              <a:rPr lang="cs-CZ" smtClean="0"/>
              <a:pPr/>
              <a:t>12</a:t>
            </a:fld>
            <a:endParaRPr lang="cs-CZ"/>
          </a:p>
        </p:txBody>
      </p:sp>
    </p:spTree>
    <p:extLst>
      <p:ext uri="{BB962C8B-B14F-4D97-AF65-F5344CB8AC3E}">
        <p14:creationId xmlns:p14="http://schemas.microsoft.com/office/powerpoint/2010/main" val="10216939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Podstata </a:t>
            </a:r>
            <a:r>
              <a:rPr lang="cs-CZ" dirty="0" smtClean="0"/>
              <a:t>adaptace</a:t>
            </a:r>
            <a:r>
              <a:rPr lang="cs-CZ" dirty="0" smtClean="0"/>
              <a:t>, inspirace zákonodárce</a:t>
            </a:r>
            <a:endParaRPr lang="cs-CZ" dirty="0"/>
          </a:p>
        </p:txBody>
      </p:sp>
      <p:sp>
        <p:nvSpPr>
          <p:cNvPr id="3" name="Zástupný symbol pro obsah 2"/>
          <p:cNvSpPr>
            <a:spLocks noGrp="1"/>
          </p:cNvSpPr>
          <p:nvPr>
            <p:ph idx="1"/>
          </p:nvPr>
        </p:nvSpPr>
        <p:spPr/>
        <p:txBody>
          <a:bodyPr/>
          <a:lstStyle/>
          <a:p>
            <a:r>
              <a:rPr lang="cs-CZ" sz="2200" dirty="0" smtClean="0"/>
              <a:t>Řešení směřuje k obnovení ekonomické rovnováhy v právech a povinnostech stran narušené následnou změnou okolností</a:t>
            </a:r>
          </a:p>
          <a:p>
            <a:r>
              <a:rPr lang="cs-CZ" sz="2200" dirty="0" smtClean="0"/>
              <a:t>Inspirováno úpravou obsaženou v principech UNIDROIT </a:t>
            </a:r>
          </a:p>
          <a:p>
            <a:r>
              <a:rPr lang="cs-CZ" sz="2200" dirty="0" smtClean="0"/>
              <a:t>Důsledněji a jasněji se rozlišuje situace skutečné „nemožnosti“ plnění, a pouhé „obtížnosti“ plnění</a:t>
            </a:r>
          </a:p>
          <a:p>
            <a:r>
              <a:rPr lang="cs-CZ" sz="2200" dirty="0" smtClean="0"/>
              <a:t>Čl. 6.2.1 až 6.2.3 zásad UNIDROIT (</a:t>
            </a:r>
            <a:r>
              <a:rPr lang="cs-CZ" sz="2200" i="1" dirty="0" err="1" smtClean="0"/>
              <a:t>Principles</a:t>
            </a:r>
            <a:r>
              <a:rPr lang="cs-CZ" sz="2200" i="1" dirty="0" smtClean="0"/>
              <a:t> </a:t>
            </a:r>
            <a:r>
              <a:rPr lang="cs-CZ" sz="2200" i="1" dirty="0" err="1" smtClean="0"/>
              <a:t>of</a:t>
            </a:r>
            <a:r>
              <a:rPr lang="cs-CZ" sz="2200" i="1" dirty="0" smtClean="0"/>
              <a:t> </a:t>
            </a:r>
            <a:r>
              <a:rPr lang="cs-CZ" sz="2200" i="1" dirty="0" err="1" smtClean="0"/>
              <a:t>International</a:t>
            </a:r>
            <a:r>
              <a:rPr lang="cs-CZ" sz="2200" i="1" dirty="0" smtClean="0"/>
              <a:t> </a:t>
            </a:r>
            <a:r>
              <a:rPr lang="cs-CZ" sz="2200" i="1" dirty="0" err="1" smtClean="0"/>
              <a:t>Commercial</a:t>
            </a:r>
            <a:r>
              <a:rPr lang="cs-CZ" sz="2200" i="1" dirty="0" smtClean="0"/>
              <a:t> </a:t>
            </a:r>
            <a:r>
              <a:rPr lang="cs-CZ" sz="2200" i="1" dirty="0" err="1" smtClean="0"/>
              <a:t>Contracts</a:t>
            </a:r>
            <a:r>
              <a:rPr lang="cs-CZ" sz="2200" dirty="0" smtClean="0"/>
              <a:t>)</a:t>
            </a:r>
          </a:p>
          <a:p>
            <a:endParaRPr lang="cs-CZ" sz="2000" dirty="0" smtClean="0"/>
          </a:p>
          <a:p>
            <a:endParaRPr lang="cs-CZ" sz="2000" dirty="0" smtClean="0"/>
          </a:p>
          <a:p>
            <a:pPr>
              <a:buNone/>
            </a:pPr>
            <a:endParaRPr lang="cs-CZ" dirty="0" smtClean="0"/>
          </a:p>
        </p:txBody>
      </p:sp>
      <p:sp>
        <p:nvSpPr>
          <p:cNvPr id="4" name="Zástupný symbol pro zápatí 3"/>
          <p:cNvSpPr>
            <a:spLocks noGrp="1"/>
          </p:cNvSpPr>
          <p:nvPr>
            <p:ph type="ftr" sz="quarter" idx="10"/>
          </p:nvPr>
        </p:nvSpPr>
        <p:spPr/>
        <p:txBody>
          <a:bodyPr/>
          <a:lstStyle/>
          <a:p>
            <a:r>
              <a:rPr lang="cs-CZ" dirty="0" smtClean="0"/>
              <a:t>J</a:t>
            </a:r>
            <a:endParaRPr lang="cs-CZ" dirty="0"/>
          </a:p>
        </p:txBody>
      </p:sp>
      <p:sp>
        <p:nvSpPr>
          <p:cNvPr id="5" name="Zástupný symbol pro číslo snímku 4"/>
          <p:cNvSpPr>
            <a:spLocks noGrp="1"/>
          </p:cNvSpPr>
          <p:nvPr>
            <p:ph type="sldNum" sz="quarter" idx="11"/>
          </p:nvPr>
        </p:nvSpPr>
        <p:spPr/>
        <p:txBody>
          <a:bodyPr/>
          <a:lstStyle/>
          <a:p>
            <a:fld id="{23440FD6-4CE9-4AFC-8D16-D75E26F118CE}" type="slidenum">
              <a:rPr lang="cs-CZ" smtClean="0"/>
              <a:pPr/>
              <a:t>13</a:t>
            </a:fld>
            <a:endParaRPr lang="cs-CZ"/>
          </a:p>
        </p:txBody>
      </p:sp>
    </p:spTree>
    <p:extLst>
      <p:ext uri="{BB962C8B-B14F-4D97-AF65-F5344CB8AC3E}">
        <p14:creationId xmlns:p14="http://schemas.microsoft.com/office/powerpoint/2010/main" val="102169397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Další zahraniční inspirace</a:t>
            </a:r>
            <a:endParaRPr lang="cs-CZ" dirty="0"/>
          </a:p>
        </p:txBody>
      </p:sp>
      <p:sp>
        <p:nvSpPr>
          <p:cNvPr id="3" name="Zástupný symbol pro obsah 2"/>
          <p:cNvSpPr>
            <a:spLocks noGrp="1"/>
          </p:cNvSpPr>
          <p:nvPr>
            <p:ph idx="1"/>
          </p:nvPr>
        </p:nvSpPr>
        <p:spPr/>
        <p:txBody>
          <a:bodyPr/>
          <a:lstStyle/>
          <a:p>
            <a:r>
              <a:rPr lang="cs-CZ" dirty="0" smtClean="0"/>
              <a:t>Soft </a:t>
            </a:r>
            <a:r>
              <a:rPr lang="cs-CZ" dirty="0" err="1" smtClean="0"/>
              <a:t>law</a:t>
            </a:r>
            <a:r>
              <a:rPr lang="cs-CZ" dirty="0" smtClean="0"/>
              <a:t>, např. čl. 6:111 PECL, čl. III.-1:110 DCFR nebo čl. 157 </a:t>
            </a:r>
            <a:r>
              <a:rPr lang="cs-CZ" dirty="0" err="1" smtClean="0"/>
              <a:t>Gandolfiho</a:t>
            </a:r>
            <a:r>
              <a:rPr lang="cs-CZ" dirty="0" smtClean="0"/>
              <a:t> kodifikace (</a:t>
            </a:r>
            <a:r>
              <a:rPr lang="cs-CZ" i="1" dirty="0" smtClean="0"/>
              <a:t>Code </a:t>
            </a:r>
            <a:r>
              <a:rPr lang="cs-CZ" i="1" dirty="0" err="1" smtClean="0"/>
              <a:t>européen</a:t>
            </a:r>
            <a:r>
              <a:rPr lang="cs-CZ" i="1" dirty="0" smtClean="0"/>
              <a:t> des </a:t>
            </a:r>
            <a:r>
              <a:rPr lang="cs-CZ" i="1" dirty="0" err="1" smtClean="0"/>
              <a:t>contracts</a:t>
            </a:r>
            <a:r>
              <a:rPr lang="cs-CZ" dirty="0" smtClean="0"/>
              <a:t>). </a:t>
            </a:r>
          </a:p>
          <a:p>
            <a:r>
              <a:rPr lang="cs-CZ" dirty="0" smtClean="0"/>
              <a:t>Komparace: německá koncepce </a:t>
            </a:r>
            <a:r>
              <a:rPr lang="cs-CZ" i="1" dirty="0" err="1" smtClean="0"/>
              <a:t>Wegfall</a:t>
            </a:r>
            <a:r>
              <a:rPr lang="cs-CZ" i="1" dirty="0" smtClean="0"/>
              <a:t> der </a:t>
            </a:r>
            <a:r>
              <a:rPr lang="cs-CZ" i="1" dirty="0" err="1" smtClean="0"/>
              <a:t>Geschäftsgrundlage</a:t>
            </a:r>
            <a:r>
              <a:rPr lang="cs-CZ" dirty="0" smtClean="0"/>
              <a:t>, případně německé pojetí hospodářské nemožnosti plnění</a:t>
            </a:r>
          </a:p>
          <a:p>
            <a:r>
              <a:rPr lang="cs-CZ" dirty="0" smtClean="0"/>
              <a:t>Striktnější angloamerická koncepce </a:t>
            </a:r>
            <a:r>
              <a:rPr lang="cs-CZ" i="1" dirty="0" err="1" smtClean="0"/>
              <a:t>impracticability</a:t>
            </a:r>
            <a:r>
              <a:rPr lang="cs-CZ" dirty="0" smtClean="0"/>
              <a:t>, parciálně  </a:t>
            </a:r>
            <a:r>
              <a:rPr lang="cs-CZ" i="1" dirty="0" err="1" smtClean="0"/>
              <a:t>frustration</a:t>
            </a:r>
            <a:r>
              <a:rPr lang="cs-CZ" i="1" dirty="0" smtClean="0"/>
              <a:t> </a:t>
            </a:r>
            <a:r>
              <a:rPr lang="cs-CZ" i="1" dirty="0" err="1" smtClean="0"/>
              <a:t>of</a:t>
            </a:r>
            <a:r>
              <a:rPr lang="cs-CZ" i="1" dirty="0" smtClean="0"/>
              <a:t> </a:t>
            </a:r>
            <a:r>
              <a:rPr lang="cs-CZ" i="1" dirty="0" err="1" smtClean="0"/>
              <a:t>purpose</a:t>
            </a:r>
            <a:endParaRPr lang="cs-CZ" i="1" dirty="0" smtClean="0"/>
          </a:p>
          <a:p>
            <a:r>
              <a:rPr lang="cs-CZ" i="1" dirty="0" err="1" smtClean="0"/>
              <a:t>Hardship</a:t>
            </a:r>
            <a:endParaRPr lang="cs-CZ" dirty="0" smtClean="0"/>
          </a:p>
          <a:p>
            <a:endParaRPr lang="cs-CZ" sz="2000" dirty="0" smtClean="0"/>
          </a:p>
          <a:p>
            <a:pPr>
              <a:buNone/>
            </a:pPr>
            <a:endParaRPr lang="cs-CZ" dirty="0" smtClean="0"/>
          </a:p>
        </p:txBody>
      </p:sp>
      <p:sp>
        <p:nvSpPr>
          <p:cNvPr id="4" name="Zástupný symbol pro zápatí 3"/>
          <p:cNvSpPr>
            <a:spLocks noGrp="1"/>
          </p:cNvSpPr>
          <p:nvPr>
            <p:ph type="ftr" sz="quarter" idx="10"/>
          </p:nvPr>
        </p:nvSpPr>
        <p:spPr/>
        <p:txBody>
          <a:bodyPr/>
          <a:lstStyle/>
          <a:p>
            <a:endParaRPr lang="cs-CZ" dirty="0"/>
          </a:p>
        </p:txBody>
      </p:sp>
      <p:sp>
        <p:nvSpPr>
          <p:cNvPr id="5" name="Zástupný symbol pro číslo snímku 4"/>
          <p:cNvSpPr>
            <a:spLocks noGrp="1"/>
          </p:cNvSpPr>
          <p:nvPr>
            <p:ph type="sldNum" sz="quarter" idx="11"/>
          </p:nvPr>
        </p:nvSpPr>
        <p:spPr/>
        <p:txBody>
          <a:bodyPr/>
          <a:lstStyle/>
          <a:p>
            <a:fld id="{23440FD6-4CE9-4AFC-8D16-D75E26F118CE}" type="slidenum">
              <a:rPr lang="cs-CZ" smtClean="0"/>
              <a:pPr/>
              <a:t>14</a:t>
            </a:fld>
            <a:endParaRPr lang="cs-CZ"/>
          </a:p>
        </p:txBody>
      </p:sp>
    </p:spTree>
    <p:extLst>
      <p:ext uri="{BB962C8B-B14F-4D97-AF65-F5344CB8AC3E}">
        <p14:creationId xmlns:p14="http://schemas.microsoft.com/office/powerpoint/2010/main" val="102169397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Materiální předpoklady spuštění adaptačního mechanismu</a:t>
            </a:r>
            <a:endParaRPr lang="cs-CZ" dirty="0"/>
          </a:p>
        </p:txBody>
      </p:sp>
      <p:sp>
        <p:nvSpPr>
          <p:cNvPr id="3" name="Zástupný symbol pro obsah 2"/>
          <p:cNvSpPr>
            <a:spLocks noGrp="1"/>
          </p:cNvSpPr>
          <p:nvPr>
            <p:ph idx="1"/>
          </p:nvPr>
        </p:nvSpPr>
        <p:spPr/>
        <p:txBody>
          <a:bodyPr/>
          <a:lstStyle/>
          <a:p>
            <a:endParaRPr lang="cs-CZ" sz="2300" dirty="0" smtClean="0"/>
          </a:p>
          <a:p>
            <a:endParaRPr lang="cs-CZ" sz="2300" dirty="0" smtClean="0"/>
          </a:p>
          <a:p>
            <a:r>
              <a:rPr lang="cs-CZ" sz="2300" dirty="0" smtClean="0"/>
              <a:t>existence změny okolností</a:t>
            </a:r>
          </a:p>
          <a:p>
            <a:r>
              <a:rPr lang="cs-CZ" sz="2300" dirty="0" smtClean="0"/>
              <a:t>vznik zvlášť hrubého nepoměru v právech a povinnostech </a:t>
            </a:r>
          </a:p>
          <a:p>
            <a:r>
              <a:rPr lang="cs-CZ" sz="2300" dirty="0" smtClean="0"/>
              <a:t>nepředvídatelnost této změny</a:t>
            </a:r>
          </a:p>
          <a:p>
            <a:r>
              <a:rPr lang="cs-CZ" sz="2300" dirty="0" smtClean="0"/>
              <a:t>neovlivnitelnost změny</a:t>
            </a:r>
          </a:p>
          <a:p>
            <a:r>
              <a:rPr lang="cs-CZ" sz="2300" dirty="0" smtClean="0"/>
              <a:t>nepřevzetí rizika změny na sebe</a:t>
            </a:r>
          </a:p>
          <a:p>
            <a:r>
              <a:rPr lang="cs-CZ" sz="2300" dirty="0" smtClean="0"/>
              <a:t>příčinná souvislost mezi změnou a vznikem zvlášť hrubého nepoměru</a:t>
            </a:r>
          </a:p>
          <a:p>
            <a:endParaRPr lang="cs-CZ" sz="2000" i="1" dirty="0" smtClean="0"/>
          </a:p>
          <a:p>
            <a:endParaRPr lang="cs-CZ" sz="2000" dirty="0" smtClean="0"/>
          </a:p>
          <a:p>
            <a:endParaRPr lang="cs-CZ" sz="2000" dirty="0" smtClean="0"/>
          </a:p>
          <a:p>
            <a:pPr>
              <a:buNone/>
            </a:pPr>
            <a:endParaRPr lang="cs-CZ" dirty="0" smtClean="0"/>
          </a:p>
        </p:txBody>
      </p:sp>
      <p:sp>
        <p:nvSpPr>
          <p:cNvPr id="4" name="Zástupný symbol pro zápatí 3"/>
          <p:cNvSpPr>
            <a:spLocks noGrp="1"/>
          </p:cNvSpPr>
          <p:nvPr>
            <p:ph type="ftr" sz="quarter" idx="10"/>
          </p:nvPr>
        </p:nvSpPr>
        <p:spPr/>
        <p:txBody>
          <a:bodyPr/>
          <a:lstStyle/>
          <a:p>
            <a:endParaRPr lang="cs-CZ" dirty="0"/>
          </a:p>
        </p:txBody>
      </p:sp>
      <p:sp>
        <p:nvSpPr>
          <p:cNvPr id="5" name="Zástupný symbol pro číslo snímku 4"/>
          <p:cNvSpPr>
            <a:spLocks noGrp="1"/>
          </p:cNvSpPr>
          <p:nvPr>
            <p:ph type="sldNum" sz="quarter" idx="11"/>
          </p:nvPr>
        </p:nvSpPr>
        <p:spPr/>
        <p:txBody>
          <a:bodyPr/>
          <a:lstStyle/>
          <a:p>
            <a:fld id="{23440FD6-4CE9-4AFC-8D16-D75E26F118CE}" type="slidenum">
              <a:rPr lang="cs-CZ" smtClean="0"/>
              <a:pPr/>
              <a:t>15</a:t>
            </a:fld>
            <a:endParaRPr lang="cs-CZ"/>
          </a:p>
        </p:txBody>
      </p:sp>
    </p:spTree>
    <p:extLst>
      <p:ext uri="{BB962C8B-B14F-4D97-AF65-F5344CB8AC3E}">
        <p14:creationId xmlns:p14="http://schemas.microsoft.com/office/powerpoint/2010/main" val="102169397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Hrubý nepoměr znevýhodněním</a:t>
            </a:r>
            <a:endParaRPr lang="cs-CZ" dirty="0"/>
          </a:p>
        </p:txBody>
      </p:sp>
      <p:sp>
        <p:nvSpPr>
          <p:cNvPr id="3" name="Zástupný symbol pro obsah 2"/>
          <p:cNvSpPr>
            <a:spLocks noGrp="1"/>
          </p:cNvSpPr>
          <p:nvPr>
            <p:ph idx="1"/>
          </p:nvPr>
        </p:nvSpPr>
        <p:spPr/>
        <p:txBody>
          <a:bodyPr/>
          <a:lstStyle/>
          <a:p>
            <a:pPr marL="457200" indent="-457200">
              <a:buFontTx/>
              <a:buChar char="-"/>
            </a:pPr>
            <a:endParaRPr lang="cs-CZ" dirty="0" smtClean="0"/>
          </a:p>
          <a:p>
            <a:pPr marL="457200" indent="-457200">
              <a:buFontTx/>
              <a:buChar char="-"/>
            </a:pPr>
            <a:r>
              <a:rPr lang="cs-CZ" dirty="0" smtClean="0"/>
              <a:t>neúměrným zvýšením nákladů plnění (zvýšení ceny surovin, zhoršení dostupnosti zboží na trhu apod.)</a:t>
            </a:r>
          </a:p>
          <a:p>
            <a:pPr marL="457200" indent="-457200">
              <a:buFontTx/>
              <a:buChar char="-"/>
            </a:pPr>
            <a:endParaRPr lang="cs-CZ" dirty="0" smtClean="0"/>
          </a:p>
          <a:p>
            <a:pPr marL="457200" indent="-457200">
              <a:buFontTx/>
              <a:buChar char="-"/>
            </a:pPr>
            <a:r>
              <a:rPr lang="cs-CZ" dirty="0" smtClean="0"/>
              <a:t>neúměrným snížením hodnoty předmětu plnění (plnění ztrácí pro věřitele ekonomický význam, vč. případů zmaření účelu smlouvy) </a:t>
            </a:r>
          </a:p>
          <a:p>
            <a:pPr marL="457200" indent="-457200">
              <a:buFontTx/>
              <a:buChar char="-"/>
            </a:pPr>
            <a:endParaRPr lang="cs-CZ" dirty="0" smtClean="0"/>
          </a:p>
          <a:p>
            <a:pPr marL="457200" indent="-457200">
              <a:buFontTx/>
              <a:buChar char="-"/>
            </a:pPr>
            <a:r>
              <a:rPr lang="cs-CZ" dirty="0" smtClean="0"/>
              <a:t>otázka stanovení pevné hranice pro posouzení hrubého nepoměru </a:t>
            </a:r>
          </a:p>
          <a:p>
            <a:pPr marL="457200" indent="-457200">
              <a:buAutoNum type="arabicParenR"/>
            </a:pPr>
            <a:endParaRPr lang="cs-CZ" dirty="0" smtClean="0"/>
          </a:p>
          <a:p>
            <a:pPr marL="457200" indent="-457200">
              <a:buAutoNum type="arabicParenR"/>
            </a:pPr>
            <a:endParaRPr lang="cs-CZ" dirty="0" smtClean="0"/>
          </a:p>
          <a:p>
            <a:pPr marL="457200" indent="-457200">
              <a:buAutoNum type="arabicParenR"/>
            </a:pPr>
            <a:endParaRPr lang="cs-CZ" dirty="0" smtClean="0"/>
          </a:p>
          <a:p>
            <a:pPr marL="457200" indent="-457200">
              <a:buAutoNum type="arabicParenR"/>
            </a:pPr>
            <a:endParaRPr lang="cs-CZ" dirty="0" smtClean="0"/>
          </a:p>
          <a:p>
            <a:endParaRPr lang="cs-CZ" dirty="0"/>
          </a:p>
        </p:txBody>
      </p:sp>
      <p:sp>
        <p:nvSpPr>
          <p:cNvPr id="4" name="Zástupný symbol pro zápatí 3"/>
          <p:cNvSpPr>
            <a:spLocks noGrp="1"/>
          </p:cNvSpPr>
          <p:nvPr>
            <p:ph type="ftr" sz="quarter" idx="10"/>
          </p:nvPr>
        </p:nvSpPr>
        <p:spPr/>
        <p:txBody>
          <a:bodyPr/>
          <a:lstStyle/>
          <a:p>
            <a:r>
              <a:rPr lang="cs-CZ" smtClean="0"/>
              <a:t>Zápatí prezentace</a:t>
            </a:r>
            <a:endParaRPr lang="cs-CZ"/>
          </a:p>
        </p:txBody>
      </p:sp>
      <p:sp>
        <p:nvSpPr>
          <p:cNvPr id="5" name="Zástupný symbol pro číslo snímku 4"/>
          <p:cNvSpPr>
            <a:spLocks noGrp="1"/>
          </p:cNvSpPr>
          <p:nvPr>
            <p:ph type="sldNum" sz="quarter" idx="11"/>
          </p:nvPr>
        </p:nvSpPr>
        <p:spPr/>
        <p:txBody>
          <a:bodyPr/>
          <a:lstStyle/>
          <a:p>
            <a:fld id="{23440FD6-4CE9-4AFC-8D16-D75E26F118CE}" type="slidenum">
              <a:rPr lang="cs-CZ" smtClean="0"/>
              <a:pPr/>
              <a:t>16</a:t>
            </a:fld>
            <a:endParaRPr lang="cs-CZ"/>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Obtíže s kvantifikací, scestí </a:t>
            </a:r>
            <a:r>
              <a:rPr lang="cs-CZ" dirty="0" err="1" smtClean="0"/>
              <a:t>Unidroit</a:t>
            </a:r>
            <a:endParaRPr lang="cs-CZ" dirty="0"/>
          </a:p>
        </p:txBody>
      </p:sp>
      <p:sp>
        <p:nvSpPr>
          <p:cNvPr id="3" name="Zástupný symbol pro obsah 2"/>
          <p:cNvSpPr>
            <a:spLocks noGrp="1"/>
          </p:cNvSpPr>
          <p:nvPr>
            <p:ph idx="1"/>
          </p:nvPr>
        </p:nvSpPr>
        <p:spPr/>
        <p:txBody>
          <a:bodyPr/>
          <a:lstStyle/>
          <a:p>
            <a:pPr marL="457200" indent="-457200">
              <a:buFontTx/>
              <a:buChar char="-"/>
            </a:pPr>
            <a:endParaRPr lang="cs-CZ" dirty="0" smtClean="0"/>
          </a:p>
          <a:p>
            <a:pPr marL="457200" indent="-457200"/>
            <a:r>
              <a:rPr lang="cs-CZ" dirty="0" smtClean="0"/>
              <a:t>Rozhodovací praxe v režimu zásad UNIDROIT -  nárůst nákladů, případně snížení hodnoty, které nečiní ani 50 % původních hodnot, zpravidla není vážným narušením parity</a:t>
            </a:r>
          </a:p>
          <a:p>
            <a:pPr marL="457200" indent="-457200"/>
            <a:r>
              <a:rPr lang="cs-CZ" dirty="0" smtClean="0"/>
              <a:t>Rozhodná míra podstatnosti změny - kolem 80 % až 100 % </a:t>
            </a:r>
          </a:p>
          <a:p>
            <a:pPr marL="457200" indent="-457200"/>
            <a:r>
              <a:rPr lang="cs-CZ" dirty="0" smtClean="0"/>
              <a:t>Pochybná přenositelnost závěrů</a:t>
            </a:r>
          </a:p>
          <a:p>
            <a:pPr marL="457200" indent="-457200">
              <a:buAutoNum type="arabicParenR"/>
            </a:pPr>
            <a:endParaRPr lang="cs-CZ" dirty="0" smtClean="0"/>
          </a:p>
          <a:p>
            <a:pPr marL="457200" indent="-457200">
              <a:buAutoNum type="arabicParenR"/>
            </a:pPr>
            <a:endParaRPr lang="cs-CZ" dirty="0" smtClean="0"/>
          </a:p>
          <a:p>
            <a:pPr marL="457200" indent="-457200">
              <a:buAutoNum type="arabicParenR"/>
            </a:pPr>
            <a:endParaRPr lang="cs-CZ" dirty="0" smtClean="0"/>
          </a:p>
          <a:p>
            <a:endParaRPr lang="cs-CZ" dirty="0"/>
          </a:p>
        </p:txBody>
      </p:sp>
      <p:sp>
        <p:nvSpPr>
          <p:cNvPr id="4" name="Zástupný symbol pro zápatí 3"/>
          <p:cNvSpPr>
            <a:spLocks noGrp="1"/>
          </p:cNvSpPr>
          <p:nvPr>
            <p:ph type="ftr" sz="quarter" idx="10"/>
          </p:nvPr>
        </p:nvSpPr>
        <p:spPr/>
        <p:txBody>
          <a:bodyPr/>
          <a:lstStyle/>
          <a:p>
            <a:r>
              <a:rPr lang="cs-CZ" smtClean="0"/>
              <a:t>Zápatí prezentace</a:t>
            </a:r>
            <a:endParaRPr lang="cs-CZ"/>
          </a:p>
        </p:txBody>
      </p:sp>
      <p:sp>
        <p:nvSpPr>
          <p:cNvPr id="5" name="Zástupný symbol pro číslo snímku 4"/>
          <p:cNvSpPr>
            <a:spLocks noGrp="1"/>
          </p:cNvSpPr>
          <p:nvPr>
            <p:ph type="sldNum" sz="quarter" idx="11"/>
          </p:nvPr>
        </p:nvSpPr>
        <p:spPr/>
        <p:txBody>
          <a:bodyPr/>
          <a:lstStyle/>
          <a:p>
            <a:fld id="{23440FD6-4CE9-4AFC-8D16-D75E26F118CE}" type="slidenum">
              <a:rPr lang="cs-CZ" smtClean="0"/>
              <a:pPr/>
              <a:t>17</a:t>
            </a:fld>
            <a:endParaRPr lang="cs-CZ"/>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Časové aspekty</a:t>
            </a:r>
            <a:endParaRPr lang="cs-CZ" dirty="0"/>
          </a:p>
        </p:txBody>
      </p:sp>
      <p:sp>
        <p:nvSpPr>
          <p:cNvPr id="3" name="Zástupný symbol pro obsah 2"/>
          <p:cNvSpPr>
            <a:spLocks noGrp="1"/>
          </p:cNvSpPr>
          <p:nvPr>
            <p:ph idx="1"/>
          </p:nvPr>
        </p:nvSpPr>
        <p:spPr/>
        <p:txBody>
          <a:bodyPr/>
          <a:lstStyle/>
          <a:p>
            <a:pPr>
              <a:buNone/>
            </a:pPr>
            <a:r>
              <a:rPr lang="cs-CZ" sz="2000" dirty="0" smtClean="0"/>
              <a:t>Skutečnost nastala až po uzavření smlouvy, anebo se poté dotčené straně stala známou</a:t>
            </a:r>
          </a:p>
          <a:p>
            <a:pPr>
              <a:buNone/>
            </a:pPr>
            <a:r>
              <a:rPr lang="cs-CZ" sz="2000" dirty="0" smtClean="0"/>
              <a:t>	- otázkou je vztah k omylu jako náležitosti právního jednání (PECL, DCFR záměrně vyžadují, aby šlo o skutečnost nastalou až po uzavření smlouvy)</a:t>
            </a:r>
          </a:p>
          <a:p>
            <a:r>
              <a:rPr lang="cs-CZ" sz="2000" dirty="0" smtClean="0"/>
              <a:t>OZ: i skutečnosti nastalé již před tímto okamžikem, pokud se dotčené straně stanou až po uzavření smlouvy známé</a:t>
            </a:r>
          </a:p>
          <a:p>
            <a:r>
              <a:rPr lang="cs-CZ" sz="2000" dirty="0" smtClean="0"/>
              <a:t>respekt oprávněných zájmů a očekávání druhé strany, nelze krýt nedostatečnou kontraktační pečlivost a lehkověrnost</a:t>
            </a:r>
          </a:p>
          <a:p>
            <a:r>
              <a:rPr lang="cs-CZ" sz="2000" dirty="0" smtClean="0"/>
              <a:t>§ 4 odst. 2 a § 5 OZ</a:t>
            </a:r>
          </a:p>
          <a:p>
            <a:r>
              <a:rPr lang="cs-CZ" sz="2000" dirty="0" smtClean="0"/>
              <a:t>nesmí jít o okolnosti, které mají původ v protiprávním činu samotné dotčené strany, případně v protiprávním stavu, který tato strana vyvolala nebo nad kterým má kontrolu (§ 6 odst. 2)</a:t>
            </a:r>
          </a:p>
          <a:p>
            <a:pPr>
              <a:buNone/>
            </a:pPr>
            <a:endParaRPr lang="cs-CZ" dirty="0"/>
          </a:p>
        </p:txBody>
      </p:sp>
      <p:sp>
        <p:nvSpPr>
          <p:cNvPr id="4" name="Zástupný symbol pro zápatí 3"/>
          <p:cNvSpPr>
            <a:spLocks noGrp="1"/>
          </p:cNvSpPr>
          <p:nvPr>
            <p:ph type="ftr" sz="quarter" idx="10"/>
          </p:nvPr>
        </p:nvSpPr>
        <p:spPr/>
        <p:txBody>
          <a:bodyPr/>
          <a:lstStyle/>
          <a:p>
            <a:r>
              <a:rPr lang="cs-CZ" smtClean="0"/>
              <a:t>Zápatí prezentace</a:t>
            </a:r>
            <a:endParaRPr lang="cs-CZ"/>
          </a:p>
        </p:txBody>
      </p:sp>
      <p:sp>
        <p:nvSpPr>
          <p:cNvPr id="5" name="Zástupný symbol pro číslo snímku 4"/>
          <p:cNvSpPr>
            <a:spLocks noGrp="1"/>
          </p:cNvSpPr>
          <p:nvPr>
            <p:ph type="sldNum" sz="quarter" idx="11"/>
          </p:nvPr>
        </p:nvSpPr>
        <p:spPr/>
        <p:txBody>
          <a:bodyPr/>
          <a:lstStyle/>
          <a:p>
            <a:fld id="{23440FD6-4CE9-4AFC-8D16-D75E26F118CE}" type="slidenum">
              <a:rPr lang="cs-CZ" smtClean="0"/>
              <a:pPr/>
              <a:t>18</a:t>
            </a:fld>
            <a:endParaRPr lang="cs-CZ"/>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Časové aspekty II</a:t>
            </a:r>
            <a:endParaRPr lang="cs-CZ" dirty="0"/>
          </a:p>
        </p:txBody>
      </p:sp>
      <p:sp>
        <p:nvSpPr>
          <p:cNvPr id="3" name="Zástupný symbol pro obsah 2"/>
          <p:cNvSpPr>
            <a:spLocks noGrp="1"/>
          </p:cNvSpPr>
          <p:nvPr>
            <p:ph idx="1"/>
          </p:nvPr>
        </p:nvSpPr>
        <p:spPr/>
        <p:txBody>
          <a:bodyPr/>
          <a:lstStyle/>
          <a:p>
            <a:pPr>
              <a:buNone/>
            </a:pPr>
            <a:r>
              <a:rPr lang="cs-CZ" sz="2000" dirty="0" smtClean="0"/>
              <a:t>Právní úprava se netýká povinností, které již před nastalou změnou okolností zanikly (splněním či jinak, šlo-li o zánik po právu).</a:t>
            </a:r>
          </a:p>
          <a:p>
            <a:pPr>
              <a:buNone/>
            </a:pPr>
            <a:r>
              <a:rPr lang="cs-CZ" sz="2000" dirty="0" smtClean="0"/>
              <a:t>Změna okolností se musí vztahovat k plnění, které má </a:t>
            </a:r>
            <a:r>
              <a:rPr lang="cs-CZ" sz="2000" u="sng" dirty="0" smtClean="0"/>
              <a:t>v budoucnu teprve nastat</a:t>
            </a:r>
            <a:r>
              <a:rPr lang="cs-CZ" sz="2000" dirty="0" smtClean="0"/>
              <a:t>. </a:t>
            </a:r>
          </a:p>
          <a:p>
            <a:pPr>
              <a:buNone/>
            </a:pPr>
            <a:r>
              <a:rPr lang="cs-CZ" sz="2000" dirty="0" smtClean="0"/>
              <a:t>Jde o způsobení nepoměru mezi právy a povinnostmi mezi stranami, nikoliv o vypořádávání minulých, již přijatých plnění.</a:t>
            </a:r>
          </a:p>
          <a:p>
            <a:pPr>
              <a:buNone/>
            </a:pPr>
            <a:r>
              <a:rPr lang="cs-CZ" sz="2000" dirty="0" smtClean="0"/>
              <a:t>Pokud jde tedy o určité dlouhodobé transakce s opakovaným plněním, </a:t>
            </a:r>
            <a:r>
              <a:rPr lang="cs-CZ" sz="2000" dirty="0" err="1" smtClean="0"/>
              <a:t>hardship</a:t>
            </a:r>
            <a:r>
              <a:rPr lang="cs-CZ" sz="2000" dirty="0" smtClean="0"/>
              <a:t> se může týkat pouze plnění, které se teprve mají uskutečnit, nikoliv těch, které už byly na základě smlouvy realizovány. </a:t>
            </a:r>
          </a:p>
          <a:p>
            <a:pPr>
              <a:buNone/>
            </a:pPr>
            <a:r>
              <a:rPr lang="cs-CZ" sz="2000" dirty="0" smtClean="0"/>
              <a:t>Stejně pokud jde o plnění částečné, neodporuje-li to zvláštní povaze závazku (Šilhán, 2014)</a:t>
            </a:r>
          </a:p>
          <a:p>
            <a:pPr>
              <a:buNone/>
            </a:pPr>
            <a:endParaRPr lang="cs-CZ" dirty="0"/>
          </a:p>
        </p:txBody>
      </p:sp>
      <p:sp>
        <p:nvSpPr>
          <p:cNvPr id="4" name="Zástupný symbol pro zápatí 3"/>
          <p:cNvSpPr>
            <a:spLocks noGrp="1"/>
          </p:cNvSpPr>
          <p:nvPr>
            <p:ph type="ftr" sz="quarter" idx="10"/>
          </p:nvPr>
        </p:nvSpPr>
        <p:spPr/>
        <p:txBody>
          <a:bodyPr/>
          <a:lstStyle/>
          <a:p>
            <a:r>
              <a:rPr lang="cs-CZ" smtClean="0"/>
              <a:t>Zápatí prezentace</a:t>
            </a:r>
            <a:endParaRPr lang="cs-CZ"/>
          </a:p>
        </p:txBody>
      </p:sp>
      <p:sp>
        <p:nvSpPr>
          <p:cNvPr id="5" name="Zástupný symbol pro číslo snímku 4"/>
          <p:cNvSpPr>
            <a:spLocks noGrp="1"/>
          </p:cNvSpPr>
          <p:nvPr>
            <p:ph type="sldNum" sz="quarter" idx="11"/>
          </p:nvPr>
        </p:nvSpPr>
        <p:spPr/>
        <p:txBody>
          <a:bodyPr/>
          <a:lstStyle/>
          <a:p>
            <a:fld id="{23440FD6-4CE9-4AFC-8D16-D75E26F118CE}" type="slidenum">
              <a:rPr lang="cs-CZ" smtClean="0"/>
              <a:pPr/>
              <a:t>19</a:t>
            </a:fld>
            <a:endParaRPr lang="cs-CZ"/>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Clausula</a:t>
            </a:r>
            <a:r>
              <a:rPr lang="cs-CZ" dirty="0" smtClean="0"/>
              <a:t> </a:t>
            </a:r>
            <a:r>
              <a:rPr lang="cs-CZ" dirty="0" err="1"/>
              <a:t>rebus</a:t>
            </a:r>
            <a:r>
              <a:rPr lang="cs-CZ" dirty="0"/>
              <a:t> sic </a:t>
            </a:r>
            <a:r>
              <a:rPr lang="cs-CZ" dirty="0" err="1" smtClean="0"/>
              <a:t>stantibus</a:t>
            </a:r>
            <a:r>
              <a:rPr lang="cs-CZ" dirty="0" smtClean="0"/>
              <a:t>.</a:t>
            </a:r>
            <a:r>
              <a:rPr lang="cs-CZ" dirty="0"/>
              <a:t/>
            </a:r>
            <a:br>
              <a:rPr lang="cs-CZ" dirty="0"/>
            </a:br>
            <a:endParaRPr lang="cs-CZ" dirty="0"/>
          </a:p>
        </p:txBody>
      </p:sp>
      <p:sp>
        <p:nvSpPr>
          <p:cNvPr id="3" name="Zástupný symbol pro obsah 2"/>
          <p:cNvSpPr>
            <a:spLocks noGrp="1"/>
          </p:cNvSpPr>
          <p:nvPr>
            <p:ph idx="1"/>
          </p:nvPr>
        </p:nvSpPr>
        <p:spPr>
          <a:xfrm>
            <a:off x="900113" y="1772816"/>
            <a:ext cx="7772400" cy="4358109"/>
          </a:xfrm>
        </p:spPr>
        <p:txBody>
          <a:bodyPr/>
          <a:lstStyle/>
          <a:p>
            <a:r>
              <a:rPr lang="cs-CZ" sz="2000" i="1" dirty="0" smtClean="0"/>
              <a:t>„Doložka daných poměrů“</a:t>
            </a:r>
          </a:p>
          <a:p>
            <a:r>
              <a:rPr lang="cs-CZ" sz="2000" dirty="0" smtClean="0"/>
              <a:t>Reakce na mimořádné závažné dopady změn vnějších okolností do obsahu závazku</a:t>
            </a:r>
          </a:p>
          <a:p>
            <a:r>
              <a:rPr lang="cs-CZ" sz="2000" dirty="0" smtClean="0"/>
              <a:t>Adaptace závazku na excesivní narušení rovnováhy v právech a povinnostech stran</a:t>
            </a:r>
          </a:p>
          <a:p>
            <a:r>
              <a:rPr lang="cs-CZ" sz="2000" dirty="0" smtClean="0"/>
              <a:t>Zásada: i když se po uzavření smlouvy změní okolnosti do té míry, že se plnění stane obtížnějším, je zavázaná strana povinna splnit svůj dluh. Smlouva strany zavazuje (§ 1759)</a:t>
            </a:r>
          </a:p>
          <a:p>
            <a:r>
              <a:rPr lang="cs-CZ" sz="2000" dirty="0" smtClean="0"/>
              <a:t>Průlom možný pouze za taxativně vymezených podmínek </a:t>
            </a:r>
          </a:p>
          <a:p>
            <a:r>
              <a:rPr lang="cs-CZ" sz="2000" dirty="0" smtClean="0"/>
              <a:t>Úprava změny okolností v § 1764 až § 1766 OZ</a:t>
            </a:r>
          </a:p>
          <a:p>
            <a:r>
              <a:rPr lang="cs-CZ" sz="2000" dirty="0" smtClean="0"/>
              <a:t>Princip: každá smlouva imanentně obsahuje klauzuli </a:t>
            </a:r>
            <a:r>
              <a:rPr lang="cs-CZ" sz="2000" i="1" dirty="0" err="1" smtClean="0"/>
              <a:t>rebus</a:t>
            </a:r>
            <a:r>
              <a:rPr lang="cs-CZ" sz="2000" i="1" dirty="0" smtClean="0"/>
              <a:t> sic </a:t>
            </a:r>
            <a:r>
              <a:rPr lang="cs-CZ" sz="2000" i="1" dirty="0" err="1" smtClean="0"/>
              <a:t>stantibus</a:t>
            </a:r>
            <a:endParaRPr lang="cs-CZ" sz="2000" i="1" dirty="0" smtClean="0"/>
          </a:p>
          <a:p>
            <a:endParaRPr lang="cs-CZ" sz="2000" dirty="0" smtClean="0"/>
          </a:p>
        </p:txBody>
      </p:sp>
      <p:sp>
        <p:nvSpPr>
          <p:cNvPr id="4" name="Zástupný symbol pro zápatí 3"/>
          <p:cNvSpPr>
            <a:spLocks noGrp="1"/>
          </p:cNvSpPr>
          <p:nvPr>
            <p:ph type="ftr" sz="quarter" idx="10"/>
          </p:nvPr>
        </p:nvSpPr>
        <p:spPr/>
        <p:txBody>
          <a:bodyPr/>
          <a:lstStyle/>
          <a:p>
            <a:endParaRPr lang="cs-CZ" dirty="0"/>
          </a:p>
        </p:txBody>
      </p:sp>
      <p:sp>
        <p:nvSpPr>
          <p:cNvPr id="5" name="Zástupný symbol pro číslo snímku 4"/>
          <p:cNvSpPr>
            <a:spLocks noGrp="1"/>
          </p:cNvSpPr>
          <p:nvPr>
            <p:ph type="sldNum" sz="quarter" idx="11"/>
          </p:nvPr>
        </p:nvSpPr>
        <p:spPr/>
        <p:txBody>
          <a:bodyPr/>
          <a:lstStyle/>
          <a:p>
            <a:fld id="{23440FD6-4CE9-4AFC-8D16-D75E26F118CE}" type="slidenum">
              <a:rPr lang="cs-CZ" smtClean="0"/>
              <a:pPr/>
              <a:t>2</a:t>
            </a:fld>
            <a:endParaRPr lang="cs-CZ"/>
          </a:p>
        </p:txBody>
      </p:sp>
    </p:spTree>
    <p:extLst>
      <p:ext uri="{BB962C8B-B14F-4D97-AF65-F5344CB8AC3E}">
        <p14:creationId xmlns:p14="http://schemas.microsoft.com/office/powerpoint/2010/main" val="406947375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Nepředvídatelnost</a:t>
            </a:r>
            <a:endParaRPr lang="cs-CZ" dirty="0"/>
          </a:p>
        </p:txBody>
      </p:sp>
      <p:sp>
        <p:nvSpPr>
          <p:cNvPr id="3" name="Zástupný symbol pro obsah 2"/>
          <p:cNvSpPr>
            <a:spLocks noGrp="1"/>
          </p:cNvSpPr>
          <p:nvPr>
            <p:ph idx="1"/>
          </p:nvPr>
        </p:nvSpPr>
        <p:spPr/>
        <p:txBody>
          <a:bodyPr/>
          <a:lstStyle/>
          <a:p>
            <a:pPr>
              <a:buNone/>
            </a:pPr>
            <a:r>
              <a:rPr lang="cs-CZ" dirty="0" smtClean="0"/>
              <a:t>Dotčená strana nemohla změnu rozumně předpokládat </a:t>
            </a:r>
            <a:r>
              <a:rPr lang="cs-CZ" sz="2000" dirty="0" smtClean="0"/>
              <a:t>(hledisko průměrné osoby a odborníka, § 4 a § 5, modifikované okolnostmi případu)</a:t>
            </a:r>
          </a:p>
          <a:p>
            <a:pPr>
              <a:buNone/>
            </a:pPr>
            <a:r>
              <a:rPr lang="cs-CZ" sz="2000" dirty="0" smtClean="0"/>
              <a:t>Inflace?</a:t>
            </a:r>
          </a:p>
          <a:p>
            <a:pPr>
              <a:buNone/>
            </a:pPr>
            <a:r>
              <a:rPr lang="cs-CZ" sz="2000" dirty="0" smtClean="0"/>
              <a:t>Politické události? </a:t>
            </a:r>
          </a:p>
          <a:p>
            <a:pPr>
              <a:buNone/>
            </a:pPr>
            <a:r>
              <a:rPr lang="cs-CZ" sz="2000" dirty="0" smtClean="0"/>
              <a:t>Kalkulace nutná vždy v konkrétním kontextu</a:t>
            </a:r>
          </a:p>
          <a:p>
            <a:pPr>
              <a:buNone/>
            </a:pPr>
            <a:r>
              <a:rPr lang="cs-CZ" sz="2000" dirty="0" smtClean="0"/>
              <a:t>Negativní příklady: </a:t>
            </a:r>
            <a:r>
              <a:rPr lang="cs-CZ" sz="2000" b="1" dirty="0" smtClean="0"/>
              <a:t>standardní</a:t>
            </a:r>
            <a:r>
              <a:rPr lang="cs-CZ" sz="2000" dirty="0" smtClean="0"/>
              <a:t> kolísání cen ropy, fluktuace zaměstnanců, běžné kolísání počasí, obvyklé střídání politických stran, špačci na vinici</a:t>
            </a:r>
          </a:p>
          <a:p>
            <a:pPr>
              <a:buNone/>
            </a:pPr>
            <a:r>
              <a:rPr lang="cs-CZ" sz="2000" b="1" dirty="0" smtClean="0"/>
              <a:t>Mšička révokaz</a:t>
            </a:r>
          </a:p>
          <a:p>
            <a:pPr>
              <a:buNone/>
            </a:pPr>
            <a:endParaRPr lang="cs-CZ" sz="2000" dirty="0" smtClean="0"/>
          </a:p>
          <a:p>
            <a:pPr>
              <a:buNone/>
            </a:pPr>
            <a:endParaRPr lang="cs-CZ" dirty="0"/>
          </a:p>
        </p:txBody>
      </p:sp>
      <p:sp>
        <p:nvSpPr>
          <p:cNvPr id="4" name="Zástupný symbol pro zápatí 3"/>
          <p:cNvSpPr>
            <a:spLocks noGrp="1"/>
          </p:cNvSpPr>
          <p:nvPr>
            <p:ph type="ftr" sz="quarter" idx="10"/>
          </p:nvPr>
        </p:nvSpPr>
        <p:spPr/>
        <p:txBody>
          <a:bodyPr/>
          <a:lstStyle/>
          <a:p>
            <a:r>
              <a:rPr lang="cs-CZ" smtClean="0"/>
              <a:t>Zápatí prezentace</a:t>
            </a:r>
            <a:endParaRPr lang="cs-CZ"/>
          </a:p>
        </p:txBody>
      </p:sp>
      <p:sp>
        <p:nvSpPr>
          <p:cNvPr id="5" name="Zástupný symbol pro číslo snímku 4"/>
          <p:cNvSpPr>
            <a:spLocks noGrp="1"/>
          </p:cNvSpPr>
          <p:nvPr>
            <p:ph type="sldNum" sz="quarter" idx="11"/>
          </p:nvPr>
        </p:nvSpPr>
        <p:spPr/>
        <p:txBody>
          <a:bodyPr/>
          <a:lstStyle/>
          <a:p>
            <a:fld id="{23440FD6-4CE9-4AFC-8D16-D75E26F118CE}" type="slidenum">
              <a:rPr lang="cs-CZ" smtClean="0"/>
              <a:pPr/>
              <a:t>20</a:t>
            </a:fld>
            <a:endParaRPr lang="cs-CZ"/>
          </a:p>
        </p:txBody>
      </p:sp>
      <p:pic>
        <p:nvPicPr>
          <p:cNvPr id="7170" name="Picture 2" descr="listová_forma_mši&amp;ccaron;ka_révokaz"/>
          <p:cNvPicPr>
            <a:picLocks noChangeAspect="1" noChangeArrowheads="1"/>
          </p:cNvPicPr>
          <p:nvPr/>
        </p:nvPicPr>
        <p:blipFill>
          <a:blip r:embed="rId2" cstate="print"/>
          <a:srcRect/>
          <a:stretch>
            <a:fillRect/>
          </a:stretch>
        </p:blipFill>
        <p:spPr bwMode="auto">
          <a:xfrm>
            <a:off x="7236296" y="4797152"/>
            <a:ext cx="1512168" cy="1428750"/>
          </a:xfrm>
          <a:prstGeom prst="rect">
            <a:avLst/>
          </a:prstGeom>
          <a:noFill/>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Kauzální nexus</a:t>
            </a:r>
            <a:endParaRPr lang="cs-CZ" dirty="0"/>
          </a:p>
        </p:txBody>
      </p:sp>
      <p:sp>
        <p:nvSpPr>
          <p:cNvPr id="3" name="Zástupný symbol pro obsah 2"/>
          <p:cNvSpPr>
            <a:spLocks noGrp="1"/>
          </p:cNvSpPr>
          <p:nvPr>
            <p:ph idx="1"/>
          </p:nvPr>
        </p:nvSpPr>
        <p:spPr>
          <a:xfrm>
            <a:off x="467544" y="2132856"/>
            <a:ext cx="8492480" cy="4141663"/>
          </a:xfrm>
        </p:spPr>
        <p:txBody>
          <a:bodyPr/>
          <a:lstStyle/>
          <a:p>
            <a:pPr>
              <a:buNone/>
            </a:pPr>
            <a:r>
              <a:rPr lang="cs-CZ" dirty="0" smtClean="0"/>
              <a:t>Strana, která se dovolává práva na obnovu jednání o smlouvě musí prokázat, že k narušení rovnováhy došlo </a:t>
            </a:r>
            <a:r>
              <a:rPr lang="cs-CZ" u="sng" dirty="0" smtClean="0"/>
              <a:t>právě</a:t>
            </a:r>
            <a:r>
              <a:rPr lang="cs-CZ" dirty="0" smtClean="0"/>
              <a:t> proto, že se vnější okolnosti změnily.</a:t>
            </a:r>
          </a:p>
          <a:p>
            <a:pPr>
              <a:buNone/>
            </a:pPr>
            <a:endParaRPr lang="cs-CZ" dirty="0" smtClean="0"/>
          </a:p>
          <a:p>
            <a:pPr>
              <a:buNone/>
            </a:pPr>
            <a:r>
              <a:rPr lang="cs-CZ" dirty="0" smtClean="0"/>
              <a:t>Případné adaptační mechanismy ve smlouvě, indexace</a:t>
            </a:r>
          </a:p>
          <a:p>
            <a:pPr>
              <a:buNone/>
            </a:pPr>
            <a:endParaRPr lang="cs-CZ" dirty="0" smtClean="0"/>
          </a:p>
          <a:p>
            <a:pPr>
              <a:buNone/>
            </a:pPr>
            <a:endParaRPr lang="cs-CZ" dirty="0" smtClean="0"/>
          </a:p>
          <a:p>
            <a:pPr>
              <a:buNone/>
            </a:pPr>
            <a:endParaRPr lang="cs-CZ" dirty="0" smtClean="0"/>
          </a:p>
          <a:p>
            <a:pPr>
              <a:buNone/>
            </a:pPr>
            <a:endParaRPr lang="cs-CZ" dirty="0" smtClean="0"/>
          </a:p>
          <a:p>
            <a:pPr>
              <a:buNone/>
            </a:pPr>
            <a:endParaRPr lang="cs-CZ" dirty="0"/>
          </a:p>
        </p:txBody>
      </p:sp>
      <p:sp>
        <p:nvSpPr>
          <p:cNvPr id="4" name="Zástupný symbol pro zápatí 3"/>
          <p:cNvSpPr>
            <a:spLocks noGrp="1"/>
          </p:cNvSpPr>
          <p:nvPr>
            <p:ph type="ftr" sz="quarter" idx="10"/>
          </p:nvPr>
        </p:nvSpPr>
        <p:spPr/>
        <p:txBody>
          <a:bodyPr/>
          <a:lstStyle/>
          <a:p>
            <a:r>
              <a:rPr lang="cs-CZ" smtClean="0"/>
              <a:t>Zápatí prezentace</a:t>
            </a:r>
            <a:endParaRPr lang="cs-CZ"/>
          </a:p>
        </p:txBody>
      </p:sp>
      <p:sp>
        <p:nvSpPr>
          <p:cNvPr id="5" name="Zástupný symbol pro číslo snímku 4"/>
          <p:cNvSpPr>
            <a:spLocks noGrp="1"/>
          </p:cNvSpPr>
          <p:nvPr>
            <p:ph type="sldNum" sz="quarter" idx="11"/>
          </p:nvPr>
        </p:nvSpPr>
        <p:spPr/>
        <p:txBody>
          <a:bodyPr/>
          <a:lstStyle/>
          <a:p>
            <a:fld id="{23440FD6-4CE9-4AFC-8D16-D75E26F118CE}" type="slidenum">
              <a:rPr lang="cs-CZ" smtClean="0"/>
              <a:pPr/>
              <a:t>21</a:t>
            </a:fld>
            <a:endParaRPr lang="cs-CZ"/>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Neovlivnitelnost</a:t>
            </a:r>
            <a:endParaRPr lang="cs-CZ" dirty="0"/>
          </a:p>
        </p:txBody>
      </p:sp>
      <p:sp>
        <p:nvSpPr>
          <p:cNvPr id="3" name="Zástupný symbol pro obsah 2"/>
          <p:cNvSpPr>
            <a:spLocks noGrp="1"/>
          </p:cNvSpPr>
          <p:nvPr>
            <p:ph idx="1"/>
          </p:nvPr>
        </p:nvSpPr>
        <p:spPr>
          <a:xfrm>
            <a:off x="467544" y="2132856"/>
            <a:ext cx="8492480" cy="4141663"/>
          </a:xfrm>
        </p:spPr>
        <p:txBody>
          <a:bodyPr/>
          <a:lstStyle/>
          <a:p>
            <a:pPr>
              <a:buNone/>
            </a:pPr>
            <a:r>
              <a:rPr lang="cs-CZ" dirty="0" smtClean="0"/>
              <a:t>(Vážný 12 401)</a:t>
            </a:r>
          </a:p>
          <a:p>
            <a:pPr>
              <a:buNone/>
            </a:pPr>
            <a:endParaRPr lang="cs-CZ" dirty="0" smtClean="0"/>
          </a:p>
          <a:p>
            <a:pPr>
              <a:buNone/>
            </a:pPr>
            <a:r>
              <a:rPr lang="cs-CZ" dirty="0" smtClean="0"/>
              <a:t>„Neodvratitelnou událostí jsou jen jednání a jejich následky, jež ani při největší pečlivosti nelze odvrátit opatřeními a prostředky, jež </a:t>
            </a:r>
            <a:r>
              <a:rPr lang="cs-CZ" i="1" dirty="0" smtClean="0"/>
              <a:t>jsou k výsledku v rozumném poměru</a:t>
            </a:r>
            <a:r>
              <a:rPr lang="cs-CZ" dirty="0" smtClean="0"/>
              <a:t>.“</a:t>
            </a:r>
            <a:endParaRPr lang="cs-CZ" dirty="0"/>
          </a:p>
        </p:txBody>
      </p:sp>
      <p:sp>
        <p:nvSpPr>
          <p:cNvPr id="4" name="Zástupný symbol pro zápatí 3"/>
          <p:cNvSpPr>
            <a:spLocks noGrp="1"/>
          </p:cNvSpPr>
          <p:nvPr>
            <p:ph type="ftr" sz="quarter" idx="10"/>
          </p:nvPr>
        </p:nvSpPr>
        <p:spPr/>
        <p:txBody>
          <a:bodyPr/>
          <a:lstStyle/>
          <a:p>
            <a:r>
              <a:rPr lang="cs-CZ" smtClean="0"/>
              <a:t>Zápatí prezentace</a:t>
            </a:r>
            <a:endParaRPr lang="cs-CZ"/>
          </a:p>
        </p:txBody>
      </p:sp>
      <p:sp>
        <p:nvSpPr>
          <p:cNvPr id="5" name="Zástupný symbol pro číslo snímku 4"/>
          <p:cNvSpPr>
            <a:spLocks noGrp="1"/>
          </p:cNvSpPr>
          <p:nvPr>
            <p:ph type="sldNum" sz="quarter" idx="11"/>
          </p:nvPr>
        </p:nvSpPr>
        <p:spPr/>
        <p:txBody>
          <a:bodyPr/>
          <a:lstStyle/>
          <a:p>
            <a:fld id="{23440FD6-4CE9-4AFC-8D16-D75E26F118CE}" type="slidenum">
              <a:rPr lang="cs-CZ" smtClean="0"/>
              <a:pPr/>
              <a:t>22</a:t>
            </a:fld>
            <a:endParaRPr lang="cs-CZ"/>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Nepřevzetí rizika druhou stranou</a:t>
            </a:r>
            <a:endParaRPr lang="cs-CZ" dirty="0"/>
          </a:p>
        </p:txBody>
      </p:sp>
      <p:sp>
        <p:nvSpPr>
          <p:cNvPr id="3" name="Zástupný symbol pro obsah 2"/>
          <p:cNvSpPr>
            <a:spLocks noGrp="1"/>
          </p:cNvSpPr>
          <p:nvPr>
            <p:ph idx="1"/>
          </p:nvPr>
        </p:nvSpPr>
        <p:spPr/>
        <p:txBody>
          <a:bodyPr/>
          <a:lstStyle/>
          <a:p>
            <a:r>
              <a:rPr lang="cs-CZ" dirty="0" smtClean="0"/>
              <a:t>P</a:t>
            </a:r>
            <a:r>
              <a:rPr lang="cs-CZ" sz="2000" dirty="0" smtClean="0"/>
              <a:t>řevzetí může být výslovné, nebo implicitní (dané např. povahou smlouvy, sjednáním přirážky za konkrétní riziko), komplexní či dle jednotlivých vymezených okolností</a:t>
            </a:r>
          </a:p>
          <a:p>
            <a:pPr>
              <a:buNone/>
            </a:pPr>
            <a:endParaRPr lang="cs-CZ" sz="2000" dirty="0" smtClean="0"/>
          </a:p>
          <a:p>
            <a:r>
              <a:rPr lang="cs-CZ" sz="2000" dirty="0" smtClean="0"/>
              <a:t>EX LEGE, § 2756 Odvážné smlouvy</a:t>
            </a:r>
          </a:p>
          <a:p>
            <a:r>
              <a:rPr lang="cs-CZ" sz="2000" dirty="0" smtClean="0"/>
              <a:t>Závisí-li podle ujednání stran prospěch, anebo neprospěch alespoň jedné ze smluvních stran na </a:t>
            </a:r>
            <a:r>
              <a:rPr lang="cs-CZ" sz="2000" u="sng" dirty="0" smtClean="0"/>
              <a:t>nejisté události</a:t>
            </a:r>
            <a:r>
              <a:rPr lang="cs-CZ" sz="2000" dirty="0" smtClean="0"/>
              <a:t>, jedná se o smlouvu odvážnou.</a:t>
            </a:r>
            <a:br>
              <a:rPr lang="cs-CZ" sz="2000" dirty="0" smtClean="0"/>
            </a:br>
            <a:r>
              <a:rPr lang="cs-CZ" sz="2000" dirty="0" smtClean="0"/>
              <a:t>§ 2757</a:t>
            </a:r>
          </a:p>
          <a:p>
            <a:r>
              <a:rPr lang="cs-CZ" sz="2000" dirty="0" smtClean="0"/>
              <a:t>Pro závazky z odvážných smluv se nepoužijí ustanovení o změně okolností (§ 1764 až 1766) a neúměrném zkrácení (§ 1793 až 1795). </a:t>
            </a:r>
          </a:p>
          <a:p>
            <a:pPr>
              <a:buNone/>
            </a:pPr>
            <a:endParaRPr lang="cs-CZ" sz="2000" dirty="0" smtClean="0"/>
          </a:p>
          <a:p>
            <a:pPr>
              <a:buNone/>
            </a:pPr>
            <a:endParaRPr lang="cs-CZ" sz="2000" dirty="0" smtClean="0"/>
          </a:p>
          <a:p>
            <a:pPr>
              <a:buNone/>
            </a:pPr>
            <a:endParaRPr lang="cs-CZ" dirty="0"/>
          </a:p>
        </p:txBody>
      </p:sp>
      <p:sp>
        <p:nvSpPr>
          <p:cNvPr id="4" name="Zástupný symbol pro zápatí 3"/>
          <p:cNvSpPr>
            <a:spLocks noGrp="1"/>
          </p:cNvSpPr>
          <p:nvPr>
            <p:ph type="ftr" sz="quarter" idx="10"/>
          </p:nvPr>
        </p:nvSpPr>
        <p:spPr/>
        <p:txBody>
          <a:bodyPr/>
          <a:lstStyle/>
          <a:p>
            <a:r>
              <a:rPr lang="cs-CZ" smtClean="0"/>
              <a:t>Zápatí prezentace</a:t>
            </a:r>
            <a:endParaRPr lang="cs-CZ"/>
          </a:p>
        </p:txBody>
      </p:sp>
      <p:sp>
        <p:nvSpPr>
          <p:cNvPr id="5" name="Zástupný symbol pro číslo snímku 4"/>
          <p:cNvSpPr>
            <a:spLocks noGrp="1"/>
          </p:cNvSpPr>
          <p:nvPr>
            <p:ph type="sldNum" sz="quarter" idx="11"/>
          </p:nvPr>
        </p:nvSpPr>
        <p:spPr/>
        <p:txBody>
          <a:bodyPr/>
          <a:lstStyle/>
          <a:p>
            <a:fld id="{23440FD6-4CE9-4AFC-8D16-D75E26F118CE}" type="slidenum">
              <a:rPr lang="cs-CZ" smtClean="0"/>
              <a:pPr/>
              <a:t>23</a:t>
            </a:fld>
            <a:endParaRPr lang="cs-CZ"/>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Renegociace</a:t>
            </a:r>
            <a:endParaRPr lang="cs-CZ" dirty="0"/>
          </a:p>
        </p:txBody>
      </p:sp>
      <p:sp>
        <p:nvSpPr>
          <p:cNvPr id="3" name="Zástupný symbol pro obsah 2"/>
          <p:cNvSpPr>
            <a:spLocks noGrp="1"/>
          </p:cNvSpPr>
          <p:nvPr>
            <p:ph idx="1"/>
          </p:nvPr>
        </p:nvSpPr>
        <p:spPr/>
        <p:txBody>
          <a:bodyPr/>
          <a:lstStyle/>
          <a:p>
            <a:pPr lvl="0"/>
            <a:r>
              <a:rPr lang="cs-CZ" sz="1900" dirty="0" smtClean="0"/>
              <a:t>Dotčené straně vzniká subjektivní právo „domáhat se“ vůči druhé straně obnovení jednání o smlouvě. </a:t>
            </a:r>
          </a:p>
          <a:p>
            <a:pPr lvl="0"/>
            <a:r>
              <a:rPr lang="cs-CZ" sz="1900" dirty="0" smtClean="0"/>
              <a:t>Strana má právo na to, aby druhá strana vstoupila do negociací, jejichž účelem bude modifikace závazku tak, aby byla obnovena rovnováha v právech a povinnostech stran v tom měřítku, které existovalo v době uzavírání smlouvy. </a:t>
            </a:r>
          </a:p>
          <a:p>
            <a:pPr lvl="0"/>
            <a:r>
              <a:rPr lang="cs-CZ" sz="1900" dirty="0" smtClean="0"/>
              <a:t>Tomu nutně odpovídá subjektivní povinnost druhé strany do smluvního vyjednávání vstoupit.</a:t>
            </a:r>
          </a:p>
          <a:p>
            <a:pPr lvl="0"/>
            <a:r>
              <a:rPr lang="cs-CZ" sz="1900" dirty="0" smtClean="0"/>
              <a:t>Porušení povinnosti vstoupit v jednání může zakládat dotčené straně právo na náhradu škody</a:t>
            </a:r>
          </a:p>
          <a:p>
            <a:pPr lvl="0"/>
            <a:r>
              <a:rPr lang="cs-CZ" sz="1900" dirty="0" smtClean="0"/>
              <a:t>Stejně to platí i pro případ, kdy protistrana vstoupí v jednání bez skutečného úmyslu smlouvu uzavřít (</a:t>
            </a:r>
            <a:r>
              <a:rPr lang="cs-CZ" sz="1900" dirty="0" err="1" smtClean="0"/>
              <a:t>culpa</a:t>
            </a:r>
            <a:r>
              <a:rPr lang="cs-CZ" sz="1900" dirty="0" smtClean="0"/>
              <a:t> in </a:t>
            </a:r>
            <a:r>
              <a:rPr lang="cs-CZ" sz="1900" dirty="0" err="1" smtClean="0"/>
              <a:t>contrahendo</a:t>
            </a:r>
            <a:r>
              <a:rPr lang="cs-CZ" sz="1900" dirty="0" smtClean="0"/>
              <a:t> – § 1728, § 1729; rozpor s principem poctivosti)</a:t>
            </a:r>
          </a:p>
          <a:p>
            <a:pPr lvl="0"/>
            <a:endParaRPr lang="cs-CZ" dirty="0"/>
          </a:p>
        </p:txBody>
      </p:sp>
      <p:sp>
        <p:nvSpPr>
          <p:cNvPr id="4" name="Zástupný symbol pro zápatí 3"/>
          <p:cNvSpPr>
            <a:spLocks noGrp="1"/>
          </p:cNvSpPr>
          <p:nvPr>
            <p:ph type="ftr" sz="quarter" idx="10"/>
          </p:nvPr>
        </p:nvSpPr>
        <p:spPr/>
        <p:txBody>
          <a:bodyPr/>
          <a:lstStyle/>
          <a:p>
            <a:r>
              <a:rPr lang="cs-CZ" smtClean="0"/>
              <a:t>Zápatí prezentace</a:t>
            </a:r>
            <a:endParaRPr lang="cs-CZ"/>
          </a:p>
        </p:txBody>
      </p:sp>
      <p:sp>
        <p:nvSpPr>
          <p:cNvPr id="5" name="Zástupný symbol pro číslo snímku 4"/>
          <p:cNvSpPr>
            <a:spLocks noGrp="1"/>
          </p:cNvSpPr>
          <p:nvPr>
            <p:ph type="sldNum" sz="quarter" idx="11"/>
          </p:nvPr>
        </p:nvSpPr>
        <p:spPr/>
        <p:txBody>
          <a:bodyPr/>
          <a:lstStyle/>
          <a:p>
            <a:fld id="{23440FD6-4CE9-4AFC-8D16-D75E26F118CE}" type="slidenum">
              <a:rPr lang="cs-CZ" smtClean="0"/>
              <a:pPr/>
              <a:t>24</a:t>
            </a:fld>
            <a:endParaRPr lang="cs-CZ"/>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Proces </a:t>
            </a:r>
            <a:r>
              <a:rPr lang="cs-CZ" dirty="0" err="1" smtClean="0"/>
              <a:t>renegociace</a:t>
            </a:r>
            <a:r>
              <a:rPr lang="cs-CZ" dirty="0" smtClean="0"/>
              <a:t> - § 1766 odst. 2</a:t>
            </a:r>
            <a:endParaRPr lang="cs-CZ" dirty="0"/>
          </a:p>
        </p:txBody>
      </p:sp>
      <p:sp>
        <p:nvSpPr>
          <p:cNvPr id="3" name="Zástupný symbol pro obsah 2"/>
          <p:cNvSpPr>
            <a:spLocks noGrp="1"/>
          </p:cNvSpPr>
          <p:nvPr>
            <p:ph idx="1"/>
          </p:nvPr>
        </p:nvSpPr>
        <p:spPr/>
        <p:txBody>
          <a:bodyPr/>
          <a:lstStyle/>
          <a:p>
            <a:r>
              <a:rPr lang="cs-CZ" sz="2000" dirty="0" smtClean="0"/>
              <a:t>Dotčená strana má právo na obnovení jednání o smlouvě, způsob „uplatnění“ není blíže stanoven</a:t>
            </a:r>
          </a:p>
          <a:p>
            <a:r>
              <a:rPr lang="cs-CZ" sz="2000" dirty="0" smtClean="0"/>
              <a:t>Uplatnění práva neopravňuje k odepření plnění (odepření plnění proto zakládá odpovědnost za nesplnění za standardních podmínek)</a:t>
            </a:r>
          </a:p>
          <a:p>
            <a:r>
              <a:rPr lang="cs-CZ" sz="2000" dirty="0" smtClean="0"/>
              <a:t>Právo je třeba uplatnit v přiměřené lhůtě, má se za to, že činí 2 měsíce (dle UNIDROIT bez zbytečného prodlení „</a:t>
            </a:r>
            <a:r>
              <a:rPr lang="cs-CZ" sz="2000" i="1" dirty="0" err="1" smtClean="0"/>
              <a:t>without</a:t>
            </a:r>
            <a:r>
              <a:rPr lang="cs-CZ" sz="2000" i="1" dirty="0" smtClean="0"/>
              <a:t> </a:t>
            </a:r>
            <a:r>
              <a:rPr lang="cs-CZ" sz="2000" i="1" dirty="0" err="1" smtClean="0"/>
              <a:t>undue</a:t>
            </a:r>
            <a:r>
              <a:rPr lang="cs-CZ" sz="2000" i="1" dirty="0" smtClean="0"/>
              <a:t> </a:t>
            </a:r>
            <a:r>
              <a:rPr lang="cs-CZ" sz="2000" i="1" dirty="0" err="1" smtClean="0"/>
              <a:t>delay</a:t>
            </a:r>
            <a:r>
              <a:rPr lang="cs-CZ" sz="2000" dirty="0" smtClean="0"/>
              <a:t>“)</a:t>
            </a:r>
          </a:p>
          <a:p>
            <a:pPr lvl="1"/>
            <a:r>
              <a:rPr lang="cs-CZ" sz="1800" dirty="0" smtClean="0"/>
              <a:t>Domněnka je vyvratitelná, proto by dotčená strana mohla tvrdit a dokazovat, že – vzhledem k okolnostem konkrétního případu – byla adekvátní jiná, delší lhůta (břemeno tvrzení a břemeno důkazní)</a:t>
            </a:r>
          </a:p>
          <a:p>
            <a:pPr lvl="1"/>
            <a:r>
              <a:rPr lang="cs-CZ" sz="1800" dirty="0" smtClean="0"/>
              <a:t>Zmeškání lhůty má za následek ztrátu práva? („soud návrh na změnu závazku zamítne“) – NE (</a:t>
            </a:r>
            <a:r>
              <a:rPr lang="cs-CZ" sz="1800" smtClean="0"/>
              <a:t>opačné náhledy)</a:t>
            </a:r>
            <a:endParaRPr lang="cs-CZ" sz="1800" dirty="0" smtClean="0"/>
          </a:p>
          <a:p>
            <a:pPr lvl="2"/>
            <a:r>
              <a:rPr lang="cs-CZ" sz="1800" dirty="0" smtClean="0"/>
              <a:t>Působí problematicky, zejm. v případě závazků s trvalým či opětujícím se plněním, v UNIDROIT zcela odlišné pojetí, důsledkem zmeškání lhůty  není ztráta práva</a:t>
            </a:r>
          </a:p>
          <a:p>
            <a:pPr lvl="2">
              <a:buNone/>
            </a:pPr>
            <a:endParaRPr lang="cs-CZ" dirty="0"/>
          </a:p>
        </p:txBody>
      </p:sp>
      <p:sp>
        <p:nvSpPr>
          <p:cNvPr id="4" name="Zástupný symbol pro zápatí 3"/>
          <p:cNvSpPr>
            <a:spLocks noGrp="1"/>
          </p:cNvSpPr>
          <p:nvPr>
            <p:ph type="ftr" sz="quarter" idx="10"/>
          </p:nvPr>
        </p:nvSpPr>
        <p:spPr/>
        <p:txBody>
          <a:bodyPr/>
          <a:lstStyle/>
          <a:p>
            <a:r>
              <a:rPr lang="cs-CZ" smtClean="0"/>
              <a:t>Zápatí prezentace</a:t>
            </a:r>
            <a:endParaRPr lang="cs-CZ"/>
          </a:p>
        </p:txBody>
      </p:sp>
      <p:sp>
        <p:nvSpPr>
          <p:cNvPr id="5" name="Zástupný symbol pro číslo snímku 4"/>
          <p:cNvSpPr>
            <a:spLocks noGrp="1"/>
          </p:cNvSpPr>
          <p:nvPr>
            <p:ph type="sldNum" sz="quarter" idx="11"/>
          </p:nvPr>
        </p:nvSpPr>
        <p:spPr/>
        <p:txBody>
          <a:bodyPr/>
          <a:lstStyle/>
          <a:p>
            <a:fld id="{23440FD6-4CE9-4AFC-8D16-D75E26F118CE}" type="slidenum">
              <a:rPr lang="cs-CZ" smtClean="0"/>
              <a:pPr/>
              <a:t>25</a:t>
            </a:fld>
            <a:endParaRPr lang="cs-CZ"/>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Proces </a:t>
            </a:r>
            <a:r>
              <a:rPr lang="cs-CZ" dirty="0" err="1" smtClean="0"/>
              <a:t>renegociace</a:t>
            </a:r>
            <a:r>
              <a:rPr lang="cs-CZ" dirty="0" smtClean="0"/>
              <a:t> II</a:t>
            </a:r>
            <a:endParaRPr lang="cs-CZ" dirty="0"/>
          </a:p>
        </p:txBody>
      </p:sp>
      <p:sp>
        <p:nvSpPr>
          <p:cNvPr id="3" name="Zástupný symbol pro obsah 2"/>
          <p:cNvSpPr>
            <a:spLocks noGrp="1"/>
          </p:cNvSpPr>
          <p:nvPr>
            <p:ph idx="1"/>
          </p:nvPr>
        </p:nvSpPr>
        <p:spPr>
          <a:xfrm>
            <a:off x="900113" y="1773238"/>
            <a:ext cx="7772400" cy="4968130"/>
          </a:xfrm>
        </p:spPr>
        <p:txBody>
          <a:bodyPr/>
          <a:lstStyle/>
          <a:p>
            <a:pPr lvl="0"/>
            <a:r>
              <a:rPr lang="cs-CZ" dirty="0" smtClean="0"/>
              <a:t>§ 1766 OZ dává následně stranám na kontraktační jednání přiměřenou lhůtu. </a:t>
            </a:r>
          </a:p>
          <a:p>
            <a:pPr lvl="0"/>
            <a:r>
              <a:rPr lang="cs-CZ" dirty="0" smtClean="0"/>
              <a:t>Ani formou vyvratitelné domněnky nestanovuje její délku. Uplyne-li tato lhůta, může o změně nebo zrušení závazku rozhodnout soud. Pokud by byl návrh podán před jejím uplynutím, musel by soud žalobu zamítnout jako předčasnou. </a:t>
            </a:r>
          </a:p>
          <a:p>
            <a:pPr lvl="0"/>
            <a:r>
              <a:rPr lang="cs-CZ" dirty="0" smtClean="0"/>
              <a:t>Výjimka: pokud protistrana vůbec odmítne do kontraktačního jednání vstoupit, nedává rozumný smysl, proč na uplynutí nějaké lhůty trvat. Tj. po dotčené straně se vyžaduje, aby učinila protistraně výzvu k obnovení negociací za účelem nalezení spravedlivého řešení a být připravena vést jednání.</a:t>
            </a:r>
            <a:endParaRPr lang="cs-CZ" sz="1600" dirty="0" smtClean="0"/>
          </a:p>
          <a:p>
            <a:pPr lvl="2">
              <a:buNone/>
            </a:pPr>
            <a:endParaRPr lang="cs-CZ" dirty="0"/>
          </a:p>
        </p:txBody>
      </p:sp>
      <p:sp>
        <p:nvSpPr>
          <p:cNvPr id="4" name="Zástupný symbol pro zápatí 3"/>
          <p:cNvSpPr>
            <a:spLocks noGrp="1"/>
          </p:cNvSpPr>
          <p:nvPr>
            <p:ph type="ftr" sz="quarter" idx="10"/>
          </p:nvPr>
        </p:nvSpPr>
        <p:spPr/>
        <p:txBody>
          <a:bodyPr/>
          <a:lstStyle/>
          <a:p>
            <a:r>
              <a:rPr lang="cs-CZ" dirty="0" smtClean="0"/>
              <a:t>Zápatí prezentace</a:t>
            </a:r>
            <a:endParaRPr lang="cs-CZ" dirty="0"/>
          </a:p>
        </p:txBody>
      </p:sp>
      <p:sp>
        <p:nvSpPr>
          <p:cNvPr id="5" name="Zástupný symbol pro číslo snímku 4"/>
          <p:cNvSpPr>
            <a:spLocks noGrp="1"/>
          </p:cNvSpPr>
          <p:nvPr>
            <p:ph type="sldNum" sz="quarter" idx="11"/>
          </p:nvPr>
        </p:nvSpPr>
        <p:spPr/>
        <p:txBody>
          <a:bodyPr/>
          <a:lstStyle/>
          <a:p>
            <a:fld id="{23440FD6-4CE9-4AFC-8D16-D75E26F118CE}" type="slidenum">
              <a:rPr lang="cs-CZ" smtClean="0"/>
              <a:pPr/>
              <a:t>26</a:t>
            </a:fld>
            <a:endParaRPr lang="cs-CZ"/>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Kdo je oprávněn podat návrh?</a:t>
            </a:r>
            <a:endParaRPr lang="cs-CZ" dirty="0"/>
          </a:p>
        </p:txBody>
      </p:sp>
      <p:sp>
        <p:nvSpPr>
          <p:cNvPr id="3" name="Zástupný symbol pro obsah 2"/>
          <p:cNvSpPr>
            <a:spLocks noGrp="1"/>
          </p:cNvSpPr>
          <p:nvPr>
            <p:ph idx="1"/>
          </p:nvPr>
        </p:nvSpPr>
        <p:spPr/>
        <p:txBody>
          <a:bodyPr/>
          <a:lstStyle/>
          <a:p>
            <a:pPr lvl="1">
              <a:buNone/>
            </a:pPr>
            <a:r>
              <a:rPr lang="cs-CZ" dirty="0" smtClean="0"/>
              <a:t>Návrh soudu na změnu nebo zrušení závazku může podat nejen </a:t>
            </a:r>
            <a:r>
              <a:rPr lang="cs-CZ" i="1" dirty="0" err="1" smtClean="0"/>
              <a:t>hardshipem</a:t>
            </a:r>
            <a:r>
              <a:rPr lang="cs-CZ" dirty="0" smtClean="0"/>
              <a:t> dotčená strana, ale i její protistrana. </a:t>
            </a:r>
          </a:p>
          <a:p>
            <a:pPr lvl="1">
              <a:buNone/>
            </a:pPr>
            <a:r>
              <a:rPr lang="cs-CZ" dirty="0" smtClean="0"/>
              <a:t>I ona může mít právní zájem na takovém rozhodnutí, např. aby bylo vysloveno, že závazek dotčené strany je sice nižší, avšak stále </a:t>
            </a:r>
            <a:r>
              <a:rPr lang="cs-CZ" dirty="0" smtClean="0"/>
              <a:t>trvá</a:t>
            </a:r>
            <a:r>
              <a:rPr lang="cs-CZ" dirty="0"/>
              <a:t> </a:t>
            </a:r>
            <a:r>
              <a:rPr lang="cs-CZ" dirty="0" smtClean="0"/>
              <a:t>(Lavický, P., 2015)</a:t>
            </a:r>
            <a:endParaRPr lang="cs-CZ" dirty="0"/>
          </a:p>
        </p:txBody>
      </p:sp>
      <p:sp>
        <p:nvSpPr>
          <p:cNvPr id="4" name="Zástupný symbol pro zápatí 3"/>
          <p:cNvSpPr>
            <a:spLocks noGrp="1"/>
          </p:cNvSpPr>
          <p:nvPr>
            <p:ph type="ftr" sz="quarter" idx="10"/>
          </p:nvPr>
        </p:nvSpPr>
        <p:spPr/>
        <p:txBody>
          <a:bodyPr/>
          <a:lstStyle/>
          <a:p>
            <a:r>
              <a:rPr lang="cs-CZ" smtClean="0"/>
              <a:t>Zápatí prezentace</a:t>
            </a:r>
            <a:endParaRPr lang="cs-CZ"/>
          </a:p>
        </p:txBody>
      </p:sp>
      <p:sp>
        <p:nvSpPr>
          <p:cNvPr id="5" name="Zástupný symbol pro číslo snímku 4"/>
          <p:cNvSpPr>
            <a:spLocks noGrp="1"/>
          </p:cNvSpPr>
          <p:nvPr>
            <p:ph type="sldNum" sz="quarter" idx="11"/>
          </p:nvPr>
        </p:nvSpPr>
        <p:spPr/>
        <p:txBody>
          <a:bodyPr/>
          <a:lstStyle/>
          <a:p>
            <a:fld id="{23440FD6-4CE9-4AFC-8D16-D75E26F118CE}" type="slidenum">
              <a:rPr lang="cs-CZ" smtClean="0"/>
              <a:pPr/>
              <a:t>27</a:t>
            </a:fld>
            <a:endParaRPr lang="cs-CZ"/>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Rozhodnutí soudu</a:t>
            </a:r>
            <a:endParaRPr lang="cs-CZ" dirty="0"/>
          </a:p>
        </p:txBody>
      </p:sp>
      <p:sp>
        <p:nvSpPr>
          <p:cNvPr id="3" name="Zástupný symbol pro obsah 2"/>
          <p:cNvSpPr>
            <a:spLocks noGrp="1"/>
          </p:cNvSpPr>
          <p:nvPr>
            <p:ph idx="1"/>
          </p:nvPr>
        </p:nvSpPr>
        <p:spPr/>
        <p:txBody>
          <a:bodyPr/>
          <a:lstStyle/>
          <a:p>
            <a:r>
              <a:rPr lang="cs-CZ" sz="2600" dirty="0" smtClean="0"/>
              <a:t>Vázanost soudu žalobou je otázkou procesního práva, úprava v § 153 odst. 2 OSŘ: soud není žalobou vázán jenom tehdy, vyplývá-li z právního předpisu určitý způsob vypořádání vztahu mezi účastníky.</a:t>
            </a:r>
            <a:endParaRPr lang="cs-CZ" sz="1800" dirty="0" smtClean="0"/>
          </a:p>
          <a:p>
            <a:r>
              <a:rPr lang="cs-CZ" dirty="0" smtClean="0"/>
              <a:t>Je § 1766/1 OZ případem vypořádání právního vztahu mezi účastníky, nebo jde o samostatnou kategorii, kdy soud může překročit návrh? Praktický dopad: při posuzování rozsahu </a:t>
            </a:r>
            <a:r>
              <a:rPr lang="cs-CZ" dirty="0" err="1" smtClean="0"/>
              <a:t>přezkumné</a:t>
            </a:r>
            <a:r>
              <a:rPr lang="cs-CZ" dirty="0" smtClean="0"/>
              <a:t> činnosti v rámci opravných řízení (§ 212, § 235d, § 242 odst. 2 OSŘ). Závěr: podřadit § 1766/1 OZ pod § 153/2 OSŘ, jde o způsob vypořádání vztahu mezi účastníky; to, že soud není žalobou vázán, pouze v tomto případě nadbytečně stanovuje též OZ.</a:t>
            </a:r>
            <a:endParaRPr lang="cs-CZ" sz="4000" dirty="0"/>
          </a:p>
        </p:txBody>
      </p:sp>
      <p:sp>
        <p:nvSpPr>
          <p:cNvPr id="4" name="Zástupný symbol pro zápatí 3"/>
          <p:cNvSpPr>
            <a:spLocks noGrp="1"/>
          </p:cNvSpPr>
          <p:nvPr>
            <p:ph type="ftr" sz="quarter" idx="10"/>
          </p:nvPr>
        </p:nvSpPr>
        <p:spPr/>
        <p:txBody>
          <a:bodyPr/>
          <a:lstStyle/>
          <a:p>
            <a:r>
              <a:rPr lang="cs-CZ" dirty="0" smtClean="0"/>
              <a:t>Zápatí prezentace</a:t>
            </a:r>
            <a:endParaRPr lang="cs-CZ" dirty="0"/>
          </a:p>
        </p:txBody>
      </p:sp>
      <p:sp>
        <p:nvSpPr>
          <p:cNvPr id="5" name="Zástupný symbol pro číslo snímku 4"/>
          <p:cNvSpPr>
            <a:spLocks noGrp="1"/>
          </p:cNvSpPr>
          <p:nvPr>
            <p:ph type="sldNum" sz="quarter" idx="11"/>
          </p:nvPr>
        </p:nvSpPr>
        <p:spPr/>
        <p:txBody>
          <a:bodyPr/>
          <a:lstStyle/>
          <a:p>
            <a:fld id="{23440FD6-4CE9-4AFC-8D16-D75E26F118CE}" type="slidenum">
              <a:rPr lang="cs-CZ" smtClean="0"/>
              <a:pPr/>
              <a:t>28</a:t>
            </a:fld>
            <a:endParaRPr lang="cs-CZ"/>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Rozhodnutí soudu</a:t>
            </a:r>
            <a:endParaRPr lang="cs-CZ" dirty="0"/>
          </a:p>
        </p:txBody>
      </p:sp>
      <p:sp>
        <p:nvSpPr>
          <p:cNvPr id="3" name="Zástupný symbol pro obsah 2"/>
          <p:cNvSpPr>
            <a:spLocks noGrp="1"/>
          </p:cNvSpPr>
          <p:nvPr>
            <p:ph idx="1"/>
          </p:nvPr>
        </p:nvSpPr>
        <p:spPr/>
        <p:txBody>
          <a:bodyPr/>
          <a:lstStyle/>
          <a:p>
            <a:r>
              <a:rPr lang="cs-CZ" sz="1900" dirty="0" smtClean="0"/>
              <a:t>Soud může rozhodnout tak, že</a:t>
            </a:r>
          </a:p>
          <a:p>
            <a:pPr lvl="1"/>
            <a:r>
              <a:rPr lang="cs-CZ" sz="1900" dirty="0" smtClean="0"/>
              <a:t>Žalobu (popř. vzájemnou žalobu) zamítne, závazek zruší nebo modifikuje</a:t>
            </a:r>
          </a:p>
          <a:p>
            <a:r>
              <a:rPr lang="cs-CZ" sz="1900" dirty="0" smtClean="0"/>
              <a:t>Soud zamítne žalobu tehdy,</a:t>
            </a:r>
          </a:p>
          <a:p>
            <a:pPr lvl="1"/>
            <a:r>
              <a:rPr lang="cs-CZ" sz="1900" dirty="0" smtClean="0"/>
              <a:t>Neuplatnila-li dotčená strana právo na obnovení jednání o smlouvě u protistrany v přiměřené lhůtě poté, co změnu okolností musela zjistit (podpůrně 2 měsíce) – viz § 1766/2 OZ</a:t>
            </a:r>
          </a:p>
          <a:p>
            <a:pPr lvl="1"/>
            <a:r>
              <a:rPr lang="cs-CZ" sz="1900" dirty="0" smtClean="0"/>
              <a:t>neuplatní-li dotčená strana právo na obnovení jednání o smlouvě u protistrany vůbec</a:t>
            </a:r>
          </a:p>
          <a:p>
            <a:pPr lvl="1"/>
            <a:r>
              <a:rPr lang="cs-CZ" sz="1900" dirty="0" smtClean="0"/>
              <a:t>nebudou-li splněny předpoklady pro změnu nebo zrušení závazku plynoucí z § 1765 OZ (např. dotčená strana na sebe vzala riziko změny okolností, nebo změna není podstatná, či byla předvídatelná, ovlivnitelná apod.)</a:t>
            </a:r>
          </a:p>
          <a:p>
            <a:r>
              <a:rPr lang="cs-CZ" sz="1900" dirty="0" smtClean="0"/>
              <a:t>V ostatních případech soud buď závazek změní, nebo zruší</a:t>
            </a:r>
          </a:p>
          <a:p>
            <a:pPr lvl="1">
              <a:buNone/>
            </a:pPr>
            <a:endParaRPr lang="cs-CZ" sz="4000" dirty="0"/>
          </a:p>
        </p:txBody>
      </p:sp>
      <p:sp>
        <p:nvSpPr>
          <p:cNvPr id="4" name="Zástupný symbol pro zápatí 3"/>
          <p:cNvSpPr>
            <a:spLocks noGrp="1"/>
          </p:cNvSpPr>
          <p:nvPr>
            <p:ph type="ftr" sz="quarter" idx="10"/>
          </p:nvPr>
        </p:nvSpPr>
        <p:spPr/>
        <p:txBody>
          <a:bodyPr/>
          <a:lstStyle/>
          <a:p>
            <a:r>
              <a:rPr lang="cs-CZ" smtClean="0"/>
              <a:t>Zápatí prezentace</a:t>
            </a:r>
            <a:endParaRPr lang="cs-CZ"/>
          </a:p>
        </p:txBody>
      </p:sp>
      <p:sp>
        <p:nvSpPr>
          <p:cNvPr id="5" name="Zástupný symbol pro číslo snímku 4"/>
          <p:cNvSpPr>
            <a:spLocks noGrp="1"/>
          </p:cNvSpPr>
          <p:nvPr>
            <p:ph type="sldNum" sz="quarter" idx="11"/>
          </p:nvPr>
        </p:nvSpPr>
        <p:spPr/>
        <p:txBody>
          <a:bodyPr/>
          <a:lstStyle/>
          <a:p>
            <a:fld id="{23440FD6-4CE9-4AFC-8D16-D75E26F118CE}" type="slidenum">
              <a:rPr lang="cs-CZ" smtClean="0"/>
              <a:pPr/>
              <a:t>29</a:t>
            </a:fld>
            <a:endParaRPr lang="cs-CZ"/>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Původ </a:t>
            </a:r>
            <a:r>
              <a:rPr lang="cs-CZ" dirty="0" err="1" smtClean="0"/>
              <a:t>parémie</a:t>
            </a:r>
            <a:r>
              <a:rPr lang="cs-CZ" dirty="0"/>
              <a:t/>
            </a:r>
            <a:br>
              <a:rPr lang="cs-CZ" dirty="0"/>
            </a:br>
            <a:endParaRPr lang="cs-CZ" dirty="0"/>
          </a:p>
        </p:txBody>
      </p:sp>
      <p:sp>
        <p:nvSpPr>
          <p:cNvPr id="3" name="Zástupný symbol pro obsah 2"/>
          <p:cNvSpPr>
            <a:spLocks noGrp="1"/>
          </p:cNvSpPr>
          <p:nvPr>
            <p:ph idx="1"/>
          </p:nvPr>
        </p:nvSpPr>
        <p:spPr>
          <a:xfrm>
            <a:off x="900113" y="2276872"/>
            <a:ext cx="7772400" cy="3854053"/>
          </a:xfrm>
        </p:spPr>
        <p:txBody>
          <a:bodyPr/>
          <a:lstStyle/>
          <a:p>
            <a:endParaRPr lang="cs-CZ" b="1" dirty="0" smtClean="0"/>
          </a:p>
          <a:p>
            <a:r>
              <a:rPr lang="cs-CZ" b="1" dirty="0" err="1" smtClean="0"/>
              <a:t>Rebus</a:t>
            </a:r>
            <a:r>
              <a:rPr lang="cs-CZ" b="1" dirty="0" smtClean="0"/>
              <a:t> </a:t>
            </a:r>
            <a:r>
              <a:rPr lang="cs-CZ" b="1" dirty="0"/>
              <a:t>sic </a:t>
            </a:r>
            <a:r>
              <a:rPr lang="cs-CZ" b="1" dirty="0" err="1" smtClean="0"/>
              <a:t>stantibus</a:t>
            </a:r>
            <a:r>
              <a:rPr lang="cs-CZ" b="1" dirty="0" smtClean="0"/>
              <a:t> </a:t>
            </a:r>
            <a:r>
              <a:rPr lang="cs-CZ" b="1" dirty="0" err="1" smtClean="0"/>
              <a:t>omnis</a:t>
            </a:r>
            <a:r>
              <a:rPr lang="cs-CZ" b="1" dirty="0" smtClean="0"/>
              <a:t> </a:t>
            </a:r>
            <a:r>
              <a:rPr lang="cs-CZ" b="1" dirty="0" err="1" smtClean="0"/>
              <a:t>promissio</a:t>
            </a:r>
            <a:r>
              <a:rPr lang="cs-CZ" b="1" dirty="0" smtClean="0"/>
              <a:t> </a:t>
            </a:r>
            <a:r>
              <a:rPr lang="cs-CZ" b="1" dirty="0" err="1" smtClean="0"/>
              <a:t>intellegitur</a:t>
            </a:r>
            <a:r>
              <a:rPr lang="cs-CZ" b="1" dirty="0" smtClean="0"/>
              <a:t> </a:t>
            </a:r>
            <a:r>
              <a:rPr lang="cs-CZ" dirty="0" smtClean="0"/>
              <a:t>(Akvinský, T. </a:t>
            </a:r>
            <a:r>
              <a:rPr lang="cs-CZ" dirty="0" err="1" smtClean="0"/>
              <a:t>Summa</a:t>
            </a:r>
            <a:r>
              <a:rPr lang="cs-CZ" dirty="0" smtClean="0"/>
              <a:t> </a:t>
            </a:r>
            <a:r>
              <a:rPr lang="cs-CZ" dirty="0" err="1" smtClean="0"/>
              <a:t>theologica</a:t>
            </a:r>
            <a:r>
              <a:rPr lang="cs-CZ" dirty="0" smtClean="0"/>
              <a:t> 2,2,110,3)</a:t>
            </a:r>
          </a:p>
          <a:p>
            <a:pPr>
              <a:buNone/>
            </a:pPr>
            <a:endParaRPr lang="cs-CZ" dirty="0" smtClean="0"/>
          </a:p>
          <a:p>
            <a:r>
              <a:rPr lang="cs-CZ" dirty="0" smtClean="0"/>
              <a:t>Každý slib chápeme jako závazný jen za nezměněných poměrů</a:t>
            </a:r>
          </a:p>
          <a:p>
            <a:endParaRPr lang="cs-CZ" dirty="0"/>
          </a:p>
        </p:txBody>
      </p:sp>
      <p:sp>
        <p:nvSpPr>
          <p:cNvPr id="4" name="Zástupný symbol pro zápatí 3"/>
          <p:cNvSpPr>
            <a:spLocks noGrp="1"/>
          </p:cNvSpPr>
          <p:nvPr>
            <p:ph type="ftr" sz="quarter" idx="10"/>
          </p:nvPr>
        </p:nvSpPr>
        <p:spPr/>
        <p:txBody>
          <a:bodyPr/>
          <a:lstStyle/>
          <a:p>
            <a:endParaRPr lang="cs-CZ" dirty="0"/>
          </a:p>
        </p:txBody>
      </p:sp>
      <p:sp>
        <p:nvSpPr>
          <p:cNvPr id="5" name="Zástupný symbol pro číslo snímku 4"/>
          <p:cNvSpPr>
            <a:spLocks noGrp="1"/>
          </p:cNvSpPr>
          <p:nvPr>
            <p:ph type="sldNum" sz="quarter" idx="11"/>
          </p:nvPr>
        </p:nvSpPr>
        <p:spPr/>
        <p:txBody>
          <a:bodyPr/>
          <a:lstStyle/>
          <a:p>
            <a:fld id="{23440FD6-4CE9-4AFC-8D16-D75E26F118CE}" type="slidenum">
              <a:rPr lang="cs-CZ" smtClean="0"/>
              <a:pPr/>
              <a:t>3</a:t>
            </a:fld>
            <a:endParaRPr lang="cs-CZ"/>
          </a:p>
        </p:txBody>
      </p:sp>
    </p:spTree>
    <p:extLst>
      <p:ext uri="{BB962C8B-B14F-4D97-AF65-F5344CB8AC3E}">
        <p14:creationId xmlns:p14="http://schemas.microsoft.com/office/powerpoint/2010/main" val="406947375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Obsahová modifikace</a:t>
            </a:r>
            <a:endParaRPr lang="cs-CZ" dirty="0"/>
          </a:p>
        </p:txBody>
      </p:sp>
      <p:sp>
        <p:nvSpPr>
          <p:cNvPr id="3" name="Zástupný symbol pro obsah 2"/>
          <p:cNvSpPr>
            <a:spLocks noGrp="1"/>
          </p:cNvSpPr>
          <p:nvPr>
            <p:ph idx="1"/>
          </p:nvPr>
        </p:nvSpPr>
        <p:spPr/>
        <p:txBody>
          <a:bodyPr/>
          <a:lstStyle/>
          <a:p>
            <a:r>
              <a:rPr lang="cs-CZ" dirty="0" smtClean="0"/>
              <a:t>Obsahově může modifikace zejména spočívat v</a:t>
            </a:r>
            <a:endParaRPr lang="cs-CZ" sz="1800" dirty="0" smtClean="0"/>
          </a:p>
          <a:p>
            <a:pPr lvl="1"/>
            <a:r>
              <a:rPr lang="cs-CZ" dirty="0" smtClean="0"/>
              <a:t>Prodloužení lhůty k plnění</a:t>
            </a:r>
            <a:endParaRPr lang="cs-CZ" sz="1600" dirty="0" smtClean="0"/>
          </a:p>
          <a:p>
            <a:pPr lvl="1"/>
            <a:r>
              <a:rPr lang="cs-CZ" dirty="0" smtClean="0"/>
              <a:t>Zvýšení nebo snížení ceny</a:t>
            </a:r>
            <a:endParaRPr lang="cs-CZ" sz="1600" dirty="0" smtClean="0"/>
          </a:p>
          <a:p>
            <a:pPr lvl="1"/>
            <a:r>
              <a:rPr lang="cs-CZ" dirty="0" smtClean="0"/>
              <a:t>Zvýšení nebo snížení množství zboží, které má být dodáno</a:t>
            </a:r>
            <a:endParaRPr lang="cs-CZ" sz="1600" dirty="0" smtClean="0"/>
          </a:p>
          <a:p>
            <a:r>
              <a:rPr lang="cs-CZ" dirty="0" smtClean="0"/>
              <a:t>Nelze-li závazek modifikovat tak, aby byla obnovena spravedlivá rovnováha v právech a povinnostech stran, nezbývá nic jiného, než jej zrušit</a:t>
            </a:r>
            <a:endParaRPr lang="cs-CZ" sz="1800" dirty="0" smtClean="0"/>
          </a:p>
          <a:p>
            <a:pPr lvl="1">
              <a:buNone/>
            </a:pPr>
            <a:endParaRPr lang="cs-CZ" sz="4000" dirty="0"/>
          </a:p>
        </p:txBody>
      </p:sp>
      <p:sp>
        <p:nvSpPr>
          <p:cNvPr id="4" name="Zástupný symbol pro zápatí 3"/>
          <p:cNvSpPr>
            <a:spLocks noGrp="1"/>
          </p:cNvSpPr>
          <p:nvPr>
            <p:ph type="ftr" sz="quarter" idx="10"/>
          </p:nvPr>
        </p:nvSpPr>
        <p:spPr/>
        <p:txBody>
          <a:bodyPr/>
          <a:lstStyle/>
          <a:p>
            <a:r>
              <a:rPr lang="cs-CZ" smtClean="0"/>
              <a:t>Zápatí prezentace</a:t>
            </a:r>
            <a:endParaRPr lang="cs-CZ"/>
          </a:p>
        </p:txBody>
      </p:sp>
      <p:sp>
        <p:nvSpPr>
          <p:cNvPr id="5" name="Zástupný symbol pro číslo snímku 4"/>
          <p:cNvSpPr>
            <a:spLocks noGrp="1"/>
          </p:cNvSpPr>
          <p:nvPr>
            <p:ph type="sldNum" sz="quarter" idx="11"/>
          </p:nvPr>
        </p:nvSpPr>
        <p:spPr/>
        <p:txBody>
          <a:bodyPr/>
          <a:lstStyle/>
          <a:p>
            <a:fld id="{23440FD6-4CE9-4AFC-8D16-D75E26F118CE}" type="slidenum">
              <a:rPr lang="cs-CZ" smtClean="0"/>
              <a:pPr/>
              <a:t>30</a:t>
            </a:fld>
            <a:endParaRPr lang="cs-CZ"/>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Rozhodnutí soudu</a:t>
            </a:r>
            <a:endParaRPr lang="cs-CZ" dirty="0"/>
          </a:p>
        </p:txBody>
      </p:sp>
      <p:sp>
        <p:nvSpPr>
          <p:cNvPr id="3" name="Zástupný symbol pro obsah 2"/>
          <p:cNvSpPr>
            <a:spLocks noGrp="1"/>
          </p:cNvSpPr>
          <p:nvPr>
            <p:ph idx="1"/>
          </p:nvPr>
        </p:nvSpPr>
        <p:spPr/>
        <p:txBody>
          <a:bodyPr/>
          <a:lstStyle/>
          <a:p>
            <a:r>
              <a:rPr lang="cs-CZ" dirty="0" smtClean="0"/>
              <a:t>Priorita: udržení závazku, tj. jeho adaptace na nové okolnosti.</a:t>
            </a:r>
            <a:endParaRPr lang="cs-CZ" sz="1800" dirty="0" smtClean="0"/>
          </a:p>
          <a:p>
            <a:r>
              <a:rPr lang="cs-CZ" dirty="0" smtClean="0"/>
              <a:t>Mění-li soud závazek, měl by ve výroku rozsudku uvést nové znění těch ustanovení smlouvy, která svým rozhodnutím modifikuje. Nestačí jenom obecné konstatování, že se obnovuje rovnováha práv a povinností stran</a:t>
            </a:r>
            <a:endParaRPr lang="cs-CZ" sz="1800" dirty="0" smtClean="0"/>
          </a:p>
          <a:p>
            <a:r>
              <a:rPr lang="cs-CZ" dirty="0" smtClean="0"/>
              <a:t>Východisko řešení: zvláštní náklady, které byly vyvolány nepředvídatelnou změnou okolností, by neměla nést jenom jedna ze stran, ale měly by je sdílet obě strany</a:t>
            </a:r>
            <a:endParaRPr lang="cs-CZ" sz="4000" dirty="0"/>
          </a:p>
        </p:txBody>
      </p:sp>
      <p:sp>
        <p:nvSpPr>
          <p:cNvPr id="4" name="Zástupný symbol pro zápatí 3"/>
          <p:cNvSpPr>
            <a:spLocks noGrp="1"/>
          </p:cNvSpPr>
          <p:nvPr>
            <p:ph type="ftr" sz="quarter" idx="10"/>
          </p:nvPr>
        </p:nvSpPr>
        <p:spPr/>
        <p:txBody>
          <a:bodyPr/>
          <a:lstStyle/>
          <a:p>
            <a:r>
              <a:rPr lang="cs-CZ" smtClean="0"/>
              <a:t>Zápatí prezentace</a:t>
            </a:r>
            <a:endParaRPr lang="cs-CZ"/>
          </a:p>
        </p:txBody>
      </p:sp>
      <p:sp>
        <p:nvSpPr>
          <p:cNvPr id="5" name="Zástupný symbol pro číslo snímku 4"/>
          <p:cNvSpPr>
            <a:spLocks noGrp="1"/>
          </p:cNvSpPr>
          <p:nvPr>
            <p:ph type="sldNum" sz="quarter" idx="11"/>
          </p:nvPr>
        </p:nvSpPr>
        <p:spPr/>
        <p:txBody>
          <a:bodyPr/>
          <a:lstStyle/>
          <a:p>
            <a:fld id="{23440FD6-4CE9-4AFC-8D16-D75E26F118CE}" type="slidenum">
              <a:rPr lang="cs-CZ" smtClean="0"/>
              <a:pPr/>
              <a:t>31</a:t>
            </a:fld>
            <a:endParaRPr lang="cs-CZ"/>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Rozhodnutí </a:t>
            </a:r>
            <a:r>
              <a:rPr lang="cs-CZ" dirty="0" smtClean="0"/>
              <a:t>soudu (Lavický, 2015)</a:t>
            </a:r>
            <a:endParaRPr lang="cs-CZ" dirty="0"/>
          </a:p>
        </p:txBody>
      </p:sp>
      <p:sp>
        <p:nvSpPr>
          <p:cNvPr id="3" name="Zástupný symbol pro obsah 2"/>
          <p:cNvSpPr>
            <a:spLocks noGrp="1"/>
          </p:cNvSpPr>
          <p:nvPr>
            <p:ph idx="1"/>
          </p:nvPr>
        </p:nvSpPr>
        <p:spPr/>
        <p:txBody>
          <a:bodyPr/>
          <a:lstStyle/>
          <a:p>
            <a:pPr lvl="1"/>
            <a:r>
              <a:rPr lang="cs-CZ" dirty="0" smtClean="0"/>
              <a:t>Účinky </a:t>
            </a:r>
            <a:r>
              <a:rPr lang="cs-CZ" i="1" dirty="0" smtClean="0"/>
              <a:t>ex </a:t>
            </a:r>
            <a:r>
              <a:rPr lang="cs-CZ" i="1" dirty="0" err="1" smtClean="0"/>
              <a:t>nunc</a:t>
            </a:r>
            <a:r>
              <a:rPr lang="cs-CZ" dirty="0" smtClean="0"/>
              <a:t>; změna působí od právní moci do budoucna, popř. i později, stanoví-li to rozsudek. Změna se tak proto nemůže dotknout těch kupř. opětujících se dávek nebo splátek, které dospěly před právní mocí rozhodnutí soudu. Pokud však byly opětující se dávky nebo splátky již uloženy předchozím rozsudkem, platí zvláštní režim § 163 OSŘ</a:t>
            </a:r>
            <a:endParaRPr lang="cs-CZ" sz="1600" dirty="0" smtClean="0"/>
          </a:p>
          <a:p>
            <a:pPr lvl="1"/>
            <a:r>
              <a:rPr lang="cs-CZ" dirty="0" smtClean="0"/>
              <a:t>Rozhodnutí není exekučním titulem! Teprve pokud by povinná strana nesplnila závazek ani v modifikované podobě, mohla by oprávněná strana žalovat na plnění, a tak si v nalézacím řízení opatřit rozsudek, který by byl exekučním titulem.</a:t>
            </a:r>
            <a:endParaRPr lang="cs-CZ" sz="1600" dirty="0" smtClean="0"/>
          </a:p>
          <a:p>
            <a:pPr lvl="1">
              <a:buNone/>
            </a:pPr>
            <a:endParaRPr lang="cs-CZ" sz="4000" dirty="0"/>
          </a:p>
        </p:txBody>
      </p:sp>
      <p:sp>
        <p:nvSpPr>
          <p:cNvPr id="4" name="Zástupný symbol pro zápatí 3"/>
          <p:cNvSpPr>
            <a:spLocks noGrp="1"/>
          </p:cNvSpPr>
          <p:nvPr>
            <p:ph type="ftr" sz="quarter" idx="10"/>
          </p:nvPr>
        </p:nvSpPr>
        <p:spPr/>
        <p:txBody>
          <a:bodyPr/>
          <a:lstStyle/>
          <a:p>
            <a:r>
              <a:rPr lang="cs-CZ" smtClean="0"/>
              <a:t>Zápatí prezentace</a:t>
            </a:r>
            <a:endParaRPr lang="cs-CZ"/>
          </a:p>
        </p:txBody>
      </p:sp>
      <p:sp>
        <p:nvSpPr>
          <p:cNvPr id="5" name="Zástupný symbol pro číslo snímku 4"/>
          <p:cNvSpPr>
            <a:spLocks noGrp="1"/>
          </p:cNvSpPr>
          <p:nvPr>
            <p:ph type="sldNum" sz="quarter" idx="11"/>
          </p:nvPr>
        </p:nvSpPr>
        <p:spPr/>
        <p:txBody>
          <a:bodyPr/>
          <a:lstStyle/>
          <a:p>
            <a:fld id="{23440FD6-4CE9-4AFC-8D16-D75E26F118CE}" type="slidenum">
              <a:rPr lang="cs-CZ" smtClean="0"/>
              <a:pPr/>
              <a:t>32</a:t>
            </a:fld>
            <a:endParaRPr lang="cs-CZ"/>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Česká úprava do 2013</a:t>
            </a:r>
            <a:r>
              <a:rPr lang="cs-CZ" dirty="0"/>
              <a:t/>
            </a:r>
            <a:br>
              <a:rPr lang="cs-CZ" dirty="0"/>
            </a:br>
            <a:endParaRPr lang="cs-CZ" dirty="0"/>
          </a:p>
        </p:txBody>
      </p:sp>
      <p:sp>
        <p:nvSpPr>
          <p:cNvPr id="3" name="Zástupný symbol pro obsah 2"/>
          <p:cNvSpPr>
            <a:spLocks noGrp="1"/>
          </p:cNvSpPr>
          <p:nvPr>
            <p:ph idx="1"/>
          </p:nvPr>
        </p:nvSpPr>
        <p:spPr>
          <a:xfrm>
            <a:off x="900113" y="2276872"/>
            <a:ext cx="7772400" cy="3854053"/>
          </a:xfrm>
        </p:spPr>
        <p:txBody>
          <a:bodyPr/>
          <a:lstStyle/>
          <a:p>
            <a:r>
              <a:rPr lang="cs-CZ" dirty="0" smtClean="0"/>
              <a:t>Absence obecného mechanismu zohlednění výrazných změn vnějších okolností</a:t>
            </a:r>
          </a:p>
          <a:p>
            <a:r>
              <a:rPr lang="cs-CZ" dirty="0" smtClean="0"/>
              <a:t>Smlouva o smlouvě budoucí, § 50a ObčZ, § 292 odst. 5 ObchZ + Výživné (</a:t>
            </a:r>
            <a:r>
              <a:rPr lang="cs-CZ" dirty="0" err="1" smtClean="0"/>
              <a:t>ZoR</a:t>
            </a:r>
            <a:r>
              <a:rPr lang="cs-CZ" dirty="0" smtClean="0"/>
              <a:t>) + Změna poměrů v případě bytových náhrad </a:t>
            </a:r>
          </a:p>
          <a:p>
            <a:r>
              <a:rPr lang="cs-CZ" dirty="0" smtClean="0"/>
              <a:t>Zákon spojil s kvalifikovanou změnou okolností zánik závazku ze smlouvy o smlouvě budoucí</a:t>
            </a:r>
          </a:p>
          <a:p>
            <a:r>
              <a:rPr lang="cs-CZ" dirty="0" smtClean="0"/>
              <a:t>Porovnání okolností, z nichž strany vycházely při vzniku závazku s těmi „aktuálními“</a:t>
            </a:r>
          </a:p>
          <a:p>
            <a:endParaRPr lang="cs-CZ" dirty="0" smtClean="0"/>
          </a:p>
          <a:p>
            <a:endParaRPr lang="cs-CZ" dirty="0"/>
          </a:p>
        </p:txBody>
      </p:sp>
      <p:sp>
        <p:nvSpPr>
          <p:cNvPr id="4" name="Zástupný symbol pro zápatí 3"/>
          <p:cNvSpPr>
            <a:spLocks noGrp="1"/>
          </p:cNvSpPr>
          <p:nvPr>
            <p:ph type="ftr" sz="quarter" idx="10"/>
          </p:nvPr>
        </p:nvSpPr>
        <p:spPr/>
        <p:txBody>
          <a:bodyPr/>
          <a:lstStyle/>
          <a:p>
            <a:endParaRPr lang="cs-CZ" dirty="0"/>
          </a:p>
        </p:txBody>
      </p:sp>
      <p:sp>
        <p:nvSpPr>
          <p:cNvPr id="5" name="Zástupný symbol pro číslo snímku 4"/>
          <p:cNvSpPr>
            <a:spLocks noGrp="1"/>
          </p:cNvSpPr>
          <p:nvPr>
            <p:ph type="sldNum" sz="quarter" idx="11"/>
          </p:nvPr>
        </p:nvSpPr>
        <p:spPr/>
        <p:txBody>
          <a:bodyPr/>
          <a:lstStyle/>
          <a:p>
            <a:fld id="{23440FD6-4CE9-4AFC-8D16-D75E26F118CE}" type="slidenum">
              <a:rPr lang="cs-CZ" smtClean="0"/>
              <a:pPr/>
              <a:t>4</a:t>
            </a:fld>
            <a:endParaRPr lang="cs-CZ"/>
          </a:p>
        </p:txBody>
      </p:sp>
    </p:spTree>
    <p:extLst>
      <p:ext uri="{BB962C8B-B14F-4D97-AF65-F5344CB8AC3E}">
        <p14:creationId xmlns:p14="http://schemas.microsoft.com/office/powerpoint/2010/main" val="40694737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 50a ObčZ</a:t>
            </a:r>
            <a:r>
              <a:rPr lang="cs-CZ" dirty="0"/>
              <a:t/>
            </a:r>
            <a:br>
              <a:rPr lang="cs-CZ" dirty="0"/>
            </a:br>
            <a:endParaRPr lang="cs-CZ" dirty="0"/>
          </a:p>
        </p:txBody>
      </p:sp>
      <p:sp>
        <p:nvSpPr>
          <p:cNvPr id="3" name="Zástupný symbol pro obsah 2"/>
          <p:cNvSpPr>
            <a:spLocks noGrp="1"/>
          </p:cNvSpPr>
          <p:nvPr>
            <p:ph idx="1"/>
          </p:nvPr>
        </p:nvSpPr>
        <p:spPr>
          <a:xfrm>
            <a:off x="900113" y="1844824"/>
            <a:ext cx="7772400" cy="4286101"/>
          </a:xfrm>
        </p:spPr>
        <p:txBody>
          <a:bodyPr/>
          <a:lstStyle/>
          <a:p>
            <a:r>
              <a:rPr lang="cs-CZ" i="1" dirty="0" smtClean="0"/>
              <a:t>(1)</a:t>
            </a:r>
            <a:r>
              <a:rPr lang="cs-CZ" dirty="0" smtClean="0"/>
              <a:t> Účastníci se mohou písemně zavázat, že do dohodnuté doby uzavřou smlouvu; musí se však přitom dohodnout o jejích podstatných náležitostech.</a:t>
            </a:r>
          </a:p>
          <a:p>
            <a:r>
              <a:rPr lang="cs-CZ" i="1" dirty="0" smtClean="0"/>
              <a:t>(2)</a:t>
            </a:r>
            <a:r>
              <a:rPr lang="cs-CZ" dirty="0" smtClean="0"/>
              <a:t> Nedojde-li do dohodnuté doby k uzavření smlouvy, lze se do jednoho roku domáhat u soudu, aby prohlášení vůle bylo nahrazeno soudním rozhodnutím. Právo na náhradu škody tím není dotčeno.</a:t>
            </a:r>
          </a:p>
          <a:p>
            <a:r>
              <a:rPr lang="cs-CZ" i="1" dirty="0" smtClean="0"/>
              <a:t>(3)</a:t>
            </a:r>
            <a:r>
              <a:rPr lang="cs-CZ" dirty="0" smtClean="0"/>
              <a:t> </a:t>
            </a:r>
            <a:r>
              <a:rPr lang="cs-CZ" u="sng" dirty="0" smtClean="0"/>
              <a:t>Tento závazek zaniká</a:t>
            </a:r>
            <a:r>
              <a:rPr lang="cs-CZ" dirty="0" smtClean="0"/>
              <a:t>, pokud okolnosti, ze kterých účastníci při vzniku závazku vycházeli, se do té míry změnily, že </a:t>
            </a:r>
            <a:r>
              <a:rPr lang="cs-CZ" u="sng" dirty="0" smtClean="0"/>
              <a:t>nelze spravedlivě požadovat</a:t>
            </a:r>
            <a:r>
              <a:rPr lang="cs-CZ" dirty="0" smtClean="0"/>
              <a:t>, aby smlouva byla uzavřena.</a:t>
            </a:r>
          </a:p>
          <a:p>
            <a:endParaRPr lang="cs-CZ" dirty="0" smtClean="0"/>
          </a:p>
          <a:p>
            <a:endParaRPr lang="cs-CZ" dirty="0"/>
          </a:p>
        </p:txBody>
      </p:sp>
      <p:sp>
        <p:nvSpPr>
          <p:cNvPr id="4" name="Zástupný symbol pro zápatí 3"/>
          <p:cNvSpPr>
            <a:spLocks noGrp="1"/>
          </p:cNvSpPr>
          <p:nvPr>
            <p:ph type="ftr" sz="quarter" idx="10"/>
          </p:nvPr>
        </p:nvSpPr>
        <p:spPr/>
        <p:txBody>
          <a:bodyPr/>
          <a:lstStyle/>
          <a:p>
            <a:endParaRPr lang="cs-CZ" dirty="0"/>
          </a:p>
        </p:txBody>
      </p:sp>
      <p:sp>
        <p:nvSpPr>
          <p:cNvPr id="5" name="Zástupný symbol pro číslo snímku 4"/>
          <p:cNvSpPr>
            <a:spLocks noGrp="1"/>
          </p:cNvSpPr>
          <p:nvPr>
            <p:ph type="sldNum" sz="quarter" idx="11"/>
          </p:nvPr>
        </p:nvSpPr>
        <p:spPr/>
        <p:txBody>
          <a:bodyPr/>
          <a:lstStyle/>
          <a:p>
            <a:fld id="{23440FD6-4CE9-4AFC-8D16-D75E26F118CE}" type="slidenum">
              <a:rPr lang="cs-CZ" smtClean="0"/>
              <a:pPr/>
              <a:t>5</a:t>
            </a:fld>
            <a:endParaRPr lang="cs-CZ"/>
          </a:p>
        </p:txBody>
      </p:sp>
    </p:spTree>
    <p:extLst>
      <p:ext uri="{BB962C8B-B14F-4D97-AF65-F5344CB8AC3E}">
        <p14:creationId xmlns:p14="http://schemas.microsoft.com/office/powerpoint/2010/main" val="40694737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Starší česká úprava: změna okolností jako důvod zániku závazku</a:t>
            </a:r>
            <a:r>
              <a:rPr lang="cs-CZ" dirty="0"/>
              <a:t/>
            </a:r>
            <a:br>
              <a:rPr lang="cs-CZ" dirty="0"/>
            </a:br>
            <a:endParaRPr lang="cs-CZ" dirty="0"/>
          </a:p>
        </p:txBody>
      </p:sp>
      <p:sp>
        <p:nvSpPr>
          <p:cNvPr id="3" name="Zástupný symbol pro obsah 2"/>
          <p:cNvSpPr>
            <a:spLocks noGrp="1"/>
          </p:cNvSpPr>
          <p:nvPr>
            <p:ph idx="1"/>
          </p:nvPr>
        </p:nvSpPr>
        <p:spPr>
          <a:xfrm>
            <a:off x="900113" y="2276872"/>
            <a:ext cx="7772400" cy="3854053"/>
          </a:xfrm>
        </p:spPr>
        <p:txBody>
          <a:bodyPr/>
          <a:lstStyle/>
          <a:p>
            <a:r>
              <a:rPr lang="cs-CZ" dirty="0" smtClean="0"/>
              <a:t>§ 575 ObčZ: dluh zaniká, stane-li se plnění nemožným</a:t>
            </a:r>
          </a:p>
          <a:p>
            <a:r>
              <a:rPr lang="cs-CZ" dirty="0" smtClean="0"/>
              <a:t>Pro obchodní vztahy modifikace § 352 – 354 ObchZ</a:t>
            </a:r>
          </a:p>
          <a:p>
            <a:r>
              <a:rPr lang="cs-CZ" dirty="0" smtClean="0"/>
              <a:t>Objektivní, subjektivní či právní nemožnost plnění</a:t>
            </a:r>
          </a:p>
          <a:p>
            <a:r>
              <a:rPr lang="cs-CZ" dirty="0" smtClean="0"/>
              <a:t>Problém u tzv. hospodářské nemožnosti plnění a u těžkostí nastoupivších po uzavření smlouvy</a:t>
            </a:r>
          </a:p>
          <a:p>
            <a:r>
              <a:rPr lang="cs-CZ" dirty="0" smtClean="0"/>
              <a:t>Sporná aplikace korektivů dobrých mravů, poctivosti</a:t>
            </a:r>
          </a:p>
          <a:p>
            <a:r>
              <a:rPr lang="cs-CZ" dirty="0" smtClean="0"/>
              <a:t>Rozpor s dobrými mravy či poctivostí obchodu vede k neplatnosti či odepření ochrany</a:t>
            </a:r>
          </a:p>
          <a:p>
            <a:r>
              <a:rPr lang="cs-CZ" dirty="0" smtClean="0"/>
              <a:t>Může ale založit oprávnění dotčené strany?</a:t>
            </a:r>
          </a:p>
          <a:p>
            <a:r>
              <a:rPr lang="cs-CZ" dirty="0" smtClean="0"/>
              <a:t>Může soud rozhodnout, že se obsah obligace mění?</a:t>
            </a:r>
          </a:p>
          <a:p>
            <a:endParaRPr lang="cs-CZ" dirty="0" smtClean="0"/>
          </a:p>
          <a:p>
            <a:endParaRPr lang="cs-CZ" dirty="0"/>
          </a:p>
        </p:txBody>
      </p:sp>
      <p:sp>
        <p:nvSpPr>
          <p:cNvPr id="4" name="Zástupný symbol pro zápatí 3"/>
          <p:cNvSpPr>
            <a:spLocks noGrp="1"/>
          </p:cNvSpPr>
          <p:nvPr>
            <p:ph type="ftr" sz="quarter" idx="10"/>
          </p:nvPr>
        </p:nvSpPr>
        <p:spPr/>
        <p:txBody>
          <a:bodyPr/>
          <a:lstStyle/>
          <a:p>
            <a:endParaRPr lang="cs-CZ" dirty="0"/>
          </a:p>
        </p:txBody>
      </p:sp>
      <p:sp>
        <p:nvSpPr>
          <p:cNvPr id="5" name="Zástupný symbol pro číslo snímku 4"/>
          <p:cNvSpPr>
            <a:spLocks noGrp="1"/>
          </p:cNvSpPr>
          <p:nvPr>
            <p:ph type="sldNum" sz="quarter" idx="11"/>
          </p:nvPr>
        </p:nvSpPr>
        <p:spPr/>
        <p:txBody>
          <a:bodyPr/>
          <a:lstStyle/>
          <a:p>
            <a:fld id="{23440FD6-4CE9-4AFC-8D16-D75E26F118CE}" type="slidenum">
              <a:rPr lang="cs-CZ" smtClean="0"/>
              <a:pPr/>
              <a:t>6</a:t>
            </a:fld>
            <a:endParaRPr lang="cs-CZ"/>
          </a:p>
        </p:txBody>
      </p:sp>
    </p:spTree>
    <p:extLst>
      <p:ext uri="{BB962C8B-B14F-4D97-AF65-F5344CB8AC3E}">
        <p14:creationId xmlns:p14="http://schemas.microsoft.com/office/powerpoint/2010/main" val="40694737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Starší česká úprava: změna okolností jako důvod odstoupení</a:t>
            </a:r>
            <a:r>
              <a:rPr lang="cs-CZ" dirty="0"/>
              <a:t/>
            </a:r>
            <a:br>
              <a:rPr lang="cs-CZ" dirty="0"/>
            </a:br>
            <a:endParaRPr lang="cs-CZ" dirty="0"/>
          </a:p>
        </p:txBody>
      </p:sp>
      <p:sp>
        <p:nvSpPr>
          <p:cNvPr id="3" name="Zástupný symbol pro obsah 2"/>
          <p:cNvSpPr>
            <a:spLocks noGrp="1"/>
          </p:cNvSpPr>
          <p:nvPr>
            <p:ph idx="1"/>
          </p:nvPr>
        </p:nvSpPr>
        <p:spPr>
          <a:xfrm>
            <a:off x="900113" y="2276872"/>
            <a:ext cx="7772400" cy="3854053"/>
          </a:xfrm>
        </p:spPr>
        <p:txBody>
          <a:bodyPr/>
          <a:lstStyle/>
          <a:p>
            <a:r>
              <a:rPr lang="cs-CZ" dirty="0" smtClean="0"/>
              <a:t>Zmaření účelu smlouvy</a:t>
            </a:r>
          </a:p>
          <a:p>
            <a:r>
              <a:rPr lang="cs-CZ" dirty="0" smtClean="0"/>
              <a:t>Možnost odstoupení za splnění rigidně formulovaných podmínek + řada zákonných výjimek</a:t>
            </a:r>
          </a:p>
          <a:p>
            <a:r>
              <a:rPr lang="cs-CZ" i="1" dirty="0" smtClean="0"/>
              <a:t>§ 356 ObchZ (1)</a:t>
            </a:r>
            <a:r>
              <a:rPr lang="cs-CZ" dirty="0" smtClean="0"/>
              <a:t> Zmaří-li se po uzavření smlouvy její základní účel, který v ní byl výslovně vyjádřen, v důsledku podstatné změny okolností, za nichž byla smlouva uzavřena, může strana dotčená zmařením účelu smlouvy od ní odstoupit. </a:t>
            </a:r>
            <a:r>
              <a:rPr lang="cs-CZ" i="1" dirty="0" smtClean="0"/>
              <a:t>(2)</a:t>
            </a:r>
            <a:r>
              <a:rPr lang="cs-CZ" dirty="0" smtClean="0"/>
              <a:t> Za změnu okolností podle odstavce 1 </a:t>
            </a:r>
            <a:r>
              <a:rPr lang="cs-CZ" u="sng" dirty="0" smtClean="0"/>
              <a:t>se nepovažuje změna majetkových poměrů některé strany a změna hospodářské nebo tržní situace.</a:t>
            </a:r>
          </a:p>
          <a:p>
            <a:endParaRPr lang="cs-CZ" dirty="0" smtClean="0"/>
          </a:p>
          <a:p>
            <a:endParaRPr lang="cs-CZ" dirty="0"/>
          </a:p>
        </p:txBody>
      </p:sp>
      <p:sp>
        <p:nvSpPr>
          <p:cNvPr id="4" name="Zástupný symbol pro zápatí 3"/>
          <p:cNvSpPr>
            <a:spLocks noGrp="1"/>
          </p:cNvSpPr>
          <p:nvPr>
            <p:ph type="ftr" sz="quarter" idx="10"/>
          </p:nvPr>
        </p:nvSpPr>
        <p:spPr/>
        <p:txBody>
          <a:bodyPr/>
          <a:lstStyle/>
          <a:p>
            <a:endParaRPr lang="cs-CZ" dirty="0"/>
          </a:p>
        </p:txBody>
      </p:sp>
      <p:sp>
        <p:nvSpPr>
          <p:cNvPr id="5" name="Zástupný symbol pro číslo snímku 4"/>
          <p:cNvSpPr>
            <a:spLocks noGrp="1"/>
          </p:cNvSpPr>
          <p:nvPr>
            <p:ph type="sldNum" sz="quarter" idx="11"/>
          </p:nvPr>
        </p:nvSpPr>
        <p:spPr/>
        <p:txBody>
          <a:bodyPr/>
          <a:lstStyle/>
          <a:p>
            <a:fld id="{23440FD6-4CE9-4AFC-8D16-D75E26F118CE}" type="slidenum">
              <a:rPr lang="cs-CZ" smtClean="0"/>
              <a:pPr/>
              <a:t>7</a:t>
            </a:fld>
            <a:endParaRPr lang="cs-CZ"/>
          </a:p>
        </p:txBody>
      </p:sp>
    </p:spTree>
    <p:extLst>
      <p:ext uri="{BB962C8B-B14F-4D97-AF65-F5344CB8AC3E}">
        <p14:creationId xmlns:p14="http://schemas.microsoft.com/office/powerpoint/2010/main" val="40694737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 936 Obecný zákoník občanský (1811)</a:t>
            </a:r>
            <a:endParaRPr lang="cs-CZ" dirty="0"/>
          </a:p>
        </p:txBody>
      </p:sp>
      <p:sp>
        <p:nvSpPr>
          <p:cNvPr id="3" name="Zástupný symbol pro obsah 2"/>
          <p:cNvSpPr>
            <a:spLocks noGrp="1"/>
          </p:cNvSpPr>
          <p:nvPr>
            <p:ph idx="1"/>
          </p:nvPr>
        </p:nvSpPr>
        <p:spPr>
          <a:xfrm>
            <a:off x="900113" y="1772816"/>
            <a:ext cx="7772400" cy="4358109"/>
          </a:xfrm>
        </p:spPr>
        <p:txBody>
          <a:bodyPr/>
          <a:lstStyle/>
          <a:p>
            <a:r>
              <a:rPr lang="cs-CZ" sz="2000" b="1" dirty="0" smtClean="0"/>
              <a:t>O úmluvě a budoucí smlouvě</a:t>
            </a:r>
          </a:p>
          <a:p>
            <a:pPr>
              <a:buNone/>
            </a:pPr>
            <a:endParaRPr lang="cs-CZ" sz="2000" dirty="0" smtClean="0"/>
          </a:p>
          <a:p>
            <a:r>
              <a:rPr lang="cs-CZ" sz="2000" dirty="0" smtClean="0"/>
              <a:t>Dohoda, že teprve v budoucnosti má </a:t>
            </a:r>
            <a:r>
              <a:rPr lang="cs-CZ" sz="2000" dirty="0" err="1" smtClean="0"/>
              <a:t>býti</a:t>
            </a:r>
            <a:r>
              <a:rPr lang="cs-CZ" sz="2000" dirty="0" smtClean="0"/>
              <a:t> učiněna smlouva, je závazná jen tehdy, když byl určen i čas uzavření i podstatné kusy smlouvy, a </a:t>
            </a:r>
            <a:r>
              <a:rPr lang="cs-CZ" sz="2000" u="sng" dirty="0" smtClean="0"/>
              <a:t>když se mezi tím okolnosti nezměnily tak, že by tím byl zmařen výslovně ustanovený nebo z okolností vysvítající účel, nebo důvěra jedné nebo druhé strany byla ztracena</a:t>
            </a:r>
            <a:r>
              <a:rPr lang="cs-CZ" sz="2000" dirty="0" smtClean="0"/>
              <a:t>. Vůbec jest pak </a:t>
            </a:r>
            <a:r>
              <a:rPr lang="cs-CZ" sz="2000" dirty="0" err="1" smtClean="0"/>
              <a:t>naléhati</a:t>
            </a:r>
            <a:r>
              <a:rPr lang="cs-CZ" sz="2000" dirty="0" smtClean="0"/>
              <a:t> na to, aby takové </a:t>
            </a:r>
            <a:r>
              <a:rPr lang="cs-CZ" sz="2000" dirty="0" err="1" smtClean="0"/>
              <a:t>přípovědi</a:t>
            </a:r>
            <a:r>
              <a:rPr lang="cs-CZ" sz="2000" dirty="0" smtClean="0"/>
              <a:t> byly provedeny nejdéle do roka od vymíněného času; jinak právo zanikne.</a:t>
            </a:r>
          </a:p>
          <a:p>
            <a:pPr algn="just"/>
            <a:endParaRPr lang="cs-CZ" sz="2000" dirty="0"/>
          </a:p>
        </p:txBody>
      </p:sp>
      <p:sp>
        <p:nvSpPr>
          <p:cNvPr id="4" name="Zástupný symbol pro zápatí 3"/>
          <p:cNvSpPr>
            <a:spLocks noGrp="1"/>
          </p:cNvSpPr>
          <p:nvPr>
            <p:ph type="ftr" sz="quarter" idx="10"/>
          </p:nvPr>
        </p:nvSpPr>
        <p:spPr/>
        <p:txBody>
          <a:bodyPr/>
          <a:lstStyle/>
          <a:p>
            <a:endParaRPr lang="cs-CZ" dirty="0"/>
          </a:p>
        </p:txBody>
      </p:sp>
      <p:sp>
        <p:nvSpPr>
          <p:cNvPr id="5" name="Zástupný symbol pro číslo snímku 4"/>
          <p:cNvSpPr>
            <a:spLocks noGrp="1"/>
          </p:cNvSpPr>
          <p:nvPr>
            <p:ph type="sldNum" sz="quarter" idx="11"/>
          </p:nvPr>
        </p:nvSpPr>
        <p:spPr/>
        <p:txBody>
          <a:bodyPr/>
          <a:lstStyle/>
          <a:p>
            <a:fld id="{23440FD6-4CE9-4AFC-8D16-D75E26F118CE}" type="slidenum">
              <a:rPr lang="cs-CZ" smtClean="0"/>
              <a:pPr/>
              <a:t>8</a:t>
            </a:fld>
            <a:endParaRPr lang="cs-CZ"/>
          </a:p>
        </p:txBody>
      </p:sp>
    </p:spTree>
    <p:extLst>
      <p:ext uri="{BB962C8B-B14F-4D97-AF65-F5344CB8AC3E}">
        <p14:creationId xmlns:p14="http://schemas.microsoft.com/office/powerpoint/2010/main" val="41181042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Judikatura NS ČSR – OZO, (ABGB).</a:t>
            </a:r>
          </a:p>
        </p:txBody>
      </p:sp>
      <p:sp>
        <p:nvSpPr>
          <p:cNvPr id="3" name="Zástupný symbol pro obsah 2"/>
          <p:cNvSpPr>
            <a:spLocks noGrp="1"/>
          </p:cNvSpPr>
          <p:nvPr>
            <p:ph idx="1"/>
          </p:nvPr>
        </p:nvSpPr>
        <p:spPr>
          <a:xfrm>
            <a:off x="900113" y="1772816"/>
            <a:ext cx="7772400" cy="4358109"/>
          </a:xfrm>
        </p:spPr>
        <p:txBody>
          <a:bodyPr/>
          <a:lstStyle/>
          <a:p>
            <a:pPr algn="just"/>
            <a:r>
              <a:rPr lang="cs-CZ" dirty="0"/>
              <a:t>Vážný č. 1680. </a:t>
            </a:r>
          </a:p>
          <a:p>
            <a:pPr lvl="1" algn="just"/>
            <a:r>
              <a:rPr lang="cs-CZ" sz="1800" dirty="0" err="1"/>
              <a:t>Rozh</a:t>
            </a:r>
            <a:r>
              <a:rPr lang="cs-CZ" sz="1800" dirty="0"/>
              <a:t>. NS ČSR ze dne 17.5.1922, </a:t>
            </a:r>
            <a:r>
              <a:rPr lang="cs-CZ" sz="1800" dirty="0" err="1"/>
              <a:t>sp</a:t>
            </a:r>
            <a:r>
              <a:rPr lang="cs-CZ" sz="1800" dirty="0"/>
              <a:t>. zn. </a:t>
            </a:r>
            <a:r>
              <a:rPr lang="cs-CZ" sz="1800" dirty="0" err="1"/>
              <a:t>Rv</a:t>
            </a:r>
            <a:r>
              <a:rPr lang="cs-CZ" sz="1800" dirty="0"/>
              <a:t> I 407/22</a:t>
            </a:r>
          </a:p>
          <a:p>
            <a:pPr lvl="1" algn="just"/>
            <a:r>
              <a:rPr lang="cs-CZ" sz="2000" dirty="0"/>
              <a:t>„Doložkou "</a:t>
            </a:r>
            <a:r>
              <a:rPr lang="cs-CZ" sz="2000" dirty="0" err="1"/>
              <a:t>rebus</a:t>
            </a:r>
            <a:r>
              <a:rPr lang="cs-CZ" sz="2000" dirty="0"/>
              <a:t> sic </a:t>
            </a:r>
            <a:r>
              <a:rPr lang="cs-CZ" sz="2000" dirty="0" err="1"/>
              <a:t>stantibus</a:t>
            </a:r>
            <a:r>
              <a:rPr lang="cs-CZ" sz="2000" dirty="0"/>
              <a:t>" má význam nejen při smlouvě předchozí, nýbrž při úplatných smlouvách vůbec. Účinek její nezáleží nutně jen v nároku na zrušení smlouvy, nýbrž může jeviti se i v tom, že zjedná se hospodářský soulad mezi plněním a plněním navzájem.“</a:t>
            </a:r>
          </a:p>
          <a:p>
            <a:r>
              <a:rPr lang="cs-CZ" dirty="0" smtClean="0"/>
              <a:t>Vážný </a:t>
            </a:r>
            <a:r>
              <a:rPr lang="cs-CZ" dirty="0"/>
              <a:t>č. </a:t>
            </a:r>
            <a:r>
              <a:rPr lang="cs-CZ" dirty="0" smtClean="0"/>
              <a:t>17516. </a:t>
            </a:r>
            <a:endParaRPr lang="cs-CZ" dirty="0"/>
          </a:p>
          <a:p>
            <a:pPr lvl="1"/>
            <a:r>
              <a:rPr lang="cs-CZ" sz="1800" dirty="0" err="1"/>
              <a:t>Rozh</a:t>
            </a:r>
            <a:r>
              <a:rPr lang="cs-CZ" sz="1800" dirty="0"/>
              <a:t>. NS ČSR ze dne </a:t>
            </a:r>
            <a:r>
              <a:rPr lang="cs-CZ" sz="1800" dirty="0" smtClean="0"/>
              <a:t>15.12.1939, </a:t>
            </a:r>
            <a:r>
              <a:rPr lang="cs-CZ" sz="1800" dirty="0" err="1"/>
              <a:t>sp</a:t>
            </a:r>
            <a:r>
              <a:rPr lang="cs-CZ" sz="1800" dirty="0"/>
              <a:t>. zn. </a:t>
            </a:r>
            <a:r>
              <a:rPr lang="cs-CZ" sz="1800" dirty="0" err="1"/>
              <a:t>Rv</a:t>
            </a:r>
            <a:r>
              <a:rPr lang="cs-CZ" sz="1800" dirty="0"/>
              <a:t> I </a:t>
            </a:r>
            <a:r>
              <a:rPr lang="cs-CZ" sz="1800" dirty="0" smtClean="0"/>
              <a:t>612/39</a:t>
            </a:r>
            <a:endParaRPr lang="cs-CZ" sz="1800" dirty="0"/>
          </a:p>
          <a:p>
            <a:pPr lvl="1"/>
            <a:r>
              <a:rPr lang="cs-CZ" sz="2000" dirty="0" smtClean="0"/>
              <a:t>„Zásada </a:t>
            </a:r>
            <a:r>
              <a:rPr lang="cs-CZ" sz="2000" dirty="0"/>
              <a:t>"</a:t>
            </a:r>
            <a:r>
              <a:rPr lang="cs-CZ" sz="2000" dirty="0" err="1"/>
              <a:t>rebus</a:t>
            </a:r>
            <a:r>
              <a:rPr lang="cs-CZ" sz="2000" dirty="0"/>
              <a:t> sic </a:t>
            </a:r>
            <a:r>
              <a:rPr lang="cs-CZ" sz="2000" dirty="0" err="1"/>
              <a:t>stantibus</a:t>
            </a:r>
            <a:r>
              <a:rPr lang="cs-CZ" sz="2000" dirty="0"/>
              <a:t>", vytčená v § 936 </a:t>
            </a:r>
            <a:r>
              <a:rPr lang="cs-CZ" sz="2000" dirty="0" err="1"/>
              <a:t>obč</a:t>
            </a:r>
            <a:r>
              <a:rPr lang="cs-CZ" sz="2000" dirty="0"/>
              <a:t>. zák., platí i při smlouvách definitivních, obzvláště, jde-li o opětující se do budoucna posunutá vzájemná plnění, při nichž by bez použití této zásady nastal křiklavý nepoměr mezi vzájemným plněním obou stran</a:t>
            </a:r>
            <a:r>
              <a:rPr lang="cs-CZ" sz="2000" dirty="0" smtClean="0"/>
              <a:t>.“ </a:t>
            </a:r>
            <a:endParaRPr lang="cs-CZ" sz="2000" dirty="0"/>
          </a:p>
        </p:txBody>
      </p:sp>
      <p:sp>
        <p:nvSpPr>
          <p:cNvPr id="4" name="Zástupný symbol pro zápatí 3"/>
          <p:cNvSpPr>
            <a:spLocks noGrp="1"/>
          </p:cNvSpPr>
          <p:nvPr>
            <p:ph type="ftr" sz="quarter" idx="10"/>
          </p:nvPr>
        </p:nvSpPr>
        <p:spPr/>
        <p:txBody>
          <a:bodyPr/>
          <a:lstStyle/>
          <a:p>
            <a:endParaRPr lang="cs-CZ" dirty="0"/>
          </a:p>
        </p:txBody>
      </p:sp>
      <p:sp>
        <p:nvSpPr>
          <p:cNvPr id="5" name="Zástupný symbol pro číslo snímku 4"/>
          <p:cNvSpPr>
            <a:spLocks noGrp="1"/>
          </p:cNvSpPr>
          <p:nvPr>
            <p:ph type="sldNum" sz="quarter" idx="11"/>
          </p:nvPr>
        </p:nvSpPr>
        <p:spPr/>
        <p:txBody>
          <a:bodyPr/>
          <a:lstStyle/>
          <a:p>
            <a:fld id="{23440FD6-4CE9-4AFC-8D16-D75E26F118CE}" type="slidenum">
              <a:rPr lang="cs-CZ" smtClean="0"/>
              <a:pPr/>
              <a:t>9</a:t>
            </a:fld>
            <a:endParaRPr lang="cs-CZ"/>
          </a:p>
        </p:txBody>
      </p:sp>
    </p:spTree>
    <p:extLst>
      <p:ext uri="{BB962C8B-B14F-4D97-AF65-F5344CB8AC3E}">
        <p14:creationId xmlns:p14="http://schemas.microsoft.com/office/powerpoint/2010/main" val="4118104285"/>
      </p:ext>
    </p:extLst>
  </p:cSld>
  <p:clrMapOvr>
    <a:masterClrMapping/>
  </p:clrMapOvr>
  <p:timing>
    <p:tnLst>
      <p:par>
        <p:cTn id="1" dur="indefinite" restart="never" nodeType="tmRoot"/>
      </p:par>
    </p:tnLst>
  </p:timing>
</p:sld>
</file>

<file path=ppt/theme/theme1.xml><?xml version="1.0" encoding="utf-8"?>
<a:theme xmlns:a="http://schemas.openxmlformats.org/drawingml/2006/main" name="3558">
  <a:themeElements>
    <a:clrScheme name="PF_PPT_prezentace 13">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000000"/>
      </a:hlink>
      <a:folHlink>
        <a:srgbClr val="8C3500"/>
      </a:folHlink>
    </a:clrScheme>
    <a:fontScheme name="PF_PPT_prezentace">
      <a:majorFont>
        <a:latin typeface="Trebuchet MS"/>
        <a:ea typeface=""/>
        <a:cs typeface=""/>
      </a:majorFont>
      <a:minorFont>
        <a:latin typeface="Trebuchet MS"/>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cs-CZ" sz="1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cs-CZ" sz="1600" b="0" i="0" u="none" strike="noStrike" cap="none" normalizeH="0" baseline="0" smtClean="0">
            <a:ln>
              <a:noFill/>
            </a:ln>
            <a:solidFill>
              <a:schemeClr val="tx1"/>
            </a:solidFill>
            <a:effectLst/>
            <a:latin typeface="Arial" charset="0"/>
          </a:defRPr>
        </a:defPPr>
      </a:lstStyle>
    </a:lnDef>
  </a:objectDefaults>
  <a:extraClrSchemeLst>
    <a:extraClrScheme>
      <a:clrScheme name="PF_PPT_prezentace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PF_PPT_prezentace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PF_PPT_prezentace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PF_PPT_prezentace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PF_PPT_prezentace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PF_PPT_prezentace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PF_PPT_prezentace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PF_PPT_prezentace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PF_PPT_prezentace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PF_PPT_prezentace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
      <a:clrScheme name="PF_PPT_prezentace 11">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PF_PPT_prezentace 12">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990033"/>
        </a:hlink>
        <a:folHlink>
          <a:srgbClr val="8C3500"/>
        </a:folHlink>
      </a:clrScheme>
      <a:clrMap bg1="lt1" tx1="dk1" bg2="lt2" tx2="dk2" accent1="accent1" accent2="accent2" accent3="accent3" accent4="accent4" accent5="accent5" accent6="accent6" hlink="hlink" folHlink="folHlink"/>
    </a:extraClrScheme>
    <a:extraClrScheme>
      <a:clrScheme name="PF_PPT_prezentace 13">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000000"/>
        </a:hlink>
        <a:folHlink>
          <a:srgbClr val="8C35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ÉŽOVÁ TITL">
  <a:themeElements>
    <a:clrScheme name="BÉŽOVÁ TITL 13">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000000"/>
      </a:hlink>
      <a:folHlink>
        <a:srgbClr val="8C3500"/>
      </a:folHlink>
    </a:clrScheme>
    <a:fontScheme name="BÉŽOVÁ TITL">
      <a:majorFont>
        <a:latin typeface="Trebuchet MS"/>
        <a:ea typeface=""/>
        <a:cs typeface=""/>
      </a:majorFont>
      <a:minorFont>
        <a:latin typeface="Trebuchet MS"/>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cs-CZ" sz="1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cs-CZ" sz="1600" b="0" i="0" u="none" strike="noStrike" cap="none" normalizeH="0" baseline="0" smtClean="0">
            <a:ln>
              <a:noFill/>
            </a:ln>
            <a:solidFill>
              <a:schemeClr val="tx1"/>
            </a:solidFill>
            <a:effectLst/>
            <a:latin typeface="Arial" charset="0"/>
          </a:defRPr>
        </a:defPPr>
      </a:lstStyle>
    </a:lnDef>
  </a:objectDefaults>
  <a:extraClrSchemeLst>
    <a:extraClrScheme>
      <a:clrScheme name="BÉŽOVÁ TITL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BÉŽOVÁ TITL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BÉŽOVÁ TITL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BÉŽOVÁ TITL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BÉŽOVÁ TITL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BÉŽOVÁ TITL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BÉŽOVÁ TITL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BÉŽOVÁ TITL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BÉŽOVÁ TITL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BÉŽOVÁ TITL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
      <a:clrScheme name="BÉŽOVÁ TITL 11">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BÉŽOVÁ TITL 12">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990033"/>
        </a:hlink>
        <a:folHlink>
          <a:srgbClr val="8C3500"/>
        </a:folHlink>
      </a:clrScheme>
      <a:clrMap bg1="lt1" tx1="dk1" bg2="lt2" tx2="dk2" accent1="accent1" accent2="accent2" accent3="accent3" accent4="accent4" accent5="accent5" accent6="accent6" hlink="hlink" folHlink="folHlink"/>
    </a:extraClrScheme>
    <a:extraClrScheme>
      <a:clrScheme name="BÉŽOVÁ TITL 13">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000000"/>
        </a:hlink>
        <a:folHlink>
          <a:srgbClr val="8C35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Motiv sady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Motiv sady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3558</Template>
  <TotalTime>3895</TotalTime>
  <Words>1802</Words>
  <Application>Microsoft Office PowerPoint</Application>
  <PresentationFormat>Předvádění na obrazovce (4:3)</PresentationFormat>
  <Paragraphs>243</Paragraphs>
  <Slides>32</Slides>
  <Notes>12</Notes>
  <HiddenSlides>0</HiddenSlides>
  <MMClips>0</MMClips>
  <ScaleCrop>false</ScaleCrop>
  <HeadingPairs>
    <vt:vector size="4" baseType="variant">
      <vt:variant>
        <vt:lpstr>Motiv</vt:lpstr>
      </vt:variant>
      <vt:variant>
        <vt:i4>2</vt:i4>
      </vt:variant>
      <vt:variant>
        <vt:lpstr>Nadpisy snímků</vt:lpstr>
      </vt:variant>
      <vt:variant>
        <vt:i4>32</vt:i4>
      </vt:variant>
    </vt:vector>
  </HeadingPairs>
  <TitlesOfParts>
    <vt:vector size="34" baseType="lpstr">
      <vt:lpstr>3558</vt:lpstr>
      <vt:lpstr>BÉŽOVÁ TITL</vt:lpstr>
      <vt:lpstr> Clausula rebus sic stantibus v českém právu  Josef Kotásek</vt:lpstr>
      <vt:lpstr>Clausula rebus sic stantibus. </vt:lpstr>
      <vt:lpstr>Původ parémie </vt:lpstr>
      <vt:lpstr>Česká úprava do 2013 </vt:lpstr>
      <vt:lpstr>§ 50a ObčZ </vt:lpstr>
      <vt:lpstr>Starší česká úprava: změna okolností jako důvod zániku závazku </vt:lpstr>
      <vt:lpstr>Starší česká úprava: změna okolností jako důvod odstoupení </vt:lpstr>
      <vt:lpstr>§ 936 Obecný zákoník občanský (1811)</vt:lpstr>
      <vt:lpstr>Judikatura NS ČSR – OZO, (ABGB).</vt:lpstr>
      <vt:lpstr>Smlouvy nutno plnit….</vt:lpstr>
      <vt:lpstr>Ovšem …</vt:lpstr>
      <vt:lpstr>§ 1766 OZ</vt:lpstr>
      <vt:lpstr>Podstata adaptace, inspirace zákonodárce</vt:lpstr>
      <vt:lpstr>Další zahraniční inspirace</vt:lpstr>
      <vt:lpstr>Materiální předpoklady spuštění adaptačního mechanismu</vt:lpstr>
      <vt:lpstr>Hrubý nepoměr znevýhodněním</vt:lpstr>
      <vt:lpstr>Obtíže s kvantifikací, scestí Unidroit</vt:lpstr>
      <vt:lpstr>Časové aspekty</vt:lpstr>
      <vt:lpstr>Časové aspekty II</vt:lpstr>
      <vt:lpstr>Nepředvídatelnost</vt:lpstr>
      <vt:lpstr>Kauzální nexus</vt:lpstr>
      <vt:lpstr>Neovlivnitelnost</vt:lpstr>
      <vt:lpstr>Nepřevzetí rizika druhou stranou</vt:lpstr>
      <vt:lpstr>Renegociace</vt:lpstr>
      <vt:lpstr>Proces renegociace - § 1766 odst. 2</vt:lpstr>
      <vt:lpstr>Proces renegociace II</vt:lpstr>
      <vt:lpstr>Kdo je oprávněn podat návrh?</vt:lpstr>
      <vt:lpstr>Rozhodnutí soudu</vt:lpstr>
      <vt:lpstr>Rozhodnutí soudu</vt:lpstr>
      <vt:lpstr>Obsahová modifikace</vt:lpstr>
      <vt:lpstr>Rozhodnutí soudu</vt:lpstr>
      <vt:lpstr>Rozhodnutí soudu (Lavický, 2015)</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Ochrana zájmu věřitele jaká základní idea závazkového práva</dc:title>
  <dc:creator>Markéta</dc:creator>
  <cp:lastModifiedBy>Josef Kotásek</cp:lastModifiedBy>
  <cp:revision>284</cp:revision>
  <cp:lastPrinted>2014-03-10T12:42:56Z</cp:lastPrinted>
  <dcterms:created xsi:type="dcterms:W3CDTF">2014-01-15T10:11:20Z</dcterms:created>
  <dcterms:modified xsi:type="dcterms:W3CDTF">2016-04-06T11:48:43Z</dcterms:modified>
</cp:coreProperties>
</file>