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1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69" r:id="rId19"/>
    <p:sldId id="26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-16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79DD3C-99C4-4A43-92BD-611E6AC370E6}" type="datetimeFigureOut">
              <a:rPr lang="cs-CZ" smtClean="0"/>
              <a:pPr/>
              <a:t>4.4.2017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87C9AD-D399-428A-A2B3-A6BBF18382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331640" y="335699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REORGANIZACE </a:t>
            </a:r>
            <a:br>
              <a:rPr lang="cs-CZ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ÚPADEK (KONKURS) FINANČNÍCH INSTITUTCÍ</a:t>
            </a: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Mgr. Lukáš Hrůša</a:t>
            </a:r>
            <a:b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Věřitelé v reorganizaci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dirty="0" smtClean="0"/>
              <a:t>Vymezení § 334 a § 335 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§ 337 – rozdělení do skupin – důl. pro určení rozsahu uspokojení a hlasování o RP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Přihlašování pohledávek 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dle obecné části § 190 až 202 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odlišnosti § 336 – popření dlužníka jako IS, věřitelem § 336/4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Velký vliv, zejména VV a SV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Reorganizační plán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</a:t>
            </a:r>
          </a:p>
          <a:p>
            <a:r>
              <a:rPr lang="cs-CZ" dirty="0" smtClean="0"/>
              <a:t>Zpráva o RP</a:t>
            </a:r>
          </a:p>
          <a:p>
            <a:r>
              <a:rPr lang="cs-CZ" dirty="0" smtClean="0"/>
              <a:t>Projednání (hlasování o přijetí x odmítnutí)</a:t>
            </a:r>
          </a:p>
          <a:p>
            <a:r>
              <a:rPr lang="cs-CZ" dirty="0" smtClean="0"/>
              <a:t>Rozhodnutí - schválení x zamítnutí</a:t>
            </a:r>
          </a:p>
          <a:p>
            <a:r>
              <a:rPr lang="cs-CZ" dirty="0" smtClean="0"/>
              <a:t>Provádění – účinnost RP, účinky RP</a:t>
            </a:r>
          </a:p>
          <a:p>
            <a:r>
              <a:rPr lang="cs-CZ" dirty="0" smtClean="0"/>
              <a:t>Skončení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Reorganizační </a:t>
            </a:r>
            <a:r>
              <a:rPr lang="cs-CZ" dirty="0" smtClean="0">
                <a:solidFill>
                  <a:schemeClr val="tx1"/>
                </a:solidFill>
              </a:rPr>
              <a:t>plán - sestavení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1800"/>
              </a:spcAft>
            </a:pPr>
            <a:r>
              <a:rPr lang="cs-CZ" dirty="0" smtClean="0"/>
              <a:t>Specifický druh dohody - § 338 a § 340 – obsah a vymezení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TAXATIVNÍ</a:t>
            </a:r>
            <a:r>
              <a:rPr lang="cs-CZ" dirty="0" smtClean="0"/>
              <a:t> výčet, co musí </a:t>
            </a:r>
            <a:r>
              <a:rPr lang="cs-CZ" b="1" dirty="0" smtClean="0"/>
              <a:t>VŽDY obsahovat</a:t>
            </a:r>
            <a:r>
              <a:rPr lang="cs-CZ" dirty="0" smtClean="0"/>
              <a:t> § 340 + </a:t>
            </a:r>
            <a:br>
              <a:rPr lang="cs-CZ" dirty="0" smtClean="0"/>
            </a:br>
            <a:r>
              <a:rPr lang="cs-CZ" dirty="0" smtClean="0"/>
              <a:t>§ 24a a příloha vyhlášky 311/2007 Sb.</a:t>
            </a:r>
          </a:p>
          <a:p>
            <a:pPr lvl="1"/>
            <a:r>
              <a:rPr lang="cs-CZ" dirty="0" smtClean="0"/>
              <a:t>Povinné doklady k RP § 342</a:t>
            </a:r>
          </a:p>
          <a:p>
            <a:pPr lvl="1"/>
            <a:r>
              <a:rPr lang="cs-CZ" dirty="0" smtClean="0"/>
              <a:t>Způsoby provedení - § 341 – zejména (lze i jiná opatření); realizace může být libovolně dlouhá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cs-CZ" dirty="0" smtClean="0"/>
              <a:t>§ 338 předložení (! §148/2, § 316/5)</a:t>
            </a:r>
          </a:p>
          <a:p>
            <a:pPr lvl="1">
              <a:spcAft>
                <a:spcPts val="1800"/>
              </a:spcAft>
            </a:pPr>
            <a:r>
              <a:rPr lang="cs-CZ" dirty="0" smtClean="0"/>
              <a:t>§ 339 přednostní právo předložit RP </a:t>
            </a:r>
            <a:r>
              <a:rPr lang="cs-CZ" dirty="0" smtClean="0"/>
              <a:t>–dlužník </a:t>
            </a:r>
            <a:r>
              <a:rPr lang="cs-CZ" dirty="0" smtClean="0"/>
              <a:t>(</a:t>
            </a:r>
            <a:r>
              <a:rPr lang="cs-CZ" dirty="0" smtClean="0"/>
              <a:t>výjimky </a:t>
            </a:r>
            <a:r>
              <a:rPr lang="cs-CZ" dirty="0" smtClean="0"/>
              <a:t>odst. 2 a 3)</a:t>
            </a:r>
          </a:p>
          <a:p>
            <a:pPr>
              <a:spcAft>
                <a:spcPts val="1800"/>
              </a:spcAft>
            </a:pPr>
            <a:r>
              <a:rPr lang="cs-CZ" b="1" dirty="0" smtClean="0"/>
              <a:t>ZPRÁVA O RP </a:t>
            </a:r>
            <a:r>
              <a:rPr lang="cs-CZ" dirty="0" smtClean="0"/>
              <a:t>– § 343 a § 25 </a:t>
            </a:r>
            <a:r>
              <a:rPr lang="cs-CZ" dirty="0" smtClean="0"/>
              <a:t>vyhlášky 311/2007 Sb.</a:t>
            </a:r>
            <a:r>
              <a:rPr lang="cs-CZ" dirty="0" smtClean="0"/>
              <a:t> – musí být, obsahuje i RP či jeho shrnutí – dodatečné komplexní </a:t>
            </a:r>
            <a:r>
              <a:rPr lang="cs-CZ" dirty="0" err="1" smtClean="0"/>
              <a:t>info</a:t>
            </a:r>
            <a:r>
              <a:rPr lang="cs-CZ" dirty="0" smtClean="0"/>
              <a:t> k RP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Reorganizační plán – projednání a rozhodnutí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§ 344 a násl</a:t>
            </a:r>
            <a:r>
              <a:rPr lang="cs-CZ" dirty="0" smtClean="0"/>
              <a:t>. – svolána SV za tímto účelem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cs-CZ" dirty="0" smtClean="0"/>
              <a:t>projednání, hlasování věřitelů ve skupinách (§ 337)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! § 348 – </a:t>
            </a:r>
            <a:r>
              <a:rPr lang="cs-CZ" b="1" u="sng" dirty="0" smtClean="0"/>
              <a:t>schválení</a:t>
            </a:r>
            <a:r>
              <a:rPr lang="cs-CZ" b="1" dirty="0" smtClean="0"/>
              <a:t> </a:t>
            </a:r>
            <a:r>
              <a:rPr lang="cs-CZ" dirty="0" smtClean="0"/>
              <a:t>– musí být naplněny a/ až e/ (znovu poctivost) každý samostatně </a:t>
            </a:r>
            <a:br>
              <a:rPr lang="cs-CZ" dirty="0" smtClean="0"/>
            </a:br>
            <a:r>
              <a:rPr lang="cs-CZ" dirty="0" smtClean="0"/>
              <a:t>(R 23/2016 - 29 NSČR 43/2013) 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cs-CZ" dirty="0" smtClean="0"/>
              <a:t> c/ výjimka – spravedlivost, rovné zacházení, nepovede </a:t>
            </a:r>
            <a:br>
              <a:rPr lang="cs-CZ" dirty="0" smtClean="0"/>
            </a:br>
            <a:r>
              <a:rPr lang="cs-CZ" dirty="0" smtClean="0"/>
              <a:t>k dalšímu úpadku §  348/2 a § 349 (např. R 65/2013 – </a:t>
            </a:r>
            <a:br>
              <a:rPr lang="cs-CZ" dirty="0" smtClean="0"/>
            </a:br>
            <a:r>
              <a:rPr lang="cs-CZ" dirty="0" smtClean="0"/>
              <a:t>29 NSČR 18/2010)</a:t>
            </a:r>
          </a:p>
          <a:p>
            <a:pPr>
              <a:spcAft>
                <a:spcPts val="1800"/>
              </a:spcAft>
            </a:pPr>
            <a:r>
              <a:rPr lang="cs-CZ" dirty="0" smtClean="0"/>
              <a:t>§ 351 – </a:t>
            </a:r>
            <a:r>
              <a:rPr lang="cs-CZ" u="sng" dirty="0" smtClean="0"/>
              <a:t>zamítnutí</a:t>
            </a:r>
            <a:r>
              <a:rPr lang="cs-CZ" dirty="0" smtClean="0"/>
              <a:t> -&gt; konkurs</a:t>
            </a:r>
            <a:endParaRPr lang="cs-CZ" u="sng" dirty="0" smtClean="0"/>
          </a:p>
          <a:p>
            <a:pPr>
              <a:spcAft>
                <a:spcPts val="1800"/>
              </a:spcAft>
            </a:pPr>
            <a:r>
              <a:rPr lang="cs-CZ" dirty="0" smtClean="0"/>
              <a:t>§ 350 a § 351 opravné prostředky</a:t>
            </a:r>
          </a:p>
          <a:p>
            <a:pPr>
              <a:spcAft>
                <a:spcPts val="1800"/>
              </a:spcAft>
            </a:pPr>
            <a:r>
              <a:rPr lang="cs-CZ" dirty="0" smtClean="0"/>
              <a:t>LZE jej v průběhu změnit § 361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Reorganizační plán – </a:t>
            </a:r>
            <a:r>
              <a:rPr lang="cs-CZ" dirty="0" smtClean="0">
                <a:solidFill>
                  <a:schemeClr val="tx1"/>
                </a:solidFill>
              </a:rPr>
              <a:t>provádění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Účinnost a závaznost </a:t>
            </a:r>
            <a:r>
              <a:rPr lang="cs-CZ" dirty="0" smtClean="0"/>
              <a:t>RP - § 352</a:t>
            </a:r>
          </a:p>
          <a:p>
            <a:r>
              <a:rPr lang="cs-CZ" b="1" dirty="0" smtClean="0"/>
              <a:t>Zpětná nezměnitelnost </a:t>
            </a:r>
            <a:r>
              <a:rPr lang="cs-CZ" dirty="0" smtClean="0"/>
              <a:t>RP po nabytí účinnosti! </a:t>
            </a:r>
            <a:br>
              <a:rPr lang="cs-CZ" dirty="0" smtClean="0"/>
            </a:br>
            <a:r>
              <a:rPr lang="cs-CZ" dirty="0" smtClean="0"/>
              <a:t>(R 12/2017 – 29 Cdo 2451/2013)</a:t>
            </a:r>
          </a:p>
          <a:p>
            <a:r>
              <a:rPr lang="cs-CZ" b="1" dirty="0" smtClean="0"/>
              <a:t>Účinky účinného RP </a:t>
            </a:r>
          </a:p>
          <a:p>
            <a:pPr lvl="1">
              <a:spcBef>
                <a:spcPts val="1200"/>
              </a:spcBef>
            </a:pPr>
            <a:r>
              <a:rPr lang="cs-CZ" b="1" u="sng" dirty="0" smtClean="0"/>
              <a:t>!!! § 356 </a:t>
            </a:r>
            <a:r>
              <a:rPr lang="cs-CZ" dirty="0" smtClean="0"/>
              <a:t>– zánik práv všech věřitelů a práva třetích osob k majetku -&gt; nestanoví-li zákon či RP</a:t>
            </a:r>
            <a:r>
              <a:rPr lang="cs-CZ" dirty="0" smtClean="0"/>
              <a:t> jinak</a:t>
            </a:r>
            <a:r>
              <a:rPr lang="cs-CZ" dirty="0" smtClean="0"/>
              <a:t> (X oddlužení – osvobození od hrazení, </a:t>
            </a:r>
            <a:r>
              <a:rPr lang="cs-CZ" dirty="0" err="1" smtClean="0"/>
              <a:t>nat</a:t>
            </a:r>
            <a:r>
              <a:rPr lang="cs-CZ" dirty="0" smtClean="0"/>
              <a:t>. </a:t>
            </a:r>
            <a:r>
              <a:rPr lang="cs-CZ" dirty="0" err="1" smtClean="0"/>
              <a:t>obl</a:t>
            </a:r>
            <a:r>
              <a:rPr lang="cs-CZ" dirty="0" smtClean="0"/>
              <a:t>.), výjimka odst. 3</a:t>
            </a:r>
          </a:p>
          <a:p>
            <a:pPr lvl="1">
              <a:spcBef>
                <a:spcPts val="1200"/>
              </a:spcBef>
            </a:pPr>
            <a:r>
              <a:rPr lang="cs-CZ" b="1" dirty="0" smtClean="0"/>
              <a:t>!§ 109/5 </a:t>
            </a:r>
            <a:r>
              <a:rPr lang="cs-CZ" dirty="0" smtClean="0"/>
              <a:t>– konec účinků spojených se </a:t>
            </a:r>
            <a:r>
              <a:rPr lang="cs-CZ" dirty="0" err="1" smtClean="0"/>
              <a:t>zah</a:t>
            </a:r>
            <a:r>
              <a:rPr lang="cs-CZ" dirty="0" smtClean="0"/>
              <a:t>. IŘ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§ 352/3 zrušení zákazu zápočtů (29 Cdo 1430/2014)</a:t>
            </a:r>
          </a:p>
          <a:p>
            <a:pPr lvl="1">
              <a:spcBef>
                <a:spcPts val="1200"/>
              </a:spcBef>
            </a:pPr>
            <a:r>
              <a:rPr lang="cs-CZ" b="1" dirty="0" smtClean="0"/>
              <a:t>§ 353 </a:t>
            </a:r>
            <a:r>
              <a:rPr lang="cs-CZ" dirty="0" smtClean="0"/>
              <a:t>– změna dispozičních oprávnění, obnovení </a:t>
            </a:r>
            <a:r>
              <a:rPr lang="cs-CZ" dirty="0" err="1" smtClean="0"/>
              <a:t>fce</a:t>
            </a:r>
            <a:r>
              <a:rPr lang="cs-CZ" dirty="0" smtClean="0"/>
              <a:t> orgánů dlužníka, změny vnitřních poměrů dlužníka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§357 a násl. - další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§ 360 – lze nařídit a provést výkon či exekuci</a:t>
            </a:r>
          </a:p>
          <a:p>
            <a:r>
              <a:rPr lang="cs-CZ" b="1" dirty="0" smtClean="0"/>
              <a:t>Provádění</a:t>
            </a:r>
          </a:p>
          <a:p>
            <a:pPr lvl="1"/>
            <a:r>
              <a:rPr lang="cs-CZ" dirty="0" smtClean="0"/>
              <a:t>Provádí dlužník při součinnosti s IS a pod jeho dohledem a pod kontrolou VV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Role IS a VV v reorganizaci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cs-CZ" dirty="0" smtClean="0"/>
              <a:t>IS již před povolením koná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Pouze IS se zvláštním povolením (§ 25/3 IZ); </a:t>
            </a:r>
            <a:r>
              <a:rPr lang="cs-CZ" dirty="0" err="1" smtClean="0"/>
              <a:t>spec</a:t>
            </a:r>
            <a:r>
              <a:rPr lang="cs-CZ" dirty="0" smtClean="0"/>
              <a:t>. odměna (viz R 82/2016 – 29 NSČR 54/2013)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§ 331 – dohled, soupis MP, přezkum PP, podává zprávy, </a:t>
            </a:r>
            <a:r>
              <a:rPr lang="cs-CZ" dirty="0" err="1" smtClean="0"/>
              <a:t>inc</a:t>
            </a:r>
            <a:r>
              <a:rPr lang="cs-CZ" dirty="0" smtClean="0"/>
              <a:t>. spory, další</a:t>
            </a:r>
            <a:endParaRPr lang="cs-CZ" dirty="0" smtClean="0"/>
          </a:p>
          <a:p>
            <a:pPr>
              <a:spcBef>
                <a:spcPts val="1800"/>
              </a:spcBef>
            </a:pPr>
            <a:r>
              <a:rPr lang="cs-CZ" dirty="0" smtClean="0"/>
              <a:t>Po nabytí účinků RP -&gt; velká role při provádění - § 354 a § 355 </a:t>
            </a:r>
          </a:p>
          <a:p>
            <a:pPr lvl="1"/>
            <a:r>
              <a:rPr lang="cs-CZ" dirty="0" smtClean="0"/>
              <a:t>dohled IS nad prováděním</a:t>
            </a:r>
          </a:p>
          <a:p>
            <a:pPr lvl="1"/>
            <a:r>
              <a:rPr lang="cs-CZ" dirty="0" smtClean="0"/>
              <a:t>kontrola VV nad prováděním</a:t>
            </a:r>
          </a:p>
          <a:p>
            <a:pPr lvl="1"/>
            <a:r>
              <a:rPr lang="cs-CZ" dirty="0" smtClean="0"/>
              <a:t>IS provádí procesní úkony, podává zprávy, při omezení dis. </a:t>
            </a:r>
            <a:r>
              <a:rPr lang="cs-CZ" dirty="0" err="1" smtClean="0"/>
              <a:t>opr</a:t>
            </a:r>
            <a:r>
              <a:rPr lang="cs-CZ" dirty="0" smtClean="0"/>
              <a:t>. dl. některé úkony vykonává, k některým musí udělit souhlas pro platnost; VV může vyhradit nutnost jeho předběžného souhlasu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Skončení reorganizace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Negativní/neúspěšné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konkurs </a:t>
            </a:r>
          </a:p>
          <a:p>
            <a:pPr lvl="2"/>
            <a:r>
              <a:rPr lang="cs-CZ" dirty="0" smtClean="0"/>
              <a:t>není-li povolena -&gt; vždy konkurs</a:t>
            </a:r>
          </a:p>
          <a:p>
            <a:pPr lvl="2"/>
            <a:r>
              <a:rPr lang="cs-CZ" dirty="0" smtClean="0"/>
              <a:t>je-li povolena, pak jedině dle § </a:t>
            </a:r>
            <a:r>
              <a:rPr lang="cs-CZ" dirty="0" smtClean="0"/>
              <a:t>362 a § </a:t>
            </a:r>
            <a:r>
              <a:rPr lang="cs-CZ" dirty="0" smtClean="0"/>
              <a:t>363</a:t>
            </a:r>
          </a:p>
          <a:p>
            <a:pPr lvl="1"/>
            <a:r>
              <a:rPr lang="cs-CZ" dirty="0" smtClean="0"/>
              <a:t>Nelze § 363/4 – RP splněn v podstatných bodech</a:t>
            </a:r>
          </a:p>
          <a:p>
            <a:r>
              <a:rPr lang="cs-CZ" b="1" dirty="0" smtClean="0"/>
              <a:t>Pozitivní/úspěšné </a:t>
            </a:r>
          </a:p>
          <a:p>
            <a:pPr lvl="1"/>
            <a:r>
              <a:rPr lang="cs-CZ" dirty="0" smtClean="0"/>
              <a:t>§ 364 – splnění – usnesení o vzetí na vědomí splnění RP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Úpadek finančních institucí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 smtClean="0"/>
              <a:t>Specifické pro rozsah, povahu a dopad na celkový trh, sociální dopady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Banky, spořitelní a úvěrová družstva, zahraniční banky a jejich pobočky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Pojišťovny, zajišťovny, pobočky z ciziny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Implementace směrnic EU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Úpadek finančních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cs-CZ" dirty="0" smtClean="0"/>
              <a:t>Použití IZ, Hlava IV odchylky, s výjimkami dle </a:t>
            </a:r>
            <a:r>
              <a:rPr lang="cs-CZ" dirty="0" err="1" smtClean="0"/>
              <a:t>dle</a:t>
            </a:r>
            <a:r>
              <a:rPr lang="cs-CZ" dirty="0" smtClean="0"/>
              <a:t> § 367/3 a § 379/3 (ne moratorium, R a O)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Pouze </a:t>
            </a:r>
            <a:r>
              <a:rPr lang="cs-CZ" b="1" dirty="0" smtClean="0"/>
              <a:t>konkurs</a:t>
            </a:r>
            <a:r>
              <a:rPr lang="cs-CZ" dirty="0" smtClean="0"/>
              <a:t> – specifická podoba konkursu, ne samostatný způsob (§ 368/3 a </a:t>
            </a:r>
            <a:br>
              <a:rPr lang="cs-CZ" dirty="0" smtClean="0"/>
            </a:br>
            <a:r>
              <a:rPr lang="cs-CZ" dirty="0" smtClean="0"/>
              <a:t>§ 379/3)</a:t>
            </a:r>
          </a:p>
          <a:p>
            <a:pPr>
              <a:spcBef>
                <a:spcPts val="1200"/>
              </a:spcBef>
            </a:pPr>
            <a:r>
              <a:rPr lang="cs-CZ" b="1" dirty="0" smtClean="0"/>
              <a:t>Insolvenční návrh </a:t>
            </a:r>
            <a:r>
              <a:rPr lang="cs-CZ" dirty="0" smtClean="0"/>
              <a:t>podává orgán dozoru a dohledu (§368 a § 380)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Specifika dopadu na práva – </a:t>
            </a:r>
            <a:r>
              <a:rPr lang="cs-CZ" b="1" dirty="0" smtClean="0"/>
              <a:t>výluky z vlivu insolvenčního řízení </a:t>
            </a:r>
            <a:r>
              <a:rPr lang="cs-CZ" dirty="0" smtClean="0"/>
              <a:t>(§ 369 a § 381)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Pohledávky - § 373 a § 385 – pohledávky dle účetnictví se </a:t>
            </a:r>
            <a:r>
              <a:rPr lang="cs-CZ" b="1" dirty="0" smtClean="0"/>
              <a:t>považují za přihlášené</a:t>
            </a:r>
            <a:r>
              <a:rPr lang="cs-CZ" dirty="0" smtClean="0"/>
              <a:t>; specifika přezkumu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92494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Děkuji </a:t>
            </a:r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 smtClean="0">
                <a:solidFill>
                  <a:schemeClr val="tx1"/>
                </a:solidFill>
              </a:rPr>
              <a:t>pozornost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Pěkný zbytek dne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7406640" cy="17526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Na úvod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</a:p>
          <a:p>
            <a:pPr lvl="1"/>
            <a:r>
              <a:rPr lang="cs-CZ" dirty="0" smtClean="0"/>
              <a:t>reorganizace</a:t>
            </a:r>
          </a:p>
          <a:p>
            <a:pPr lvl="1"/>
            <a:r>
              <a:rPr lang="cs-CZ" dirty="0" smtClean="0"/>
              <a:t>úpadek finančních institucí</a:t>
            </a:r>
          </a:p>
          <a:p>
            <a:r>
              <a:rPr lang="cs-CZ" dirty="0" smtClean="0"/>
              <a:t>Obecné informace - příklady</a:t>
            </a:r>
          </a:p>
          <a:p>
            <a:endParaRPr lang="cs-CZ" dirty="0"/>
          </a:p>
        </p:txBody>
      </p:sp>
      <p:pic>
        <p:nvPicPr>
          <p:cNvPr id="4" name="Obrázek 3" descr="graf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717032"/>
            <a:ext cx="5040560" cy="2745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Přehled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sz="2400" dirty="0" smtClean="0"/>
              <a:t>Zákon č. 182/2006 Sb., </a:t>
            </a:r>
            <a:r>
              <a:rPr lang="pl-PL" sz="2400" dirty="0" smtClean="0"/>
              <a:t>o úpadku a způsobech jeho </a:t>
            </a:r>
            <a:r>
              <a:rPr lang="pl-PL" sz="2400" dirty="0" smtClean="0"/>
              <a:t>řešení (insolvenční zákon)</a:t>
            </a:r>
          </a:p>
          <a:p>
            <a:pPr algn="ctr"/>
            <a:r>
              <a:rPr lang="pl-PL" sz="2400" u="sng" dirty="0" smtClean="0"/>
              <a:t>Obecná část §1 – 243</a:t>
            </a:r>
          </a:p>
          <a:p>
            <a:pPr algn="ctr"/>
            <a:r>
              <a:rPr lang="pl-PL" sz="2400" b="1" dirty="0" smtClean="0"/>
              <a:t>R</a:t>
            </a:r>
            <a:r>
              <a:rPr lang="pl-PL" sz="2400" dirty="0" smtClean="0"/>
              <a:t> - Část druhá, hlava II - § 316 až 364</a:t>
            </a:r>
          </a:p>
          <a:p>
            <a:pPr algn="ctr"/>
            <a:r>
              <a:rPr lang="pl-PL" sz="2400" b="1" dirty="0" smtClean="0"/>
              <a:t>FI</a:t>
            </a:r>
            <a:r>
              <a:rPr lang="pl-PL" sz="2400" dirty="0" smtClean="0"/>
              <a:t> - </a:t>
            </a:r>
            <a:r>
              <a:rPr lang="pl-PL" sz="2400" dirty="0" smtClean="0"/>
              <a:t>Část druhá, hlava </a:t>
            </a:r>
            <a:r>
              <a:rPr lang="pl-PL" sz="2400" dirty="0" smtClean="0"/>
              <a:t>IV </a:t>
            </a:r>
            <a:r>
              <a:rPr lang="pl-PL" sz="2400" dirty="0" smtClean="0"/>
              <a:t>- § </a:t>
            </a:r>
            <a:r>
              <a:rPr lang="pl-PL" sz="2400" dirty="0" smtClean="0"/>
              <a:t>367 až 387</a:t>
            </a:r>
          </a:p>
          <a:p>
            <a:pPr algn="ctr">
              <a:buNone/>
            </a:pPr>
            <a:endParaRPr lang="pl-PL" sz="2400" dirty="0" smtClean="0"/>
          </a:p>
          <a:p>
            <a:pPr algn="ctr">
              <a:spcBef>
                <a:spcPts val="1800"/>
              </a:spcBef>
            </a:pPr>
            <a:r>
              <a:rPr lang="pl-PL" sz="2400" dirty="0" smtClean="0"/>
              <a:t>Vyhláška č</a:t>
            </a:r>
            <a:r>
              <a:rPr lang="pl-PL" sz="2400" dirty="0" smtClean="0"/>
              <a:t>. 311/2007 Sb., </a:t>
            </a:r>
            <a:r>
              <a:rPr lang="pl-PL" sz="2400" dirty="0" smtClean="0"/>
              <a:t>o jednacím řádu pro insolvenční řízení a kterou se provádějí některá </a:t>
            </a:r>
            <a:r>
              <a:rPr lang="pl-PL" sz="2400" dirty="0" smtClean="0"/>
              <a:t>ustanovení insolvenčního zákona</a:t>
            </a:r>
            <a:endParaRPr lang="pl-PL" sz="2400" dirty="0" smtClean="0"/>
          </a:p>
          <a:p>
            <a:pPr algn="ctr">
              <a:spcBef>
                <a:spcPts val="1800"/>
              </a:spcBef>
            </a:pPr>
            <a:r>
              <a:rPr lang="pl-PL" sz="2400" dirty="0" smtClean="0"/>
              <a:t>Vyhláška č. 313/2007 Sb., o odměně insolvenčního správce, o náhradách jeho hotových výdajů, o odměně členů a náhradníků věřitelského výboru a o náhradách jejich nutných výdajů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Reorganizace – pojem, přípustnost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384864" cy="4619600"/>
          </a:xfrm>
        </p:spPr>
        <p:txBody>
          <a:bodyPr>
            <a:normAutofit fontScale="85000" lnSpcReduction="10000"/>
          </a:bodyPr>
          <a:lstStyle/>
          <a:p>
            <a:r>
              <a:rPr lang="cs-CZ" sz="2800" dirty="0" err="1" smtClean="0"/>
              <a:t>Def</a:t>
            </a:r>
            <a:r>
              <a:rPr lang="cs-CZ" sz="2800" dirty="0" smtClean="0"/>
              <a:t>. § 316 (zpravidla – viz § 341/1 b/) </a:t>
            </a:r>
          </a:p>
          <a:p>
            <a:pPr algn="just"/>
            <a:r>
              <a:rPr lang="cs-CZ" sz="1600" dirty="0" smtClean="0"/>
              <a:t>Z </a:t>
            </a:r>
            <a:r>
              <a:rPr lang="cs-CZ" sz="1600" dirty="0" err="1" smtClean="0"/>
              <a:t>dův</a:t>
            </a:r>
            <a:r>
              <a:rPr lang="cs-CZ" sz="1600" dirty="0" smtClean="0"/>
              <a:t>. </a:t>
            </a:r>
            <a:r>
              <a:rPr lang="cs-CZ" sz="1600" dirty="0" err="1" smtClean="0"/>
              <a:t>zpr</a:t>
            </a:r>
            <a:r>
              <a:rPr lang="cs-CZ" sz="1600" dirty="0" smtClean="0"/>
              <a:t>. „Cílem </a:t>
            </a:r>
            <a:r>
              <a:rPr lang="cs-CZ" sz="1600" dirty="0" smtClean="0"/>
              <a:t>reorganizace je sanace dlužníka, tedy ‚ozdravění‘ jeho ekonomické situace, a to prostřednictvím speciálních opatření, která vedou k tomu, že dlužník je následně schopen pokračovat ve své podnikatelské činnosti, pokud není v rámci reorganizace zamýšlen jiný účinek tohoto způsobu řešení úpadku dlužníka.“ </a:t>
            </a:r>
            <a:endParaRPr lang="cs-CZ" sz="1600" dirty="0" smtClean="0"/>
          </a:p>
          <a:p>
            <a:r>
              <a:rPr lang="cs-CZ" sz="2800" dirty="0" smtClean="0"/>
              <a:t>Rámec § 1 a/ a § 5, důležitý motiv poctivosti</a:t>
            </a:r>
          </a:p>
          <a:p>
            <a:r>
              <a:rPr lang="cs-CZ" sz="2800" dirty="0" smtClean="0"/>
              <a:t>Sanační způsob řešení úpadku (§ 4), jde o řešení s vyšším uspokojením než v konkursu (§ 348/1 d/)</a:t>
            </a:r>
          </a:p>
          <a:p>
            <a:r>
              <a:rPr lang="cs-CZ" sz="2800" b="1" dirty="0" smtClean="0"/>
              <a:t>Přípustnost</a:t>
            </a:r>
            <a:r>
              <a:rPr lang="cs-CZ" sz="2800" dirty="0" smtClean="0"/>
              <a:t> </a:t>
            </a:r>
          </a:p>
          <a:p>
            <a:pPr lvl="1"/>
            <a:r>
              <a:rPr lang="cs-CZ" sz="2000" b="1" dirty="0" smtClean="0"/>
              <a:t>§ 316/2 </a:t>
            </a:r>
            <a:r>
              <a:rPr lang="cs-CZ" sz="2000" dirty="0" smtClean="0"/>
              <a:t>– </a:t>
            </a:r>
            <a:r>
              <a:rPr lang="cs-CZ" sz="2000" u="sng" dirty="0" smtClean="0"/>
              <a:t>podnikatel,</a:t>
            </a:r>
            <a:r>
              <a:rPr lang="cs-CZ" sz="2000" dirty="0" smtClean="0"/>
              <a:t> týká se vždy jeho </a:t>
            </a:r>
            <a:r>
              <a:rPr lang="cs-CZ" sz="2000" u="sng" dirty="0" smtClean="0"/>
              <a:t>podniku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(R 96/2015 – 29 NSČR 50/2013)</a:t>
            </a:r>
          </a:p>
          <a:p>
            <a:pPr lvl="1"/>
            <a:r>
              <a:rPr lang="cs-CZ" sz="2000" b="1" dirty="0" smtClean="0"/>
              <a:t>§ </a:t>
            </a:r>
            <a:r>
              <a:rPr lang="cs-CZ" sz="2000" b="1" dirty="0" smtClean="0"/>
              <a:t>316/4 </a:t>
            </a:r>
            <a:r>
              <a:rPr lang="cs-CZ" sz="2000" dirty="0" smtClean="0"/>
              <a:t>– kvantitativní test/kritéria (obrat nebo zaměstnanci)</a:t>
            </a:r>
          </a:p>
          <a:p>
            <a:pPr lvl="1"/>
            <a:r>
              <a:rPr lang="cs-CZ" sz="2000" b="1" dirty="0" smtClean="0"/>
              <a:t>§ </a:t>
            </a:r>
            <a:r>
              <a:rPr lang="cs-CZ" sz="2000" b="1" dirty="0" smtClean="0"/>
              <a:t>316/5 </a:t>
            </a:r>
            <a:r>
              <a:rPr lang="cs-CZ" sz="2000" dirty="0" smtClean="0"/>
              <a:t>(vazba na § 148/2) – konsensuální reorganizace (kvalitativní kritéria)</a:t>
            </a:r>
          </a:p>
          <a:p>
            <a:pPr lvl="1"/>
            <a:r>
              <a:rPr lang="cs-CZ" sz="2000" b="1" dirty="0" smtClean="0"/>
              <a:t>Nelze</a:t>
            </a:r>
            <a:r>
              <a:rPr lang="cs-CZ" sz="2000" dirty="0" smtClean="0"/>
              <a:t> – krom obecného § 6, pak § 316/3 a dle hlavy IV (FI)</a:t>
            </a:r>
          </a:p>
          <a:p>
            <a:pPr lvl="1"/>
            <a:endParaRPr lang="cs-CZ" sz="20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Přehled průběhu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(odlišnosti dle variant)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Do povolení reorganizace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Po povolení reorganizace -&gt; počátek průběhu reorganizace</a:t>
            </a:r>
          </a:p>
          <a:p>
            <a:pPr lvl="1">
              <a:spcBef>
                <a:spcPts val="1200"/>
              </a:spcBef>
            </a:pPr>
            <a:r>
              <a:rPr lang="cs-CZ" dirty="0" smtClean="0"/>
              <a:t>Po schválení reorganizačního plánu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Varianty reorganizace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Standardní – návrh dlužník i př. věřitel </a:t>
            </a:r>
          </a:p>
          <a:p>
            <a:pPr>
              <a:buNone/>
            </a:pPr>
            <a:endParaRPr lang="cs-CZ" sz="1400" dirty="0" smtClean="0"/>
          </a:p>
          <a:p>
            <a:r>
              <a:rPr lang="cs-CZ" dirty="0" smtClean="0"/>
              <a:t>Předjednaná </a:t>
            </a:r>
            <a:r>
              <a:rPr lang="cs-CZ" sz="2000" dirty="0" smtClean="0"/>
              <a:t>(předbalená, zkrácená, konsensuální)</a:t>
            </a:r>
          </a:p>
          <a:p>
            <a:pPr lvl="1"/>
            <a:r>
              <a:rPr lang="cs-CZ" dirty="0" smtClean="0"/>
              <a:t>§ 148/2 a § 316/5 (+ § 106)</a:t>
            </a:r>
          </a:p>
          <a:p>
            <a:pPr lvl="1"/>
            <a:r>
              <a:rPr lang="cs-CZ" dirty="0" smtClean="0"/>
              <a:t>jen dlužník</a:t>
            </a:r>
          </a:p>
          <a:p>
            <a:pPr lvl="1"/>
            <a:r>
              <a:rPr lang="cs-CZ" dirty="0" smtClean="0"/>
              <a:t>zrychlená varianta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Návrh na povolení reorganizace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X</a:t>
            </a:r>
            <a:r>
              <a:rPr lang="cs-CZ" dirty="0" smtClean="0"/>
              <a:t> insolvenční návrh, </a:t>
            </a:r>
            <a:r>
              <a:rPr lang="cs-CZ" dirty="0" smtClean="0">
                <a:solidFill>
                  <a:srgbClr val="C00000"/>
                </a:solidFill>
              </a:rPr>
              <a:t>X</a:t>
            </a:r>
            <a:r>
              <a:rPr lang="cs-CZ" dirty="0" smtClean="0"/>
              <a:t> podání RP</a:t>
            </a:r>
          </a:p>
          <a:p>
            <a:endParaRPr lang="cs-CZ" sz="1600" dirty="0" smtClean="0"/>
          </a:p>
          <a:p>
            <a:pPr>
              <a:spcBef>
                <a:spcPts val="1800"/>
              </a:spcBef>
            </a:pPr>
            <a:r>
              <a:rPr lang="cs-CZ" dirty="0" smtClean="0"/>
              <a:t>§ 317, dlužník i přihlášený věřitel </a:t>
            </a:r>
            <a:br>
              <a:rPr lang="cs-CZ" dirty="0" smtClean="0"/>
            </a:br>
            <a:r>
              <a:rPr lang="cs-CZ" dirty="0" smtClean="0"/>
              <a:t>(+ </a:t>
            </a:r>
            <a:r>
              <a:rPr lang="cs-CZ" dirty="0" smtClean="0"/>
              <a:t>§ 323 – schválení SV)</a:t>
            </a:r>
            <a:r>
              <a:rPr lang="cs-CZ" dirty="0" smtClean="0"/>
              <a:t>, dobrá víra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Lhůty - § 318 (§ 148/2 + § 316 s ins. </a:t>
            </a:r>
            <a:r>
              <a:rPr lang="cs-CZ" dirty="0" err="1" smtClean="0"/>
              <a:t>náv</a:t>
            </a:r>
            <a:r>
              <a:rPr lang="cs-CZ" dirty="0" smtClean="0"/>
              <a:t>.)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Náležitosti - § 42/4 OSŘ, § 319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Účinky zveřejnění návrhu - § 324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Možné přistoupení - § 321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Rozhodnutí o návrhu na povolení reorganizace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Meritorní projednání </a:t>
            </a:r>
            <a:r>
              <a:rPr lang="cs-CZ" dirty="0" smtClean="0"/>
              <a:t>§ 325 + § 148 a násl</a:t>
            </a:r>
            <a:r>
              <a:rPr lang="cs-CZ" dirty="0" smtClean="0"/>
              <a:t>. </a:t>
            </a:r>
          </a:p>
          <a:p>
            <a:pPr lvl="1">
              <a:spcAft>
                <a:spcPts val="1800"/>
              </a:spcAft>
            </a:pPr>
            <a:r>
              <a:rPr lang="cs-CZ" dirty="0" smtClean="0"/>
              <a:t>důl. - § 150 a § 152 – podle usnesení schůze věřitelů</a:t>
            </a:r>
          </a:p>
          <a:p>
            <a:r>
              <a:rPr lang="cs-CZ" b="1" dirty="0" smtClean="0"/>
              <a:t>Negativní</a:t>
            </a:r>
            <a:r>
              <a:rPr lang="cs-CZ" dirty="0" smtClean="0"/>
              <a:t> -&gt; konkurs; zánik účinků </a:t>
            </a:r>
            <a:br>
              <a:rPr lang="cs-CZ" dirty="0" smtClean="0"/>
            </a:br>
            <a:r>
              <a:rPr lang="cs-CZ" dirty="0" smtClean="0"/>
              <a:t>§ 327</a:t>
            </a:r>
          </a:p>
          <a:p>
            <a:pPr lvl="1"/>
            <a:r>
              <a:rPr lang="cs-CZ" u="sng" dirty="0" smtClean="0"/>
              <a:t>odmítnutí</a:t>
            </a:r>
            <a:r>
              <a:rPr lang="cs-CZ" dirty="0" smtClean="0"/>
              <a:t> (§ 318/2 </a:t>
            </a:r>
            <a:r>
              <a:rPr lang="cs-CZ" dirty="0" err="1" smtClean="0"/>
              <a:t>opož</a:t>
            </a:r>
            <a:r>
              <a:rPr lang="cs-CZ" dirty="0" smtClean="0"/>
              <a:t>., § 320 vady – pozor, jiné než vady insolvenčního návrhu dle § 128/1 -&gt; výzva nejprve)</a:t>
            </a:r>
          </a:p>
          <a:p>
            <a:pPr lvl="1"/>
            <a:r>
              <a:rPr lang="cs-CZ" u="sng" dirty="0" smtClean="0"/>
              <a:t>vzetí na vědomí zpětvzetí</a:t>
            </a:r>
            <a:r>
              <a:rPr lang="cs-CZ" dirty="0" smtClean="0"/>
              <a:t> (§ 322)</a:t>
            </a:r>
          </a:p>
          <a:p>
            <a:pPr lvl="1"/>
            <a:r>
              <a:rPr lang="cs-CZ" u="sng" dirty="0" smtClean="0"/>
              <a:t>zamítnutí</a:t>
            </a:r>
            <a:r>
              <a:rPr lang="cs-CZ" dirty="0" smtClean="0"/>
              <a:t> (meritorní) (§ 326 – a/ až c/; nepoctivost)</a:t>
            </a:r>
          </a:p>
          <a:p>
            <a:r>
              <a:rPr lang="cs-CZ" b="1" dirty="0" smtClean="0"/>
              <a:t>Pozitivní </a:t>
            </a:r>
          </a:p>
          <a:p>
            <a:pPr lvl="1"/>
            <a:r>
              <a:rPr lang="cs-CZ" u="sng" dirty="0" smtClean="0"/>
              <a:t>povolení reorganizace</a:t>
            </a:r>
            <a:r>
              <a:rPr lang="cs-CZ" dirty="0" smtClean="0"/>
              <a:t> (meritorní) - § 328 a § 148/2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Povolení reorganizace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Usnesení o způsobu řešení úpadku</a:t>
            </a:r>
            <a:r>
              <a:rPr lang="cs-CZ" dirty="0" smtClean="0"/>
              <a:t> </a:t>
            </a:r>
            <a:r>
              <a:rPr lang="cs-CZ" dirty="0" smtClean="0"/>
              <a:t>(§ 4/2) </a:t>
            </a:r>
          </a:p>
          <a:p>
            <a:pPr lvl="1">
              <a:spcAft>
                <a:spcPts val="1800"/>
              </a:spcAft>
            </a:pPr>
            <a:r>
              <a:rPr lang="cs-CZ" dirty="0" smtClean="0"/>
              <a:t>náležitosti § 329</a:t>
            </a:r>
          </a:p>
          <a:p>
            <a:pPr>
              <a:spcAft>
                <a:spcPts val="1800"/>
              </a:spcAft>
            </a:pPr>
            <a:r>
              <a:rPr lang="cs-CZ" u="sng" dirty="0" smtClean="0"/>
              <a:t>Předjednaná</a:t>
            </a:r>
            <a:r>
              <a:rPr lang="cs-CZ" dirty="0" smtClean="0"/>
              <a:t> - § 148/2 – s </a:t>
            </a:r>
            <a:r>
              <a:rPr lang="cs-CZ" dirty="0" err="1" smtClean="0"/>
              <a:t>usn</a:t>
            </a:r>
            <a:r>
              <a:rPr lang="cs-CZ" dirty="0" smtClean="0"/>
              <a:t>. o úpadku (§ 136)</a:t>
            </a:r>
          </a:p>
          <a:p>
            <a:pPr>
              <a:spcAft>
                <a:spcPts val="1800"/>
              </a:spcAft>
            </a:pPr>
            <a:r>
              <a:rPr lang="cs-CZ" u="sng" dirty="0" smtClean="0"/>
              <a:t>Standardní</a:t>
            </a:r>
            <a:r>
              <a:rPr lang="cs-CZ" dirty="0" smtClean="0"/>
              <a:t> – § 149 (do 3 </a:t>
            </a:r>
            <a:r>
              <a:rPr lang="cs-CZ" dirty="0" err="1" smtClean="0"/>
              <a:t>měs</a:t>
            </a:r>
            <a:r>
              <a:rPr lang="cs-CZ" dirty="0" smtClean="0"/>
              <a:t>.) samostatné </a:t>
            </a:r>
            <a:r>
              <a:rPr lang="cs-CZ" dirty="0" err="1" smtClean="0"/>
              <a:t>usn</a:t>
            </a:r>
            <a:r>
              <a:rPr lang="cs-CZ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cs-CZ" dirty="0" smtClean="0"/>
              <a:t>Spojení s ustanovením znalce pro ocenění MP § 153</a:t>
            </a:r>
          </a:p>
          <a:p>
            <a:r>
              <a:rPr lang="cs-CZ" b="1" dirty="0" smtClean="0"/>
              <a:t>ÚČINKY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změna dispozičních oprávnění (§ 229/3, § 330 a § 332 - omezení; předběžná opatření)</a:t>
            </a:r>
          </a:p>
          <a:p>
            <a:pPr lvl="1"/>
            <a:r>
              <a:rPr lang="cs-CZ" dirty="0" smtClean="0"/>
              <a:t>mezitímní účetní závěrka</a:t>
            </a:r>
          </a:p>
          <a:p>
            <a:pPr lvl="1"/>
            <a:r>
              <a:rPr lang="cs-CZ" dirty="0" smtClean="0"/>
              <a:t>pozastavení výkonu </a:t>
            </a:r>
            <a:r>
              <a:rPr lang="cs-CZ" dirty="0" err="1" smtClean="0"/>
              <a:t>fce</a:t>
            </a:r>
            <a:r>
              <a:rPr lang="cs-CZ" dirty="0" smtClean="0"/>
              <a:t> orgánů dlužníka § 333</a:t>
            </a:r>
          </a:p>
          <a:p>
            <a:pPr lvl="1"/>
            <a:r>
              <a:rPr lang="cs-CZ" dirty="0" smtClean="0"/>
              <a:t>§ 330a přiměř užití ust. o konkursu</a:t>
            </a:r>
          </a:p>
          <a:p>
            <a:pPr lvl="1"/>
            <a:r>
              <a:rPr lang="cs-CZ" dirty="0" smtClean="0"/>
              <a:t>(role IS dále)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422</TotalTime>
  <Words>745</Words>
  <Application>Microsoft Office PowerPoint</Application>
  <PresentationFormat>Předvádění na obrazovce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Slunovrat</vt:lpstr>
      <vt:lpstr>REORGANIZACE   ÚPADEK (KONKURS) FINANČNÍCH INSTITUTCÍ  Mgr. Lukáš Hrůša  </vt:lpstr>
      <vt:lpstr>Na úvod</vt:lpstr>
      <vt:lpstr>Přehled právní úpravy</vt:lpstr>
      <vt:lpstr>Reorganizace – pojem, přípustnost</vt:lpstr>
      <vt:lpstr>Přehled průběhu</vt:lpstr>
      <vt:lpstr>Varianty reorganizace</vt:lpstr>
      <vt:lpstr>Návrh na povolení reorganizace</vt:lpstr>
      <vt:lpstr>Rozhodnutí o návrhu na povolení reorganizace</vt:lpstr>
      <vt:lpstr>Povolení reorganizace</vt:lpstr>
      <vt:lpstr>Věřitelé v reorganizaci</vt:lpstr>
      <vt:lpstr>Reorganizační plán</vt:lpstr>
      <vt:lpstr>Reorganizační plán - sestavení</vt:lpstr>
      <vt:lpstr>Reorganizační plán – projednání a rozhodnutí</vt:lpstr>
      <vt:lpstr>Reorganizační plán – provádění</vt:lpstr>
      <vt:lpstr>Role IS a VV v reorganizaci</vt:lpstr>
      <vt:lpstr>Skončení reorganizace</vt:lpstr>
      <vt:lpstr>Úpadek finančních institucí</vt:lpstr>
      <vt:lpstr>Úpadek finančních institucí</vt:lpstr>
      <vt:lpstr>   Děkuji za pozornost Pěkný zbytek dne 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Uplatnění pohledávky z náhrady škody způsobené porušením hospodářské soutěže  dle směrnice Evropského parlamentu a Rady č. 2014/104/EU  v insolvenčním řízení  Mgr. Lukáš Hrůša</dc:title>
  <dc:creator>hrusalu</dc:creator>
  <cp:lastModifiedBy>hrusalu</cp:lastModifiedBy>
  <cp:revision>66</cp:revision>
  <dcterms:created xsi:type="dcterms:W3CDTF">2016-04-21T14:08:09Z</dcterms:created>
  <dcterms:modified xsi:type="dcterms:W3CDTF">2017-04-04T13:53:33Z</dcterms:modified>
</cp:coreProperties>
</file>