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6"/>
  </p:notesMasterIdLst>
  <p:sldIdLst>
    <p:sldId id="256" r:id="rId2"/>
    <p:sldId id="261" r:id="rId3"/>
    <p:sldId id="257" r:id="rId4"/>
    <p:sldId id="258" r:id="rId5"/>
    <p:sldId id="305" r:id="rId6"/>
    <p:sldId id="264" r:id="rId7"/>
    <p:sldId id="265" r:id="rId8"/>
    <p:sldId id="263" r:id="rId9"/>
    <p:sldId id="267" r:id="rId10"/>
    <p:sldId id="268" r:id="rId11"/>
    <p:sldId id="269" r:id="rId12"/>
    <p:sldId id="270" r:id="rId13"/>
    <p:sldId id="271" r:id="rId14"/>
    <p:sldId id="306" r:id="rId15"/>
    <p:sldId id="272" r:id="rId16"/>
    <p:sldId id="273" r:id="rId17"/>
    <p:sldId id="274" r:id="rId18"/>
    <p:sldId id="276" r:id="rId19"/>
    <p:sldId id="287" r:id="rId20"/>
    <p:sldId id="277" r:id="rId21"/>
    <p:sldId id="309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302" r:id="rId32"/>
    <p:sldId id="289" r:id="rId33"/>
    <p:sldId id="307" r:id="rId34"/>
    <p:sldId id="308" r:id="rId35"/>
    <p:sldId id="290" r:id="rId36"/>
    <p:sldId id="291" r:id="rId37"/>
    <p:sldId id="294" r:id="rId38"/>
    <p:sldId id="295" r:id="rId39"/>
    <p:sldId id="296" r:id="rId40"/>
    <p:sldId id="297" r:id="rId41"/>
    <p:sldId id="298" r:id="rId42"/>
    <p:sldId id="299" r:id="rId43"/>
    <p:sldId id="301" r:id="rId44"/>
    <p:sldId id="304" r:id="rId4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61212"/>
    <a:srgbClr val="DF57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64" autoAdjust="0"/>
    <p:restoredTop sz="94713" autoAdjust="0"/>
  </p:normalViewPr>
  <p:slideViewPr>
    <p:cSldViewPr>
      <p:cViewPr>
        <p:scale>
          <a:sx n="77" d="100"/>
          <a:sy n="77" d="100"/>
        </p:scale>
        <p:origin x="-99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C352C4-49BD-47A7-A50B-95C47F50F0A5}" type="datetimeFigureOut">
              <a:rPr lang="cs-CZ" smtClean="0"/>
              <a:t>20.2.2017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554AFA-AAE7-4EDF-AA45-AB2525F35B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57295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A25E6F93-BD51-47C7-89C8-F575F8339942}" type="slidenum">
              <a:rPr lang="cs-CZ" altLang="cs-CZ" smtClean="0"/>
              <a:pPr/>
              <a:t>6</a:t>
            </a:fld>
            <a:endParaRPr lang="cs-CZ" altLang="cs-CZ" smtClean="0"/>
          </a:p>
        </p:txBody>
      </p:sp>
      <p:sp>
        <p:nvSpPr>
          <p:cNvPr id="501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01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D87476AA-6D0D-481A-9F83-EA70E9243D60}" type="slidenum">
              <a:rPr lang="cs-CZ" altLang="cs-CZ" smtClean="0"/>
              <a:pPr/>
              <a:t>16</a:t>
            </a:fld>
            <a:endParaRPr lang="cs-CZ" altLang="cs-CZ" smtClean="0"/>
          </a:p>
        </p:txBody>
      </p:sp>
      <p:sp>
        <p:nvSpPr>
          <p:cNvPr id="583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83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8FAD06B7-E468-4B5A-8206-3E5E972E0BAB}" type="slidenum">
              <a:rPr lang="cs-CZ" altLang="cs-CZ" smtClean="0"/>
              <a:pPr/>
              <a:t>17</a:t>
            </a:fld>
            <a:endParaRPr lang="cs-CZ" altLang="cs-CZ" smtClean="0"/>
          </a:p>
        </p:txBody>
      </p:sp>
      <p:sp>
        <p:nvSpPr>
          <p:cNvPr id="5939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93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554AFA-AAE7-4EDF-AA45-AB2525F35B05}" type="slidenum">
              <a:rPr lang="cs-CZ" smtClean="0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15898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0419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smtClean="0"/>
          </a:p>
        </p:txBody>
      </p:sp>
      <p:sp>
        <p:nvSpPr>
          <p:cNvPr id="60420" name="Zástupný symbol pro číslo snímku 3"/>
          <p:cNvSpPr>
            <a:spLocks noGrp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357C2FDF-355D-43BF-B39C-40D0732798CF}" type="slidenum">
              <a:rPr lang="cs-CZ" altLang="cs-CZ" smtClean="0">
                <a:solidFill>
                  <a:schemeClr val="tx1"/>
                </a:solidFill>
                <a:latin typeface="Arial" charset="0"/>
              </a:rPr>
              <a:pPr/>
              <a:t>25</a:t>
            </a:fld>
            <a:endParaRPr lang="cs-CZ" altLang="cs-CZ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43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smtClean="0"/>
          </a:p>
        </p:txBody>
      </p:sp>
      <p:sp>
        <p:nvSpPr>
          <p:cNvPr id="61444" name="Zástupný symbol pro číslo snímku 3"/>
          <p:cNvSpPr>
            <a:spLocks noGrp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67D093DA-0CAD-4F0F-82E6-3AE0C3DEFB31}" type="slidenum">
              <a:rPr lang="cs-CZ" altLang="cs-CZ" smtClean="0">
                <a:solidFill>
                  <a:schemeClr val="tx1"/>
                </a:solidFill>
                <a:latin typeface="Arial" charset="0"/>
              </a:rPr>
              <a:pPr/>
              <a:t>26</a:t>
            </a:fld>
            <a:endParaRPr lang="cs-CZ" altLang="cs-CZ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smtClean="0"/>
          </a:p>
        </p:txBody>
      </p:sp>
      <p:sp>
        <p:nvSpPr>
          <p:cNvPr id="62468" name="Zástupný symbol pro číslo snímku 3"/>
          <p:cNvSpPr>
            <a:spLocks noGrp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8918738F-DE7F-4780-8180-B36A83437695}" type="slidenum">
              <a:rPr lang="cs-CZ" altLang="cs-CZ" smtClean="0">
                <a:solidFill>
                  <a:schemeClr val="tx1"/>
                </a:solidFill>
                <a:latin typeface="Arial" charset="0"/>
              </a:rPr>
              <a:pPr/>
              <a:t>27</a:t>
            </a:fld>
            <a:endParaRPr lang="cs-CZ" altLang="cs-CZ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3491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smtClean="0"/>
          </a:p>
        </p:txBody>
      </p:sp>
      <p:sp>
        <p:nvSpPr>
          <p:cNvPr id="63492" name="Zástupný symbol pro číslo snímku 3"/>
          <p:cNvSpPr>
            <a:spLocks noGrp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C08E8A97-8B0A-413A-8FDA-7ECED8B2917F}" type="slidenum">
              <a:rPr lang="cs-CZ" altLang="cs-CZ" smtClean="0">
                <a:solidFill>
                  <a:schemeClr val="tx1"/>
                </a:solidFill>
                <a:latin typeface="Arial" charset="0"/>
              </a:rPr>
              <a:pPr/>
              <a:t>28</a:t>
            </a:fld>
            <a:endParaRPr lang="cs-CZ" altLang="cs-CZ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4515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smtClean="0"/>
          </a:p>
        </p:txBody>
      </p:sp>
      <p:sp>
        <p:nvSpPr>
          <p:cNvPr id="64516" name="Zástupný symbol pro číslo snímku 3"/>
          <p:cNvSpPr>
            <a:spLocks noGrp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EF78F462-D5E3-4AAA-8D0D-CB9C38E103E7}" type="slidenum">
              <a:rPr lang="cs-CZ" altLang="cs-CZ" smtClean="0">
                <a:solidFill>
                  <a:schemeClr val="tx1"/>
                </a:solidFill>
                <a:latin typeface="Arial" charset="0"/>
              </a:rPr>
              <a:pPr/>
              <a:t>29</a:t>
            </a:fld>
            <a:endParaRPr lang="cs-CZ" altLang="cs-CZ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5539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smtClean="0"/>
          </a:p>
        </p:txBody>
      </p:sp>
      <p:sp>
        <p:nvSpPr>
          <p:cNvPr id="65540" name="Zástupný symbol pro číslo snímku 3"/>
          <p:cNvSpPr>
            <a:spLocks noGrp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139DE613-4E8D-4DA7-9F81-A064F030C54A}" type="slidenum">
              <a:rPr lang="cs-CZ" altLang="cs-CZ" smtClean="0">
                <a:solidFill>
                  <a:schemeClr val="tx1"/>
                </a:solidFill>
                <a:latin typeface="Arial" charset="0"/>
              </a:rPr>
              <a:pPr/>
              <a:t>30</a:t>
            </a:fld>
            <a:endParaRPr lang="cs-CZ" altLang="cs-CZ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CD5180F7-23EE-4CDB-A346-05F8EEB76C31}" type="slidenum">
              <a:rPr lang="cs-CZ" altLang="cs-CZ" smtClean="0"/>
              <a:pPr/>
              <a:t>32</a:t>
            </a:fld>
            <a:endParaRPr lang="cs-CZ" altLang="cs-CZ" smtClean="0"/>
          </a:p>
        </p:txBody>
      </p:sp>
      <p:sp>
        <p:nvSpPr>
          <p:cNvPr id="6758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758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6480BF0C-B0D7-4934-BBAB-5D814E20CBCB}" type="slidenum">
              <a:rPr lang="cs-CZ" altLang="cs-CZ" smtClean="0"/>
              <a:pPr/>
              <a:t>7</a:t>
            </a:fld>
            <a:endParaRPr lang="cs-CZ" altLang="cs-CZ" smtClean="0"/>
          </a:p>
        </p:txBody>
      </p:sp>
      <p:sp>
        <p:nvSpPr>
          <p:cNvPr id="512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12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122DDD39-233C-460B-8D17-1CB76B652B88}" type="slidenum">
              <a:rPr lang="cs-CZ" altLang="cs-CZ" smtClean="0"/>
              <a:pPr/>
              <a:t>33</a:t>
            </a:fld>
            <a:endParaRPr lang="cs-CZ" altLang="cs-CZ" smtClean="0"/>
          </a:p>
        </p:txBody>
      </p:sp>
      <p:sp>
        <p:nvSpPr>
          <p:cNvPr id="686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86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122DDD39-233C-460B-8D17-1CB76B652B88}" type="slidenum">
              <a:rPr lang="cs-CZ" altLang="cs-CZ" smtClean="0"/>
              <a:pPr/>
              <a:t>34</a:t>
            </a:fld>
            <a:endParaRPr lang="cs-CZ" altLang="cs-CZ" smtClean="0"/>
          </a:p>
        </p:txBody>
      </p:sp>
      <p:sp>
        <p:nvSpPr>
          <p:cNvPr id="686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86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122DDD39-233C-460B-8D17-1CB76B652B88}" type="slidenum">
              <a:rPr lang="cs-CZ" altLang="cs-CZ" smtClean="0"/>
              <a:pPr/>
              <a:t>35</a:t>
            </a:fld>
            <a:endParaRPr lang="cs-CZ" altLang="cs-CZ" smtClean="0"/>
          </a:p>
        </p:txBody>
      </p:sp>
      <p:sp>
        <p:nvSpPr>
          <p:cNvPr id="6861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86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E320E765-F685-4E5C-ADCC-D4D03DD91988}" type="slidenum">
              <a:rPr lang="cs-CZ" altLang="cs-CZ" smtClean="0"/>
              <a:pPr/>
              <a:t>36</a:t>
            </a:fld>
            <a:endParaRPr lang="cs-CZ" altLang="cs-CZ" smtClean="0"/>
          </a:p>
        </p:txBody>
      </p:sp>
      <p:sp>
        <p:nvSpPr>
          <p:cNvPr id="6963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696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5080D533-8F7C-411A-9A25-2924EAC160AD}" type="slidenum">
              <a:rPr lang="cs-CZ" altLang="cs-CZ" smtClean="0"/>
              <a:pPr/>
              <a:t>37</a:t>
            </a:fld>
            <a:endParaRPr lang="cs-CZ" altLang="cs-CZ" smtClean="0"/>
          </a:p>
        </p:txBody>
      </p:sp>
      <p:sp>
        <p:nvSpPr>
          <p:cNvPr id="7270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270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07261E2E-CBB9-4B5B-B71A-DDDE63615C18}" type="slidenum">
              <a:rPr lang="cs-CZ" altLang="cs-CZ" smtClean="0"/>
              <a:pPr/>
              <a:t>38</a:t>
            </a:fld>
            <a:endParaRPr lang="cs-CZ" altLang="cs-CZ" smtClean="0"/>
          </a:p>
        </p:txBody>
      </p:sp>
      <p:sp>
        <p:nvSpPr>
          <p:cNvPr id="7373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37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189D720F-1BE2-49D5-BB21-3767B4F02A43}" type="slidenum">
              <a:rPr lang="cs-CZ" altLang="cs-CZ" smtClean="0"/>
              <a:pPr/>
              <a:t>39</a:t>
            </a:fld>
            <a:endParaRPr lang="cs-CZ" altLang="cs-CZ" smtClean="0"/>
          </a:p>
        </p:txBody>
      </p:sp>
      <p:sp>
        <p:nvSpPr>
          <p:cNvPr id="7475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475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5DE8D1DC-5531-4A57-9316-021837CC82D6}" type="slidenum">
              <a:rPr lang="cs-CZ" altLang="cs-CZ" smtClean="0"/>
              <a:pPr/>
              <a:t>40</a:t>
            </a:fld>
            <a:endParaRPr lang="cs-CZ" altLang="cs-CZ" smtClean="0"/>
          </a:p>
        </p:txBody>
      </p:sp>
      <p:sp>
        <p:nvSpPr>
          <p:cNvPr id="7577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578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0DFDA7A4-14BB-4A6E-9B3A-9CCD52A17D00}" type="slidenum">
              <a:rPr lang="cs-CZ" altLang="cs-CZ" smtClean="0"/>
              <a:pPr/>
              <a:t>41</a:t>
            </a:fld>
            <a:endParaRPr lang="cs-CZ" altLang="cs-CZ" smtClean="0"/>
          </a:p>
        </p:txBody>
      </p:sp>
      <p:sp>
        <p:nvSpPr>
          <p:cNvPr id="7680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680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3A3E4AE3-3223-431D-94BA-F6AB8589CA8B}" type="slidenum">
              <a:rPr lang="cs-CZ" altLang="cs-CZ" smtClean="0"/>
              <a:pPr/>
              <a:t>42</a:t>
            </a:fld>
            <a:endParaRPr lang="cs-CZ" altLang="cs-CZ" smtClean="0"/>
          </a:p>
        </p:txBody>
      </p:sp>
      <p:sp>
        <p:nvSpPr>
          <p:cNvPr id="778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78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958229C2-B34A-46CA-9BE1-9C1609030E38}" type="slidenum">
              <a:rPr lang="cs-CZ" altLang="cs-CZ" smtClean="0"/>
              <a:pPr/>
              <a:t>9</a:t>
            </a:fld>
            <a:endParaRPr lang="cs-CZ" altLang="cs-CZ" smtClean="0"/>
          </a:p>
        </p:txBody>
      </p:sp>
      <p:sp>
        <p:nvSpPr>
          <p:cNvPr id="5222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22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8649856F-ADF5-4D30-815A-5DCA0C41C990}" type="slidenum">
              <a:rPr lang="cs-CZ" altLang="cs-CZ" smtClean="0"/>
              <a:pPr/>
              <a:t>43</a:t>
            </a:fld>
            <a:endParaRPr lang="cs-CZ" altLang="cs-CZ" smtClean="0"/>
          </a:p>
        </p:txBody>
      </p:sp>
      <p:sp>
        <p:nvSpPr>
          <p:cNvPr id="79875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798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2B287D56-618E-4964-BBA9-A0834C255687}" type="slidenum">
              <a:rPr lang="cs-CZ" altLang="cs-CZ" smtClean="0"/>
              <a:pPr/>
              <a:t>44</a:t>
            </a:fld>
            <a:endParaRPr lang="cs-CZ" altLang="cs-CZ" smtClean="0"/>
          </a:p>
        </p:txBody>
      </p:sp>
      <p:sp>
        <p:nvSpPr>
          <p:cNvPr id="808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809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3ACC4904-F474-4675-B56E-2C4CFF34E73E}" type="slidenum">
              <a:rPr lang="cs-CZ" altLang="cs-CZ" smtClean="0"/>
              <a:pPr/>
              <a:t>10</a:t>
            </a:fld>
            <a:endParaRPr lang="cs-CZ" altLang="cs-CZ" smtClean="0"/>
          </a:p>
        </p:txBody>
      </p:sp>
      <p:sp>
        <p:nvSpPr>
          <p:cNvPr id="5325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325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Zástupný symbol pro poznámky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cs-CZ" altLang="cs-CZ" smtClean="0"/>
          </a:p>
        </p:txBody>
      </p:sp>
      <p:sp>
        <p:nvSpPr>
          <p:cNvPr id="54276" name="Zástupný symbol pro číslo snímku 3"/>
          <p:cNvSpPr>
            <a:spLocks noGrp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fld id="{0EE37D4F-A029-4984-B964-2F67A1B14099}" type="slidenum">
              <a:rPr lang="cs-CZ" altLang="cs-CZ" smtClean="0">
                <a:solidFill>
                  <a:schemeClr val="tx1"/>
                </a:solidFill>
                <a:latin typeface="Arial" charset="0"/>
              </a:rPr>
              <a:pPr/>
              <a:t>11</a:t>
            </a:fld>
            <a:endParaRPr lang="cs-CZ" altLang="cs-CZ" smtClean="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DD83BFD1-14FA-4A63-9AB4-EBD3C9D2423E}" type="slidenum">
              <a:rPr lang="cs-CZ" altLang="cs-CZ" smtClean="0"/>
              <a:pPr/>
              <a:t>12</a:t>
            </a:fld>
            <a:endParaRPr lang="cs-CZ" altLang="cs-CZ" smtClean="0"/>
          </a:p>
        </p:txBody>
      </p:sp>
      <p:sp>
        <p:nvSpPr>
          <p:cNvPr id="552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53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79354F80-B317-49E1-932E-49B8B71AA759}" type="slidenum">
              <a:rPr lang="cs-CZ" altLang="cs-CZ" smtClean="0"/>
              <a:pPr/>
              <a:t>13</a:t>
            </a:fld>
            <a:endParaRPr lang="cs-CZ" altLang="cs-CZ" smtClean="0"/>
          </a:p>
        </p:txBody>
      </p:sp>
      <p:sp>
        <p:nvSpPr>
          <p:cNvPr id="563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63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79354F80-B317-49E1-932E-49B8B71AA759}" type="slidenum">
              <a:rPr lang="cs-CZ" altLang="cs-CZ" smtClean="0"/>
              <a:pPr/>
              <a:t>14</a:t>
            </a:fld>
            <a:endParaRPr lang="cs-CZ" altLang="cs-CZ" smtClean="0"/>
          </a:p>
        </p:txBody>
      </p:sp>
      <p:sp>
        <p:nvSpPr>
          <p:cNvPr id="56323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632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F59B586B-C074-4629-88BE-60D39B13706E}" type="slidenum">
              <a:rPr lang="cs-CZ" altLang="cs-CZ" smtClean="0"/>
              <a:pPr/>
              <a:t>15</a:t>
            </a:fld>
            <a:endParaRPr lang="cs-CZ" altLang="cs-CZ" smtClean="0"/>
          </a:p>
        </p:txBody>
      </p:sp>
      <p:sp>
        <p:nvSpPr>
          <p:cNvPr id="57347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573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</p:spPr>
        <p:txBody>
          <a:bodyPr wrap="none" anchor="ctr"/>
          <a:lstStyle/>
          <a:p>
            <a:endParaRPr lang="cs-CZ" alt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20.2.2017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20.2.2017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20.2.2017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20.2.2017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20.2.2017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EXEKUČNÍ A INSOLVENČNÍ </a:t>
            </a:r>
            <a:br>
              <a:rPr lang="cs-CZ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PRÁVO</a:t>
            </a:r>
            <a:endParaRPr lang="cs-CZ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Radim Chalupa</a:t>
            </a: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cs-CZ" b="1" dirty="0" smtClean="0">
                <a:solidFill>
                  <a:srgbClr val="961212"/>
                </a:solidFill>
                <a:latin typeface="Times New Roman" pitchFamily="18" charset="0"/>
                <a:cs typeface="Times New Roman" pitchFamily="18" charset="0"/>
              </a:rPr>
              <a:t>Účel IŘ 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447675" y="1600200"/>
            <a:ext cx="8229600" cy="4530725"/>
          </a:xfrm>
        </p:spPr>
        <p:txBody>
          <a:bodyPr/>
          <a:lstStyle/>
          <a:p>
            <a:pPr indent="-341313" eaLnBrk="1" hangingPunct="1">
              <a:lnSpc>
                <a:spcPct val="80000"/>
              </a:lnSpc>
              <a:spcBef>
                <a:spcPts val="700"/>
              </a:spcBef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IŘ </a:t>
            </a:r>
            <a:r>
              <a:rPr lang="cs-C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není platformou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pro nezpoplatněné vymáhání pohledávek</a:t>
            </a:r>
          </a:p>
          <a:p>
            <a:pPr indent="-341313" eaLnBrk="1" hangingPunct="1">
              <a:lnSpc>
                <a:spcPct val="80000"/>
              </a:lnSpc>
              <a:spcBef>
                <a:spcPts val="700"/>
              </a:spcBef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IŘ probíhá za účelem </a:t>
            </a:r>
          </a:p>
          <a:p>
            <a:pPr indent="-341313" eaLnBrk="1" hangingPunct="1">
              <a:lnSpc>
                <a:spcPct val="80000"/>
              </a:lnSpc>
              <a:spcBef>
                <a:spcPts val="700"/>
              </a:spcBef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a) </a:t>
            </a:r>
            <a:r>
              <a:rPr lang="cs-C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řešení </a:t>
            </a:r>
            <a:r>
              <a:rPr lang="cs-CZ" sz="2800" b="1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úpadku</a:t>
            </a:r>
            <a:r>
              <a:rPr lang="cs-C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sz="2800" b="1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hrozícího úpadku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dlužníka</a:t>
            </a:r>
          </a:p>
          <a:p>
            <a:pPr indent="-341313" eaLnBrk="1" hangingPunct="1">
              <a:lnSpc>
                <a:spcPct val="80000"/>
              </a:lnSpc>
              <a:spcBef>
                <a:spcPts val="700"/>
              </a:spcBef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2800" b="1" dirty="0" smtClean="0">
                <a:solidFill>
                  <a:srgbClr val="9933FF"/>
                </a:solidFill>
                <a:latin typeface="Times New Roman" pitchFamily="18" charset="0"/>
                <a:cs typeface="Times New Roman" pitchFamily="18" charset="0"/>
              </a:rPr>
              <a:t>cestou zvláštního soudního řízení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indent="-341313" eaLnBrk="1" hangingPunct="1">
              <a:lnSpc>
                <a:spcPct val="80000"/>
              </a:lnSpc>
              <a:spcBef>
                <a:spcPts val="700"/>
              </a:spcBef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28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stanoveným způsobem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směřující </a:t>
            </a:r>
          </a:p>
          <a:p>
            <a:pPr indent="-341313" eaLnBrk="1" hangingPunct="1">
              <a:lnSpc>
                <a:spcPct val="80000"/>
              </a:lnSpc>
              <a:spcBef>
                <a:spcPts val="700"/>
              </a:spcBef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2800" b="1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k uspořádání majetkových vztahů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(dlužník -</a:t>
            </a:r>
            <a:r>
              <a:rPr lang="cs-CZ" sz="2000" b="1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osoby dotčené dlužníkovým úpadkem nebo hrozícím úpadkem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a</a:t>
            </a:r>
          </a:p>
          <a:p>
            <a:pPr indent="-341313" eaLnBrk="1" hangingPunct="1">
              <a:lnSpc>
                <a:spcPct val="80000"/>
              </a:lnSpc>
              <a:spcBef>
                <a:spcPts val="700"/>
              </a:spcBef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2800" b="1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K uspokojení dlužníkových věřitelů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b="1" i="1" dirty="0" smtClean="0">
                <a:solidFill>
                  <a:srgbClr val="00A29E"/>
                </a:solidFill>
                <a:latin typeface="Times New Roman" pitchFamily="18" charset="0"/>
                <a:cs typeface="Times New Roman" pitchFamily="18" charset="0"/>
              </a:rPr>
              <a:t>(co nejvyššímu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sz="2800" b="1" i="1" dirty="0" smtClean="0">
                <a:solidFill>
                  <a:srgbClr val="00A29E"/>
                </a:solidFill>
                <a:latin typeface="Times New Roman" pitchFamily="18" charset="0"/>
                <a:cs typeface="Times New Roman" pitchFamily="18" charset="0"/>
              </a:rPr>
              <a:t>zásadně poměrnému)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indent="-341313" eaLnBrk="1" hangingPunct="1">
              <a:lnSpc>
                <a:spcPct val="80000"/>
              </a:lnSpc>
              <a:spcBef>
                <a:spcPts val="700"/>
              </a:spcBef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b) </a:t>
            </a:r>
            <a:r>
              <a:rPr lang="cs-C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oddlužení</a:t>
            </a:r>
            <a:r>
              <a:rPr lang="cs-CZ" sz="28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dlužníka.</a:t>
            </a:r>
          </a:p>
          <a:p>
            <a:pPr indent="-341313" algn="ctr" eaLnBrk="1" hangingPunct="1">
              <a:lnSpc>
                <a:spcPct val="80000"/>
              </a:lnSpc>
              <a:spcBef>
                <a:spcPts val="700"/>
              </a:spcBef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cs-CZ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altLang="cs-CZ" sz="3600" b="1" dirty="0" smtClean="0">
                <a:solidFill>
                  <a:srgbClr val="961212"/>
                </a:solidFill>
                <a:latin typeface="Times New Roman" pitchFamily="18" charset="0"/>
                <a:cs typeface="Times New Roman" pitchFamily="18" charset="0"/>
              </a:rPr>
              <a:t>Zásady civilního procesu uplatňované v IŘ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2800" b="1" dirty="0" smtClean="0">
                <a:latin typeface="Times New Roman" pitchFamily="18" charset="0"/>
                <a:cs typeface="Times New Roman" pitchFamily="18" charset="0"/>
              </a:rPr>
              <a:t>Zásada dispoziční x oficiality (převažuje oficialita)</a:t>
            </a:r>
          </a:p>
          <a:p>
            <a:pPr eaLnBrk="1" hangingPunct="1">
              <a:defRPr/>
            </a:pPr>
            <a:r>
              <a:rPr lang="cs-CZ" altLang="cs-CZ" sz="2800" b="1" dirty="0" smtClean="0">
                <a:latin typeface="Times New Roman" pitchFamily="18" charset="0"/>
                <a:cs typeface="Times New Roman" pitchFamily="18" charset="0"/>
              </a:rPr>
              <a:t>Zásada vyšetřovací</a:t>
            </a:r>
          </a:p>
          <a:p>
            <a:pPr eaLnBrk="1" hangingPunct="1">
              <a:defRPr/>
            </a:pPr>
            <a:r>
              <a:rPr lang="cs-CZ" altLang="cs-CZ" sz="2800" b="1" dirty="0" smtClean="0">
                <a:latin typeface="Times New Roman" pitchFamily="18" charset="0"/>
                <a:cs typeface="Times New Roman" pitchFamily="18" charset="0"/>
              </a:rPr>
              <a:t>Zásada legálního pořádku</a:t>
            </a:r>
          </a:p>
          <a:p>
            <a:pPr eaLnBrk="1" hangingPunct="1">
              <a:defRPr/>
            </a:pPr>
            <a:r>
              <a:rPr lang="cs-CZ" altLang="cs-CZ" sz="2800" b="1" dirty="0" smtClean="0">
                <a:latin typeface="Times New Roman" pitchFamily="18" charset="0"/>
                <a:cs typeface="Times New Roman" pitchFamily="18" charset="0"/>
              </a:rPr>
              <a:t>Zásada veřejnosti</a:t>
            </a:r>
          </a:p>
          <a:p>
            <a:pPr eaLnBrk="1" hangingPunct="1">
              <a:defRPr/>
            </a:pPr>
            <a:endParaRPr lang="cs-CZ" altLang="cs-CZ" sz="24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cs-CZ" altLang="cs-CZ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8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023225" y="6442075"/>
            <a:ext cx="663575" cy="263525"/>
          </a:xfrm>
          <a:noFill/>
          <a:ln>
            <a:round/>
            <a:headEnd/>
            <a:tailEnd/>
          </a:ln>
        </p:spPr>
        <p:txBody>
          <a:bodyPr/>
          <a:lstStyle/>
          <a:p>
            <a:fld id="{19F39FD2-3C8C-4CE3-B38E-FD776BC8E057}" type="slidenum">
              <a:rPr lang="cs-CZ" altLang="cs-CZ" smtClean="0"/>
              <a:pPr/>
              <a:t>11</a:t>
            </a:fld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cs-CZ" b="1" dirty="0" smtClean="0">
                <a:solidFill>
                  <a:srgbClr val="961212"/>
                </a:solidFill>
                <a:latin typeface="Times New Roman" pitchFamily="18" charset="0"/>
                <a:cs typeface="Times New Roman" pitchFamily="18" charset="0"/>
              </a:rPr>
              <a:t>Zvláštní zásady IŘ</a:t>
            </a:r>
          </a:p>
        </p:txBody>
      </p:sp>
      <p:sp>
        <p:nvSpPr>
          <p:cNvPr id="16386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30725"/>
          </a:xfrm>
        </p:spPr>
        <p:txBody>
          <a:bodyPr>
            <a:normAutofit/>
          </a:bodyPr>
          <a:lstStyle/>
          <a:p>
            <a:pPr indent="-341313" eaLnBrk="1" hangingPunct="1">
              <a:lnSpc>
                <a:spcPct val="80000"/>
              </a:lnSpc>
              <a:spcBef>
                <a:spcPts val="500"/>
              </a:spcBef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800" b="1" dirty="0" smtClean="0">
                <a:latin typeface="Times New Roman" pitchFamily="18" charset="0"/>
                <a:cs typeface="Times New Roman" pitchFamily="18" charset="0"/>
              </a:rPr>
              <a:t>Insolvenční řízení </a:t>
            </a:r>
            <a:r>
              <a:rPr lang="cs-CZ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spočívá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zejména na těchto </a:t>
            </a:r>
            <a:r>
              <a:rPr lang="cs-CZ" sz="2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zásadách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-341313" eaLnBrk="1" hangingPunct="1">
              <a:lnSpc>
                <a:spcPct val="80000"/>
              </a:lnSpc>
              <a:spcBef>
                <a:spcPts val="500"/>
              </a:spcBef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a) zásada spravedlivého vedení řízení</a:t>
            </a:r>
          </a:p>
          <a:p>
            <a:pPr indent="-341313" eaLnBrk="1" hangingPunct="1">
              <a:lnSpc>
                <a:spcPct val="80000"/>
              </a:lnSpc>
              <a:spcBef>
                <a:spcPts val="500"/>
              </a:spcBef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b) zásada co nejvyššího uspokojení</a:t>
            </a:r>
          </a:p>
          <a:p>
            <a:pPr indent="-341313" eaLnBrk="1" hangingPunct="1">
              <a:lnSpc>
                <a:spcPct val="80000"/>
              </a:lnSpc>
              <a:spcBef>
                <a:spcPts val="500"/>
              </a:spcBef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c) 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zásada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rovných možností</a:t>
            </a:r>
          </a:p>
          <a:p>
            <a:pPr indent="-341313" eaLnBrk="1" hangingPunct="1">
              <a:lnSpc>
                <a:spcPct val="80000"/>
              </a:lnSpc>
              <a:spcBef>
                <a:spcPts val="500"/>
              </a:spcBef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d) 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zásada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zákazu omezení práv</a:t>
            </a:r>
          </a:p>
          <a:p>
            <a:pPr indent="-341313" eaLnBrk="1" hangingPunct="1">
              <a:lnSpc>
                <a:spcPct val="80000"/>
              </a:lnSpc>
              <a:spcBef>
                <a:spcPts val="500"/>
              </a:spcBef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 e) </a:t>
            </a:r>
            <a:r>
              <a:rPr lang="cs-CZ" sz="2800" dirty="0">
                <a:latin typeface="Times New Roman" pitchFamily="18" charset="0"/>
                <a:cs typeface="Times New Roman" pitchFamily="18" charset="0"/>
              </a:rPr>
              <a:t>zásada zákazu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uspokojení mimo IŘ.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cs-CZ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4000" b="1" dirty="0" smtClean="0">
                <a:solidFill>
                  <a:srgbClr val="961212"/>
                </a:solidFill>
                <a:latin typeface="Times New Roman" pitchFamily="18" charset="0"/>
                <a:cs typeface="Times New Roman" pitchFamily="18" charset="0"/>
              </a:rPr>
              <a:t>Zásada spravedlivého vedení řízení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indent="-341313" eaLnBrk="1" hangingPunct="1"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indent="-341313" eaLnBrk="1" hangingPunct="1"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b="1" dirty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nsolvenční řízení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musí být vedeno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tak, aby žádný z účastníků </a:t>
            </a:r>
            <a:r>
              <a:rPr lang="cs-CZ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nebyl</a:t>
            </a: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nespravedlivě poškozen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nebo </a:t>
            </a:r>
            <a:r>
              <a:rPr lang="cs-CZ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nedovoleně zvýhodněn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indent="-341313" eaLnBrk="1" hangingPunct="1"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cs-CZ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4000" b="1" dirty="0" smtClean="0">
                <a:solidFill>
                  <a:srgbClr val="961212"/>
                </a:solidFill>
                <a:latin typeface="Times New Roman" pitchFamily="18" charset="0"/>
                <a:cs typeface="Times New Roman" pitchFamily="18" charset="0"/>
              </a:rPr>
              <a:t>Zásada co nejvyššího uspokojení</a:t>
            </a:r>
          </a:p>
        </p:txBody>
      </p:sp>
      <p:sp>
        <p:nvSpPr>
          <p:cNvPr id="1741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indent="-341313" eaLnBrk="1" hangingPunct="1"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indent="-341313" eaLnBrk="1" hangingPunct="1"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Insolvenční řízení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musí být vedeno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tak, aby se </a:t>
            </a:r>
            <a:r>
              <a:rPr lang="cs-CZ" b="1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dosáhlo</a:t>
            </a:r>
            <a:r>
              <a:rPr lang="cs-CZ" dirty="0" smtClean="0">
                <a:solidFill>
                  <a:srgbClr val="00A29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dirty="0" smtClean="0">
                <a:solidFill>
                  <a:srgbClr val="00A29E"/>
                </a:solidFill>
                <a:latin typeface="Times New Roman" pitchFamily="18" charset="0"/>
                <a:cs typeface="Times New Roman" pitchFamily="18" charset="0"/>
              </a:rPr>
              <a:t>rychlého, hospodárného a co nejvyššího</a:t>
            </a:r>
            <a:r>
              <a:rPr lang="cs-CZ" dirty="0" smtClean="0">
                <a:solidFill>
                  <a:srgbClr val="00A29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uspokojení věřitelů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indent="-341313" eaLnBrk="1" hangingPunct="1"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0527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cs-CZ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4000" b="1" dirty="0" smtClean="0">
                <a:solidFill>
                  <a:srgbClr val="961212"/>
                </a:solidFill>
                <a:latin typeface="Times New Roman" pitchFamily="18" charset="0"/>
                <a:cs typeface="Times New Roman" pitchFamily="18" charset="0"/>
              </a:rPr>
              <a:t>Zásada rovných možností</a:t>
            </a:r>
          </a:p>
        </p:txBody>
      </p:sp>
      <p:sp>
        <p:nvSpPr>
          <p:cNvPr id="1843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indent="-341313" eaLnBrk="1" hangingPunct="1"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indent="-341313" eaLnBrk="1" hangingPunct="1"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Věřitelé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kteří 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mají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podle tohoto zákona zásadně </a:t>
            </a:r>
            <a:r>
              <a:rPr lang="cs-CZ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stejné nebo obdobné postavení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b="1" dirty="0" smtClean="0">
                <a:solidFill>
                  <a:srgbClr val="FF9900"/>
                </a:solidFill>
                <a:latin typeface="Times New Roman" pitchFamily="18" charset="0"/>
                <a:cs typeface="Times New Roman" pitchFamily="18" charset="0"/>
              </a:rPr>
              <a:t>mají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v insolvenčním řízení </a:t>
            </a:r>
            <a:r>
              <a:rPr lang="cs-CZ" b="1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rovné možnosti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indent="-341313" eaLnBrk="1" hangingPunct="1"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cs-CZ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4000" b="1" dirty="0" smtClean="0">
                <a:solidFill>
                  <a:srgbClr val="961212"/>
                </a:solidFill>
                <a:latin typeface="Times New Roman" pitchFamily="18" charset="0"/>
                <a:cs typeface="Times New Roman" pitchFamily="18" charset="0"/>
              </a:rPr>
              <a:t>Zásada zákazu omezení práv</a:t>
            </a:r>
          </a:p>
        </p:txBody>
      </p:sp>
      <p:sp>
        <p:nvSpPr>
          <p:cNvPr id="19458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indent="-341313" eaLnBrk="1" hangingPunct="1"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cs-CZ" smtClean="0">
              <a:latin typeface="Times New Roman" pitchFamily="18" charset="0"/>
              <a:cs typeface="Times New Roman" pitchFamily="18" charset="0"/>
            </a:endParaRPr>
          </a:p>
          <a:p>
            <a:pPr indent="-341313" eaLnBrk="1" hangingPunct="1"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mtClean="0">
                <a:latin typeface="Times New Roman" pitchFamily="18" charset="0"/>
                <a:cs typeface="Times New Roman" pitchFamily="18" charset="0"/>
              </a:rPr>
              <a:t>c) nestanoví-li tento zákon jinak, </a:t>
            </a:r>
            <a:r>
              <a:rPr lang="cs-CZ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nelze</a:t>
            </a:r>
            <a:r>
              <a:rPr lang="cs-CZ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práva věřitele nabytá v dobré víře před zahájením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 insolvenčního řízení </a:t>
            </a:r>
            <a:r>
              <a:rPr lang="cs-CZ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omezit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smtClean="0">
                <a:latin typeface="Times New Roman" pitchFamily="18" charset="0"/>
                <a:cs typeface="Times New Roman" pitchFamily="18" charset="0"/>
              </a:rPr>
              <a:t>rozhodnutím</a:t>
            </a:r>
            <a:r>
              <a:rPr lang="cs-CZ" smtClean="0">
                <a:solidFill>
                  <a:srgbClr val="00A29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smtClean="0">
                <a:solidFill>
                  <a:srgbClr val="00A29E"/>
                </a:solidFill>
                <a:latin typeface="Times New Roman" pitchFamily="18" charset="0"/>
                <a:cs typeface="Times New Roman" pitchFamily="18" charset="0"/>
              </a:rPr>
              <a:t>insolvenčního soudu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 ani </a:t>
            </a:r>
            <a:r>
              <a:rPr lang="cs-CZ" b="1" smtClean="0">
                <a:latin typeface="Times New Roman" pitchFamily="18" charset="0"/>
                <a:cs typeface="Times New Roman" pitchFamily="18" charset="0"/>
              </a:rPr>
              <a:t>postupem</a:t>
            </a:r>
            <a:r>
              <a:rPr lang="cs-CZ" smtClean="0">
                <a:solidFill>
                  <a:srgbClr val="00A29E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i="1" smtClean="0">
                <a:solidFill>
                  <a:srgbClr val="00A29E"/>
                </a:solidFill>
                <a:latin typeface="Times New Roman" pitchFamily="18" charset="0"/>
                <a:cs typeface="Times New Roman" pitchFamily="18" charset="0"/>
              </a:rPr>
              <a:t>insolvenčního správce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indent="-341313" eaLnBrk="1" hangingPunct="1"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cs-CZ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cs-CZ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4000" b="1" dirty="0" smtClean="0">
                <a:solidFill>
                  <a:srgbClr val="961212"/>
                </a:solidFill>
                <a:latin typeface="Times New Roman" pitchFamily="18" charset="0"/>
                <a:cs typeface="Times New Roman" pitchFamily="18" charset="0"/>
              </a:rPr>
              <a:t>Zásada zákazu uspokojení mimo </a:t>
            </a:r>
            <a:r>
              <a:rPr lang="cs-CZ" sz="4000" b="1" dirty="0" err="1" smtClean="0">
                <a:solidFill>
                  <a:srgbClr val="961212"/>
                </a:solidFill>
                <a:latin typeface="Times New Roman" pitchFamily="18" charset="0"/>
                <a:cs typeface="Times New Roman" pitchFamily="18" charset="0"/>
              </a:rPr>
              <a:t>insolvenční</a:t>
            </a:r>
            <a:r>
              <a:rPr lang="cs-CZ" sz="4000" b="1" dirty="0" smtClean="0">
                <a:solidFill>
                  <a:srgbClr val="961212"/>
                </a:solidFill>
                <a:latin typeface="Times New Roman" pitchFamily="18" charset="0"/>
                <a:cs typeface="Times New Roman" pitchFamily="18" charset="0"/>
              </a:rPr>
              <a:t> řízení</a:t>
            </a:r>
          </a:p>
        </p:txBody>
      </p:sp>
      <p:sp>
        <p:nvSpPr>
          <p:cNvPr id="20482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indent="-341313" eaLnBrk="1" hangingPunct="1"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  <a:p>
            <a:pPr indent="-341313" eaLnBrk="1" hangingPunct="1"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b="1" dirty="0" smtClean="0">
                <a:latin typeface="Times New Roman" pitchFamily="18" charset="0"/>
                <a:cs typeface="Times New Roman" pitchFamily="18" charset="0"/>
              </a:rPr>
              <a:t>Věřitelé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jsou povinni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zdržet se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jednání</a:t>
            </a:r>
            <a:r>
              <a:rPr lang="cs-CZ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směřujícího </a:t>
            </a:r>
            <a:r>
              <a:rPr lang="cs-CZ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 uspokojení </a:t>
            </a:r>
            <a:r>
              <a:rPr lang="cs-CZ" b="1" i="1" dirty="0" smtClean="0">
                <a:solidFill>
                  <a:srgbClr val="00A29E"/>
                </a:solidFill>
                <a:latin typeface="Times New Roman" pitchFamily="18" charset="0"/>
                <a:cs typeface="Times New Roman" pitchFamily="18" charset="0"/>
              </a:rPr>
              <a:t>jejich pohledávek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mimo insolvenční řízení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ledaže to dovoluje zákon (viz konkurence řízení).</a:t>
            </a:r>
          </a:p>
          <a:p>
            <a:pPr indent="-341313" eaLnBrk="1" hangingPunct="1"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ÚVOD DO </a:t>
            </a:r>
            <a:b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EXEKUČNÍHO PRÁVA</a:t>
            </a:r>
            <a:endParaRPr lang="cs-CZ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Exekuční právo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defRPr/>
            </a:pPr>
            <a:r>
              <a:rPr lang="cs-CZ" altLang="cs-CZ" sz="2800" b="1" dirty="0" smtClean="0">
                <a:latin typeface="Times New Roman" pitchFamily="18" charset="0"/>
                <a:cs typeface="Times New Roman" pitchFamily="18" charset="0"/>
              </a:rPr>
              <a:t>Je souborem právních norem, které upravují činnost soudu, insolvenčních správců,  dlužníka a věřitele, jakož i dalších subjektů insolvenčního řízení při řešení úpadku nebo hrozícího úpadku dlužníka, jakož i při oddlužení dlužníka</a:t>
            </a:r>
            <a:endParaRPr lang="cs-CZ" altLang="cs-CZ" sz="24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6" name="Zástupný symbol pro číslo snímku 4"/>
          <p:cNvSpPr>
            <a:spLocks noGrp="1"/>
          </p:cNvSpPr>
          <p:nvPr>
            <p:ph type="sldNum" sz="quarter" idx="12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91F60AEA-DDB2-4F32-9E3F-4704DB44C313}" type="slidenum">
              <a:rPr lang="cs-CZ" altLang="cs-CZ" smtClean="0">
                <a:latin typeface="Arial" charset="0"/>
              </a:rPr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19</a:t>
            </a:fld>
            <a:endParaRPr lang="cs-CZ" altLang="cs-CZ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 EXEKUČNÍM </a:t>
            </a:r>
            <a:b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INSOLVENČNÍM PRÁVU OBECNĚ</a:t>
            </a:r>
            <a:endParaRPr lang="cs-CZ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023225" y="6442075"/>
            <a:ext cx="663575" cy="263525"/>
          </a:xfrm>
          <a:noFill/>
          <a:ln>
            <a:round/>
            <a:headEnd/>
            <a:tailEnd/>
          </a:ln>
        </p:spPr>
        <p:txBody>
          <a:bodyPr/>
          <a:lstStyle/>
          <a:p>
            <a:fld id="{17535CC7-CE8A-4A92-BF9C-AFB23B4D13C6}" type="slidenum">
              <a:rPr lang="cs-CZ" altLang="cs-CZ" smtClean="0"/>
              <a:pPr/>
              <a:t>20</a:t>
            </a:fld>
            <a:endParaRPr lang="cs-CZ" altLang="cs-CZ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altLang="cs-CZ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Podstata a funkce exekučního řízení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989138"/>
            <a:ext cx="7772400" cy="4357687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cs-CZ" altLang="cs-CZ" sz="3600" b="1" dirty="0" smtClean="0">
                <a:latin typeface="Times New Roman" pitchFamily="18" charset="0"/>
                <a:cs typeface="Times New Roman" pitchFamily="18" charset="0"/>
              </a:rPr>
              <a:t>Exekuční řízení </a:t>
            </a:r>
            <a:r>
              <a:rPr lang="cs-CZ" altLang="cs-CZ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slouží</a:t>
            </a:r>
            <a:r>
              <a:rPr lang="cs-CZ" altLang="cs-CZ" sz="3600" b="1" dirty="0" smtClean="0">
                <a:latin typeface="Times New Roman" pitchFamily="18" charset="0"/>
                <a:cs typeface="Times New Roman" pitchFamily="18" charset="0"/>
              </a:rPr>
              <a:t> jako </a:t>
            </a:r>
          </a:p>
          <a:p>
            <a:pPr marL="0" indent="0">
              <a:buNone/>
              <a:defRPr/>
            </a:pPr>
            <a:r>
              <a:rPr lang="cs-CZ" altLang="cs-CZ" sz="36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nástroj vynutitelnosti </a:t>
            </a:r>
            <a:r>
              <a:rPr lang="cs-CZ" altLang="cs-CZ" sz="3600" b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práva</a:t>
            </a:r>
            <a:endParaRPr lang="cs-CZ" altLang="cs-CZ" sz="36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cs-CZ" altLang="cs-CZ" sz="2400" b="1" dirty="0" smtClean="0">
                <a:latin typeface="Times New Roman" pitchFamily="18" charset="0"/>
                <a:cs typeface="Times New Roman" pitchFamily="18" charset="0"/>
              </a:rPr>
              <a:t>Vynutitelnost práva předpokládá uplatnění odpovídajících mocenských prostředků</a:t>
            </a:r>
          </a:p>
          <a:p>
            <a:pPr eaLnBrk="1" hangingPunct="1">
              <a:defRPr/>
            </a:pPr>
            <a:r>
              <a:rPr lang="cs-CZ" altLang="cs-CZ" sz="2400" b="1" dirty="0" smtClean="0">
                <a:latin typeface="Times New Roman" pitchFamily="18" charset="0"/>
                <a:cs typeface="Times New Roman" pitchFamily="18" charset="0"/>
              </a:rPr>
              <a:t>Stát </a:t>
            </a:r>
            <a:r>
              <a:rPr lang="cs-CZ" altLang="cs-CZ" sz="2400" b="1" dirty="0" smtClean="0"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cs-CZ" altLang="cs-CZ" sz="2400" b="1" dirty="0" smtClean="0">
                <a:latin typeface="Times New Roman" pitchFamily="18" charset="0"/>
                <a:cs typeface="Times New Roman" pitchFamily="18" charset="0"/>
              </a:rPr>
              <a:t>povinen plně garantovat dodržování právního řádu</a:t>
            </a:r>
          </a:p>
          <a:p>
            <a:pPr eaLnBrk="1" hangingPunct="1">
              <a:defRPr/>
            </a:pPr>
            <a:r>
              <a:rPr lang="cs-CZ" altLang="cs-CZ" sz="2400" b="1" dirty="0" smtClean="0">
                <a:latin typeface="Times New Roman" pitchFamily="18" charset="0"/>
                <a:cs typeface="Times New Roman" pitchFamily="18" charset="0"/>
              </a:rPr>
              <a:t>Donucující zákrok státu proti povinnému se </a:t>
            </a:r>
            <a:r>
              <a:rPr lang="cs-CZ" altLang="cs-CZ" sz="2400" b="1" dirty="0" smtClean="0">
                <a:latin typeface="Times New Roman" pitchFamily="18" charset="0"/>
                <a:cs typeface="Times New Roman" pitchFamily="18" charset="0"/>
              </a:rPr>
              <a:t>musí </a:t>
            </a:r>
            <a:r>
              <a:rPr lang="cs-CZ" altLang="cs-CZ" sz="2400" b="1" dirty="0" smtClean="0">
                <a:latin typeface="Times New Roman" pitchFamily="18" charset="0"/>
                <a:cs typeface="Times New Roman" pitchFamily="18" charset="0"/>
              </a:rPr>
              <a:t>uskutečnit postupem, který je přesně a podrobně stanoven právními předpisy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023225" y="6442075"/>
            <a:ext cx="663575" cy="263525"/>
          </a:xfrm>
          <a:noFill/>
          <a:ln>
            <a:round/>
            <a:headEnd/>
            <a:tailEnd/>
          </a:ln>
        </p:spPr>
        <p:txBody>
          <a:bodyPr/>
          <a:lstStyle/>
          <a:p>
            <a:fld id="{1E3A5652-38C3-4479-8258-4DDC99FF47F6}" type="slidenum">
              <a:rPr lang="cs-CZ" altLang="cs-CZ" smtClean="0"/>
              <a:pPr/>
              <a:t>21</a:t>
            </a:fld>
            <a:endParaRPr lang="cs-CZ" altLang="cs-CZ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Nalézací a exekuční </a:t>
            </a:r>
            <a:r>
              <a:rPr lang="cs-CZ" altLang="cs-CZ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řízení I</a:t>
            </a:r>
            <a:endParaRPr lang="cs-CZ" altLang="cs-CZ" b="1" dirty="0" smtClean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773238"/>
            <a:ext cx="7993062" cy="489585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cs-CZ" altLang="cs-CZ" sz="3600" b="1" dirty="0">
                <a:latin typeface="Times New Roman" pitchFamily="18" charset="0"/>
                <a:cs typeface="Times New Roman" pitchFamily="18" charset="0"/>
              </a:rPr>
              <a:t>Ochrana subjektivních práv spočívá</a:t>
            </a:r>
          </a:p>
          <a:p>
            <a:pPr lvl="1">
              <a:defRPr/>
            </a:pPr>
            <a:r>
              <a:rPr lang="cs-CZ" altLang="cs-CZ" sz="3600" b="1" dirty="0">
                <a:latin typeface="Times New Roman" pitchFamily="18" charset="0"/>
                <a:cs typeface="Times New Roman" pitchFamily="18" charset="0"/>
              </a:rPr>
              <a:t>V autoritativním zjištění, že uplatňované právo existuje</a:t>
            </a:r>
          </a:p>
          <a:p>
            <a:pPr lvl="1">
              <a:defRPr/>
            </a:pPr>
            <a:r>
              <a:rPr lang="cs-CZ" altLang="cs-CZ" sz="3600" b="1" dirty="0">
                <a:latin typeface="Times New Roman" pitchFamily="18" charset="0"/>
                <a:cs typeface="Times New Roman" pitchFamily="18" charset="0"/>
              </a:rPr>
              <a:t>Ve vynucení tohoto práva</a:t>
            </a:r>
          </a:p>
          <a:p>
            <a:pPr>
              <a:defRPr/>
            </a:pPr>
            <a:r>
              <a:rPr lang="cs-CZ" altLang="cs-CZ" sz="3600" b="1" dirty="0">
                <a:latin typeface="Times New Roman" pitchFamily="18" charset="0"/>
                <a:cs typeface="Times New Roman" pitchFamily="18" charset="0"/>
              </a:rPr>
              <a:t>K autoritativnímu zjišťování slouží nalézací řízení</a:t>
            </a:r>
          </a:p>
          <a:p>
            <a:pPr>
              <a:defRPr/>
            </a:pPr>
            <a:r>
              <a:rPr lang="cs-CZ" altLang="cs-CZ" sz="3600" b="1" dirty="0">
                <a:latin typeface="Times New Roman" pitchFamily="18" charset="0"/>
                <a:cs typeface="Times New Roman" pitchFamily="18" charset="0"/>
              </a:rPr>
              <a:t>Nucené uskutečnění práva slouží exekuční řízení</a:t>
            </a:r>
          </a:p>
          <a:p>
            <a:pPr eaLnBrk="1" hangingPunct="1">
              <a:defRPr/>
            </a:pPr>
            <a:endParaRPr lang="cs-CZ" altLang="cs-CZ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908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023225" y="6442075"/>
            <a:ext cx="663575" cy="263525"/>
          </a:xfrm>
          <a:noFill/>
          <a:ln>
            <a:round/>
            <a:headEnd/>
            <a:tailEnd/>
          </a:ln>
        </p:spPr>
        <p:txBody>
          <a:bodyPr/>
          <a:lstStyle/>
          <a:p>
            <a:fld id="{1E3A5652-38C3-4479-8258-4DDC99FF47F6}" type="slidenum">
              <a:rPr lang="cs-CZ" altLang="cs-CZ" smtClean="0"/>
              <a:pPr/>
              <a:t>22</a:t>
            </a:fld>
            <a:endParaRPr lang="cs-CZ" altLang="cs-CZ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Nalézací a exekuční </a:t>
            </a:r>
            <a:r>
              <a:rPr lang="cs-CZ" altLang="cs-CZ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řízení II</a:t>
            </a:r>
            <a:endParaRPr lang="cs-CZ" altLang="cs-CZ" b="1" dirty="0" smtClean="0">
              <a:solidFill>
                <a:schemeClr val="accent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773238"/>
            <a:ext cx="7993062" cy="4895850"/>
          </a:xfrm>
        </p:spPr>
        <p:txBody>
          <a:bodyPr>
            <a:normAutofit fontScale="92500"/>
          </a:bodyPr>
          <a:lstStyle/>
          <a:p>
            <a:pPr eaLnBrk="1" hangingPunct="1">
              <a:defRPr/>
            </a:pPr>
            <a:r>
              <a:rPr lang="cs-CZ" altLang="cs-CZ" sz="3600" b="1" dirty="0" smtClean="0">
                <a:latin typeface="Times New Roman" pitchFamily="18" charset="0"/>
                <a:cs typeface="Times New Roman" pitchFamily="18" charset="0"/>
              </a:rPr>
              <a:t>V </a:t>
            </a:r>
            <a:r>
              <a:rPr lang="cs-CZ" altLang="cs-CZ" sz="3600" b="1" dirty="0" smtClean="0">
                <a:latin typeface="Times New Roman" pitchFamily="18" charset="0"/>
                <a:cs typeface="Times New Roman" pitchFamily="18" charset="0"/>
              </a:rPr>
              <a:t>řízení o určení práva nebo vztahu, v řízení o osobním stavu a v řízení, kde se návrh zamítá postačuje ochrana v podobě autoritativního zjištění práva</a:t>
            </a:r>
          </a:p>
          <a:p>
            <a:pPr eaLnBrk="1" hangingPunct="1">
              <a:defRPr/>
            </a:pPr>
            <a:r>
              <a:rPr lang="cs-CZ" altLang="cs-CZ" sz="3600" b="1" dirty="0" smtClean="0">
                <a:latin typeface="Times New Roman" pitchFamily="18" charset="0"/>
                <a:cs typeface="Times New Roman" pitchFamily="18" charset="0"/>
              </a:rPr>
              <a:t>V případě rozhodnutí ukládajících plnění (vyjma nahrazení projevu žalovaného) a nesplnění tohoto plnění povinným může dojít k donucení </a:t>
            </a:r>
            <a:endParaRPr lang="cs-CZ" altLang="cs-CZ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cs-CZ" altLang="cs-CZ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 tomuto donucení slouží exekuční právo</a:t>
            </a:r>
            <a:endParaRPr lang="cs-CZ" altLang="cs-CZ" sz="36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endParaRPr lang="cs-CZ" altLang="cs-CZ" sz="20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Exekuční právo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2800" b="1" dirty="0" smtClean="0">
                <a:latin typeface="Times New Roman" pitchFamily="18" charset="0"/>
                <a:cs typeface="Times New Roman" pitchFamily="18" charset="0"/>
              </a:rPr>
              <a:t>Je souborem právních norem, které upravují činnost soudu, soudních exekutorů, stran a dalších subjektů exekučního řízení při realizaci plnění, uloženého povinnému subjektu vykonatelným rozhodnutím (státního) orgánu, jež se uskutečňuje za pomoci donucujících prostředků státní moci.</a:t>
            </a:r>
          </a:p>
          <a:p>
            <a:pPr lvl="1" eaLnBrk="1" hangingPunct="1">
              <a:defRPr/>
            </a:pPr>
            <a:r>
              <a:rPr lang="cs-CZ" altLang="cs-CZ" sz="2400" b="1" dirty="0" smtClean="0">
                <a:latin typeface="Times New Roman" pitchFamily="18" charset="0"/>
                <a:cs typeface="Times New Roman" pitchFamily="18" charset="0"/>
              </a:rPr>
              <a:t>Macur, J. Kurs občanského práva procesního – Exekuční právo. Praha: C. H. Beck, 1998, s. 5</a:t>
            </a:r>
          </a:p>
        </p:txBody>
      </p:sp>
      <p:sp>
        <p:nvSpPr>
          <p:cNvPr id="22530" name="Zástupný symbol pro číslo snímku 4"/>
          <p:cNvSpPr>
            <a:spLocks noGrp="1"/>
          </p:cNvSpPr>
          <p:nvPr>
            <p:ph type="sldNum" sz="quarter" idx="12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FE48816E-9D70-42D9-BFB7-D2300971BD93}" type="slidenum">
              <a:rPr lang="cs-CZ" altLang="cs-CZ" smtClean="0"/>
              <a:pPr/>
              <a:t>23</a:t>
            </a:fld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Trojkolejnost exekučního práva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2800" b="1" dirty="0" smtClean="0">
                <a:latin typeface="Times New Roman" pitchFamily="18" charset="0"/>
                <a:cs typeface="Times New Roman" pitchFamily="18" charset="0"/>
              </a:rPr>
              <a:t>Exekuce může být vedena podle </a:t>
            </a:r>
          </a:p>
          <a:p>
            <a:pPr marL="457200" indent="-457200" eaLnBrk="1" hangingPunct="1">
              <a:buFontTx/>
              <a:buChar char="-"/>
              <a:defRPr/>
            </a:pPr>
            <a:r>
              <a:rPr lang="cs-CZ" altLang="cs-CZ" sz="2800" b="1" dirty="0" smtClean="0">
                <a:latin typeface="Times New Roman" pitchFamily="18" charset="0"/>
                <a:cs typeface="Times New Roman" pitchFamily="18" charset="0"/>
              </a:rPr>
              <a:t>exekučního řádu</a:t>
            </a:r>
          </a:p>
          <a:p>
            <a:pPr marL="457200" indent="-457200" eaLnBrk="1" hangingPunct="1">
              <a:buFontTx/>
              <a:buChar char="-"/>
              <a:defRPr/>
            </a:pPr>
            <a:r>
              <a:rPr lang="cs-CZ" altLang="cs-CZ" sz="2800" b="1" dirty="0" smtClean="0">
                <a:latin typeface="Times New Roman" pitchFamily="18" charset="0"/>
                <a:cs typeface="Times New Roman" pitchFamily="18" charset="0"/>
              </a:rPr>
              <a:t>OSŘ</a:t>
            </a:r>
          </a:p>
          <a:p>
            <a:pPr marL="457200" indent="-457200" eaLnBrk="1" hangingPunct="1">
              <a:buFontTx/>
              <a:buChar char="-"/>
              <a:defRPr/>
            </a:pPr>
            <a:r>
              <a:rPr lang="cs-CZ" altLang="cs-CZ" sz="2800" b="1" dirty="0" smtClean="0">
                <a:latin typeface="Times New Roman" pitchFamily="18" charset="0"/>
                <a:cs typeface="Times New Roman" pitchFamily="18" charset="0"/>
              </a:rPr>
              <a:t>ZZŘS.</a:t>
            </a:r>
          </a:p>
        </p:txBody>
      </p:sp>
      <p:sp>
        <p:nvSpPr>
          <p:cNvPr id="23554" name="Zástupný symbol pro číslo snímku 4"/>
          <p:cNvSpPr>
            <a:spLocks noGrp="1"/>
          </p:cNvSpPr>
          <p:nvPr>
            <p:ph type="sldNum" sz="quarter" idx="12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fld id="{1CC90F2A-3439-4039-9599-7911BEDDF4A5}" type="slidenum">
              <a:rPr lang="cs-CZ" altLang="cs-CZ" smtClean="0"/>
              <a:pPr/>
              <a:t>24</a:t>
            </a:fld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023225" y="6442075"/>
            <a:ext cx="663575" cy="263525"/>
          </a:xfrm>
          <a:noFill/>
          <a:ln>
            <a:round/>
            <a:headEnd/>
            <a:tailEnd/>
          </a:ln>
        </p:spPr>
        <p:txBody>
          <a:bodyPr/>
          <a:lstStyle/>
          <a:p>
            <a:fld id="{E754023C-497E-4738-B114-82DAC928E17D}" type="slidenum">
              <a:rPr lang="cs-CZ" altLang="cs-CZ" smtClean="0"/>
              <a:pPr/>
              <a:t>25</a:t>
            </a:fld>
            <a:endParaRPr lang="cs-CZ" altLang="cs-CZ" smtClean="0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cs-CZ" altLang="cs-CZ" sz="36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Zásady civilního procesu uplatňované v EŘ 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sz="2400" b="1" dirty="0" smtClean="0">
                <a:latin typeface="Times New Roman" pitchFamily="18" charset="0"/>
                <a:cs typeface="Times New Roman" pitchFamily="18" charset="0"/>
              </a:rPr>
              <a:t>Zásada dispoziční</a:t>
            </a:r>
          </a:p>
          <a:p>
            <a:pPr eaLnBrk="1" hangingPunct="1">
              <a:defRPr/>
            </a:pPr>
            <a:r>
              <a:rPr lang="cs-CZ" altLang="cs-CZ" sz="2400" b="1" dirty="0" smtClean="0">
                <a:latin typeface="Times New Roman" pitchFamily="18" charset="0"/>
                <a:cs typeface="Times New Roman" pitchFamily="18" charset="0"/>
              </a:rPr>
              <a:t>Zásada projednací</a:t>
            </a:r>
          </a:p>
          <a:p>
            <a:pPr eaLnBrk="1" hangingPunct="1">
              <a:defRPr/>
            </a:pPr>
            <a:r>
              <a:rPr lang="cs-CZ" altLang="cs-CZ" sz="2400" b="1" dirty="0" smtClean="0">
                <a:latin typeface="Times New Roman" pitchFamily="18" charset="0"/>
                <a:cs typeface="Times New Roman" pitchFamily="18" charset="0"/>
              </a:rPr>
              <a:t>Zásada arbitrárního pořádku x legálního pořádku</a:t>
            </a:r>
          </a:p>
          <a:p>
            <a:pPr eaLnBrk="1" hangingPunct="1">
              <a:defRPr/>
            </a:pPr>
            <a:endParaRPr lang="cs-CZ" alt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cs-CZ" altLang="cs-CZ" sz="2400" b="1" dirty="0" smtClean="0">
                <a:latin typeface="Times New Roman" pitchFamily="18" charset="0"/>
                <a:cs typeface="Times New Roman" pitchFamily="18" charset="0"/>
              </a:rPr>
              <a:t>Zásada rovnosti</a:t>
            </a:r>
          </a:p>
          <a:p>
            <a:pPr eaLnBrk="1" hangingPunct="1">
              <a:defRPr/>
            </a:pPr>
            <a:r>
              <a:rPr lang="cs-CZ" altLang="cs-CZ" sz="2400" b="1" dirty="0" smtClean="0">
                <a:latin typeface="Times New Roman" pitchFamily="18" charset="0"/>
                <a:cs typeface="Times New Roman" pitchFamily="18" charset="0"/>
              </a:rPr>
              <a:t>Zásada veřejnosti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023225" y="6442075"/>
            <a:ext cx="663575" cy="263525"/>
          </a:xfrm>
          <a:noFill/>
          <a:ln>
            <a:round/>
            <a:headEnd/>
            <a:tailEnd/>
          </a:ln>
        </p:spPr>
        <p:txBody>
          <a:bodyPr/>
          <a:lstStyle/>
          <a:p>
            <a:fld id="{DB1839AA-D0D2-445B-9841-E6A031D7698E}" type="slidenum">
              <a:rPr lang="cs-CZ" altLang="cs-CZ" smtClean="0"/>
              <a:pPr/>
              <a:t>26</a:t>
            </a:fld>
            <a:endParaRPr lang="cs-CZ" altLang="cs-CZ" smtClean="0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altLang="cs-CZ" sz="36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Zvláštní zásady </a:t>
            </a:r>
            <a:r>
              <a:rPr lang="cs-CZ" altLang="cs-CZ" sz="36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– fáze rozvrhu výtěžku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cs-CZ" altLang="cs-CZ" sz="2400" b="1" dirty="0" smtClean="0">
                <a:latin typeface="Times New Roman" pitchFamily="18" charset="0"/>
                <a:cs typeface="Times New Roman" pitchFamily="18" charset="0"/>
              </a:rPr>
              <a:t>Zásada přednosti</a:t>
            </a:r>
          </a:p>
          <a:p>
            <a:pPr lvl="1">
              <a:defRPr/>
            </a:pPr>
            <a:r>
              <a:rPr lang="cs-CZ" altLang="cs-CZ" sz="2000" b="1" dirty="0" smtClean="0">
                <a:latin typeface="Times New Roman" pitchFamily="18" charset="0"/>
                <a:cs typeface="Times New Roman" pitchFamily="18" charset="0"/>
              </a:rPr>
              <a:t>Např. </a:t>
            </a:r>
            <a:r>
              <a:rPr lang="cs-CZ" altLang="cs-CZ" sz="2000" b="1" dirty="0">
                <a:latin typeface="Times New Roman" pitchFamily="18" charset="0"/>
                <a:cs typeface="Times New Roman" pitchFamily="18" charset="0"/>
              </a:rPr>
              <a:t>srážky ze </a:t>
            </a:r>
            <a:r>
              <a:rPr lang="cs-CZ" altLang="cs-CZ" sz="2000" b="1" dirty="0" smtClean="0">
                <a:latin typeface="Times New Roman" pitchFamily="18" charset="0"/>
                <a:cs typeface="Times New Roman" pitchFamily="18" charset="0"/>
              </a:rPr>
              <a:t>mzdy – přednost uspokojení výživného pro nezletilé dítě (§ 279 odst. 2 OSŘ)  </a:t>
            </a:r>
          </a:p>
          <a:p>
            <a:pPr eaLnBrk="1" hangingPunct="1">
              <a:defRPr/>
            </a:pPr>
            <a:r>
              <a:rPr lang="cs-CZ" altLang="cs-CZ" sz="2400" b="1" dirty="0" smtClean="0">
                <a:latin typeface="Times New Roman" pitchFamily="18" charset="0"/>
                <a:cs typeface="Times New Roman" pitchFamily="18" charset="0"/>
              </a:rPr>
              <a:t>Zásada časové priority</a:t>
            </a:r>
          </a:p>
          <a:p>
            <a:pPr lvl="1" eaLnBrk="1" hangingPunct="1">
              <a:defRPr/>
            </a:pPr>
            <a:r>
              <a:rPr lang="cs-CZ" altLang="cs-CZ" sz="2000" b="1" dirty="0" smtClean="0">
                <a:latin typeface="Times New Roman" pitchFamily="18" charset="0"/>
                <a:cs typeface="Times New Roman" pitchFamily="18" charset="0"/>
              </a:rPr>
              <a:t>Pohledávky se uspokojují v zákonem stanoveném pořadí</a:t>
            </a:r>
          </a:p>
          <a:p>
            <a:pPr lvl="1" eaLnBrk="1" hangingPunct="1">
              <a:defRPr/>
            </a:pPr>
            <a:r>
              <a:rPr lang="cs-CZ" altLang="cs-CZ" sz="2000" b="1" dirty="0" smtClean="0">
                <a:latin typeface="Times New Roman" pitchFamily="18" charset="0"/>
                <a:cs typeface="Times New Roman" pitchFamily="18" charset="0"/>
              </a:rPr>
              <a:t>Např. podle okamžiku doručení usnesení o nařízení výkonu rozhodnutí plátci mzdy</a:t>
            </a:r>
          </a:p>
          <a:p>
            <a:pPr eaLnBrk="1" hangingPunct="1">
              <a:defRPr/>
            </a:pPr>
            <a:r>
              <a:rPr lang="cs-CZ" altLang="cs-CZ" sz="2400" b="1" dirty="0" smtClean="0">
                <a:latin typeface="Times New Roman" pitchFamily="18" charset="0"/>
                <a:cs typeface="Times New Roman" pitchFamily="18" charset="0"/>
              </a:rPr>
              <a:t>Zásada proporcionality</a:t>
            </a:r>
          </a:p>
          <a:p>
            <a:pPr lvl="1" eaLnBrk="1" hangingPunct="1">
              <a:defRPr/>
            </a:pPr>
            <a:r>
              <a:rPr lang="cs-CZ" altLang="cs-CZ" sz="2000" b="1" dirty="0" smtClean="0">
                <a:latin typeface="Times New Roman" pitchFamily="18" charset="0"/>
                <a:cs typeface="Times New Roman" pitchFamily="18" charset="0"/>
              </a:rPr>
              <a:t>Výtěžek, který nestačí k uspokojení všech pohledávek, jež mají být podle časové priority uspokojeny ve stejném pořadí, se přidělí jednotlivým pohledávkám podle poměru výšky těchto pohledávek k souhrnu všech pohledávek</a:t>
            </a:r>
          </a:p>
          <a:p>
            <a:pPr lvl="1" eaLnBrk="1" hangingPunct="1">
              <a:defRPr/>
            </a:pPr>
            <a:r>
              <a:rPr lang="cs-CZ" altLang="cs-CZ" sz="2000" b="1" dirty="0" smtClean="0">
                <a:latin typeface="Times New Roman" pitchFamily="18" charset="0"/>
                <a:cs typeface="Times New Roman" pitchFamily="18" charset="0"/>
              </a:rPr>
              <a:t>Např. § 280 odst. 2 OSŘ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023225" y="6442075"/>
            <a:ext cx="663575" cy="263525"/>
          </a:xfrm>
          <a:noFill/>
          <a:ln>
            <a:round/>
            <a:headEnd/>
            <a:tailEnd/>
          </a:ln>
        </p:spPr>
        <p:txBody>
          <a:bodyPr/>
          <a:lstStyle/>
          <a:p>
            <a:fld id="{E14A43FC-49B8-4753-BCFB-D7E18F9A5A17}" type="slidenum">
              <a:rPr lang="cs-CZ" altLang="cs-CZ" smtClean="0"/>
              <a:pPr/>
              <a:t>27</a:t>
            </a:fld>
            <a:endParaRPr lang="cs-CZ" altLang="cs-CZ" smtClean="0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altLang="cs-CZ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Zvláštní zásady </a:t>
            </a:r>
            <a:r>
              <a:rPr lang="cs-CZ" altLang="cs-CZ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- obecně</a:t>
            </a: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773238"/>
            <a:ext cx="7920037" cy="48244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cs-CZ" altLang="cs-CZ" sz="2000" b="1" dirty="0" smtClean="0">
                <a:latin typeface="Times New Roman" pitchFamily="18" charset="0"/>
                <a:cs typeface="Times New Roman" pitchFamily="18" charset="0"/>
              </a:rPr>
              <a:t>Zásada ochrany a obrany povinného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000" b="1" dirty="0" smtClean="0">
                <a:latin typeface="Times New Roman" pitchFamily="18" charset="0"/>
                <a:cs typeface="Times New Roman" pitchFamily="18" charset="0"/>
              </a:rPr>
              <a:t>Zásada ochrany třetích osob</a:t>
            </a:r>
          </a:p>
          <a:p>
            <a:pPr eaLnBrk="1" hangingPunct="1">
              <a:lnSpc>
                <a:spcPct val="90000"/>
              </a:lnSpc>
              <a:defRPr/>
            </a:pPr>
            <a:endParaRPr lang="cs-CZ" altLang="cs-CZ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cs-CZ" altLang="cs-CZ" sz="2000" b="1" dirty="0" smtClean="0">
                <a:latin typeface="Times New Roman" pitchFamily="18" charset="0"/>
                <a:cs typeface="Times New Roman" pitchFamily="18" charset="0"/>
              </a:rPr>
              <a:t>Projevují se takto: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1800" b="1" dirty="0" smtClean="0">
                <a:latin typeface="Times New Roman" pitchFamily="18" charset="0"/>
                <a:cs typeface="Times New Roman" pitchFamily="18" charset="0"/>
              </a:rPr>
              <a:t>Exekuční řízení smí být vedeno jen k uspokojení práv skutečně existujících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1800" b="1" dirty="0" smtClean="0">
                <a:latin typeface="Times New Roman" pitchFamily="18" charset="0"/>
                <a:cs typeface="Times New Roman" pitchFamily="18" charset="0"/>
              </a:rPr>
              <a:t>Exekuční řízení může být prováděno jen za podmínek stanovených zákonem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1800" b="1" dirty="0" smtClean="0">
                <a:latin typeface="Times New Roman" pitchFamily="18" charset="0"/>
                <a:cs typeface="Times New Roman" pitchFamily="18" charset="0"/>
              </a:rPr>
              <a:t>Exekuční řízení smí být prováděno jen způsoby, které zákon určuje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1800" b="1" dirty="0" smtClean="0">
                <a:latin typeface="Times New Roman" pitchFamily="18" charset="0"/>
                <a:cs typeface="Times New Roman" pitchFamily="18" charset="0"/>
              </a:rPr>
              <a:t>Exekuční řízení smí být vedeno jen v rozsahu, jaký stačí k uspokojení vymáhaného nároku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1800" b="1" dirty="0" smtClean="0">
                <a:latin typeface="Times New Roman" pitchFamily="18" charset="0"/>
                <a:cs typeface="Times New Roman" pitchFamily="18" charset="0"/>
              </a:rPr>
              <a:t>Uspokojení vymáhaného nároku může být dosaženo pouze postižením majetku povinného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023225" y="6442075"/>
            <a:ext cx="663575" cy="263525"/>
          </a:xfrm>
          <a:noFill/>
          <a:ln>
            <a:round/>
            <a:headEnd/>
            <a:tailEnd/>
          </a:ln>
        </p:spPr>
        <p:txBody>
          <a:bodyPr/>
          <a:lstStyle/>
          <a:p>
            <a:fld id="{304EADAD-2FB5-4534-82A9-2BF395EC50C7}" type="slidenum">
              <a:rPr lang="cs-CZ" altLang="cs-CZ" smtClean="0"/>
              <a:pPr/>
              <a:t>28</a:t>
            </a:fld>
            <a:endParaRPr lang="cs-CZ" altLang="cs-CZ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altLang="cs-CZ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Ochrana povinného - OSŘ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989138"/>
            <a:ext cx="7772400" cy="4357687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2400" b="1" dirty="0" smtClean="0">
                <a:latin typeface="Times New Roman" pitchFamily="18" charset="0"/>
                <a:cs typeface="Times New Roman" pitchFamily="18" charset="0"/>
              </a:rPr>
              <a:t>Výkon rozhodnutí (exekuce) nesmí být veden způsobem, který je zřejmě nevhodný – tj. v nepoměru mezi výší pohledávky a ceny předmětu, z něhož by měla být pohledávka uspokojena</a:t>
            </a:r>
          </a:p>
          <a:p>
            <a:pPr eaLnBrk="1" hangingPunct="1">
              <a:defRPr/>
            </a:pPr>
            <a:endParaRPr lang="cs-CZ" alt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defRPr/>
            </a:pPr>
            <a:r>
              <a:rPr lang="cs-CZ" altLang="cs-CZ" sz="2400" b="1" dirty="0" smtClean="0">
                <a:latin typeface="Times New Roman" pitchFamily="18" charset="0"/>
                <a:cs typeface="Times New Roman" pitchFamily="18" charset="0"/>
              </a:rPr>
              <a:t>Výkon rozhodnutí (exekuce) nesmí být zřejmě neúčelný – tj. že by dosažený výsledek nestačil ani k pokrytí nákladů řízení o výkon rozhodnutí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Odklad exekuce podle EŘ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>
          <a:xfrm>
            <a:off x="900113" y="1628775"/>
            <a:ext cx="7848600" cy="4573588"/>
          </a:xfrm>
        </p:spPr>
        <p:txBody>
          <a:bodyPr/>
          <a:lstStyle/>
          <a:p>
            <a:pPr eaLnBrk="1" hangingPunct="1">
              <a:defRPr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§ 54 EŘ, jinak OSŘ</a:t>
            </a:r>
          </a:p>
          <a:p>
            <a:pPr eaLnBrk="1" hangingPunct="1">
              <a:defRPr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Návrh na odklad exekuce se podává u exekutora, který vede exekuci. </a:t>
            </a:r>
          </a:p>
          <a:p>
            <a:pPr eaLnBrk="1" hangingPunct="1">
              <a:defRPr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Do vydání rozhodnutí o návrhu na odklad exekuce exekutor nečiní žádné úkony směřující k provedení exekuce, nejde-li o návrh, který je svévolným nebo zřejmě bezúspěšným uplatňováním nebo bráněním práva. </a:t>
            </a:r>
          </a:p>
          <a:p>
            <a:pPr eaLnBrk="1" hangingPunct="1">
              <a:defRPr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I bez návrhu může exekuční soud nebo exekutor odložit provedení exekuce, lze-li očekávat, že exekuce bude zastavena.</a:t>
            </a:r>
          </a:p>
          <a:p>
            <a:pPr eaLnBrk="1" hangingPunct="1">
              <a:defRPr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Nevyhoví-li exekutor návrhu na odklad exekuce do 7 dnů, postoupí jej společně s exekučním spisem k rozhodnutí exekučnímu soudu, který o něm rozhodne bez zbytečného odkladu, nejpozději do 15 dnů.</a:t>
            </a:r>
          </a:p>
        </p:txBody>
      </p:sp>
      <p:sp>
        <p:nvSpPr>
          <p:cNvPr id="28676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8023225" y="6442075"/>
            <a:ext cx="663575" cy="263525"/>
          </a:xfrm>
          <a:noFill/>
          <a:ln>
            <a:round/>
            <a:headEnd/>
            <a:tailEnd/>
          </a:ln>
        </p:spPr>
        <p:txBody>
          <a:bodyPr/>
          <a:lstStyle/>
          <a:p>
            <a:fld id="{1C9BEEEA-2FCE-4C4F-84FF-45BB06F17F52}" type="slidenum">
              <a:rPr lang="cs-CZ" altLang="cs-CZ" smtClean="0"/>
              <a:pPr/>
              <a:t>29</a:t>
            </a:fld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altLang="cs-CZ" sz="4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Prameny insolvenčního práva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1800" dirty="0" err="1" smtClean="0">
                <a:latin typeface="Times New Roman" pitchFamily="18" charset="0"/>
                <a:cs typeface="Times New Roman" pitchFamily="18" charset="0"/>
              </a:rPr>
              <a:t>Insolvenční</a:t>
            </a:r>
            <a:r>
              <a:rPr lang="cs-CZ" altLang="cs-CZ" sz="1800" dirty="0" smtClean="0">
                <a:latin typeface="Times New Roman" pitchFamily="18" charset="0"/>
                <a:cs typeface="Times New Roman" pitchFamily="18" charset="0"/>
              </a:rPr>
              <a:t> zákon – z.č.182/2006 Sb., o úpadku a způsobech jeho řešení</a:t>
            </a:r>
          </a:p>
          <a:p>
            <a:pPr>
              <a:defRPr/>
            </a:pPr>
            <a:r>
              <a:rPr lang="cs-CZ" altLang="cs-CZ" sz="1800" dirty="0" smtClean="0">
                <a:latin typeface="Times New Roman" pitchFamily="18" charset="0"/>
                <a:cs typeface="Times New Roman" pitchFamily="18" charset="0"/>
              </a:rPr>
              <a:t>Zákon č. 312/2006Sb., o </a:t>
            </a:r>
            <a:r>
              <a:rPr lang="cs-CZ" altLang="cs-CZ" sz="1800" dirty="0" err="1" smtClean="0">
                <a:latin typeface="Times New Roman" pitchFamily="18" charset="0"/>
                <a:cs typeface="Times New Roman" pitchFamily="18" charset="0"/>
              </a:rPr>
              <a:t>insolvenčních</a:t>
            </a:r>
            <a:r>
              <a:rPr lang="cs-CZ" altLang="cs-CZ" sz="1800" dirty="0" smtClean="0">
                <a:latin typeface="Times New Roman" pitchFamily="18" charset="0"/>
                <a:cs typeface="Times New Roman" pitchFamily="18" charset="0"/>
              </a:rPr>
              <a:t> správcích</a:t>
            </a:r>
          </a:p>
          <a:p>
            <a:pPr>
              <a:defRPr/>
            </a:pPr>
            <a:r>
              <a:rPr lang="cs-CZ" altLang="cs-CZ" sz="1800" dirty="0" smtClean="0">
                <a:latin typeface="Times New Roman" pitchFamily="18" charset="0"/>
                <a:cs typeface="Times New Roman" pitchFamily="18" charset="0"/>
              </a:rPr>
              <a:t>Zákon č. 99/1963 Sb., občanský soudní řád (zejména část šestá)</a:t>
            </a:r>
          </a:p>
          <a:p>
            <a:pPr>
              <a:defRPr/>
            </a:pPr>
            <a:r>
              <a:rPr lang="cs-CZ" altLang="cs-CZ" sz="1800" dirty="0" smtClean="0">
                <a:latin typeface="Times New Roman" pitchFamily="18" charset="0"/>
                <a:cs typeface="Times New Roman" pitchFamily="18" charset="0"/>
              </a:rPr>
              <a:t>Zákon č. 120/2001 Sb., o soudních exekutorech a exekuční činnosti (exekuční řád)</a:t>
            </a:r>
          </a:p>
          <a:p>
            <a:pPr>
              <a:defRPr/>
            </a:pPr>
            <a:r>
              <a:rPr lang="cs-CZ" altLang="cs-CZ" sz="1800" dirty="0" smtClean="0">
                <a:latin typeface="Times New Roman" pitchFamily="18" charset="0"/>
                <a:cs typeface="Times New Roman" pitchFamily="18" charset="0"/>
              </a:rPr>
              <a:t>Zákon č. 292/2013 Sb., o zvláštních řízeních soudních</a:t>
            </a:r>
          </a:p>
          <a:p>
            <a:pPr>
              <a:defRPr/>
            </a:pPr>
            <a:r>
              <a:rPr lang="cs-CZ" altLang="cs-CZ" sz="1800" dirty="0" smtClean="0">
                <a:latin typeface="Times New Roman" pitchFamily="18" charset="0"/>
                <a:cs typeface="Times New Roman" pitchFamily="18" charset="0"/>
              </a:rPr>
              <a:t>Vyhláška č. 37/1992 Sb., o jednacím řádu pro okresní a krajské soudy</a:t>
            </a: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2" name="Zástupný symbol pro číslo snímku 4"/>
          <p:cNvSpPr>
            <a:spLocks noGrp="1"/>
          </p:cNvSpPr>
          <p:nvPr>
            <p:ph type="sldNum" sz="quarter" idx="12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5FB24003-A5A8-4723-9147-2F883389D2C8}" type="slidenum">
              <a:rPr lang="cs-CZ" altLang="cs-CZ" smtClean="0">
                <a:latin typeface="Arial" charset="0"/>
              </a:rPr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3</a:t>
            </a:fld>
            <a:endParaRPr lang="cs-CZ" altLang="cs-CZ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023225" y="6442075"/>
            <a:ext cx="663575" cy="263525"/>
          </a:xfrm>
          <a:noFill/>
          <a:ln>
            <a:round/>
            <a:headEnd/>
            <a:tailEnd/>
          </a:ln>
        </p:spPr>
        <p:txBody>
          <a:bodyPr/>
          <a:lstStyle/>
          <a:p>
            <a:fld id="{C72188CC-CF4D-4B90-8BC9-244EB586C37D}" type="slidenum">
              <a:rPr lang="cs-CZ" altLang="cs-CZ" smtClean="0"/>
              <a:pPr/>
              <a:t>30</a:t>
            </a:fld>
            <a:endParaRPr lang="cs-CZ" altLang="cs-CZ" smtClean="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altLang="cs-CZ" sz="3600" b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Ochrana třetích osob - Vylučovací spory</a:t>
            </a:r>
          </a:p>
        </p:txBody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773238"/>
            <a:ext cx="7993062" cy="467995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b="1" dirty="0" smtClean="0">
                <a:latin typeface="Times New Roman" pitchFamily="18" charset="0"/>
                <a:cs typeface="Times New Roman" pitchFamily="18" charset="0"/>
              </a:rPr>
              <a:t>§ 267 OSŘ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400" b="1" dirty="0" smtClean="0">
                <a:latin typeface="Times New Roman" pitchFamily="18" charset="0"/>
                <a:cs typeface="Times New Roman" pitchFamily="18" charset="0"/>
              </a:rPr>
              <a:t>Právo k majetku, které nepřipouští výkon rozhodnutí, lze uplatnit vůči oprávněnému návrhem na vyloučení majetku z výkonu rozhodnutí v řízení podle třetí části tohoto zákona.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cs-CZ" altLang="cs-CZ" sz="2400" b="1" dirty="0" smtClean="0">
                <a:latin typeface="Times New Roman" pitchFamily="18" charset="0"/>
                <a:cs typeface="Times New Roman" pitchFamily="18" charset="0"/>
              </a:rPr>
              <a:t>Typicky – vlastnické právo, držba, detence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cs-CZ" altLang="cs-CZ" sz="2400" b="1" dirty="0" smtClean="0">
                <a:latin typeface="Times New Roman" pitchFamily="18" charset="0"/>
                <a:cs typeface="Times New Roman" pitchFamily="18" charset="0"/>
              </a:rPr>
              <a:t>Obdobně se postupuje také tehdy, byl-li nařízeným výkonem rozhodnutí postižen majetek, který patří do společného jmění manželů nebo se pro účely nařízení výkonu rozhodnutí považuje za majetek patřící do společného jmění povinného a jeho manžela, ale vymáhanou pohledávku nelze z tohoto majetku uspokojit.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Stručné srovnání </a:t>
            </a:r>
            <a:r>
              <a:rPr lang="cs-CZ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insolvenčního</a:t>
            </a: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řízení a exekučního řízení</a:t>
            </a:r>
            <a:endParaRPr lang="cs-CZ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ChangeArrowheads="1"/>
          </p:cNvSpPr>
          <p:nvPr/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cs-CZ" sz="4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Účel IŘ a EŘ  </a:t>
            </a:r>
          </a:p>
        </p:txBody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447675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lnSpc>
                <a:spcPct val="80000"/>
              </a:lnSpc>
              <a:spcBef>
                <a:spcPts val="700"/>
              </a:spcBef>
              <a:buClrTx/>
              <a:buSzPct val="65000"/>
              <a:buFontTx/>
              <a:buNone/>
              <a:defRPr/>
            </a:pPr>
            <a:r>
              <a:rPr lang="cs-CZ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IŘ probíhá za účelem </a:t>
            </a:r>
          </a:p>
          <a:p>
            <a:pPr>
              <a:lnSpc>
                <a:spcPct val="80000"/>
              </a:lnSpc>
              <a:spcBef>
                <a:spcPts val="700"/>
              </a:spcBef>
              <a:buClrTx/>
              <a:buSzPct val="65000"/>
              <a:buFontTx/>
              <a:buNone/>
              <a:defRPr/>
            </a:pPr>
            <a:r>
              <a:rPr lang="cs-CZ" sz="280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 a) </a:t>
            </a:r>
            <a:r>
              <a:rPr lang="cs-CZ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řešení </a:t>
            </a:r>
            <a:r>
              <a:rPr lang="cs-CZ" sz="2800" b="1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úpadku</a:t>
            </a:r>
            <a:r>
              <a:rPr lang="cs-CZ" sz="28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 </a:t>
            </a:r>
            <a:r>
              <a:rPr lang="cs-CZ" sz="280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a </a:t>
            </a:r>
            <a:r>
              <a:rPr lang="cs-CZ" sz="2800" b="1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hrozícího úpadku</a:t>
            </a:r>
            <a:r>
              <a:rPr lang="cs-CZ" sz="280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 dlužníka</a:t>
            </a:r>
          </a:p>
          <a:p>
            <a:pPr>
              <a:lnSpc>
                <a:spcPct val="80000"/>
              </a:lnSpc>
              <a:spcBef>
                <a:spcPts val="700"/>
              </a:spcBef>
              <a:buClrTx/>
              <a:buSzPct val="65000"/>
              <a:buFontTx/>
              <a:buNone/>
              <a:defRPr/>
            </a:pPr>
            <a:r>
              <a:rPr lang="cs-CZ" sz="2800" b="1" smtClean="0">
                <a:solidFill>
                  <a:srgbClr val="33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k uspořádání majetkových vztahů </a:t>
            </a:r>
            <a:r>
              <a:rPr lang="cs-CZ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(dlužník -</a:t>
            </a:r>
            <a:r>
              <a:rPr lang="cs-CZ" sz="2000" b="1" smtClean="0">
                <a:solidFill>
                  <a:srgbClr val="33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 </a:t>
            </a:r>
            <a:r>
              <a:rPr lang="cs-CZ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osoby dotčené dlužníkovým úpadkem nebo hrozícím úpadkem</a:t>
            </a:r>
            <a:r>
              <a:rPr lang="cs-CZ" sz="280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 a</a:t>
            </a:r>
          </a:p>
          <a:p>
            <a:pPr>
              <a:lnSpc>
                <a:spcPct val="80000"/>
              </a:lnSpc>
              <a:spcBef>
                <a:spcPts val="700"/>
              </a:spcBef>
              <a:buClrTx/>
              <a:buSzPct val="65000"/>
              <a:buFontTx/>
              <a:buNone/>
              <a:defRPr/>
            </a:pPr>
            <a:r>
              <a:rPr lang="cs-CZ" sz="2800" b="1" smtClean="0">
                <a:solidFill>
                  <a:srgbClr val="33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K uspokojení dlužníkových věřitelů</a:t>
            </a:r>
            <a:r>
              <a:rPr lang="cs-CZ" sz="280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 </a:t>
            </a:r>
            <a:r>
              <a:rPr lang="cs-CZ" sz="2800" b="1" i="1" smtClean="0">
                <a:solidFill>
                  <a:srgbClr val="00A2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(co nejvyššímu </a:t>
            </a:r>
            <a:r>
              <a:rPr lang="cs-CZ" sz="280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a </a:t>
            </a:r>
            <a:r>
              <a:rPr lang="cs-CZ" sz="2800" b="1" i="1" smtClean="0">
                <a:solidFill>
                  <a:srgbClr val="00A2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zásadně poměrnému)</a:t>
            </a:r>
            <a:r>
              <a:rPr lang="cs-CZ" sz="280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,</a:t>
            </a:r>
          </a:p>
          <a:p>
            <a:pPr>
              <a:lnSpc>
                <a:spcPct val="80000"/>
              </a:lnSpc>
              <a:spcBef>
                <a:spcPts val="700"/>
              </a:spcBef>
              <a:buClrTx/>
              <a:buSzPct val="65000"/>
              <a:buFontTx/>
              <a:buNone/>
              <a:defRPr/>
            </a:pPr>
            <a:r>
              <a:rPr lang="cs-CZ" sz="280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 b) </a:t>
            </a:r>
            <a:r>
              <a:rPr lang="cs-CZ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oddlužení</a:t>
            </a:r>
            <a:r>
              <a:rPr lang="cs-CZ" sz="280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 </a:t>
            </a:r>
            <a:r>
              <a:rPr lang="cs-CZ" sz="280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dlužníka.</a:t>
            </a:r>
          </a:p>
          <a:p>
            <a:pPr>
              <a:lnSpc>
                <a:spcPct val="80000"/>
              </a:lnSpc>
              <a:spcBef>
                <a:spcPts val="700"/>
              </a:spcBef>
              <a:buClrTx/>
              <a:buSzPct val="65000"/>
              <a:buFontTx/>
              <a:buNone/>
              <a:defRPr/>
            </a:pPr>
            <a:r>
              <a:rPr lang="cs-CZ" sz="28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EŘ probíhá za účelem</a:t>
            </a:r>
          </a:p>
          <a:p>
            <a:pPr>
              <a:lnSpc>
                <a:spcPct val="80000"/>
              </a:lnSpc>
              <a:spcBef>
                <a:spcPts val="700"/>
              </a:spcBef>
              <a:buClrTx/>
              <a:buSzPct val="65000"/>
              <a:buFontTx/>
              <a:buNone/>
              <a:defRPr/>
            </a:pPr>
            <a:r>
              <a:rPr lang="cs-CZ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vynucení splnění </a:t>
            </a:r>
          </a:p>
          <a:p>
            <a:pPr>
              <a:lnSpc>
                <a:spcPct val="80000"/>
              </a:lnSpc>
              <a:spcBef>
                <a:spcPts val="700"/>
              </a:spcBef>
              <a:buClrTx/>
              <a:buSzPct val="65000"/>
              <a:buFontTx/>
              <a:buNone/>
              <a:defRPr/>
            </a:pPr>
            <a:r>
              <a:rPr lang="cs-CZ" sz="28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povinnosti dlužníka (povinného)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1"/>
          <p:cNvSpPr txBox="1">
            <a:spLocks noChangeArrowheads="1"/>
          </p:cNvSpPr>
          <p:nvPr/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cs-CZ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Uspokojení věřitelů </a:t>
            </a:r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447675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spcBef>
                <a:spcPts val="700"/>
              </a:spcBef>
              <a:buClrTx/>
              <a:buSzPct val="65000"/>
              <a:buFontTx/>
              <a:buNone/>
              <a:defRPr/>
            </a:pPr>
            <a:r>
              <a:rPr lang="cs-CZ" sz="2800" b="1" dirty="0" smtClean="0">
                <a:solidFill>
                  <a:srgbClr val="33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Uspokojení dlužníkových věřitelů v IŘ</a:t>
            </a:r>
          </a:p>
          <a:p>
            <a:pPr marL="458787" indent="-457200">
              <a:spcBef>
                <a:spcPts val="700"/>
              </a:spcBef>
              <a:buClrTx/>
              <a:buSzPct val="65000"/>
              <a:buFontTx/>
              <a:buChar char="-"/>
              <a:defRPr/>
            </a:pPr>
            <a:r>
              <a:rPr lang="cs-CZ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Teoreticky - zásadně poměrné?</a:t>
            </a:r>
          </a:p>
          <a:p>
            <a:pPr marL="458787" indent="-457200">
              <a:spcBef>
                <a:spcPts val="700"/>
              </a:spcBef>
              <a:buClrTx/>
              <a:buSzPct val="65000"/>
              <a:buFontTx/>
              <a:buChar char="-"/>
              <a:defRPr/>
            </a:pPr>
            <a:r>
              <a:rPr lang="cs-CZ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Prakticky – prioritní zajištěných věřitelů</a:t>
            </a:r>
            <a:r>
              <a:rPr lang="cs-CZ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 </a:t>
            </a:r>
          </a:p>
          <a:p>
            <a:pPr marL="458787" indent="-457200">
              <a:spcBef>
                <a:spcPts val="700"/>
              </a:spcBef>
              <a:buClrTx/>
              <a:buSzPct val="65000"/>
              <a:buFontTx/>
              <a:buChar char="-"/>
              <a:defRPr/>
            </a:pPr>
            <a:endParaRPr lang="cs-CZ" sz="280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2" charset="0"/>
            </a:endParaRPr>
          </a:p>
          <a:p>
            <a:pPr>
              <a:spcBef>
                <a:spcPts val="700"/>
              </a:spcBef>
              <a:buClrTx/>
              <a:buSzPct val="65000"/>
              <a:buFontTx/>
              <a:buNone/>
              <a:defRPr/>
            </a:pPr>
            <a:r>
              <a:rPr lang="cs-CZ" sz="2800" b="1" dirty="0">
                <a:solidFill>
                  <a:srgbClr val="33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Uspokojení dlužníkových věřitelů v </a:t>
            </a:r>
            <a:r>
              <a:rPr lang="cs-CZ" sz="2800" b="1" dirty="0" smtClean="0">
                <a:solidFill>
                  <a:srgbClr val="33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EŘ</a:t>
            </a:r>
            <a:endParaRPr lang="cs-CZ" sz="2800" b="1" dirty="0">
              <a:solidFill>
                <a:srgbClr val="33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2" charset="0"/>
            </a:endParaRPr>
          </a:p>
          <a:p>
            <a:pPr marL="458787" indent="-457200">
              <a:spcBef>
                <a:spcPts val="700"/>
              </a:spcBef>
              <a:buClrTx/>
              <a:buSzPct val="65000"/>
              <a:buFontTx/>
              <a:buChar char="-"/>
              <a:defRPr/>
            </a:pPr>
            <a:r>
              <a:rPr lang="cs-CZ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Zásadně prioritní</a:t>
            </a:r>
          </a:p>
          <a:p>
            <a:pPr marL="458787" indent="-457200">
              <a:spcBef>
                <a:spcPts val="700"/>
              </a:spcBef>
              <a:buClrTx/>
              <a:buSzPct val="65000"/>
              <a:buFontTx/>
              <a:buChar char="-"/>
              <a:defRPr/>
            </a:pPr>
            <a:r>
              <a:rPr lang="cs-CZ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Výjimečně poměrné</a:t>
            </a:r>
            <a:endParaRPr lang="cs-CZ" sz="2800" dirty="0">
              <a:effectLst>
                <a:outerShdw blurRad="38100" dist="38100" dir="2700000" algn="tl">
                  <a:srgbClr val="C0C0C0"/>
                </a:outerShdw>
              </a:effectLst>
              <a:latin typeface="Tahoma" pitchFamily="32" charset="0"/>
            </a:endParaRPr>
          </a:p>
          <a:p>
            <a:pPr marL="1587" indent="0">
              <a:spcBef>
                <a:spcPts val="700"/>
              </a:spcBef>
              <a:buClrTx/>
              <a:buSzPct val="65000"/>
              <a:defRPr/>
            </a:pPr>
            <a:endParaRPr lang="cs-CZ" sz="2800" dirty="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5876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1"/>
          <p:cNvSpPr txBox="1">
            <a:spLocks noChangeArrowheads="1"/>
          </p:cNvSpPr>
          <p:nvPr/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cs-CZ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Uspokojení věřitelů v IŘ</a:t>
            </a:r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447675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spcBef>
                <a:spcPts val="700"/>
              </a:spcBef>
              <a:buClrTx/>
              <a:buSzPct val="65000"/>
              <a:buFontTx/>
              <a:buNone/>
              <a:defRPr/>
            </a:pPr>
            <a:r>
              <a:rPr lang="cs-CZ" sz="2800" b="1" dirty="0" smtClean="0">
                <a:solidFill>
                  <a:srgbClr val="33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Uspokojení dlužníkových věřitelů v IŘ</a:t>
            </a:r>
          </a:p>
          <a:p>
            <a:pPr>
              <a:spcBef>
                <a:spcPts val="700"/>
              </a:spcBef>
              <a:buClrTx/>
              <a:buSzPct val="65000"/>
              <a:buFontTx/>
              <a:buNone/>
              <a:defRPr/>
            </a:pPr>
            <a:r>
              <a:rPr lang="cs-CZ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- co nejvyšší</a:t>
            </a:r>
            <a:r>
              <a:rPr lang="cs-CZ" sz="2800" b="1" i="1" dirty="0" smtClean="0">
                <a:solidFill>
                  <a:srgbClr val="00A2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 </a:t>
            </a:r>
            <a:r>
              <a:rPr lang="cs-CZ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a </a:t>
            </a:r>
          </a:p>
          <a:p>
            <a:pPr>
              <a:spcBef>
                <a:spcPts val="700"/>
              </a:spcBef>
              <a:buClrTx/>
              <a:buSzPct val="65000"/>
              <a:buFontTx/>
              <a:buNone/>
              <a:defRPr/>
            </a:pPr>
            <a:r>
              <a:rPr lang="cs-CZ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- zásadně poměrné?</a:t>
            </a:r>
            <a:r>
              <a:rPr lang="cs-CZ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 </a:t>
            </a:r>
          </a:p>
          <a:p>
            <a:pPr>
              <a:spcBef>
                <a:spcPts val="700"/>
              </a:spcBef>
              <a:buClrTx/>
              <a:buSzPct val="65000"/>
              <a:buFontTx/>
              <a:buNone/>
              <a:defRPr/>
            </a:pPr>
            <a:r>
              <a:rPr lang="cs-CZ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ZÁSADNĚ POMĚRNÉ uspokojení věřitelů v IŘ</a:t>
            </a:r>
          </a:p>
          <a:p>
            <a:pPr>
              <a:spcBef>
                <a:spcPts val="700"/>
              </a:spcBef>
              <a:buClrTx/>
              <a:buSzPct val="65000"/>
              <a:buFontTx/>
              <a:buNone/>
              <a:defRPr/>
            </a:pPr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JE NENAPLNĚNÁ PROKLAMACE</a:t>
            </a:r>
          </a:p>
          <a:p>
            <a:pPr>
              <a:spcBef>
                <a:spcPts val="700"/>
              </a:spcBef>
              <a:buClrTx/>
              <a:buSzPct val="65000"/>
              <a:buFontTx/>
              <a:buNone/>
              <a:defRPr/>
            </a:pPr>
            <a:r>
              <a:rPr lang="cs-CZ" sz="2800" b="1" dirty="0" smtClean="0">
                <a:solidFill>
                  <a:srgbClr val="33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Uspokojení dlužníkových věřitel v IŘ</a:t>
            </a:r>
          </a:p>
          <a:p>
            <a:pPr>
              <a:spcBef>
                <a:spcPts val="700"/>
              </a:spcBef>
              <a:buClrTx/>
              <a:buSzPct val="65000"/>
              <a:buFontTx/>
              <a:buNone/>
              <a:defRPr/>
            </a:pPr>
            <a:r>
              <a:rPr lang="cs-CZ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co nejvyšší</a:t>
            </a:r>
            <a:r>
              <a:rPr lang="cs-CZ" sz="2800" b="1" i="1" dirty="0" smtClean="0">
                <a:solidFill>
                  <a:srgbClr val="00A29E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 </a:t>
            </a:r>
            <a:r>
              <a:rPr lang="cs-CZ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a </a:t>
            </a:r>
          </a:p>
          <a:p>
            <a:pPr marL="341313" indent="-339725">
              <a:spcBef>
                <a:spcPts val="700"/>
              </a:spcBef>
              <a:buClr>
                <a:srgbClr val="4477DE"/>
              </a:buClr>
              <a:buSzPct val="65000"/>
              <a:buFont typeface="Tahoma" pitchFamily="32" charset="0"/>
              <a:buChar char="-"/>
              <a:defRPr/>
            </a:pPr>
            <a:r>
              <a:rPr lang="cs-CZ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prioritní</a:t>
            </a:r>
          </a:p>
          <a:p>
            <a:pPr marL="341313" indent="-339725">
              <a:spcBef>
                <a:spcPts val="700"/>
              </a:spcBef>
              <a:buClr>
                <a:srgbClr val="4477DE"/>
              </a:buClr>
              <a:buSzPct val="65000"/>
              <a:buFont typeface="Tahoma" pitchFamily="32" charset="0"/>
              <a:buChar char="-"/>
              <a:defRPr/>
            </a:pPr>
            <a:r>
              <a:rPr lang="cs-CZ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bez možnosti stanovení priority - poměrné</a:t>
            </a:r>
          </a:p>
        </p:txBody>
      </p:sp>
    </p:spTree>
    <p:extLst>
      <p:ext uri="{BB962C8B-B14F-4D97-AF65-F5344CB8AC3E}">
        <p14:creationId xmlns:p14="http://schemas.microsoft.com/office/powerpoint/2010/main" val="306658769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1"/>
          <p:cNvSpPr txBox="1">
            <a:spLocks noChangeArrowheads="1"/>
          </p:cNvSpPr>
          <p:nvPr/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cs-CZ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Uspokojení věřitelů v EŘ</a:t>
            </a:r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539552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spcBef>
                <a:spcPts val="700"/>
              </a:spcBef>
              <a:buClrTx/>
              <a:buSzPct val="65000"/>
              <a:buFontTx/>
              <a:buNone/>
              <a:defRPr/>
            </a:pPr>
            <a:r>
              <a:rPr lang="cs-CZ" sz="2800" b="1" dirty="0" smtClean="0">
                <a:solidFill>
                  <a:srgbClr val="33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Uspokojení dlužníkových věřitelů v EŘ</a:t>
            </a:r>
          </a:p>
          <a:p>
            <a:pPr>
              <a:spcBef>
                <a:spcPts val="700"/>
              </a:spcBef>
              <a:buClrTx/>
              <a:buSzPct val="65000"/>
              <a:buFontTx/>
              <a:buNone/>
              <a:defRPr/>
            </a:pPr>
            <a:r>
              <a:rPr lang="cs-CZ" sz="2800" b="1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- zásadně prioritní</a:t>
            </a:r>
            <a:r>
              <a:rPr lang="cs-CZ" sz="28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 </a:t>
            </a:r>
          </a:p>
          <a:p>
            <a:pPr>
              <a:spcBef>
                <a:spcPts val="700"/>
              </a:spcBef>
              <a:buClrTx/>
              <a:buSzPct val="65000"/>
              <a:buFontTx/>
              <a:buNone/>
              <a:defRPr/>
            </a:pPr>
            <a:r>
              <a:rPr lang="cs-CZ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Priority: </a:t>
            </a:r>
          </a:p>
          <a:p>
            <a:pPr marL="458787" indent="-457200">
              <a:spcBef>
                <a:spcPts val="700"/>
              </a:spcBef>
              <a:buClrTx/>
              <a:buSzPct val="65000"/>
              <a:buFontTx/>
              <a:buChar char="-"/>
              <a:defRPr/>
            </a:pPr>
            <a:r>
              <a:rPr lang="cs-CZ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Prioritní pohledávky</a:t>
            </a:r>
          </a:p>
          <a:p>
            <a:pPr marL="458787" indent="-457200">
              <a:spcBef>
                <a:spcPts val="700"/>
              </a:spcBef>
              <a:buClrTx/>
              <a:buSzPct val="65000"/>
              <a:buFontTx/>
              <a:buChar char="-"/>
              <a:defRPr/>
            </a:pPr>
            <a:r>
              <a:rPr lang="cs-CZ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Pořadí Zajištění</a:t>
            </a:r>
          </a:p>
          <a:p>
            <a:pPr marL="458787" indent="-457200">
              <a:spcBef>
                <a:spcPts val="700"/>
              </a:spcBef>
              <a:buClrTx/>
              <a:buSzPct val="65000"/>
              <a:buFontTx/>
              <a:buChar char="-"/>
              <a:defRPr/>
            </a:pPr>
            <a:r>
              <a:rPr lang="cs-CZ" sz="2800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Pořadí zahájení exekuce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1"/>
          <p:cNvSpPr txBox="1">
            <a:spLocks noChangeArrowheads="1"/>
          </p:cNvSpPr>
          <p:nvPr/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cs-CZ" sz="4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Nosná</a:t>
            </a:r>
            <a:r>
              <a:rPr lang="cs-CZ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cs-CZ" sz="4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platforma</a:t>
            </a:r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just">
              <a:spcBef>
                <a:spcPts val="800"/>
              </a:spcBef>
              <a:buClrTx/>
              <a:buSzPct val="65000"/>
              <a:buFontTx/>
              <a:buNone/>
              <a:defRPr/>
            </a:pPr>
            <a:r>
              <a:rPr lang="cs-CZ" sz="3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Nosnou platformou IŘ </a:t>
            </a:r>
          </a:p>
          <a:p>
            <a:pPr algn="just">
              <a:spcBef>
                <a:spcPts val="800"/>
              </a:spcBef>
              <a:buClrTx/>
              <a:buSzPct val="65000"/>
              <a:buFontTx/>
              <a:buNone/>
              <a:defRPr/>
            </a:pPr>
            <a:r>
              <a:rPr lang="cs-CZ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  <a:cs typeface="Times New Roman" pitchFamily="16" charset="0"/>
              </a:rPr>
              <a:t>je úpad</a:t>
            </a:r>
            <a:r>
              <a:rPr lang="cs-CZ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e</a:t>
            </a:r>
            <a:r>
              <a:rPr lang="cs-CZ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  <a:cs typeface="Times New Roman" pitchFamily="16" charset="0"/>
              </a:rPr>
              <a:t>k</a:t>
            </a:r>
            <a:r>
              <a:rPr lang="cs-CZ" sz="320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  <a:cs typeface="Times New Roman" pitchFamily="16" charset="0"/>
              </a:rPr>
              <a:t> </a:t>
            </a:r>
            <a:r>
              <a:rPr lang="cs-CZ" sz="3200" smtClean="0">
                <a:solidFill>
                  <a:srgbClr val="33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(hrozící úpadek)</a:t>
            </a:r>
          </a:p>
          <a:p>
            <a:pPr algn="just">
              <a:spcBef>
                <a:spcPts val="800"/>
              </a:spcBef>
              <a:buClrTx/>
              <a:buSzPct val="65000"/>
              <a:buFontTx/>
              <a:buNone/>
              <a:defRPr/>
            </a:pPr>
            <a:r>
              <a:rPr lang="cs-CZ" sz="32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dlužníka</a:t>
            </a:r>
          </a:p>
          <a:p>
            <a:pPr algn="just">
              <a:spcBef>
                <a:spcPts val="800"/>
              </a:spcBef>
              <a:buClrTx/>
              <a:buSzPct val="65000"/>
              <a:buFontTx/>
              <a:buNone/>
              <a:defRPr/>
            </a:pPr>
            <a:r>
              <a:rPr lang="cs-CZ" sz="32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Nosnou platformou EŘ </a:t>
            </a:r>
          </a:p>
          <a:p>
            <a:pPr algn="just">
              <a:spcBef>
                <a:spcPts val="800"/>
              </a:spcBef>
              <a:buClrTx/>
              <a:buSzPct val="65000"/>
              <a:buFontTx/>
              <a:buNone/>
              <a:defRPr/>
            </a:pPr>
            <a:r>
              <a:rPr lang="cs-CZ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  <a:cs typeface="Times New Roman" pitchFamily="16" charset="0"/>
              </a:rPr>
              <a:t>Je exekuční titul</a:t>
            </a:r>
          </a:p>
          <a:p>
            <a:pPr algn="just">
              <a:spcBef>
                <a:spcPts val="800"/>
              </a:spcBef>
              <a:buClrTx/>
              <a:buSzPct val="65000"/>
              <a:buFontTx/>
              <a:buNone/>
              <a:defRPr/>
            </a:pPr>
            <a:endParaRPr lang="cs-CZ" sz="3200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2" charset="0"/>
              <a:cs typeface="Times New Roman" pitchFamily="16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ext Box 1"/>
          <p:cNvSpPr txBox="1">
            <a:spLocks noChangeArrowheads="1"/>
          </p:cNvSpPr>
          <p:nvPr/>
        </p:nvSpPr>
        <p:spPr bwMode="auto">
          <a:xfrm>
            <a:off x="684213" y="260350"/>
            <a:ext cx="7772400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cs-CZ" sz="5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Subjekty</a:t>
            </a:r>
            <a:r>
              <a:rPr lang="cs-CZ" sz="5400" b="1" dirty="0" smtClean="0">
                <a:solidFill>
                  <a:srgbClr val="D43F16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cs-CZ" sz="5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řízení</a:t>
            </a:r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1331913" y="2420938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lnSpc>
                <a:spcPct val="60000"/>
              </a:lnSpc>
              <a:spcBef>
                <a:spcPts val="550"/>
              </a:spcBef>
              <a:buClrTx/>
              <a:buSzPct val="65000"/>
              <a:buFontTx/>
              <a:buNone/>
              <a:defRPr/>
            </a:pPr>
            <a:r>
              <a:rPr lang="cs-CZ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Základní subjekty</a:t>
            </a:r>
            <a:endParaRPr lang="cs-CZ" sz="2200" b="1" u="sng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2" charset="0"/>
            </a:endParaRPr>
          </a:p>
          <a:p>
            <a:pPr>
              <a:lnSpc>
                <a:spcPct val="60000"/>
              </a:lnSpc>
              <a:spcBef>
                <a:spcPts val="550"/>
              </a:spcBef>
              <a:buClrTx/>
              <a:buSzPct val="65000"/>
              <a:buFontTx/>
              <a:buNone/>
              <a:defRPr/>
            </a:pPr>
            <a:r>
              <a:rPr lang="cs-CZ" sz="2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IŘ </a:t>
            </a:r>
            <a:r>
              <a:rPr lang="cs-CZ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			</a:t>
            </a:r>
            <a:r>
              <a:rPr lang="cs-CZ" sz="22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		</a:t>
            </a:r>
            <a:r>
              <a:rPr lang="cs-CZ" sz="2200" b="1" u="sng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EŘ</a:t>
            </a:r>
          </a:p>
          <a:p>
            <a:pPr>
              <a:lnSpc>
                <a:spcPct val="60000"/>
              </a:lnSpc>
              <a:spcBef>
                <a:spcPts val="550"/>
              </a:spcBef>
              <a:buClrTx/>
              <a:buSzPct val="65000"/>
              <a:buFontTx/>
              <a:buNone/>
              <a:defRPr/>
            </a:pPr>
            <a:r>
              <a:rPr lang="cs-CZ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Soud					</a:t>
            </a:r>
            <a:r>
              <a:rPr lang="cs-CZ" sz="2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Soud</a:t>
            </a:r>
          </a:p>
          <a:p>
            <a:pPr>
              <a:lnSpc>
                <a:spcPct val="60000"/>
              </a:lnSpc>
              <a:spcBef>
                <a:spcPts val="550"/>
              </a:spcBef>
              <a:buClrTx/>
              <a:buSzPct val="65000"/>
              <a:buFontTx/>
              <a:buNone/>
              <a:defRPr/>
            </a:pPr>
            <a:r>
              <a:rPr lang="cs-CZ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Insolvenční správce 		</a:t>
            </a:r>
            <a:r>
              <a:rPr lang="cs-CZ" sz="2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Exekutor</a:t>
            </a:r>
          </a:p>
          <a:p>
            <a:pPr>
              <a:lnSpc>
                <a:spcPct val="60000"/>
              </a:lnSpc>
              <a:spcBef>
                <a:spcPts val="550"/>
              </a:spcBef>
              <a:buClrTx/>
              <a:buSzPct val="65000"/>
              <a:buFontTx/>
              <a:buNone/>
              <a:defRPr/>
            </a:pPr>
            <a:r>
              <a:rPr lang="cs-CZ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Dlužník 				</a:t>
            </a:r>
            <a:r>
              <a:rPr lang="cs-CZ" sz="2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Povinný</a:t>
            </a:r>
          </a:p>
          <a:p>
            <a:pPr>
              <a:lnSpc>
                <a:spcPct val="60000"/>
              </a:lnSpc>
              <a:spcBef>
                <a:spcPts val="550"/>
              </a:spcBef>
              <a:buClrTx/>
              <a:buSzPct val="65000"/>
              <a:buFontTx/>
              <a:buNone/>
              <a:defRPr/>
            </a:pPr>
            <a:r>
              <a:rPr lang="cs-CZ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Věřitelé 				</a:t>
            </a:r>
            <a:r>
              <a:rPr lang="cs-CZ" sz="22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Oprávněný</a:t>
            </a:r>
          </a:p>
          <a:p>
            <a:pPr>
              <a:lnSpc>
                <a:spcPct val="60000"/>
              </a:lnSpc>
              <a:spcBef>
                <a:spcPts val="550"/>
              </a:spcBef>
              <a:buClrTx/>
              <a:buSzPct val="65000"/>
              <a:buFontTx/>
              <a:buNone/>
              <a:defRPr/>
            </a:pPr>
            <a:r>
              <a:rPr lang="cs-CZ" sz="2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Věřitelské orgány</a:t>
            </a:r>
          </a:p>
          <a:p>
            <a:pPr>
              <a:lnSpc>
                <a:spcPct val="60000"/>
              </a:lnSpc>
              <a:spcBef>
                <a:spcPts val="550"/>
              </a:spcBef>
              <a:buClrTx/>
              <a:buSzPct val="65000"/>
              <a:buFontTx/>
              <a:buNone/>
              <a:defRPr/>
            </a:pPr>
            <a:endParaRPr lang="cs-CZ" sz="22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2" charset="0"/>
            </a:endParaRPr>
          </a:p>
          <a:p>
            <a:pPr>
              <a:lnSpc>
                <a:spcPct val="60000"/>
              </a:lnSpc>
              <a:spcBef>
                <a:spcPts val="550"/>
              </a:spcBef>
              <a:buClrTx/>
              <a:buSzPct val="65000"/>
              <a:buFontTx/>
              <a:buNone/>
              <a:defRPr/>
            </a:pPr>
            <a:endParaRPr lang="cs-CZ" sz="22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ext Box 1"/>
          <p:cNvSpPr txBox="1">
            <a:spLocks noChangeArrowheads="1"/>
          </p:cNvSpPr>
          <p:nvPr/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cs-CZ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Průběh</a:t>
            </a:r>
            <a:r>
              <a:rPr lang="cs-CZ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cs-CZ" sz="40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řízení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533400" indent="-531813">
              <a:tabLst>
                <a:tab pos="1103313" algn="l"/>
                <a:tab pos="2017713" algn="l"/>
                <a:tab pos="2932113" algn="l"/>
                <a:tab pos="3846513" algn="l"/>
                <a:tab pos="4760913" algn="l"/>
                <a:tab pos="5675313" algn="l"/>
                <a:tab pos="6589713" algn="l"/>
                <a:tab pos="7504113" algn="l"/>
                <a:tab pos="8418513" algn="l"/>
                <a:tab pos="9332913" algn="l"/>
                <a:tab pos="102473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1103313" algn="l"/>
                <a:tab pos="2017713" algn="l"/>
                <a:tab pos="2932113" algn="l"/>
                <a:tab pos="3846513" algn="l"/>
                <a:tab pos="4760913" algn="l"/>
                <a:tab pos="5675313" algn="l"/>
                <a:tab pos="6589713" algn="l"/>
                <a:tab pos="7504113" algn="l"/>
                <a:tab pos="8418513" algn="l"/>
                <a:tab pos="9332913" algn="l"/>
                <a:tab pos="102473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1103313" algn="l"/>
                <a:tab pos="2017713" algn="l"/>
                <a:tab pos="2932113" algn="l"/>
                <a:tab pos="3846513" algn="l"/>
                <a:tab pos="4760913" algn="l"/>
                <a:tab pos="5675313" algn="l"/>
                <a:tab pos="6589713" algn="l"/>
                <a:tab pos="7504113" algn="l"/>
                <a:tab pos="8418513" algn="l"/>
                <a:tab pos="9332913" algn="l"/>
                <a:tab pos="102473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1103313" algn="l"/>
                <a:tab pos="2017713" algn="l"/>
                <a:tab pos="2932113" algn="l"/>
                <a:tab pos="3846513" algn="l"/>
                <a:tab pos="4760913" algn="l"/>
                <a:tab pos="5675313" algn="l"/>
                <a:tab pos="6589713" algn="l"/>
                <a:tab pos="7504113" algn="l"/>
                <a:tab pos="8418513" algn="l"/>
                <a:tab pos="9332913" algn="l"/>
                <a:tab pos="102473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1103313" algn="l"/>
                <a:tab pos="2017713" algn="l"/>
                <a:tab pos="2932113" algn="l"/>
                <a:tab pos="3846513" algn="l"/>
                <a:tab pos="4760913" algn="l"/>
                <a:tab pos="5675313" algn="l"/>
                <a:tab pos="6589713" algn="l"/>
                <a:tab pos="7504113" algn="l"/>
                <a:tab pos="8418513" algn="l"/>
                <a:tab pos="9332913" algn="l"/>
                <a:tab pos="102473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103313" algn="l"/>
                <a:tab pos="2017713" algn="l"/>
                <a:tab pos="2932113" algn="l"/>
                <a:tab pos="3846513" algn="l"/>
                <a:tab pos="4760913" algn="l"/>
                <a:tab pos="5675313" algn="l"/>
                <a:tab pos="6589713" algn="l"/>
                <a:tab pos="7504113" algn="l"/>
                <a:tab pos="8418513" algn="l"/>
                <a:tab pos="9332913" algn="l"/>
                <a:tab pos="102473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103313" algn="l"/>
                <a:tab pos="2017713" algn="l"/>
                <a:tab pos="2932113" algn="l"/>
                <a:tab pos="3846513" algn="l"/>
                <a:tab pos="4760913" algn="l"/>
                <a:tab pos="5675313" algn="l"/>
                <a:tab pos="6589713" algn="l"/>
                <a:tab pos="7504113" algn="l"/>
                <a:tab pos="8418513" algn="l"/>
                <a:tab pos="9332913" algn="l"/>
                <a:tab pos="102473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103313" algn="l"/>
                <a:tab pos="2017713" algn="l"/>
                <a:tab pos="2932113" algn="l"/>
                <a:tab pos="3846513" algn="l"/>
                <a:tab pos="4760913" algn="l"/>
                <a:tab pos="5675313" algn="l"/>
                <a:tab pos="6589713" algn="l"/>
                <a:tab pos="7504113" algn="l"/>
                <a:tab pos="8418513" algn="l"/>
                <a:tab pos="9332913" algn="l"/>
                <a:tab pos="102473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1103313" algn="l"/>
                <a:tab pos="2017713" algn="l"/>
                <a:tab pos="2932113" algn="l"/>
                <a:tab pos="3846513" algn="l"/>
                <a:tab pos="4760913" algn="l"/>
                <a:tab pos="5675313" algn="l"/>
                <a:tab pos="6589713" algn="l"/>
                <a:tab pos="7504113" algn="l"/>
                <a:tab pos="8418513" algn="l"/>
                <a:tab pos="9332913" algn="l"/>
                <a:tab pos="102473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lnSpc>
                <a:spcPct val="80000"/>
              </a:lnSpc>
              <a:spcBef>
                <a:spcPts val="700"/>
              </a:spcBef>
              <a:buClrTx/>
              <a:buSzPct val="65000"/>
              <a:buFontTx/>
              <a:buNone/>
              <a:defRPr/>
            </a:pPr>
            <a:r>
              <a:rPr lang="cs-CZ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Průběh IŘ</a:t>
            </a:r>
          </a:p>
          <a:p>
            <a:pPr>
              <a:lnSpc>
                <a:spcPct val="80000"/>
              </a:lnSpc>
              <a:spcBef>
                <a:spcPts val="700"/>
              </a:spcBef>
              <a:buClrTx/>
              <a:buSzPct val="65000"/>
              <a:buFontTx/>
              <a:buNone/>
              <a:defRPr/>
            </a:pPr>
            <a:r>
              <a:rPr lang="cs-CZ" sz="2800" b="1" smtClean="0">
                <a:solidFill>
                  <a:srgbClr val="33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A) ZKOUMÁNÍ ÚPADKU</a:t>
            </a:r>
            <a:r>
              <a:rPr lang="cs-CZ" sz="28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 </a:t>
            </a:r>
          </a:p>
          <a:p>
            <a:pPr>
              <a:lnSpc>
                <a:spcPct val="80000"/>
              </a:lnSpc>
              <a:spcBef>
                <a:spcPts val="700"/>
              </a:spcBef>
              <a:buClrTx/>
              <a:buSzPct val="65000"/>
              <a:buFontTx/>
              <a:buNone/>
              <a:defRPr/>
            </a:pPr>
            <a:r>
              <a:rPr lang="cs-CZ" sz="28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B) ŘEŠENÍ ÚPADKU</a:t>
            </a:r>
          </a:p>
          <a:p>
            <a:pPr>
              <a:lnSpc>
                <a:spcPct val="80000"/>
              </a:lnSpc>
              <a:spcBef>
                <a:spcPts val="700"/>
              </a:spcBef>
              <a:buClrTx/>
              <a:buSzPct val="65000"/>
              <a:buFontTx/>
              <a:buNone/>
              <a:defRPr/>
            </a:pPr>
            <a:endParaRPr lang="cs-CZ" sz="2800" b="1" smtClean="0">
              <a:solidFill>
                <a:srgbClr val="339933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2" charset="0"/>
            </a:endParaRPr>
          </a:p>
          <a:p>
            <a:pPr>
              <a:lnSpc>
                <a:spcPct val="80000"/>
              </a:lnSpc>
              <a:spcBef>
                <a:spcPts val="700"/>
              </a:spcBef>
              <a:buClrTx/>
              <a:buSzPct val="65000"/>
              <a:buFontTx/>
              <a:buNone/>
              <a:defRPr/>
            </a:pPr>
            <a:r>
              <a:rPr lang="cs-CZ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Průběh EŘ</a:t>
            </a:r>
          </a:p>
          <a:p>
            <a:pPr>
              <a:lnSpc>
                <a:spcPct val="80000"/>
              </a:lnSpc>
              <a:spcBef>
                <a:spcPts val="700"/>
              </a:spcBef>
              <a:buClrTx/>
              <a:buSzPct val="65000"/>
              <a:buFontTx/>
              <a:buNone/>
              <a:defRPr/>
            </a:pPr>
            <a:r>
              <a:rPr lang="cs-CZ" sz="2800" b="1" smtClean="0">
                <a:solidFill>
                  <a:srgbClr val="3399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A) NAŘÍZENÍ VR x POVĚŘENÍ</a:t>
            </a:r>
          </a:p>
          <a:p>
            <a:pPr>
              <a:lnSpc>
                <a:spcPct val="80000"/>
              </a:lnSpc>
              <a:spcBef>
                <a:spcPts val="700"/>
              </a:spcBef>
              <a:buClrTx/>
              <a:buSzPct val="65000"/>
              <a:buFontTx/>
              <a:buNone/>
              <a:defRPr/>
            </a:pPr>
            <a:r>
              <a:rPr lang="cs-CZ" sz="28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B) POSTIŽENÍ MAJETKU POVINNÉHO</a:t>
            </a:r>
          </a:p>
          <a:p>
            <a:pPr>
              <a:lnSpc>
                <a:spcPct val="80000"/>
              </a:lnSpc>
              <a:spcBef>
                <a:spcPts val="700"/>
              </a:spcBef>
              <a:buClrTx/>
              <a:buSzPct val="65000"/>
              <a:buFontTx/>
              <a:buNone/>
              <a:defRPr/>
            </a:pPr>
            <a:endParaRPr lang="cs-CZ" sz="2800" b="1" smtClean="0">
              <a:solidFill>
                <a:srgbClr val="0000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 Box 1"/>
          <p:cNvSpPr txBox="1">
            <a:spLocks noChangeArrowheads="1"/>
          </p:cNvSpPr>
          <p:nvPr/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cs-CZ" sz="4400" b="1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Účinky IŘ</a:t>
            </a:r>
          </a:p>
        </p:txBody>
      </p:sp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lnSpc>
                <a:spcPct val="80000"/>
              </a:lnSpc>
              <a:spcBef>
                <a:spcPts val="500"/>
              </a:spcBef>
              <a:buClrTx/>
              <a:buSzPct val="65000"/>
              <a:buFontTx/>
              <a:buNone/>
              <a:defRPr/>
            </a:pPr>
            <a:endParaRPr lang="cs-CZ" sz="200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2" charset="0"/>
            </a:endParaRPr>
          </a:p>
          <a:p>
            <a:pPr>
              <a:lnSpc>
                <a:spcPct val="80000"/>
              </a:lnSpc>
              <a:spcBef>
                <a:spcPts val="500"/>
              </a:spcBef>
              <a:buClrTx/>
              <a:buSzPct val="65000"/>
              <a:buFontTx/>
              <a:buNone/>
              <a:defRPr/>
            </a:pPr>
            <a:r>
              <a:rPr lang="cs-CZ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	(1) Se </a:t>
            </a:r>
            <a:r>
              <a:rPr lang="cs-CZ" sz="2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zahájením</a:t>
            </a:r>
            <a:r>
              <a:rPr lang="cs-CZ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 </a:t>
            </a:r>
            <a:r>
              <a:rPr lang="cs-CZ" sz="2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insolvenčního řízení</a:t>
            </a:r>
            <a:r>
              <a:rPr lang="cs-CZ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 se </a:t>
            </a:r>
            <a:r>
              <a:rPr lang="cs-CZ" sz="2000" b="1" smtClean="0">
                <a:solidFill>
                  <a:srgbClr val="FF99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spojují</a:t>
            </a:r>
            <a:r>
              <a:rPr lang="cs-CZ" sz="2000" smtClean="0">
                <a:solidFill>
                  <a:srgbClr val="FFFF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 </a:t>
            </a:r>
            <a:r>
              <a:rPr lang="cs-CZ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tyto </a:t>
            </a:r>
            <a:r>
              <a:rPr lang="cs-CZ" sz="20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účinky</a:t>
            </a:r>
            <a:r>
              <a:rPr lang="cs-CZ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:</a:t>
            </a:r>
          </a:p>
          <a:p>
            <a:pPr>
              <a:lnSpc>
                <a:spcPct val="80000"/>
              </a:lnSpc>
              <a:spcBef>
                <a:spcPts val="500"/>
              </a:spcBef>
              <a:buClrTx/>
              <a:buSzPct val="65000"/>
              <a:buFontTx/>
              <a:buNone/>
              <a:defRPr/>
            </a:pPr>
            <a:r>
              <a:rPr lang="cs-CZ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 a) </a:t>
            </a:r>
            <a:r>
              <a:rPr lang="cs-CZ" sz="20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pohledávky</a:t>
            </a:r>
            <a:r>
              <a:rPr lang="cs-CZ" sz="200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 </a:t>
            </a:r>
            <a:r>
              <a:rPr lang="cs-CZ" sz="20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nelze uplatnit mimo IŘ</a:t>
            </a:r>
          </a:p>
          <a:p>
            <a:pPr>
              <a:lnSpc>
                <a:spcPct val="80000"/>
              </a:lnSpc>
              <a:spcBef>
                <a:spcPts val="500"/>
              </a:spcBef>
              <a:buClrTx/>
              <a:buSzPct val="65000"/>
              <a:buFontTx/>
              <a:buNone/>
              <a:defRPr/>
            </a:pPr>
            <a:r>
              <a:rPr lang="cs-CZ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 b) </a:t>
            </a:r>
            <a:r>
              <a:rPr lang="cs-CZ" sz="20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právo na uspokojení ze zajištění</a:t>
            </a:r>
            <a:r>
              <a:rPr lang="cs-CZ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 </a:t>
            </a:r>
            <a:r>
              <a:rPr lang="cs-CZ" sz="20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lze uplatnit a nově nabýt</a:t>
            </a:r>
            <a:r>
              <a:rPr lang="cs-CZ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 </a:t>
            </a:r>
            <a:r>
              <a:rPr lang="cs-CZ" sz="2000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jen za podmínek stanovených tímto zákonem</a:t>
            </a:r>
          </a:p>
          <a:p>
            <a:pPr>
              <a:lnSpc>
                <a:spcPct val="80000"/>
              </a:lnSpc>
              <a:spcBef>
                <a:spcPts val="500"/>
              </a:spcBef>
              <a:buClrTx/>
              <a:buSzPct val="65000"/>
              <a:buFontTx/>
              <a:buNone/>
              <a:defRPr/>
            </a:pPr>
            <a:r>
              <a:rPr lang="cs-CZ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 c) </a:t>
            </a:r>
            <a:r>
              <a:rPr lang="cs-CZ" sz="20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výkon rozhodnutí či exekuci</a:t>
            </a:r>
            <a:r>
              <a:rPr lang="cs-CZ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, </a:t>
            </a:r>
            <a:r>
              <a:rPr lang="cs-CZ" sz="20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lze nařídit nebo zahájit</a:t>
            </a:r>
            <a:r>
              <a:rPr lang="cs-CZ" sz="2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, </a:t>
            </a:r>
            <a:r>
              <a:rPr lang="cs-CZ" sz="20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nelze jej však provést</a:t>
            </a:r>
            <a:r>
              <a:rPr lang="cs-CZ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,</a:t>
            </a:r>
          </a:p>
          <a:p>
            <a:pPr>
              <a:lnSpc>
                <a:spcPct val="80000"/>
              </a:lnSpc>
              <a:spcBef>
                <a:spcPts val="500"/>
              </a:spcBef>
              <a:buClrTx/>
              <a:buSzPct val="65000"/>
              <a:buFontTx/>
              <a:buNone/>
              <a:defRPr/>
            </a:pPr>
            <a:r>
              <a:rPr lang="cs-CZ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d)</a:t>
            </a:r>
            <a:r>
              <a:rPr lang="cs-CZ" sz="2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 </a:t>
            </a:r>
            <a:r>
              <a:rPr lang="cs-CZ" sz="20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nelze uplatnit dohodou věřitele a dlužníka založené právo na výplatu srážek ze mzdy nebo jiných příjmů</a:t>
            </a:r>
          </a:p>
          <a:p>
            <a:pPr>
              <a:lnSpc>
                <a:spcPct val="80000"/>
              </a:lnSpc>
              <a:spcBef>
                <a:spcPts val="500"/>
              </a:spcBef>
              <a:buClrTx/>
              <a:buSzPct val="65000"/>
              <a:buFontTx/>
              <a:buNone/>
              <a:defRPr/>
            </a:pPr>
            <a:r>
              <a:rPr lang="cs-CZ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e)</a:t>
            </a:r>
            <a:r>
              <a:rPr lang="cs-CZ" sz="2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 </a:t>
            </a:r>
            <a:r>
              <a:rPr lang="cs-CZ" sz="20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Lhůty</a:t>
            </a:r>
            <a:r>
              <a:rPr lang="cs-CZ" sz="20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 </a:t>
            </a:r>
            <a:r>
              <a:rPr lang="cs-CZ" sz="20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k uplatnění práv</a:t>
            </a:r>
            <a:r>
              <a:rPr lang="cs-CZ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, která lze uplatnit pouze přihláškou, po zahájení insolvenčního řízení </a:t>
            </a:r>
            <a:r>
              <a:rPr lang="cs-CZ" sz="20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nezačínají nebo dále neběží</a:t>
            </a:r>
          </a:p>
          <a:p>
            <a:pPr>
              <a:lnSpc>
                <a:spcPct val="80000"/>
              </a:lnSpc>
              <a:spcBef>
                <a:spcPts val="500"/>
              </a:spcBef>
              <a:buClrTx/>
              <a:buSzPct val="65000"/>
              <a:buFontTx/>
              <a:buNone/>
              <a:defRPr/>
            </a:pPr>
            <a:r>
              <a:rPr lang="cs-CZ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f)</a:t>
            </a:r>
            <a:r>
              <a:rPr lang="cs-CZ" sz="2000" b="1" smtClean="0">
                <a:solidFill>
                  <a:srgbClr val="000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 dlužník je povinen zdržet se nakládání s majetkovou podstatou -) směřuje-li k podstatné změně MP</a:t>
            </a:r>
          </a:p>
          <a:p>
            <a:pPr>
              <a:lnSpc>
                <a:spcPct val="80000"/>
              </a:lnSpc>
              <a:spcBef>
                <a:spcPts val="500"/>
              </a:spcBef>
              <a:buClrTx/>
              <a:buSzPct val="65000"/>
              <a:buFontTx/>
              <a:buNone/>
              <a:defRPr/>
            </a:pPr>
            <a:endParaRPr lang="cs-CZ" sz="200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2" charset="0"/>
            </a:endParaRPr>
          </a:p>
          <a:p>
            <a:pPr>
              <a:lnSpc>
                <a:spcPct val="80000"/>
              </a:lnSpc>
              <a:spcBef>
                <a:spcPts val="500"/>
              </a:spcBef>
              <a:buClrTx/>
              <a:buSzPct val="65000"/>
              <a:buFontTx/>
              <a:buNone/>
              <a:defRPr/>
            </a:pPr>
            <a:r>
              <a:rPr lang="cs-CZ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	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>
              <a:defRPr/>
            </a:pPr>
            <a:r>
              <a:rPr lang="cs-CZ" altLang="cs-CZ" sz="4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Prameny civilních exekucí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cs-CZ" altLang="cs-CZ" sz="1800" dirty="0" smtClean="0">
                <a:latin typeface="Times New Roman" pitchFamily="18" charset="0"/>
                <a:cs typeface="Times New Roman" pitchFamily="18" charset="0"/>
              </a:rPr>
              <a:t>Zákon č. 99/1963 Sb., občanský soudní řád (zejména část šestá)</a:t>
            </a:r>
          </a:p>
          <a:p>
            <a:pPr>
              <a:defRPr/>
            </a:pPr>
            <a:r>
              <a:rPr lang="cs-CZ" altLang="cs-CZ" sz="1800" dirty="0" smtClean="0">
                <a:latin typeface="Times New Roman" pitchFamily="18" charset="0"/>
                <a:cs typeface="Times New Roman" pitchFamily="18" charset="0"/>
              </a:rPr>
              <a:t>Zákon č. 120/2001 Sb., o soudních exekutorech a exekuční činnosti (exekuční řád)</a:t>
            </a:r>
          </a:p>
          <a:p>
            <a:pPr>
              <a:defRPr/>
            </a:pPr>
            <a:r>
              <a:rPr lang="cs-CZ" altLang="cs-CZ" sz="1800" dirty="0" smtClean="0">
                <a:latin typeface="Times New Roman" pitchFamily="18" charset="0"/>
                <a:cs typeface="Times New Roman" pitchFamily="18" charset="0"/>
              </a:rPr>
              <a:t>Zákon č. 292/2013 Sb., o zvláštních řízeních soudních</a:t>
            </a:r>
          </a:p>
          <a:p>
            <a:pPr>
              <a:defRPr/>
            </a:pPr>
            <a:r>
              <a:rPr lang="cs-CZ" altLang="cs-CZ" sz="1800" dirty="0" smtClean="0">
                <a:latin typeface="Times New Roman" pitchFamily="18" charset="0"/>
                <a:cs typeface="Times New Roman" pitchFamily="18" charset="0"/>
              </a:rPr>
              <a:t>Vyhláška č. 37/1992 Sb., o jednacím řádu pro okresní a krajské soudy</a:t>
            </a:r>
          </a:p>
          <a:p>
            <a:pPr>
              <a:defRPr/>
            </a:pPr>
            <a:r>
              <a:rPr lang="cs-CZ" altLang="cs-CZ" sz="1800" dirty="0" smtClean="0">
                <a:latin typeface="Times New Roman" pitchFamily="18" charset="0"/>
                <a:cs typeface="Times New Roman" pitchFamily="18" charset="0"/>
              </a:rPr>
              <a:t>Vyhláška č. 330/2001 Sb., o odměně a náhradách soudního exekutora</a:t>
            </a: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6" name="Zástupný symbol pro číslo snímku 4"/>
          <p:cNvSpPr>
            <a:spLocks noGrp="1"/>
          </p:cNvSpPr>
          <p:nvPr>
            <p:ph type="sldNum" sz="quarter" idx="12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19D0DB25-A246-46F2-AE78-6AD89058828A}" type="slidenum">
              <a:rPr lang="cs-CZ" altLang="cs-CZ" smtClean="0">
                <a:latin typeface="Arial" charset="0"/>
              </a:rPr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4</a:t>
            </a:fld>
            <a:endParaRPr lang="cs-CZ" altLang="cs-CZ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rrowheads="1"/>
          </p:cNvSpPr>
          <p:nvPr/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cs-CZ" sz="4400" b="1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Účinky EŘ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lnSpc>
                <a:spcPct val="80000"/>
              </a:lnSpc>
              <a:spcBef>
                <a:spcPts val="500"/>
              </a:spcBef>
              <a:buClrTx/>
              <a:buSzPct val="65000"/>
              <a:buFontTx/>
              <a:buNone/>
              <a:defRPr/>
            </a:pPr>
            <a:endParaRPr lang="cs-CZ" sz="2000" smtClean="0">
              <a:effectLst>
                <a:outerShdw blurRad="38100" dist="38100" dir="2700000" algn="tl">
                  <a:srgbClr val="C0C0C0"/>
                </a:outerShdw>
              </a:effectLst>
              <a:latin typeface="Tahoma" pitchFamily="32" charset="0"/>
            </a:endParaRPr>
          </a:p>
          <a:p>
            <a:pPr>
              <a:lnSpc>
                <a:spcPct val="80000"/>
              </a:lnSpc>
              <a:spcBef>
                <a:spcPts val="900"/>
              </a:spcBef>
              <a:buClrTx/>
              <a:buSzPct val="65000"/>
              <a:buFontTx/>
              <a:buNone/>
              <a:defRPr/>
            </a:pPr>
            <a:r>
              <a:rPr lang="cs-CZ" sz="3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1) </a:t>
            </a:r>
            <a:r>
              <a:rPr lang="cs-CZ" sz="3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Arrestatorium</a:t>
            </a:r>
          </a:p>
          <a:p>
            <a:pPr>
              <a:lnSpc>
                <a:spcPct val="80000"/>
              </a:lnSpc>
              <a:spcBef>
                <a:spcPts val="900"/>
              </a:spcBef>
              <a:buClrTx/>
              <a:buSzPct val="65000"/>
              <a:buFontTx/>
              <a:buNone/>
              <a:defRPr/>
            </a:pPr>
            <a:r>
              <a:rPr lang="cs-CZ" sz="3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směřuje vůči třetím osobám</a:t>
            </a:r>
          </a:p>
          <a:p>
            <a:pPr>
              <a:lnSpc>
                <a:spcPct val="80000"/>
              </a:lnSpc>
              <a:spcBef>
                <a:spcPts val="900"/>
              </a:spcBef>
              <a:buClrTx/>
              <a:buSzPct val="65000"/>
              <a:buFontTx/>
              <a:buNone/>
              <a:defRPr/>
            </a:pPr>
            <a:r>
              <a:rPr lang="cs-CZ" sz="3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2) </a:t>
            </a:r>
            <a:r>
              <a:rPr lang="cs-CZ" sz="3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Inhibitorium</a:t>
            </a:r>
          </a:p>
          <a:p>
            <a:pPr>
              <a:lnSpc>
                <a:spcPct val="80000"/>
              </a:lnSpc>
              <a:spcBef>
                <a:spcPts val="900"/>
              </a:spcBef>
              <a:buClrTx/>
              <a:buSzPct val="65000"/>
              <a:buFontTx/>
              <a:buNone/>
              <a:defRPr/>
            </a:pPr>
            <a:r>
              <a:rPr lang="cs-CZ" sz="3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směřuje vůči dlužníkovi</a:t>
            </a:r>
          </a:p>
          <a:p>
            <a:pPr>
              <a:lnSpc>
                <a:spcPct val="80000"/>
              </a:lnSpc>
              <a:spcBef>
                <a:spcPts val="900"/>
              </a:spcBef>
              <a:buClrTx/>
              <a:buSzPct val="65000"/>
              <a:buFontTx/>
              <a:buNone/>
              <a:defRPr/>
            </a:pPr>
            <a:endParaRPr lang="cs-CZ" sz="3600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2" charset="0"/>
            </a:endParaRPr>
          </a:p>
          <a:p>
            <a:pPr>
              <a:lnSpc>
                <a:spcPct val="80000"/>
              </a:lnSpc>
              <a:spcBef>
                <a:spcPts val="500"/>
              </a:spcBef>
              <a:buClrTx/>
              <a:buSzPct val="65000"/>
              <a:buFontTx/>
              <a:buNone/>
              <a:defRPr/>
            </a:pPr>
            <a:r>
              <a:rPr lang="cs-CZ" sz="2000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	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ext Box 1"/>
          <p:cNvSpPr txBox="1">
            <a:spLocks noChangeArrowheads="1"/>
          </p:cNvSpPr>
          <p:nvPr/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cs-CZ" sz="440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Zůsob řešení úpadku a postižení majetku povinného </a:t>
            </a:r>
          </a:p>
        </p:txBody>
      </p:sp>
      <p:sp>
        <p:nvSpPr>
          <p:cNvPr id="33794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lnSpc>
                <a:spcPct val="80000"/>
              </a:lnSpc>
              <a:spcBef>
                <a:spcPts val="600"/>
              </a:spcBef>
              <a:buClrTx/>
              <a:buSzPct val="65000"/>
              <a:buFontTx/>
              <a:buNone/>
              <a:defRPr/>
            </a:pPr>
            <a:r>
              <a:rPr lang="cs-CZ" sz="2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V IŘ i EŘ</a:t>
            </a:r>
          </a:p>
          <a:p>
            <a:pPr>
              <a:lnSpc>
                <a:spcPct val="80000"/>
              </a:lnSpc>
              <a:spcBef>
                <a:spcPts val="600"/>
              </a:spcBef>
              <a:buClrTx/>
              <a:buSzPct val="65000"/>
              <a:buFontTx/>
              <a:buNone/>
              <a:defRPr/>
            </a:pPr>
            <a:r>
              <a:rPr lang="cs-CZ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Lze využít </a:t>
            </a:r>
            <a:r>
              <a:rPr lang="cs-CZ" sz="2400" b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jen zákonem vymezené způsoby</a:t>
            </a:r>
          </a:p>
          <a:p>
            <a:pPr>
              <a:lnSpc>
                <a:spcPct val="80000"/>
              </a:lnSpc>
              <a:spcBef>
                <a:spcPts val="600"/>
              </a:spcBef>
              <a:buClrTx/>
              <a:buSzPct val="65000"/>
              <a:buFontTx/>
              <a:buNone/>
              <a:defRPr/>
            </a:pPr>
            <a:r>
              <a:rPr lang="cs-CZ" sz="2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Řešení úpadku </a:t>
            </a:r>
          </a:p>
          <a:p>
            <a:pPr>
              <a:lnSpc>
                <a:spcPct val="80000"/>
              </a:lnSpc>
              <a:spcBef>
                <a:spcPts val="600"/>
              </a:spcBef>
              <a:buClrTx/>
              <a:buSzPct val="65000"/>
              <a:buFontTx/>
              <a:buNone/>
              <a:defRPr/>
            </a:pPr>
            <a:r>
              <a:rPr lang="cs-CZ" sz="2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Postižení majetku povinného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rrowheads="1"/>
          </p:cNvSpPr>
          <p:nvPr/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cs-CZ" sz="4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Způsob řešení úpadku a postižení majetku povinného </a:t>
            </a:r>
          </a:p>
        </p:txBody>
      </p:sp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342900" indent="-341313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lnSpc>
                <a:spcPct val="80000"/>
              </a:lnSpc>
              <a:spcBef>
                <a:spcPts val="600"/>
              </a:spcBef>
              <a:buClrTx/>
              <a:buSzPct val="65000"/>
              <a:buFontTx/>
              <a:buNone/>
              <a:defRPr/>
            </a:pPr>
            <a:r>
              <a:rPr lang="cs-CZ" sz="2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IŘ i EŘ</a:t>
            </a:r>
          </a:p>
          <a:p>
            <a:pPr>
              <a:lnSpc>
                <a:spcPct val="80000"/>
              </a:lnSpc>
              <a:spcBef>
                <a:spcPts val="600"/>
              </a:spcBef>
              <a:buClrTx/>
              <a:buSzPct val="65000"/>
              <a:buFontTx/>
              <a:buNone/>
              <a:defRPr/>
            </a:pPr>
            <a:r>
              <a:rPr lang="cs-CZ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Využívá </a:t>
            </a:r>
          </a:p>
          <a:p>
            <a:pPr>
              <a:lnSpc>
                <a:spcPct val="80000"/>
              </a:lnSpc>
              <a:spcBef>
                <a:spcPts val="600"/>
              </a:spcBef>
              <a:buClrTx/>
              <a:buSzPct val="65000"/>
              <a:buFontTx/>
              <a:buNone/>
              <a:defRPr/>
            </a:pPr>
            <a:r>
              <a:rPr lang="cs-CZ" sz="2400" b="1" smtClean="0">
                <a:solidFill>
                  <a:srgbClr val="00B05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zpeněžení majetku dlužníka</a:t>
            </a:r>
            <a:r>
              <a:rPr lang="cs-CZ" sz="24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 </a:t>
            </a:r>
          </a:p>
          <a:p>
            <a:pPr>
              <a:lnSpc>
                <a:spcPct val="80000"/>
              </a:lnSpc>
              <a:spcBef>
                <a:spcPts val="600"/>
              </a:spcBef>
              <a:buClrTx/>
              <a:buSzPct val="65000"/>
              <a:buFontTx/>
              <a:buNone/>
              <a:defRPr/>
            </a:pPr>
            <a:r>
              <a:rPr lang="cs-CZ" sz="2400" b="1" smtClean="0">
                <a:solidFill>
                  <a:srgbClr val="0070C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i jiné nástroje</a:t>
            </a:r>
          </a:p>
          <a:p>
            <a:pPr>
              <a:lnSpc>
                <a:spcPct val="80000"/>
              </a:lnSpc>
              <a:spcBef>
                <a:spcPts val="600"/>
              </a:spcBef>
              <a:buClrTx/>
              <a:buSzPct val="65000"/>
              <a:buFontTx/>
              <a:buNone/>
              <a:defRPr/>
            </a:pPr>
            <a:r>
              <a:rPr lang="cs-CZ" sz="2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k řešení úpadku </a:t>
            </a:r>
          </a:p>
          <a:p>
            <a:pPr>
              <a:lnSpc>
                <a:spcPct val="80000"/>
              </a:lnSpc>
              <a:spcBef>
                <a:spcPts val="600"/>
              </a:spcBef>
              <a:buClrTx/>
              <a:buSzPct val="65000"/>
              <a:buFontTx/>
              <a:buNone/>
              <a:defRPr/>
            </a:pPr>
            <a:r>
              <a:rPr lang="cs-CZ" sz="24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K nucenému uspokojení věřitele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ext Box 1"/>
          <p:cNvSpPr txBox="1">
            <a:spLocks noChangeArrowheads="1"/>
          </p:cNvSpPr>
          <p:nvPr/>
        </p:nvSpPr>
        <p:spPr bwMode="auto">
          <a:xfrm>
            <a:off x="684213" y="260350"/>
            <a:ext cx="7772400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cs-CZ" sz="5400" b="1" smtClean="0">
                <a:solidFill>
                  <a:srgbClr val="FFC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Veřejnost řízení</a:t>
            </a: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331913" y="2420938"/>
            <a:ext cx="6400800" cy="175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>
              <a:lnSpc>
                <a:spcPct val="70000"/>
              </a:lnSpc>
              <a:spcBef>
                <a:spcPts val="650"/>
              </a:spcBef>
              <a:buClrTx/>
              <a:buSzPct val="65000"/>
              <a:buFontTx/>
              <a:buNone/>
              <a:defRPr/>
            </a:pPr>
            <a:r>
              <a:rPr lang="cs-CZ" sz="2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Veřejnost IŘ je dotaženo do nejzažšího možného limitu</a:t>
            </a:r>
          </a:p>
          <a:p>
            <a:pPr>
              <a:lnSpc>
                <a:spcPct val="70000"/>
              </a:lnSpc>
              <a:spcBef>
                <a:spcPts val="650"/>
              </a:spcBef>
              <a:buClr>
                <a:srgbClr val="4477DE"/>
              </a:buClr>
              <a:buSzPct val="65000"/>
              <a:buFont typeface="Tahoma" pitchFamily="32" charset="0"/>
              <a:buChar char="-"/>
              <a:defRPr/>
            </a:pPr>
            <a:r>
              <a:rPr lang="cs-CZ" sz="2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Insolvenční rejstřík</a:t>
            </a:r>
          </a:p>
          <a:p>
            <a:pPr>
              <a:lnSpc>
                <a:spcPct val="70000"/>
              </a:lnSpc>
              <a:spcBef>
                <a:spcPts val="650"/>
              </a:spcBef>
              <a:buClrTx/>
              <a:buSzPct val="65000"/>
              <a:buFontTx/>
              <a:buNone/>
              <a:defRPr/>
            </a:pPr>
            <a:r>
              <a:rPr lang="cs-CZ" sz="2600" b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Veřejnost EŘ – malá informovanost</a:t>
            </a:r>
          </a:p>
          <a:p>
            <a:pPr>
              <a:lnSpc>
                <a:spcPct val="70000"/>
              </a:lnSpc>
              <a:spcBef>
                <a:spcPts val="650"/>
              </a:spcBef>
              <a:buClr>
                <a:srgbClr val="4477DE"/>
              </a:buClr>
              <a:buSzPct val="65000"/>
              <a:buFont typeface="Tahoma" pitchFamily="32" charset="0"/>
              <a:buChar char="-"/>
              <a:defRPr/>
            </a:pPr>
            <a:r>
              <a:rPr lang="cs-CZ" sz="26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2" charset="0"/>
              </a:rPr>
              <a:t>Centrální evidence exekucí</a:t>
            </a:r>
          </a:p>
          <a:p>
            <a:pPr algn="ctr">
              <a:lnSpc>
                <a:spcPct val="70000"/>
              </a:lnSpc>
              <a:spcBef>
                <a:spcPts val="650"/>
              </a:spcBef>
              <a:buClr>
                <a:srgbClr val="4477DE"/>
              </a:buClr>
              <a:buSzPct val="65000"/>
              <a:buFont typeface="Tahoma" pitchFamily="32" charset="0"/>
              <a:buNone/>
              <a:defRPr/>
            </a:pPr>
            <a:endParaRPr lang="cs-CZ" sz="2600" b="1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ext Box 1"/>
          <p:cNvSpPr txBox="1">
            <a:spLocks noChangeArrowheads="1"/>
          </p:cNvSpPr>
          <p:nvPr/>
        </p:nvSpPr>
        <p:spPr bwMode="auto">
          <a:xfrm>
            <a:off x="685800" y="1768475"/>
            <a:ext cx="7772400" cy="173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 anchorCtr="1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  <a:defRPr/>
            </a:pPr>
            <a:r>
              <a:rPr lang="cs-CZ" sz="540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KONCOVKA … </a:t>
            </a:r>
            <a:r>
              <a:rPr lang="cs-CZ" sz="5400" smtClean="0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Wingdings" charset="2"/>
              </a:rPr>
              <a:t>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cs-CZ" sz="40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IŘ v systematice civilního procesu</a:t>
            </a:r>
            <a:endParaRPr lang="cs-CZ" altLang="cs-CZ" sz="4000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587" indent="0">
              <a:lnSpc>
                <a:spcPct val="90000"/>
              </a:lnSpc>
              <a:spcBef>
                <a:spcPts val="700"/>
              </a:spcBef>
              <a:buClrTx/>
              <a:buSzPct val="6500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36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Civilní proces se člení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 na dva </a:t>
            </a:r>
            <a:r>
              <a:rPr lang="cs-CZ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základní druhy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indent="-341313">
              <a:lnSpc>
                <a:spcPct val="90000"/>
              </a:lnSpc>
              <a:spcBef>
                <a:spcPts val="700"/>
              </a:spcBef>
              <a:buClrTx/>
              <a:buSzPct val="65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na řízení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 nalézací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 a řízení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 vykonávací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1587" indent="0">
              <a:lnSpc>
                <a:spcPct val="90000"/>
              </a:lnSpc>
              <a:spcBef>
                <a:spcPts val="700"/>
              </a:spcBef>
              <a:buClrTx/>
              <a:buSzPct val="6500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cs-CZ" sz="36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587" indent="0">
              <a:lnSpc>
                <a:spcPct val="90000"/>
              </a:lnSpc>
              <a:spcBef>
                <a:spcPts val="700"/>
              </a:spcBef>
              <a:buClrTx/>
              <a:buSzPct val="6500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Insolvenční</a:t>
            </a:r>
            <a:r>
              <a:rPr lang="cs-CZ" sz="36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řízení</a:t>
            </a:r>
            <a:r>
              <a:rPr lang="cs-CZ" sz="3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je </a:t>
            </a:r>
          </a:p>
          <a:p>
            <a:pPr marL="1587" indent="0">
              <a:lnSpc>
                <a:spcPct val="90000"/>
              </a:lnSpc>
              <a:spcBef>
                <a:spcPts val="700"/>
              </a:spcBef>
              <a:buClrTx/>
              <a:buSzPct val="6500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3600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zvláštním </a:t>
            </a:r>
            <a:r>
              <a:rPr lang="cs-CZ" sz="36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druhem</a:t>
            </a:r>
            <a:r>
              <a:rPr lang="cs-CZ" sz="3600" dirty="0">
                <a:latin typeface="Times New Roman" pitchFamily="18" charset="0"/>
                <a:cs typeface="Times New Roman" pitchFamily="18" charset="0"/>
              </a:rPr>
              <a:t> civilního procesu </a:t>
            </a:r>
            <a:endParaRPr lang="cs-CZ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1587" indent="0">
              <a:lnSpc>
                <a:spcPct val="90000"/>
              </a:lnSpc>
              <a:spcBef>
                <a:spcPts val="700"/>
              </a:spcBef>
              <a:buClrTx/>
              <a:buSzPct val="6500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36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stejně jako 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rozhodčí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řízení)</a:t>
            </a:r>
            <a:endParaRPr lang="cs-CZ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1587" indent="0">
              <a:lnSpc>
                <a:spcPct val="90000"/>
              </a:lnSpc>
              <a:spcBef>
                <a:spcPts val="700"/>
              </a:spcBef>
              <a:buClrTx/>
              <a:buSzPct val="6500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endParaRPr lang="cs-CZ" sz="3600" dirty="0" smtClean="0">
              <a:latin typeface="Times New Roman" pitchFamily="18" charset="0"/>
              <a:cs typeface="Times New Roman" pitchFamily="18" charset="0"/>
            </a:endParaRPr>
          </a:p>
          <a:p>
            <a:pPr marL="1587" indent="0">
              <a:lnSpc>
                <a:spcPct val="90000"/>
              </a:lnSpc>
              <a:spcBef>
                <a:spcPts val="700"/>
              </a:spcBef>
              <a:buClrTx/>
              <a:buSzPct val="65000"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Za zvláštní druh civilního procesu je zpravidla považováno i řízení 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zajišťovací</a:t>
            </a: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a předběžné</a:t>
            </a:r>
          </a:p>
          <a:p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6" name="Zástupný symbol pro číslo snímku 4"/>
          <p:cNvSpPr>
            <a:spLocks noGrp="1"/>
          </p:cNvSpPr>
          <p:nvPr>
            <p:ph type="sldNum" sz="quarter" idx="12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fld id="{19D0DB25-A246-46F2-AE78-6AD89058828A}" type="slidenum">
              <a:rPr lang="cs-CZ" altLang="cs-CZ" smtClean="0">
                <a:latin typeface="Arial" charset="0"/>
              </a:rPr>
              <a:pPr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t>5</a:t>
            </a:fld>
            <a:endParaRPr lang="cs-CZ" altLang="cs-CZ" smtClean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97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Priorita IŘ v konkurenci s nalézacím řízením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 fontScale="92500" lnSpcReduction="20000"/>
          </a:bodyPr>
          <a:lstStyle/>
          <a:p>
            <a:pPr indent="-341313" algn="just" eaLnBrk="1" hangingPunct="1">
              <a:lnSpc>
                <a:spcPct val="90000"/>
              </a:lnSpc>
              <a:spcBef>
                <a:spcPts val="700"/>
              </a:spcBef>
              <a:buClrTx/>
              <a:buSzPct val="65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2400" dirty="0" smtClean="0">
                <a:effectLst/>
                <a:latin typeface="Times New Roman" pitchFamily="18" charset="0"/>
                <a:cs typeface="Times New Roman" pitchFamily="18" charset="0"/>
              </a:rPr>
              <a:t>V případě konkurence insolvenčního a nalézacího řízení </a:t>
            </a:r>
            <a:r>
              <a:rPr lang="cs-CZ" sz="2400" b="1" dirty="0" smtClean="0">
                <a:effectLst/>
                <a:latin typeface="Times New Roman" pitchFamily="18" charset="0"/>
                <a:cs typeface="Times New Roman" pitchFamily="18" charset="0"/>
              </a:rPr>
              <a:t>má prioritu IŘ</a:t>
            </a:r>
          </a:p>
          <a:p>
            <a:pPr indent="-341313">
              <a:lnSpc>
                <a:spcPct val="90000"/>
              </a:lnSpc>
              <a:spcBef>
                <a:spcPts val="700"/>
              </a:spcBef>
              <a:buSzPct val="65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2400" b="1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Po zahájení IŘ</a:t>
            </a:r>
            <a:r>
              <a:rPr lang="cs-CZ" sz="24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nelze </a:t>
            </a:r>
            <a:r>
              <a:rPr lang="cs-CZ" sz="2400" b="1" dirty="0" smtClean="0">
                <a:effectLst/>
                <a:latin typeface="Times New Roman" pitchFamily="18" charset="0"/>
                <a:cs typeface="Times New Roman" pitchFamily="18" charset="0"/>
              </a:rPr>
              <a:t>pohledávky a jiná práva za dlužníkem</a:t>
            </a:r>
            <a:r>
              <a:rPr lang="cs-CZ" sz="24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uplatnit v nalézacím řízení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(140a IZ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cs-CZ" sz="2400" b="1" dirty="0" smtClean="0">
              <a:solidFill>
                <a:srgbClr val="FF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indent="-341313" algn="l" eaLnBrk="1" hangingPunct="1">
              <a:lnSpc>
                <a:spcPct val="90000"/>
              </a:lnSpc>
              <a:spcBef>
                <a:spcPts val="700"/>
              </a:spcBef>
              <a:buClrTx/>
              <a:buSzPct val="65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2400" dirty="0" smtClean="0">
                <a:effectLst/>
                <a:latin typeface="Times New Roman" pitchFamily="18" charset="0"/>
                <a:cs typeface="Times New Roman" pitchFamily="18" charset="0"/>
              </a:rPr>
              <a:t>Pasivní nalézací řízení (žalovaným je dlužník)</a:t>
            </a:r>
            <a:r>
              <a:rPr lang="cs-CZ" sz="2400" b="1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cs-CZ" sz="2400" b="1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vydáním rozhodnutí o úpadku</a:t>
            </a:r>
            <a:r>
              <a:rPr lang="cs-CZ" sz="2400" b="1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přerušují </a:t>
            </a:r>
            <a:r>
              <a:rPr lang="cs-CZ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(140a IZ);</a:t>
            </a:r>
          </a:p>
          <a:p>
            <a:pPr indent="-341313">
              <a:lnSpc>
                <a:spcPct val="90000"/>
              </a:lnSpc>
              <a:spcBef>
                <a:spcPts val="700"/>
              </a:spcBef>
              <a:buSzPct val="65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V pasivních řízeních, která se nepřerušují podle 140a IZ </a:t>
            </a:r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nelze </a:t>
            </a:r>
            <a:r>
              <a:rPr lang="cs-CZ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vydat </a:t>
            </a:r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meritorní rozhodnutí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(140d IZ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) </a:t>
            </a:r>
            <a:endParaRPr lang="cs-CZ" sz="2400" dirty="0" smtClean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indent="-341313" algn="just" eaLnBrk="1" hangingPunct="1">
              <a:lnSpc>
                <a:spcPct val="90000"/>
              </a:lnSpc>
              <a:spcBef>
                <a:spcPts val="700"/>
              </a:spcBef>
              <a:buClrTx/>
              <a:buSzPct val="65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2400" b="1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Po vydání rozhodnutí o úpadku </a:t>
            </a:r>
            <a:r>
              <a:rPr lang="cs-CZ" sz="24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nelze </a:t>
            </a:r>
            <a:r>
              <a:rPr lang="cs-CZ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p</a:t>
            </a:r>
            <a:r>
              <a:rPr lang="cs-CZ" sz="2400" dirty="0" smtClean="0">
                <a:effectLst/>
                <a:latin typeface="Times New Roman" pitchFamily="18" charset="0"/>
                <a:cs typeface="Times New Roman" pitchFamily="18" charset="0"/>
              </a:rPr>
              <a:t>asivní nalézací řízení </a:t>
            </a:r>
            <a:r>
              <a:rPr lang="cs-CZ" sz="2400" b="1" dirty="0" smtClean="0">
                <a:effectLst/>
                <a:latin typeface="Times New Roman" pitchFamily="18" charset="0"/>
                <a:cs typeface="Times New Roman" pitchFamily="18" charset="0"/>
              </a:rPr>
              <a:t>!!!</a:t>
            </a:r>
            <a:r>
              <a:rPr lang="cs-CZ" sz="24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zahájit</a:t>
            </a:r>
            <a:r>
              <a:rPr lang="cs-CZ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!!! </a:t>
            </a:r>
            <a:r>
              <a:rPr lang="cs-CZ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(140d IZ)</a:t>
            </a:r>
            <a:r>
              <a:rPr lang="cs-CZ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-) </a:t>
            </a:r>
          </a:p>
          <a:p>
            <a:pPr indent="-341313" algn="just" eaLnBrk="1" hangingPunct="1">
              <a:lnSpc>
                <a:spcPct val="90000"/>
              </a:lnSpc>
              <a:spcBef>
                <a:spcPts val="700"/>
              </a:spcBef>
              <a:buClrTx/>
              <a:buSzPct val="65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Po právní moci </a:t>
            </a:r>
            <a:r>
              <a:rPr lang="cs-CZ" sz="2400" b="1" dirty="0" err="1" smtClean="0">
                <a:latin typeface="Times New Roman" pitchFamily="18" charset="0"/>
                <a:cs typeface="Times New Roman" pitchFamily="18" charset="0"/>
              </a:rPr>
              <a:t>RoÚ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soud (jiný orgán)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řízení zahájená v rozporu s </a:t>
            </a:r>
            <a:r>
              <a:rPr lang="cs-CZ" sz="2400" dirty="0" smtClean="0">
                <a:latin typeface="Times New Roman" pitchFamily="18" charset="0"/>
                <a:cs typeface="Times New Roman" pitchFamily="18" charset="0"/>
              </a:rPr>
              <a:t>omezeními danými</a:t>
            </a:r>
            <a:r>
              <a:rPr lang="cs-CZ" sz="2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§ 140d a 109</a:t>
            </a:r>
            <a:r>
              <a:rPr lang="cs-CZ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zastaví</a:t>
            </a:r>
            <a:r>
              <a:rPr lang="cs-CZ" sz="2400" b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;</a:t>
            </a:r>
            <a:r>
              <a:rPr lang="cs-CZ" sz="24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indent="-341313" algn="just">
              <a:lnSpc>
                <a:spcPct val="90000"/>
              </a:lnSpc>
              <a:spcBef>
                <a:spcPts val="700"/>
              </a:spcBef>
              <a:buSzPct val="65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2400" dirty="0" smtClean="0">
                <a:effectLst/>
                <a:latin typeface="Times New Roman" pitchFamily="18" charset="0"/>
                <a:cs typeface="Times New Roman" pitchFamily="18" charset="0"/>
              </a:rPr>
              <a:t>Je-li úpadek řešen konkursem, </a:t>
            </a:r>
            <a:r>
              <a:rPr lang="cs-CZ" sz="24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přerušují</a:t>
            </a:r>
            <a:r>
              <a:rPr lang="cs-CZ" sz="24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cs-CZ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i</a:t>
            </a:r>
            <a:r>
              <a:rPr lang="cs-CZ" sz="24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smtClean="0">
                <a:effectLst/>
                <a:latin typeface="Times New Roman" pitchFamily="18" charset="0"/>
                <a:cs typeface="Times New Roman" pitchFamily="18" charset="0"/>
              </a:rPr>
              <a:t>aktivní nalézací řízení (žalobcem je dlužník)</a:t>
            </a:r>
            <a:r>
              <a:rPr lang="cs-CZ" sz="2400" b="1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>
                <a:latin typeface="Times New Roman" pitchFamily="18" charset="0"/>
                <a:cs typeface="Times New Roman" pitchFamily="18" charset="0"/>
              </a:rPr>
              <a:t>(264 IZ)</a:t>
            </a:r>
            <a:r>
              <a:rPr lang="cs-CZ" sz="2400" b="1" dirty="0" smtClean="0">
                <a:effectLst/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cs-CZ" sz="2400" b="1" dirty="0" smtClean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pokračovat lze na návrh </a:t>
            </a:r>
            <a:r>
              <a:rPr lang="cs-CZ" sz="2400" b="1" dirty="0" err="1" smtClean="0">
                <a:solidFill>
                  <a:srgbClr val="7030A0"/>
                </a:solidFill>
                <a:effectLst/>
                <a:latin typeface="Times New Roman" pitchFamily="18" charset="0"/>
                <a:cs typeface="Times New Roman" pitchFamily="18" charset="0"/>
              </a:rPr>
              <a:t>ISpr</a:t>
            </a:r>
            <a:r>
              <a:rPr lang="cs-CZ" sz="24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(264 IZ)</a:t>
            </a:r>
            <a:endParaRPr lang="cs-CZ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Priorita </a:t>
            </a:r>
            <a:r>
              <a:rPr lang="cs-CZ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IŘ v konkurenci s </a:t>
            </a:r>
            <a:r>
              <a:rPr lang="cs-CZ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exekučním řízením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/>
          <a:p>
            <a:pPr indent="-341313" algn="just" eaLnBrk="1" hangingPunct="1">
              <a:lnSpc>
                <a:spcPct val="90000"/>
              </a:lnSpc>
              <a:spcBef>
                <a:spcPts val="700"/>
              </a:spcBef>
              <a:buClrTx/>
              <a:buSzPct val="65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3600" dirty="0" smtClean="0">
                <a:effectLst/>
                <a:latin typeface="Times New Roman" pitchFamily="18" charset="0"/>
                <a:cs typeface="Times New Roman" pitchFamily="18" charset="0"/>
              </a:rPr>
              <a:t>V případě konkurence insolvenčního a exekučního řízení </a:t>
            </a:r>
            <a:r>
              <a:rPr lang="cs-CZ" sz="3600" b="1" dirty="0" smtClean="0">
                <a:effectLst/>
                <a:latin typeface="Times New Roman" pitchFamily="18" charset="0"/>
                <a:cs typeface="Times New Roman" pitchFamily="18" charset="0"/>
              </a:rPr>
              <a:t>má prioritu IŘ</a:t>
            </a:r>
          </a:p>
          <a:p>
            <a:pPr indent="-341313" algn="just" eaLnBrk="1" hangingPunct="1">
              <a:lnSpc>
                <a:spcPct val="90000"/>
              </a:lnSpc>
              <a:spcBef>
                <a:spcPts val="700"/>
              </a:spcBef>
              <a:buClrTx/>
              <a:buSzPct val="65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3600" b="1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Po zahájení IŘ</a:t>
            </a:r>
            <a:r>
              <a:rPr lang="cs-CZ" sz="36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nelze provést exekuci</a:t>
            </a:r>
            <a:r>
              <a:rPr lang="cs-CZ" sz="3600" dirty="0" smtClean="0">
                <a:effectLst/>
                <a:latin typeface="Times New Roman" pitchFamily="18" charset="0"/>
                <a:cs typeface="Times New Roman" pitchFamily="18" charset="0"/>
              </a:rPr>
              <a:t> - (lze nařídit a zahájit) (§ 109 IZ)</a:t>
            </a:r>
          </a:p>
          <a:p>
            <a:pPr indent="-341313" algn="just" eaLnBrk="1" hangingPunct="1">
              <a:lnSpc>
                <a:spcPct val="90000"/>
              </a:lnSpc>
              <a:spcBef>
                <a:spcPts val="700"/>
              </a:spcBef>
              <a:buClrTx/>
              <a:buSzPct val="65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3600" b="1" dirty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Po </a:t>
            </a:r>
            <a:r>
              <a:rPr lang="cs-CZ" sz="3600" b="1" dirty="0" smtClean="0">
                <a:solidFill>
                  <a:srgbClr val="00B050"/>
                </a:solidFill>
                <a:effectLst/>
                <a:latin typeface="Times New Roman" pitchFamily="18" charset="0"/>
                <a:cs typeface="Times New Roman" pitchFamily="18" charset="0"/>
              </a:rPr>
              <a:t>vydání rozhodnutí o úpadku</a:t>
            </a:r>
            <a:r>
              <a:rPr lang="cs-CZ" sz="3600" dirty="0" smtClean="0"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indent="-341313" algn="just" eaLnBrk="1" hangingPunct="1">
              <a:lnSpc>
                <a:spcPct val="90000"/>
              </a:lnSpc>
              <a:spcBef>
                <a:spcPts val="700"/>
              </a:spcBef>
              <a:buClrTx/>
              <a:buSzPct val="65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36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nelze </a:t>
            </a:r>
            <a:r>
              <a:rPr lang="cs-CZ" sz="3600" b="1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exekuci</a:t>
            </a:r>
            <a:r>
              <a:rPr lang="cs-CZ" sz="3600" dirty="0"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36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ani </a:t>
            </a:r>
            <a:r>
              <a:rPr lang="cs-CZ" sz="3600" b="1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nařídit a </a:t>
            </a:r>
            <a:r>
              <a:rPr lang="cs-CZ" sz="36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zahájit </a:t>
            </a:r>
            <a:r>
              <a:rPr lang="cs-CZ" sz="28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indent="-341313" algn="just" eaLnBrk="1" hangingPunct="1">
              <a:lnSpc>
                <a:spcPct val="90000"/>
              </a:lnSpc>
              <a:spcBef>
                <a:spcPts val="700"/>
              </a:spcBef>
              <a:buClrTx/>
              <a:buSzPct val="65000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sz="3600" dirty="0" smtClean="0">
                <a:latin typeface="Times New Roman" pitchFamily="18" charset="0"/>
                <a:cs typeface="Times New Roman" pitchFamily="18" charset="0"/>
              </a:rPr>
              <a:t>K rozhodnutím a opatřením </a:t>
            </a:r>
            <a:r>
              <a:rPr lang="cs-CZ" sz="3600" b="1" dirty="0" smtClean="0">
                <a:latin typeface="Times New Roman" pitchFamily="18" charset="0"/>
                <a:cs typeface="Times New Roman" pitchFamily="18" charset="0"/>
              </a:rPr>
              <a:t>přijatým v EŘ v rozporu s výše uvedenými omezeními </a:t>
            </a:r>
            <a:r>
              <a:rPr lang="cs-CZ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se v IŘ nepřihlíží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6121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ÚVOD DO </a:t>
            </a:r>
            <a:b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INSOLVENČNÍHO PRÁVA</a:t>
            </a:r>
            <a:endParaRPr lang="cs-CZ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cs-CZ" b="1" dirty="0" smtClean="0">
                <a:solidFill>
                  <a:srgbClr val="961212"/>
                </a:solidFill>
                <a:latin typeface="Times New Roman" pitchFamily="18" charset="0"/>
                <a:cs typeface="Times New Roman" pitchFamily="18" charset="0"/>
              </a:rPr>
              <a:t>Předmět úpravy 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530725"/>
          </a:xfrm>
        </p:spPr>
        <p:txBody>
          <a:bodyPr>
            <a:noAutofit/>
          </a:bodyPr>
          <a:lstStyle/>
          <a:p>
            <a:pPr indent="-341313" eaLnBrk="1" hangingPunct="1">
              <a:lnSpc>
                <a:spcPct val="90000"/>
              </a:lnSpc>
              <a:spcBef>
                <a:spcPts val="700"/>
              </a:spcBef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	Předmětem insolvenčního práva je:</a:t>
            </a:r>
          </a:p>
          <a:p>
            <a:pPr indent="-341313" eaLnBrk="1" hangingPunct="1">
              <a:lnSpc>
                <a:spcPct val="90000"/>
              </a:lnSpc>
              <a:spcBef>
                <a:spcPts val="700"/>
              </a:spcBef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a) 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řešení úpadku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hrozícího úpadku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dlužníka soudním řízením </a:t>
            </a:r>
            <a:r>
              <a:rPr lang="cs-CZ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některým ze stanovených způsobů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tak, aby došlo </a:t>
            </a:r>
            <a:r>
              <a:rPr lang="cs-CZ" b="1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k uspořádání majetkových vztahů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k osobám dotčeným dlužníkovým úpadkem nebo hrozícím úpadkem a </a:t>
            </a:r>
            <a:r>
              <a:rPr lang="cs-CZ" b="1" i="1" dirty="0" smtClean="0">
                <a:solidFill>
                  <a:srgbClr val="00A29E"/>
                </a:solidFill>
                <a:latin typeface="Times New Roman" pitchFamily="18" charset="0"/>
                <a:cs typeface="Times New Roman" pitchFamily="18" charset="0"/>
              </a:rPr>
              <a:t>k co nejvyššímu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cs-CZ" b="1" i="1" dirty="0" smtClean="0">
                <a:solidFill>
                  <a:srgbClr val="00A29E"/>
                </a:solidFill>
                <a:latin typeface="Times New Roman" pitchFamily="18" charset="0"/>
                <a:cs typeface="Times New Roman" pitchFamily="18" charset="0"/>
              </a:rPr>
              <a:t>zásadně poměrnému </a:t>
            </a:r>
            <a:r>
              <a:rPr lang="cs-CZ" b="1" dirty="0" smtClean="0">
                <a:solidFill>
                  <a:srgbClr val="339933"/>
                </a:solidFill>
                <a:latin typeface="Times New Roman" pitchFamily="18" charset="0"/>
                <a:cs typeface="Times New Roman" pitchFamily="18" charset="0"/>
              </a:rPr>
              <a:t>uspokojení dlužníkových věřitelů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indent="-341313" eaLnBrk="1" hangingPunct="1">
              <a:lnSpc>
                <a:spcPct val="90000"/>
              </a:lnSpc>
              <a:spcBef>
                <a:spcPts val="700"/>
              </a:spcBef>
              <a:buClrTx/>
              <a:buSzPct val="65000"/>
              <a:buFontTx/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  <a:defRPr/>
            </a:pP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b) </a:t>
            </a:r>
            <a:r>
              <a:rPr lang="cs-CZ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oddlužení</a:t>
            </a:r>
            <a:r>
              <a:rPr lang="cs-CZ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dlužníka.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3196</TotalTime>
  <Words>1627</Words>
  <Application>Microsoft Office PowerPoint</Application>
  <PresentationFormat>Předvádění na obrazovce (4:3)</PresentationFormat>
  <Paragraphs>289</Paragraphs>
  <Slides>44</Slides>
  <Notes>31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44</vt:i4>
      </vt:variant>
    </vt:vector>
  </HeadingPairs>
  <TitlesOfParts>
    <vt:vector size="45" baseType="lpstr">
      <vt:lpstr>Motiv sady Office</vt:lpstr>
      <vt:lpstr>EXEKUČNÍ A INSOLVENČNÍ  PRÁVO</vt:lpstr>
      <vt:lpstr>O EXEKUČNÍM  A INSOLVENČNÍM PRÁVU OBECNĚ</vt:lpstr>
      <vt:lpstr>Prameny insolvenčního práva</vt:lpstr>
      <vt:lpstr>Prameny civilních exekucí</vt:lpstr>
      <vt:lpstr>IŘ v systematice civilního procesu</vt:lpstr>
      <vt:lpstr>Priorita IŘ v konkurenci s nalézacím řízením</vt:lpstr>
      <vt:lpstr>Priorita IŘ v konkurenci s exekučním řízením</vt:lpstr>
      <vt:lpstr>ÚVOD DO  INSOLVENČNÍHO PRÁVA</vt:lpstr>
      <vt:lpstr>Předmět úpravy </vt:lpstr>
      <vt:lpstr>Účel IŘ </vt:lpstr>
      <vt:lpstr>Zásady civilního procesu uplatňované v IŘ</vt:lpstr>
      <vt:lpstr>Zvláštní zásady IŘ</vt:lpstr>
      <vt:lpstr> Zásada spravedlivého vedení řízení</vt:lpstr>
      <vt:lpstr> Zásada co nejvyššího uspokojení</vt:lpstr>
      <vt:lpstr> Zásada rovných možností</vt:lpstr>
      <vt:lpstr> Zásada zákazu omezení práv</vt:lpstr>
      <vt:lpstr> Zásada zákazu uspokojení mimo insolvenční řízení</vt:lpstr>
      <vt:lpstr>ÚVOD DO  EXEKUČNÍHO PRÁVA</vt:lpstr>
      <vt:lpstr>Exekuční právo</vt:lpstr>
      <vt:lpstr>Podstata a funkce exekučního řízení</vt:lpstr>
      <vt:lpstr>Nalézací a exekuční řízení I</vt:lpstr>
      <vt:lpstr>Nalézací a exekuční řízení II</vt:lpstr>
      <vt:lpstr>Exekuční právo</vt:lpstr>
      <vt:lpstr>Trojkolejnost exekučního práva</vt:lpstr>
      <vt:lpstr>Zásady civilního procesu uplatňované v EŘ </vt:lpstr>
      <vt:lpstr>Zvláštní zásady – fáze rozvrhu výtěžku</vt:lpstr>
      <vt:lpstr>Zvláštní zásady - obecně</vt:lpstr>
      <vt:lpstr>Ochrana povinného - OSŘ</vt:lpstr>
      <vt:lpstr>Odklad exekuce podle EŘ</vt:lpstr>
      <vt:lpstr>Ochrana třetích osob - Vylučovací spory</vt:lpstr>
      <vt:lpstr>Stručné srovnání insolvenčního řízení a exekučního řízení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EXEKUČNÍ A INSOLVENČNÍ  PRÁVO</dc:title>
  <dc:creator>Dobeš Matěj</dc:creator>
  <cp:lastModifiedBy>ThinkPad</cp:lastModifiedBy>
  <cp:revision>23</cp:revision>
  <dcterms:created xsi:type="dcterms:W3CDTF">2015-02-24T08:34:45Z</dcterms:created>
  <dcterms:modified xsi:type="dcterms:W3CDTF">2017-02-20T13:45:53Z</dcterms:modified>
</cp:coreProperties>
</file>