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56" r:id="rId2"/>
    <p:sldId id="257" r:id="rId3"/>
    <p:sldId id="258" r:id="rId4"/>
    <p:sldId id="259" r:id="rId5"/>
    <p:sldId id="260" r:id="rId6"/>
    <p:sldId id="261" r:id="rId7"/>
    <p:sldId id="272" r:id="rId8"/>
    <p:sldId id="273" r:id="rId9"/>
    <p:sldId id="275" r:id="rId10"/>
    <p:sldId id="274" r:id="rId11"/>
    <p:sldId id="264" r:id="rId12"/>
    <p:sldId id="265" r:id="rId13"/>
    <p:sldId id="271" r:id="rId14"/>
    <p:sldId id="266" r:id="rId15"/>
    <p:sldId id="276" r:id="rId16"/>
    <p:sldId id="277" r:id="rId17"/>
    <p:sldId id="267" r:id="rId18"/>
    <p:sldId id="268" r:id="rId19"/>
    <p:sldId id="263" r:id="rId20"/>
    <p:sldId id="269" r:id="rId2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362" autoAdjust="0"/>
    <p:restoredTop sz="94660"/>
  </p:normalViewPr>
  <p:slideViewPr>
    <p:cSldViewPr>
      <p:cViewPr>
        <p:scale>
          <a:sx n="50" d="100"/>
          <a:sy n="50" d="100"/>
        </p:scale>
        <p:origin x="-764" y="-2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62D4D96-4F22-45F3-B29E-61DFD753AAA1}" type="datetimeFigureOut">
              <a:rPr lang="cs-CZ" smtClean="0"/>
              <a:t>25.4.2017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9B16F5-FB9D-4C96-9143-BF069EBC107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587668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9B16F5-FB9D-4C96-9143-BF069EBC1072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876402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5FD23-E422-4EA5-9922-F34023D29799}" type="datetimeFigureOut">
              <a:rPr lang="cs-CZ" smtClean="0"/>
              <a:t>25.4.2017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AB5F54-DA21-44FE-8D86-501687B43D8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339540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5FD23-E422-4EA5-9922-F34023D29799}" type="datetimeFigureOut">
              <a:rPr lang="cs-CZ" smtClean="0"/>
              <a:t>25.4.2017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AB5F54-DA21-44FE-8D86-501687B43D8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569516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5FD23-E422-4EA5-9922-F34023D29799}" type="datetimeFigureOut">
              <a:rPr lang="cs-CZ" smtClean="0"/>
              <a:t>25.4.2017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AB5F54-DA21-44FE-8D86-501687B43D8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252417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5FD23-E422-4EA5-9922-F34023D29799}" type="datetimeFigureOut">
              <a:rPr lang="cs-CZ" smtClean="0"/>
              <a:t>25.4.2017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AB5F54-DA21-44FE-8D86-501687B43D8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553415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5FD23-E422-4EA5-9922-F34023D29799}" type="datetimeFigureOut">
              <a:rPr lang="cs-CZ" smtClean="0"/>
              <a:t>25.4.2017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AB5F54-DA21-44FE-8D86-501687B43D8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116065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5FD23-E422-4EA5-9922-F34023D29799}" type="datetimeFigureOut">
              <a:rPr lang="cs-CZ" smtClean="0"/>
              <a:t>25.4.2017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AB5F54-DA21-44FE-8D86-501687B43D8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409382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5FD23-E422-4EA5-9922-F34023D29799}" type="datetimeFigureOut">
              <a:rPr lang="cs-CZ" smtClean="0"/>
              <a:t>25.4.2017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AB5F54-DA21-44FE-8D86-501687B43D8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423635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5FD23-E422-4EA5-9922-F34023D29799}" type="datetimeFigureOut">
              <a:rPr lang="cs-CZ" smtClean="0"/>
              <a:t>25.4.2017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AB5F54-DA21-44FE-8D86-501687B43D8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65574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5FD23-E422-4EA5-9922-F34023D29799}" type="datetimeFigureOut">
              <a:rPr lang="cs-CZ" smtClean="0"/>
              <a:t>25.4.2017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AB5F54-DA21-44FE-8D86-501687B43D8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827652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5FD23-E422-4EA5-9922-F34023D29799}" type="datetimeFigureOut">
              <a:rPr lang="cs-CZ" smtClean="0"/>
              <a:t>25.4.2017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AB5F54-DA21-44FE-8D86-501687B43D8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195098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5FD23-E422-4EA5-9922-F34023D29799}" type="datetimeFigureOut">
              <a:rPr lang="cs-CZ" smtClean="0"/>
              <a:t>25.4.2017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AB5F54-DA21-44FE-8D86-501687B43D8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967765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15FD23-E422-4EA5-9922-F34023D29799}" type="datetimeFigureOut">
              <a:rPr lang="cs-CZ" smtClean="0"/>
              <a:t>25.4.2017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AB5F54-DA21-44FE-8D86-501687B43D8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157275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 smtClean="0"/>
              <a:t>Státní sociální podpora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smtClean="0"/>
              <a:t>JUDr. Jana Komendová, Ph.D.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26477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Dávky státní sociální podpory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 smtClean="0"/>
              <a:t>Netestované – poskytují se bez ohledu na výši příjmů</a:t>
            </a:r>
          </a:p>
          <a:p>
            <a:pPr marL="0" indent="0">
              <a:buNone/>
            </a:pPr>
            <a:r>
              <a:rPr lang="cs-CZ" dirty="0" smtClean="0"/>
              <a:t>	 - Rodičovský příspěvek</a:t>
            </a:r>
          </a:p>
          <a:p>
            <a:pPr marL="0" indent="0">
              <a:buNone/>
            </a:pPr>
            <a:r>
              <a:rPr lang="cs-CZ" dirty="0"/>
              <a:t>	 </a:t>
            </a:r>
            <a:r>
              <a:rPr lang="cs-CZ" dirty="0" smtClean="0"/>
              <a:t>- Pohřebné</a:t>
            </a:r>
          </a:p>
          <a:p>
            <a:pPr marL="0" indent="0">
              <a:buNone/>
            </a:pPr>
            <a:r>
              <a:rPr lang="cs-CZ" dirty="0" smtClean="0"/>
              <a:t>Testované – poskytují se s ohledem na výši příjmů</a:t>
            </a:r>
          </a:p>
          <a:p>
            <a:pPr lvl="1"/>
            <a:r>
              <a:rPr lang="cs-CZ" dirty="0" smtClean="0"/>
              <a:t>Příspěvek na bydlení,</a:t>
            </a:r>
          </a:p>
          <a:p>
            <a:pPr lvl="1"/>
            <a:r>
              <a:rPr lang="cs-CZ" dirty="0" smtClean="0"/>
              <a:t>Porodné,</a:t>
            </a:r>
          </a:p>
          <a:p>
            <a:pPr lvl="1"/>
            <a:r>
              <a:rPr lang="cs-CZ" dirty="0" smtClean="0"/>
              <a:t>Přídavek na dítě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49317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Přídavek na dítě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cs-CZ" sz="2400" dirty="0" smtClean="0"/>
              <a:t>Účel – přispět rodině na zvýšené náklady spojené s péčí o nezaopatřené děti</a:t>
            </a:r>
          </a:p>
          <a:p>
            <a:pPr algn="just"/>
            <a:r>
              <a:rPr lang="cs-CZ" sz="2400" dirty="0" smtClean="0"/>
              <a:t>Obligatorní, peněžitá opakující se dávka (vyplácena měsíčně)</a:t>
            </a:r>
          </a:p>
          <a:p>
            <a:pPr algn="just"/>
            <a:r>
              <a:rPr lang="cs-CZ" sz="2400" dirty="0" smtClean="0"/>
              <a:t>Oprávněná osoba je dítě, dávka je vyplácena nezaopatřenému zletilému dítěti, v případě nezaopatřeného nezletilého dítěte osobě, která má dítě v přímém zaopatření. </a:t>
            </a:r>
          </a:p>
          <a:p>
            <a:pPr algn="just"/>
            <a:r>
              <a:rPr lang="cs-CZ" sz="2400" dirty="0" smtClean="0"/>
              <a:t>Nárok závisí na výši příjmů rozhodný příjem v rodině nesmí převýšit součin částky životního minima rodiny a koeficientu 2,40</a:t>
            </a:r>
          </a:p>
          <a:p>
            <a:pPr algn="just"/>
            <a:r>
              <a:rPr lang="cs-CZ" sz="2400" dirty="0" smtClean="0"/>
              <a:t>Měsíční výše přídavku na každé dítě záleží na věku dítěte: </a:t>
            </a:r>
          </a:p>
          <a:p>
            <a:pPr lvl="1" algn="just"/>
            <a:r>
              <a:rPr lang="cs-CZ" sz="2000" dirty="0" smtClean="0"/>
              <a:t>Do 6 let 500 Kč</a:t>
            </a:r>
          </a:p>
          <a:p>
            <a:pPr lvl="1" algn="just"/>
            <a:r>
              <a:rPr lang="cs-CZ" sz="2000" dirty="0" smtClean="0"/>
              <a:t>Od 6 do 15 let 610 Kč.</a:t>
            </a:r>
          </a:p>
          <a:p>
            <a:pPr lvl="1" algn="just"/>
            <a:r>
              <a:rPr lang="cs-CZ" sz="2000" dirty="0" smtClean="0"/>
              <a:t>Od 15 do 26 let 700 Kč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452522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Příspěvek na bydlení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sz="2800" dirty="0" smtClean="0"/>
              <a:t>Účel – přispět rodinám s nezaopatřenými dětmi i bez nich popřípadě jednotlivcům na náklady spojené se zajištěním bydlení</a:t>
            </a:r>
          </a:p>
          <a:p>
            <a:pPr marL="0" indent="0">
              <a:buNone/>
            </a:pPr>
            <a:r>
              <a:rPr lang="cs-CZ" sz="2800" dirty="0" smtClean="0"/>
              <a:t>Obligatorní, peněžitá, opakující se dávka, závisí na výši příjmu</a:t>
            </a:r>
          </a:p>
          <a:p>
            <a:pPr marL="0" indent="0">
              <a:buNone/>
            </a:pPr>
            <a:r>
              <a:rPr lang="cs-CZ" sz="2800" dirty="0" smtClean="0"/>
              <a:t>Nárok vlastník nebo nájemce bytu, který je v bytě hlášen k trvalému pobytu. </a:t>
            </a:r>
          </a:p>
          <a:p>
            <a:pPr marL="0" indent="0">
              <a:buNone/>
            </a:pPr>
            <a:r>
              <a:rPr lang="cs-CZ" sz="2800" dirty="0" smtClean="0"/>
              <a:t>Zákon vychází z možnosti rodiny nebo jednotlivce vynaložit na bydlení pouze část svých příjmů (30 v </a:t>
            </a:r>
            <a:r>
              <a:rPr lang="cs-CZ" sz="2800" dirty="0"/>
              <a:t>P</a:t>
            </a:r>
            <a:r>
              <a:rPr lang="cs-CZ" sz="2800" dirty="0" smtClean="0"/>
              <a:t>raze 35% příjmů) – zohlednění koeficientu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1923507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Příspěvek na bydlení - pokračování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sz="2400" dirty="0" smtClean="0"/>
              <a:t>Byt – soubor místností nebo samostatná obytná místnost, která svým stavebně technickým uspořádáním a vybavením splňuje požadavky na trvalé bydlení a jsou k tomuto účelu určeny podle stavebního zákona nebo jsou zkolaudovány jako byt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067328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Rodičovský příspěvek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Účel - přispět rodině na zvýšené náklady spojené s řádnou, celodenní, osobní péčí o dítě do 4 let</a:t>
            </a:r>
          </a:p>
          <a:p>
            <a:r>
              <a:rPr lang="cs-CZ" dirty="0" smtClean="0"/>
              <a:t>Obligatorní, peněžití, opakující se dávka (vyplácena měsíčně)</a:t>
            </a:r>
          </a:p>
          <a:p>
            <a:r>
              <a:rPr lang="cs-CZ" dirty="0" smtClean="0"/>
              <a:t>Oprávněná osoba rodič, který po celý kalendářní měsíc řádně, osobně, celodenně pečuje o dítě, které je nejmladší dítě v rodině</a:t>
            </a:r>
          </a:p>
          <a:p>
            <a:r>
              <a:rPr lang="cs-CZ" dirty="0" smtClean="0"/>
              <a:t>Výše – 220 000 </a:t>
            </a:r>
            <a:r>
              <a:rPr lang="cs-CZ" dirty="0"/>
              <a:t>K</a:t>
            </a:r>
            <a:r>
              <a:rPr lang="cs-CZ" dirty="0" smtClean="0"/>
              <a:t>č. (celková částka)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77726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Rodičovský příspěvek - pokračování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sz="2400" dirty="0" smtClean="0"/>
              <a:t>Měsíční výše – rozhodující je denní vyměřovací základ pro účely peněžité pomoci v mateřství nebo nemocenského v souvislosti s porodem nebo převzetím dítěte do péče pro účely zákona o nemocenském pojištění</a:t>
            </a:r>
          </a:p>
          <a:p>
            <a:r>
              <a:rPr lang="cs-CZ" sz="2400" dirty="0" smtClean="0"/>
              <a:t>Možnost volby</a:t>
            </a:r>
          </a:p>
          <a:p>
            <a:pPr lvl="1"/>
            <a:r>
              <a:rPr lang="cs-CZ" sz="2000" dirty="0" smtClean="0"/>
              <a:t>Výše 7 600 – 11 500 Kč. měsíčně –alespoň jednomu z rodičů lze </a:t>
            </a:r>
            <a:r>
              <a:rPr lang="cs-CZ" sz="2000" dirty="0"/>
              <a:t>stanovit k datu narození nejmladšího dítěte v rodině </a:t>
            </a:r>
            <a:r>
              <a:rPr lang="cs-CZ" sz="2000" dirty="0" smtClean="0"/>
              <a:t>70 % 30 násobku denního vyměřovacího základu</a:t>
            </a:r>
          </a:p>
          <a:p>
            <a:pPr lvl="1"/>
            <a:r>
              <a:rPr lang="cs-CZ" sz="2000" dirty="0" smtClean="0"/>
              <a:t>Do 7 600 Kč. měsíčně -alespoň </a:t>
            </a:r>
            <a:r>
              <a:rPr lang="cs-CZ" sz="2000" dirty="0"/>
              <a:t>jednomu z rodičů lze stanovit k datu narození nejmladšího dítěte v rodině 70 </a:t>
            </a:r>
            <a:r>
              <a:rPr lang="cs-CZ" sz="2000" dirty="0" smtClean="0"/>
              <a:t>% 30 násobku   denního </a:t>
            </a:r>
            <a:r>
              <a:rPr lang="cs-CZ" sz="2000" dirty="0"/>
              <a:t>vyměřovacího </a:t>
            </a:r>
            <a:r>
              <a:rPr lang="cs-CZ" sz="2000" dirty="0" smtClean="0"/>
              <a:t>základu v částce nepřevyšující 7600 Kč. nebo</a:t>
            </a:r>
          </a:p>
          <a:p>
            <a:pPr lvl="1"/>
            <a:r>
              <a:rPr lang="cs-CZ" sz="2000" dirty="0" smtClean="0"/>
              <a:t>Ke dni narození nejmladšího dítěte v rodině nelze stanovit denní vyměřovací základ pouze proto, že v průběhu  pobírání rodičovského příspěvku na starší dítě uplynula podpůrčí doba pro nárok na peněžitou pomoci v mateřství a nárok na rodičovský příspěvek na nejmladší dítě bezprostředně následuje po nároku na rodičovský příspěvek na starší dítě</a:t>
            </a:r>
            <a:endParaRPr lang="cs-CZ" sz="2000" dirty="0"/>
          </a:p>
          <a:p>
            <a:pPr lvl="1"/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991950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V ostatních případech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Rodičovský příspěvek se vyplácí ve výši 7 600 Kč. měsíčně do konce devátého měsíce věku </a:t>
            </a:r>
          </a:p>
          <a:p>
            <a:r>
              <a:rPr lang="cs-CZ" dirty="0" smtClean="0"/>
              <a:t>Následně ve výši 3 800 Kč. měsíčně do 4 let věku dítěte</a:t>
            </a:r>
          </a:p>
          <a:p>
            <a:r>
              <a:rPr lang="cs-CZ" dirty="0" smtClean="0"/>
              <a:t>V případe možnosti volby lze výši měnit vždy po uplynutí doby tří měsíců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4459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Porodné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sz="2400" dirty="0"/>
              <a:t>Účel – přispět na náklady spojené s porodem (narozením dítěte)</a:t>
            </a:r>
          </a:p>
          <a:p>
            <a:r>
              <a:rPr lang="cs-CZ" sz="2400" dirty="0"/>
              <a:t>Obligatorní jednorázová peněžitá </a:t>
            </a:r>
            <a:r>
              <a:rPr lang="cs-CZ" sz="2400" dirty="0" smtClean="0"/>
              <a:t>dávka</a:t>
            </a:r>
          </a:p>
          <a:p>
            <a:r>
              <a:rPr lang="cs-CZ" sz="2400" dirty="0" smtClean="0"/>
              <a:t>Testovaná dávka (od. 1. 1. 2011)- rozhodný příjem v rodině nesmí převyšovat součin částky životního minima </a:t>
            </a:r>
            <a:r>
              <a:rPr lang="cs-CZ" sz="2400" dirty="0" smtClean="0"/>
              <a:t>rodiny </a:t>
            </a:r>
            <a:r>
              <a:rPr lang="cs-CZ" sz="2400" dirty="0" smtClean="0"/>
              <a:t>a koeficientu 2,70</a:t>
            </a:r>
            <a:endParaRPr lang="cs-CZ" sz="2400" dirty="0"/>
          </a:p>
          <a:p>
            <a:r>
              <a:rPr lang="cs-CZ" sz="2400" dirty="0"/>
              <a:t>Oprávněná </a:t>
            </a:r>
            <a:r>
              <a:rPr lang="cs-CZ" sz="2400" dirty="0" smtClean="0"/>
              <a:t>osoby </a:t>
            </a:r>
          </a:p>
          <a:p>
            <a:pPr lvl="1"/>
            <a:r>
              <a:rPr lang="cs-CZ" sz="2000" dirty="0" smtClean="0"/>
              <a:t>Žena, která porodila své první nebo druhé živě narozené dítě,</a:t>
            </a:r>
          </a:p>
          <a:p>
            <a:pPr lvl="1"/>
            <a:r>
              <a:rPr lang="cs-CZ" sz="2000" dirty="0" smtClean="0"/>
              <a:t>Otec prvního nebo druhého živě narozeného dítěte, jestliže žena, která dítě porodila zemřela, </a:t>
            </a:r>
          </a:p>
          <a:p>
            <a:pPr lvl="1"/>
            <a:r>
              <a:rPr lang="cs-CZ" sz="2000" dirty="0" smtClean="0"/>
              <a:t>Osoba, která převzala dítě do 1 roku do péče nahrazující péči rodičů a toto dítě bylo prvním nebo druhým dítětem této osoby</a:t>
            </a:r>
            <a:endParaRPr lang="cs-CZ" sz="2000" dirty="0"/>
          </a:p>
          <a:p>
            <a:r>
              <a:rPr lang="cs-CZ" sz="2400" dirty="0"/>
              <a:t>Výše porodného </a:t>
            </a:r>
            <a:endParaRPr lang="cs-CZ" sz="2400" dirty="0" smtClean="0"/>
          </a:p>
          <a:p>
            <a:pPr marL="0" indent="0">
              <a:buNone/>
            </a:pPr>
            <a:r>
              <a:rPr lang="cs-CZ" sz="2400" dirty="0"/>
              <a:t>	</a:t>
            </a:r>
            <a:r>
              <a:rPr lang="cs-CZ" sz="2400" dirty="0" smtClean="0"/>
              <a:t>Na první dítě 13 000 Kč</a:t>
            </a:r>
          </a:p>
          <a:p>
            <a:pPr marL="0" indent="0">
              <a:buNone/>
            </a:pPr>
            <a:r>
              <a:rPr lang="cs-CZ" sz="2400" dirty="0" smtClean="0"/>
              <a:t>	Na druhé dítě 10 000 Kč. </a:t>
            </a:r>
            <a:endParaRPr lang="cs-CZ" sz="24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23548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Pohřebné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lIns="0">
            <a:normAutofit fontScale="62500" lnSpcReduction="20000"/>
          </a:bodyPr>
          <a:lstStyle/>
          <a:p>
            <a:r>
              <a:rPr lang="cs-CZ" sz="3800" dirty="0" smtClean="0"/>
              <a:t>Účel – přispět na náklady spojené s pohřbem</a:t>
            </a:r>
          </a:p>
          <a:p>
            <a:r>
              <a:rPr lang="cs-CZ" sz="3800" dirty="0" smtClean="0"/>
              <a:t>Jednorázová, obligatorní, peněžitá dávka,</a:t>
            </a:r>
          </a:p>
          <a:p>
            <a:r>
              <a:rPr lang="cs-CZ" sz="3800" dirty="0" smtClean="0"/>
              <a:t>Oprávněná osoba – osoba, která vypravila pohřeb (nezohledňuje se příbuzenský nebo jiný vztah k zemřelé osobě)</a:t>
            </a:r>
          </a:p>
          <a:p>
            <a:pPr lvl="1"/>
            <a:r>
              <a:rPr lang="cs-CZ" sz="3800" dirty="0" smtClean="0"/>
              <a:t>dítěte, které bylo ke dni smrti nezaopatřeným dítětem, nebo</a:t>
            </a:r>
          </a:p>
          <a:p>
            <a:pPr lvl="1"/>
            <a:r>
              <a:rPr lang="cs-CZ" sz="3800" dirty="0" smtClean="0"/>
              <a:t>osobě, která byla ke dni smrti rodičem nezaopatřeného dítěte</a:t>
            </a:r>
            <a:endParaRPr lang="cs-CZ" sz="3800" dirty="0"/>
          </a:p>
          <a:p>
            <a:pPr marL="457200" lvl="1" indent="0">
              <a:buNone/>
            </a:pPr>
            <a:r>
              <a:rPr lang="cs-CZ" sz="3800" dirty="0" smtClean="0"/>
              <a:t>U </a:t>
            </a:r>
            <a:r>
              <a:rPr lang="cs-CZ" sz="3800" dirty="0"/>
              <a:t>dětí, které se narodily mrtvé, se nezjišťuje podmínka trvalého pobytu a bydliště</a:t>
            </a:r>
          </a:p>
          <a:p>
            <a:pPr marL="457200" lvl="1" indent="0" algn="just">
              <a:buNone/>
            </a:pPr>
            <a:r>
              <a:rPr lang="cs-CZ" sz="3800" dirty="0"/>
              <a:t>Výše – </a:t>
            </a:r>
            <a:r>
              <a:rPr lang="cs-CZ" sz="3800" dirty="0" smtClean="0"/>
              <a:t>5 000 Kč.</a:t>
            </a:r>
            <a:endParaRPr lang="cs-CZ" sz="3800" dirty="0"/>
          </a:p>
          <a:p>
            <a:pPr marL="457200" lvl="1" indent="0" algn="just">
              <a:buNone/>
            </a:pPr>
            <a:r>
              <a:rPr lang="cs-CZ" sz="3800" dirty="0"/>
              <a:t>Nárok vzniká dnem pohřbení</a:t>
            </a:r>
          </a:p>
          <a:p>
            <a:pPr lvl="1"/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4187144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Orgány státní sociální podpory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cs-CZ" dirty="0" smtClean="0"/>
              <a:t>Státní správu na úseku státní sociální podpory vykonávají:</a:t>
            </a:r>
          </a:p>
          <a:p>
            <a:r>
              <a:rPr lang="cs-CZ" dirty="0" smtClean="0"/>
              <a:t>Úřad práce České republiky (krajské pobočky a pobočka pro hlavní město Praha)</a:t>
            </a:r>
          </a:p>
          <a:p>
            <a:r>
              <a:rPr lang="cs-CZ" dirty="0" smtClean="0"/>
              <a:t>Ministerstvo práce a sociálních věcí </a:t>
            </a:r>
          </a:p>
          <a:p>
            <a:r>
              <a:rPr lang="cs-CZ" dirty="0" smtClean="0"/>
              <a:t>O nároku na dávku rozhoduje krajská pobočka ÚP podle místa, kde je oprávněná osoba hlášena k trvalému pobytu</a:t>
            </a:r>
          </a:p>
          <a:p>
            <a:r>
              <a:rPr lang="cs-CZ" dirty="0" smtClean="0"/>
              <a:t>Nárok na dávku vzniká dnem splnění všech podmínek stanovených zákone</a:t>
            </a:r>
          </a:p>
          <a:p>
            <a:r>
              <a:rPr lang="cs-CZ" dirty="0" smtClean="0"/>
              <a:t>Nárok na výplatu dávky vzniká:</a:t>
            </a:r>
          </a:p>
          <a:p>
            <a:pPr lvl="1"/>
            <a:r>
              <a:rPr lang="cs-CZ" dirty="0" smtClean="0"/>
              <a:t>Splněním všech podmínek a </a:t>
            </a:r>
          </a:p>
          <a:p>
            <a:pPr lvl="1"/>
            <a:r>
              <a:rPr lang="cs-CZ" dirty="0" smtClean="0"/>
              <a:t>Podáním žádosti o přiznání dávky (žádost se podává na tiskopise vydaném MPSV a musí obsahovat všechny předepsané náležitosti)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09733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Program přednášky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1</a:t>
            </a:r>
            <a:r>
              <a:rPr lang="cs-CZ" dirty="0" smtClean="0"/>
              <a:t>. Charakteristické rysy státní sociální podpory</a:t>
            </a:r>
          </a:p>
          <a:p>
            <a:pPr marL="0" indent="0">
              <a:buNone/>
            </a:pPr>
            <a:r>
              <a:rPr lang="cs-CZ" dirty="0" smtClean="0"/>
              <a:t>2. Okruh oprávněných osob</a:t>
            </a:r>
          </a:p>
          <a:p>
            <a:pPr marL="0" indent="0">
              <a:buNone/>
            </a:pPr>
            <a:r>
              <a:rPr lang="cs-CZ" dirty="0" smtClean="0"/>
              <a:t>3. Základní pojmy</a:t>
            </a:r>
          </a:p>
          <a:p>
            <a:pPr marL="0" indent="0">
              <a:buNone/>
            </a:pPr>
            <a:r>
              <a:rPr lang="cs-CZ" dirty="0" smtClean="0"/>
              <a:t>4. Dávky</a:t>
            </a:r>
          </a:p>
          <a:p>
            <a:pPr marL="0" indent="0">
              <a:buNone/>
            </a:pPr>
            <a:r>
              <a:rPr lang="cs-CZ" dirty="0" smtClean="0"/>
              <a:t>5. Orgány státní sociální podpory</a:t>
            </a:r>
          </a:p>
          <a:p>
            <a:pPr marL="0" indent="0">
              <a:buNone/>
            </a:pPr>
            <a:r>
              <a:rPr lang="cs-CZ" dirty="0" smtClean="0"/>
              <a:t>6. Řízení ve věcech státní sociální podpory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69040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Řízení ve věcech státní sociální podpory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Řízení o přiznání dávky – zahajuje se se pouze na žádost osoby – žádost o dávku lze podat nejdříve 60 dnů přede dnem, od kterého oprávněná osoba o dávku žádá</a:t>
            </a:r>
          </a:p>
          <a:p>
            <a:r>
              <a:rPr lang="cs-CZ" dirty="0" smtClean="0"/>
              <a:t>Řízení o změně výše přiznané dávky, odnětí dávky, zastavení výplaty dávky lze zahájit na žádost oprávněné osoby nebo ex offo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43221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Charakteristika systému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Systém směřující zejména na podporu rodin s nezaopatřenými dětmi</a:t>
            </a:r>
          </a:p>
          <a:p>
            <a:r>
              <a:rPr lang="cs-CZ" dirty="0" smtClean="0"/>
              <a:t>Uplatnění zásady sociální solidarity ve vztahu k rodinám s nezaopatřenými dětmi a rodinám s nízkými příjmy</a:t>
            </a:r>
          </a:p>
          <a:p>
            <a:r>
              <a:rPr lang="cs-CZ" dirty="0" smtClean="0"/>
              <a:t>Není založen na pojistném principu – účast na pojištění se nezkoumá</a:t>
            </a:r>
          </a:p>
          <a:p>
            <a:r>
              <a:rPr lang="cs-CZ" dirty="0" smtClean="0"/>
              <a:t>Financování přímo ze státního rozpočtu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66477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Okruh oprávněných osob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sz="2000" dirty="0" smtClean="0"/>
              <a:t>Osoby, které jsou na území ČR hlášeny k trvalému pobytu</a:t>
            </a:r>
          </a:p>
          <a:p>
            <a:r>
              <a:rPr lang="cs-CZ" sz="2000" dirty="0" smtClean="0"/>
              <a:t>Osoby, které mají na území ČR trvalý pobyt</a:t>
            </a:r>
            <a:r>
              <a:rPr lang="cs-CZ" sz="2000" dirty="0"/>
              <a:t> </a:t>
            </a:r>
            <a:r>
              <a:rPr lang="cs-CZ" sz="2000" dirty="0" smtClean="0"/>
              <a:t>(cizinci)</a:t>
            </a:r>
          </a:p>
          <a:p>
            <a:r>
              <a:rPr lang="cs-CZ" sz="2000" dirty="0" smtClean="0"/>
              <a:t>Bydliště na území ČR</a:t>
            </a:r>
          </a:p>
          <a:p>
            <a:r>
              <a:rPr lang="cs-CZ" sz="2000" dirty="0" smtClean="0"/>
              <a:t>Cizinci, kteří nemají trvalý pobyt v ČR, pokud mají na území ČR bydliště, zejména</a:t>
            </a:r>
          </a:p>
          <a:p>
            <a:pPr marL="0" indent="0">
              <a:buNone/>
            </a:pPr>
            <a:r>
              <a:rPr lang="cs-CZ" sz="2000" dirty="0"/>
              <a:t>	</a:t>
            </a:r>
            <a:r>
              <a:rPr lang="cs-CZ" sz="2000" dirty="0" smtClean="0"/>
              <a:t>- nezletilí svěření na území ČR do péče nahrazující péči rodičů,</a:t>
            </a:r>
          </a:p>
          <a:p>
            <a:pPr marL="914400" lvl="2" indent="0">
              <a:buNone/>
            </a:pPr>
            <a:r>
              <a:rPr lang="cs-CZ" sz="2000" dirty="0" smtClean="0"/>
              <a:t>- Jim byla udělena doplňková ochrana,</a:t>
            </a:r>
          </a:p>
          <a:p>
            <a:pPr marL="914400" lvl="2" indent="0">
              <a:buNone/>
            </a:pPr>
            <a:r>
              <a:rPr lang="cs-CZ" sz="2000" dirty="0" smtClean="0"/>
              <a:t>- </a:t>
            </a:r>
            <a:r>
              <a:rPr lang="cs-CZ" sz="2000" dirty="0" smtClean="0"/>
              <a:t>jim </a:t>
            </a:r>
            <a:r>
              <a:rPr lang="cs-CZ" sz="2000" dirty="0" smtClean="0"/>
              <a:t>bylo vydáno povolení k dlouhodobému pobytu za účelem vědeckého výzkumu (a jejich rodinní příslušníci s dlouhodobým pobytem),</a:t>
            </a:r>
          </a:p>
          <a:p>
            <a:pPr marL="0" indent="0">
              <a:buNone/>
            </a:pPr>
            <a:r>
              <a:rPr lang="cs-CZ" sz="2000" dirty="0" smtClean="0"/>
              <a:t> 	- </a:t>
            </a:r>
            <a:r>
              <a:rPr lang="cs-CZ" sz="2000" dirty="0" smtClean="0"/>
              <a:t>jim </a:t>
            </a:r>
            <a:r>
              <a:rPr lang="cs-CZ" sz="2000" dirty="0" smtClean="0"/>
              <a:t>byla udělena zaměstnanecká karta (a jejich rodinní příslušníci s 	dlouhodobým pobytem),</a:t>
            </a:r>
          </a:p>
          <a:p>
            <a:pPr marL="0" indent="0">
              <a:buNone/>
            </a:pPr>
            <a:r>
              <a:rPr lang="cs-CZ" sz="2000" dirty="0" smtClean="0"/>
              <a:t>	- jsou držiteli modré karty (a jejich rodinní příslušníci s dlouhodobým 	pobytem),</a:t>
            </a:r>
          </a:p>
          <a:p>
            <a:pPr marL="0" indent="0">
              <a:buNone/>
            </a:pPr>
            <a:r>
              <a:rPr lang="cs-CZ" sz="2000" dirty="0"/>
              <a:t>	</a:t>
            </a:r>
            <a:r>
              <a:rPr lang="cs-CZ" sz="2000" dirty="0" smtClean="0"/>
              <a:t>- cizinci, kteří byli zaměstnáni na území ČR a jsou v evidenci uchazečů o 	zaměstnání (a jejich rodinní příslušníci s dlouhodobým pobytem),</a:t>
            </a:r>
          </a:p>
          <a:p>
            <a:pPr marL="0" indent="0">
              <a:buNone/>
            </a:pPr>
            <a:r>
              <a:rPr lang="cs-CZ" sz="2000" dirty="0"/>
              <a:t>	</a:t>
            </a:r>
            <a:r>
              <a:rPr lang="cs-CZ" sz="2000" dirty="0" smtClean="0"/>
              <a:t>- cizinci</a:t>
            </a:r>
            <a:r>
              <a:rPr lang="cs-CZ" sz="2000" dirty="0" smtClean="0"/>
              <a:t>, kteří mají povolení k dlouhodobému pobytu za účelem výzkumu,</a:t>
            </a:r>
          </a:p>
          <a:p>
            <a:pPr marL="0" indent="0">
              <a:buNone/>
            </a:pPr>
            <a:r>
              <a:rPr lang="cs-CZ" sz="2000" dirty="0"/>
              <a:t>	</a:t>
            </a:r>
            <a:r>
              <a:rPr lang="cs-CZ" sz="2000" dirty="0" smtClean="0"/>
              <a:t>- nárok vyplývá z přímo použitelných předpisů EU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889035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Základní pojmy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Rodina – oprávněná osoba a společně s ní posuzované osoby, není-li jich pak sama oprávněná osoba</a:t>
            </a:r>
          </a:p>
          <a:p>
            <a:r>
              <a:rPr lang="cs-CZ" dirty="0" smtClean="0"/>
              <a:t>Společně posuzované osoby:</a:t>
            </a:r>
          </a:p>
          <a:p>
            <a:pPr lvl="1"/>
            <a:r>
              <a:rPr lang="cs-CZ" dirty="0" smtClean="0"/>
              <a:t>Nezaopatřené děti</a:t>
            </a:r>
          </a:p>
          <a:p>
            <a:pPr lvl="1"/>
            <a:r>
              <a:rPr lang="cs-CZ" dirty="0" smtClean="0"/>
              <a:t>Nezaopatřené děti a rodiče těchto dětí</a:t>
            </a:r>
          </a:p>
          <a:p>
            <a:pPr lvl="1"/>
            <a:r>
              <a:rPr lang="cs-CZ" dirty="0" smtClean="0"/>
              <a:t>Manželé, partneři, druh, družka nejde-li o </a:t>
            </a:r>
            <a:r>
              <a:rPr lang="cs-CZ" dirty="0" smtClean="0"/>
              <a:t>rodiče </a:t>
            </a:r>
            <a:r>
              <a:rPr lang="cs-CZ" dirty="0" smtClean="0"/>
              <a:t>nezaopatřených dětí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68839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Základní pojmy - pokračování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sz="2000" dirty="0" smtClean="0"/>
              <a:t>Nezaopatřené dítě – vždy dítě do skončení povinné školní docházky. Po skončení povinné školní docházky do 26 let věku, jestliže.</a:t>
            </a:r>
          </a:p>
          <a:p>
            <a:pPr marL="514350" indent="-514350">
              <a:buAutoNum type="alphaLcParenR"/>
            </a:pPr>
            <a:r>
              <a:rPr lang="cs-CZ" sz="2000" dirty="0"/>
              <a:t>s</a:t>
            </a:r>
            <a:r>
              <a:rPr lang="cs-CZ" sz="2000" dirty="0" smtClean="0"/>
              <a:t>e soustavně připravuje na budoucí povolání,</a:t>
            </a:r>
          </a:p>
          <a:p>
            <a:pPr marL="514350" indent="-514350">
              <a:buAutoNum type="alphaLcParenR"/>
            </a:pPr>
            <a:r>
              <a:rPr lang="cs-CZ" sz="2000" dirty="0" smtClean="0"/>
              <a:t>se nemůže soustavně připravovat na budoucí povolání pro nemoc nebo úraz </a:t>
            </a:r>
          </a:p>
          <a:p>
            <a:pPr marL="514350" indent="-514350">
              <a:buAutoNum type="alphaLcParenR"/>
            </a:pPr>
            <a:r>
              <a:rPr lang="cs-CZ" sz="2000" dirty="0"/>
              <a:t>z</a:t>
            </a:r>
            <a:r>
              <a:rPr lang="cs-CZ" sz="2000" dirty="0" smtClean="0"/>
              <a:t> důvodu dlouhodobě nepříznivého zdravotního stavu  je neschopno vykonávat soustavnou výdělečnou činnost</a:t>
            </a:r>
          </a:p>
          <a:p>
            <a:pPr marL="514350" indent="-514350">
              <a:buAutoNum type="alphaLcParenR"/>
            </a:pPr>
            <a:r>
              <a:rPr lang="cs-CZ" sz="2000" dirty="0"/>
              <a:t>d</a:t>
            </a:r>
            <a:r>
              <a:rPr lang="cs-CZ" sz="2000" dirty="0" smtClean="0"/>
              <a:t>o 18 let dítě, které je vedeno v evidenci krajské pobočky Úřadu práce jako uchazeč o zaměstnání a nemá nárok na podporu v nezaměstnanosti nebo podporu při rekvalifikaci</a:t>
            </a:r>
          </a:p>
          <a:p>
            <a:pPr marL="0" indent="0">
              <a:buNone/>
            </a:pPr>
            <a:r>
              <a:rPr lang="cs-CZ" sz="2400" dirty="0" smtClean="0"/>
              <a:t>Negativní vymezení – za nezaopatřené dítě nelze považovat dítě, které je poživatelem invalidního důchodu pro invaliditu třetího stupně.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75229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Životní a existenční </a:t>
            </a:r>
            <a:r>
              <a:rPr lang="cs-CZ" b="1" dirty="0" smtClean="0"/>
              <a:t>minimum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sz="2800" dirty="0" smtClean="0"/>
              <a:t>Úprava v zákoně č. 110/2006 Sb., o životním a existenčním minimu, ve znění pozdějších předpisů</a:t>
            </a:r>
          </a:p>
          <a:p>
            <a:r>
              <a:rPr lang="cs-CZ" sz="2800" dirty="0" smtClean="0"/>
              <a:t>Životní minimum – minimální hranice peněžitých příjmů fyzických osob k zajištění výživy a ostatních základních osobních potřeb</a:t>
            </a:r>
          </a:p>
          <a:p>
            <a:r>
              <a:rPr lang="cs-CZ" sz="2800" dirty="0" smtClean="0"/>
              <a:t>Existenční minimum – minimální hranice příjmů fyzických osob, která se považuje  za nezbytnou k zajištění výživy  a ostatních základních osobních potřeb na úrovni umožňující přežití</a:t>
            </a:r>
          </a:p>
          <a:p>
            <a:r>
              <a:rPr lang="cs-CZ" sz="2800" dirty="0" smtClean="0"/>
              <a:t>Vyloučení nezbytných nákladů na bydlení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3541788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Ž</a:t>
            </a:r>
            <a:r>
              <a:rPr lang="cs-CZ" b="1" dirty="0" smtClean="0"/>
              <a:t>ivotní minimum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sz="2400" dirty="0" smtClean="0"/>
              <a:t>Životní minimum jednotlivce – 3410 Kč. měsíčně. Jednotlivec je osoba, která není společně posuzovaná s jinými osobami</a:t>
            </a:r>
          </a:p>
          <a:p>
            <a:r>
              <a:rPr lang="cs-CZ" sz="2400" dirty="0" smtClean="0"/>
              <a:t>Životní minimum společně posuzovaných osob, pořadí</a:t>
            </a:r>
          </a:p>
          <a:p>
            <a:pPr marL="514350" indent="-514350">
              <a:buAutoNum type="alphaLcParenR"/>
            </a:pPr>
            <a:r>
              <a:rPr lang="cs-CZ" sz="2400" dirty="0" smtClean="0"/>
              <a:t>Osoby, které nejsou nezaopatřenými dětmi dle věku</a:t>
            </a:r>
          </a:p>
          <a:p>
            <a:pPr marL="0" indent="0">
              <a:buNone/>
            </a:pPr>
            <a:r>
              <a:rPr lang="cs-CZ" sz="2400" dirty="0" smtClean="0"/>
              <a:t>	1 osoba – </a:t>
            </a:r>
            <a:r>
              <a:rPr lang="cs-CZ" sz="2400" dirty="0" smtClean="0"/>
              <a:t>3 140 </a:t>
            </a:r>
            <a:r>
              <a:rPr lang="cs-CZ" sz="2400" dirty="0" smtClean="0"/>
              <a:t>Kč. měsíčně</a:t>
            </a:r>
          </a:p>
          <a:p>
            <a:pPr marL="0" indent="0">
              <a:buNone/>
            </a:pPr>
            <a:r>
              <a:rPr lang="cs-CZ" sz="2400" dirty="0"/>
              <a:t>	</a:t>
            </a:r>
            <a:r>
              <a:rPr lang="cs-CZ" sz="2400" dirty="0" smtClean="0"/>
              <a:t>2. nebo další v pořadí – </a:t>
            </a:r>
            <a:r>
              <a:rPr lang="cs-CZ" sz="2400" dirty="0" smtClean="0"/>
              <a:t>2 830 </a:t>
            </a:r>
            <a:r>
              <a:rPr lang="cs-CZ" sz="2400" dirty="0" smtClean="0"/>
              <a:t>(od 15 let věku, pokud není 	nezaopatřeným dítětem)</a:t>
            </a:r>
          </a:p>
          <a:p>
            <a:pPr marL="0" indent="0">
              <a:buNone/>
            </a:pPr>
            <a:r>
              <a:rPr lang="cs-CZ" sz="2400" dirty="0" smtClean="0"/>
              <a:t>b) osoby, které jsou nezaopatřenými dětmi</a:t>
            </a:r>
          </a:p>
          <a:p>
            <a:pPr marL="0" indent="0">
              <a:buNone/>
            </a:pPr>
            <a:r>
              <a:rPr lang="cs-CZ" sz="2400" dirty="0"/>
              <a:t>	</a:t>
            </a:r>
            <a:r>
              <a:rPr lang="cs-CZ" sz="2400" dirty="0" smtClean="0"/>
              <a:t>15 – 26 let </a:t>
            </a:r>
            <a:r>
              <a:rPr lang="cs-CZ" sz="2400" dirty="0" smtClean="0"/>
              <a:t>2 450 </a:t>
            </a:r>
            <a:r>
              <a:rPr lang="cs-CZ" sz="2400" dirty="0" smtClean="0"/>
              <a:t>Kč. měsíčně</a:t>
            </a:r>
          </a:p>
          <a:p>
            <a:pPr marL="0" indent="0">
              <a:buNone/>
            </a:pPr>
            <a:r>
              <a:rPr lang="cs-CZ" sz="2400" dirty="0"/>
              <a:t>	</a:t>
            </a:r>
            <a:r>
              <a:rPr lang="cs-CZ" sz="2400" dirty="0" smtClean="0"/>
              <a:t>6 – 15 let </a:t>
            </a:r>
            <a:r>
              <a:rPr lang="cs-CZ" sz="2400" dirty="0" smtClean="0"/>
              <a:t>2 140 </a:t>
            </a:r>
            <a:r>
              <a:rPr lang="cs-CZ" sz="2400" dirty="0" smtClean="0"/>
              <a:t>Kč. měsíčně</a:t>
            </a:r>
          </a:p>
          <a:p>
            <a:pPr marL="0" indent="0">
              <a:buNone/>
            </a:pPr>
            <a:r>
              <a:rPr lang="cs-CZ" sz="2400" dirty="0"/>
              <a:t>	</a:t>
            </a:r>
            <a:r>
              <a:rPr lang="cs-CZ" sz="2400" dirty="0" smtClean="0"/>
              <a:t>do 6 let </a:t>
            </a:r>
            <a:r>
              <a:rPr lang="cs-CZ" sz="2400" dirty="0" smtClean="0"/>
              <a:t>1 740 </a:t>
            </a:r>
            <a:r>
              <a:rPr lang="cs-CZ" sz="2400" dirty="0" smtClean="0"/>
              <a:t>Kč. měsíčně</a:t>
            </a:r>
          </a:p>
        </p:txBody>
      </p:sp>
    </p:spTree>
    <p:extLst>
      <p:ext uri="{BB962C8B-B14F-4D97-AF65-F5344CB8AC3E}">
        <p14:creationId xmlns:p14="http://schemas.microsoft.com/office/powerpoint/2010/main" val="1324982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Existenční minimum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Existenční minimum fyzické osoby – </a:t>
            </a:r>
            <a:r>
              <a:rPr lang="cs-CZ" dirty="0" smtClean="0"/>
              <a:t>2 200 </a:t>
            </a:r>
            <a:r>
              <a:rPr lang="cs-CZ" dirty="0" smtClean="0"/>
              <a:t>Kč. měsíčně</a:t>
            </a:r>
          </a:p>
          <a:p>
            <a:r>
              <a:rPr lang="cs-CZ" dirty="0" smtClean="0"/>
              <a:t>Nelze použít o osoby, která je:</a:t>
            </a:r>
          </a:p>
          <a:p>
            <a:pPr lvl="1"/>
            <a:r>
              <a:rPr lang="cs-CZ" dirty="0" smtClean="0"/>
              <a:t>N</a:t>
            </a:r>
            <a:r>
              <a:rPr lang="cs-CZ" dirty="0" smtClean="0"/>
              <a:t>ezaopatřeným </a:t>
            </a:r>
            <a:r>
              <a:rPr lang="cs-CZ" dirty="0" smtClean="0"/>
              <a:t>dítětem</a:t>
            </a:r>
          </a:p>
          <a:p>
            <a:pPr lvl="1"/>
            <a:r>
              <a:rPr lang="cs-CZ" dirty="0" smtClean="0"/>
              <a:t>Poživatelem starobního důchodu</a:t>
            </a:r>
          </a:p>
          <a:p>
            <a:pPr lvl="1"/>
            <a:r>
              <a:rPr lang="cs-CZ" dirty="0" smtClean="0"/>
              <a:t>Osoby invalidní ve </a:t>
            </a:r>
            <a:r>
              <a:rPr lang="cs-CZ" dirty="0" smtClean="0"/>
              <a:t>třetím stupni</a:t>
            </a:r>
            <a:endParaRPr lang="cs-CZ" dirty="0" smtClean="0"/>
          </a:p>
          <a:p>
            <a:pPr lvl="1"/>
            <a:r>
              <a:rPr lang="cs-CZ" dirty="0" smtClean="0"/>
              <a:t>Osoby starší 68 let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12961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297</TotalTime>
  <Words>1247</Words>
  <Application>Microsoft Office PowerPoint</Application>
  <PresentationFormat>Předvádění na obrazovce (4:3)</PresentationFormat>
  <Paragraphs>134</Paragraphs>
  <Slides>20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20</vt:i4>
      </vt:variant>
    </vt:vector>
  </HeadingPairs>
  <TitlesOfParts>
    <vt:vector size="21" baseType="lpstr">
      <vt:lpstr>Motiv systému Office</vt:lpstr>
      <vt:lpstr>Státní sociální podpora</vt:lpstr>
      <vt:lpstr>Program přednášky</vt:lpstr>
      <vt:lpstr>Charakteristika systému</vt:lpstr>
      <vt:lpstr>Okruh oprávněných osob</vt:lpstr>
      <vt:lpstr>Základní pojmy</vt:lpstr>
      <vt:lpstr>Základní pojmy - pokračování</vt:lpstr>
      <vt:lpstr>Životní a existenční minimum</vt:lpstr>
      <vt:lpstr>Životní minimum</vt:lpstr>
      <vt:lpstr>Existenční minimum</vt:lpstr>
      <vt:lpstr>Dávky státní sociální podpory</vt:lpstr>
      <vt:lpstr>Přídavek na dítě</vt:lpstr>
      <vt:lpstr>Příspěvek na bydlení</vt:lpstr>
      <vt:lpstr>Příspěvek na bydlení - pokračování</vt:lpstr>
      <vt:lpstr>Rodičovský příspěvek</vt:lpstr>
      <vt:lpstr>Rodičovský příspěvek - pokračování</vt:lpstr>
      <vt:lpstr>V ostatních případech</vt:lpstr>
      <vt:lpstr>Porodné</vt:lpstr>
      <vt:lpstr>Pohřebné</vt:lpstr>
      <vt:lpstr>Orgány státní sociální podpory</vt:lpstr>
      <vt:lpstr>Řízení ve věcech státní sociální podpory</vt:lpstr>
    </vt:vector>
  </TitlesOfParts>
  <Company>PrF MU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Státní sociální podpora</dc:title>
  <dc:creator>Jana Komendová</dc:creator>
  <cp:lastModifiedBy>Jana Komendová</cp:lastModifiedBy>
  <cp:revision>28</cp:revision>
  <dcterms:created xsi:type="dcterms:W3CDTF">2017-02-06T12:23:32Z</dcterms:created>
  <dcterms:modified xsi:type="dcterms:W3CDTF">2017-04-25T08:16:32Z</dcterms:modified>
</cp:coreProperties>
</file>