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2" r:id="rId2"/>
  </p:sldMasterIdLst>
  <p:notesMasterIdLst>
    <p:notesMasterId r:id="rId21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88671" autoAdjust="0"/>
  </p:normalViewPr>
  <p:slideViewPr>
    <p:cSldViewPr>
      <p:cViewPr varScale="1">
        <p:scale>
          <a:sx n="94" d="100"/>
          <a:sy n="94" d="100"/>
        </p:scale>
        <p:origin x="1400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notesMaster" Target="notesMasters/notesMaster1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customXml" Target="../customXml/item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10C134-1E9F-4345-825E-490816A5D846}" type="datetimeFigureOut">
              <a:rPr lang="en-US" smtClean="0"/>
              <a:t>3/26/17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398D5B-FD1A-4215-9119-FFAD93BB6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228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lang="cs-CZ" sz="1200" baseline="0" noProof="0" dirty="0" smtClean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DB0C2-1F3D-4594-BC97-D21C5CE96C4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3/26/17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5C28-A9AF-48F7-A492-117CD84F55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41244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DB0C2-1F3D-4594-BC97-D21C5CE96C4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3/26/17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5C28-A9AF-48F7-A492-117CD84F55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6523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DB0C2-1F3D-4594-BC97-D21C5CE96C4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3/26/17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5C28-A9AF-48F7-A492-117CD84F55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422734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DB0C2-1F3D-4594-BC97-D21C5CE96C4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3/26/17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5C28-A9AF-48F7-A492-117CD84F55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17943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DB0C2-1F3D-4594-BC97-D21C5CE96C4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3/26/17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5C28-A9AF-48F7-A492-117CD84F55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650188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DB0C2-1F3D-4594-BC97-D21C5CE96C4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3/26/17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5C28-A9AF-48F7-A492-117CD84F55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24213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DB0C2-1F3D-4594-BC97-D21C5CE96C4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3/26/17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5C28-A9AF-48F7-A492-117CD84F55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7089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DB0C2-1F3D-4594-BC97-D21C5CE96C4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3/26/17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5C28-A9AF-48F7-A492-117CD84F55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91656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DB0C2-1F3D-4594-BC97-D21C5CE96C4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3/26/17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5C28-A9AF-48F7-A492-117CD84F55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092620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DB0C2-1F3D-4594-BC97-D21C5CE96C4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3/26/17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5C28-A9AF-48F7-A492-117CD84F55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0856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DB0C2-1F3D-4594-BC97-D21C5CE96C4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3/26/17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5C28-A9AF-48F7-A492-117CD84F55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88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DB0C2-1F3D-4594-BC97-D21C5CE96C4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3/26/17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5C28-A9AF-48F7-A492-117CD84F55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28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DB0C2-1F3D-4594-BC97-D21C5CE96C4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3/26/17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5C28-A9AF-48F7-A492-117CD84F55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016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DB0C2-1F3D-4594-BC97-D21C5CE96C4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3/26/17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5C28-A9AF-48F7-A492-117CD84F55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3248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DB0C2-1F3D-4594-BC97-D21C5CE96C4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3/26/17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5C28-A9AF-48F7-A492-117CD84F55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871584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DB0C2-1F3D-4594-BC97-D21C5CE96C4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3/26/17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5C28-A9AF-48F7-A492-117CD84F55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195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DB0C2-1F3D-4594-BC97-D21C5CE96C4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3/26/17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5C28-A9AF-48F7-A492-117CD84F55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253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DB0C2-1F3D-4594-BC97-D21C5CE96C4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3/26/17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48A5C28-A9AF-48F7-A492-117CD84F55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322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68" r:id="rId16"/>
    <p:sldLayoutId id="2147483650" r:id="rId17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D2CDC4"/>
            </a:gs>
            <a:gs pos="40000">
              <a:srgbClr val="C9C2BD"/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-1371600"/>
            <a:ext cx="9144000" cy="8001000"/>
          </a:xfrm>
          <a:prstGeom prst="rect">
            <a:avLst/>
          </a:prstGeom>
          <a:noFill/>
          <a:effectLst/>
          <a:scene3d>
            <a:camera prst="orthographicFront"/>
            <a:lightRig rig="threePt" dir="t"/>
          </a:scene3d>
          <a:sp3d prstMaterial="matte"/>
        </p:spPr>
        <p:txBody>
          <a:bodyPr wrap="square" rtlCol="0">
            <a:prstTxWarp prst="textCurveDown">
              <a:avLst>
                <a:gd name="adj" fmla="val 50485"/>
              </a:avLst>
            </a:prstTxWarp>
            <a:spAutoFit/>
            <a:sp3d/>
          </a:bodyPr>
          <a:lstStyle/>
          <a:p>
            <a:pPr algn="ctr"/>
            <a:r>
              <a:rPr lang="en-US" sz="5000" dirty="0" smtClean="0">
                <a:gradFill flip="none" rotWithShape="1">
                  <a:gsLst>
                    <a:gs pos="0">
                      <a:prstClr val="black">
                        <a:lumMod val="65000"/>
                        <a:lumOff val="35000"/>
                        <a:alpha val="30000"/>
                      </a:prstClr>
                    </a:gs>
                    <a:gs pos="100000">
                      <a:prstClr val="black">
                        <a:alpha val="25000"/>
                      </a:prstClr>
                    </a:gs>
                  </a:gsLst>
                  <a:lin ang="10800000" scaled="1"/>
                  <a:tileRect/>
                </a:gradFill>
              </a:rPr>
              <a:t>••••••••••••••••••••••••••••••••••••</a:t>
            </a:r>
            <a:r>
              <a:rPr lang="cs-CZ" altLang="cs-CZ" sz="6600" b="1" dirty="0"/>
              <a:t>Daň z příjmů právnických osob</a:t>
            </a:r>
          </a:p>
          <a:p>
            <a:pPr algn="ctr"/>
            <a:r>
              <a:rPr lang="en-US" sz="5000" dirty="0" smtClean="0">
                <a:gradFill flip="none" rotWithShape="1">
                  <a:gsLst>
                    <a:gs pos="0">
                      <a:prstClr val="black">
                        <a:lumMod val="65000"/>
                        <a:lumOff val="35000"/>
                        <a:alpha val="30000"/>
                      </a:prstClr>
                    </a:gs>
                    <a:gs pos="100000">
                      <a:prstClr val="black">
                        <a:alpha val="25000"/>
                      </a:prstClr>
                    </a:gs>
                  </a:gsLst>
                  <a:lin ang="10800000" scaled="1"/>
                  <a:tileRect/>
                </a:gradFill>
              </a:rPr>
              <a:t>••••••••••••••••••••••••••••••••••</a:t>
            </a:r>
          </a:p>
          <a:p>
            <a:pPr algn="ctr"/>
            <a:endParaRPr lang="en-US" sz="5000" dirty="0">
              <a:gradFill flip="none" rotWithShape="1">
                <a:gsLst>
                  <a:gs pos="0">
                    <a:prstClr val="black">
                      <a:lumMod val="65000"/>
                      <a:lumOff val="35000"/>
                      <a:alpha val="30000"/>
                    </a:prstClr>
                  </a:gs>
                  <a:gs pos="100000">
                    <a:prstClr val="black">
                      <a:alpha val="25000"/>
                    </a:prstClr>
                  </a:gs>
                </a:gsLst>
                <a:lin ang="10800000" scaled="1"/>
                <a:tileRect/>
              </a:gradFill>
            </a:endParaRPr>
          </a:p>
          <a:p>
            <a:pPr algn="ctr"/>
            <a:r>
              <a:rPr lang="en-US" sz="5000" dirty="0" smtClean="0">
                <a:gradFill flip="none" rotWithShape="1">
                  <a:gsLst>
                    <a:gs pos="0">
                      <a:prstClr val="black">
                        <a:lumMod val="65000"/>
                        <a:lumOff val="35000"/>
                        <a:alpha val="30000"/>
                      </a:prstClr>
                    </a:gs>
                    <a:gs pos="100000">
                      <a:prstClr val="black">
                        <a:alpha val="25000"/>
                      </a:prstClr>
                    </a:gs>
                  </a:gsLst>
                  <a:lin ang="10800000" scaled="1"/>
                  <a:tileRect/>
                </a:gradFill>
              </a:rPr>
              <a:t>••••••••••••••••••••••••••••••••••••••••••••••••••••••••••••••••••••••••••••••••••••••••••••••••••••••••••••••••••••••••••••••</a:t>
            </a:r>
            <a:endParaRPr lang="en-US" sz="5000" dirty="0" smtClean="0">
              <a:gradFill flip="none" rotWithShape="1">
                <a:gsLst>
                  <a:gs pos="0">
                    <a:prstClr val="black">
                      <a:lumMod val="65000"/>
                      <a:lumOff val="35000"/>
                      <a:alpha val="30000"/>
                    </a:prstClr>
                  </a:gs>
                  <a:gs pos="100000">
                    <a:prstClr val="black">
                      <a:alpha val="25000"/>
                    </a:prstClr>
                  </a:gs>
                </a:gsLst>
                <a:lin ang="108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9119315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anchor="ctr">
            <a:normAutofit fontScale="90000"/>
          </a:bodyPr>
          <a:lstStyle/>
          <a:p>
            <a:pPr eaLnBrk="1" hangingPunct="1">
              <a:defRPr/>
            </a:pPr>
            <a:r>
              <a:rPr lang="cs-CZ" altLang="cs-CZ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altLang="cs-CZ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altLang="cs-CZ" b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Osvobození od daně</a:t>
            </a:r>
            <a:br>
              <a:rPr lang="cs-CZ" altLang="cs-CZ" b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altLang="cs-CZ" b="1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288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/>
          </a:bodyPr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cs-CZ" altLang="cs-CZ" smtClean="0"/>
              <a:t>a) členský příspěvek podle stanov, statutu, zřizovacích nebo zakladatelských listin, přijatý</a:t>
            </a:r>
          </a:p>
          <a:p>
            <a:pPr marL="0" indent="0" eaLnBrk="1" hangingPunct="1">
              <a:buFontTx/>
              <a:buAutoNum type="arabicPeriod"/>
            </a:pPr>
            <a:r>
              <a:rPr lang="cs-CZ" altLang="cs-CZ" smtClean="0"/>
              <a:t>zájmovým sdružením právnických osob</a:t>
            </a:r>
          </a:p>
          <a:p>
            <a:pPr marL="0" indent="0" eaLnBrk="1" hangingPunct="1">
              <a:buFontTx/>
              <a:buAutoNum type="arabicPeriod"/>
            </a:pPr>
            <a:r>
              <a:rPr lang="cs-CZ" altLang="cs-CZ" smtClean="0"/>
              <a:t>spolkem, který není organizací zaměstnavatelů,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cs-CZ" altLang="cs-CZ" smtClean="0"/>
              <a:t>3. odborovou organizací,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cs-CZ" altLang="cs-CZ" smtClean="0"/>
              <a:t>4. politickou stranou hnutím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cs-CZ" altLang="cs-CZ" smtClean="0"/>
              <a:t>b) výnosy kostelních sbírek, příjmy za církevní úkony</a:t>
            </a:r>
          </a:p>
        </p:txBody>
      </p:sp>
    </p:spTree>
    <p:extLst>
      <p:ext uri="{BB962C8B-B14F-4D97-AF65-F5344CB8AC3E}">
        <p14:creationId xmlns:p14="http://schemas.microsoft.com/office/powerpoint/2010/main" val="2962042426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anchor="ctr"/>
          <a:lstStyle/>
          <a:p>
            <a:pPr algn="ctr" eaLnBrk="1" hangingPunct="1">
              <a:defRPr/>
            </a:pPr>
            <a:r>
              <a:rPr lang="cs-CZ" altLang="cs-CZ" b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Základ daně</a:t>
            </a:r>
          </a:p>
        </p:txBody>
      </p:sp>
      <p:sp>
        <p:nvSpPr>
          <p:cNvPr id="123907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/>
            <a:r>
              <a:rPr lang="cs-CZ" altLang="cs-CZ" b="1" smtClean="0"/>
              <a:t>Rozdíl mezi náklady a výnos</a:t>
            </a:r>
          </a:p>
          <a:p>
            <a:pPr eaLnBrk="1" hangingPunct="1"/>
            <a:r>
              <a:rPr lang="cs-CZ" altLang="cs-CZ" b="1" smtClean="0"/>
              <a:t>Výsledek hospodaření nebo rozdíl mezi příjmy a výdaji (ti co nevedou účetnictví)</a:t>
            </a:r>
          </a:p>
        </p:txBody>
      </p:sp>
    </p:spTree>
    <p:extLst>
      <p:ext uri="{BB962C8B-B14F-4D97-AF65-F5344CB8AC3E}">
        <p14:creationId xmlns:p14="http://schemas.microsoft.com/office/powerpoint/2010/main" val="773991899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anchor="ctr"/>
          <a:lstStyle/>
          <a:p>
            <a:pPr algn="ctr" eaLnBrk="1" hangingPunct="1">
              <a:defRPr/>
            </a:pPr>
            <a:r>
              <a:rPr lang="cs-CZ" altLang="cs-CZ" b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Sazba daně</a:t>
            </a:r>
          </a:p>
        </p:txBody>
      </p:sp>
      <p:sp>
        <p:nvSpPr>
          <p:cNvPr id="124931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b="1" smtClean="0"/>
              <a:t>19 %,</a:t>
            </a:r>
            <a:r>
              <a:rPr lang="cs-CZ" altLang="cs-CZ" b="1" smtClean="0">
                <a:solidFill>
                  <a:srgbClr val="FFFF00"/>
                </a:solidFill>
              </a:rPr>
              <a:t> </a:t>
            </a:r>
            <a:r>
              <a:rPr lang="cs-CZ" altLang="cs-CZ" smtClean="0"/>
              <a:t>pokud není stanoveno jinak</a:t>
            </a:r>
          </a:p>
          <a:p>
            <a:pPr eaLnBrk="1" hangingPunct="1"/>
            <a:r>
              <a:rPr lang="cs-CZ" altLang="cs-CZ" smtClean="0"/>
              <a:t>sazba se vztahuje na základ daně snížený o položky podle § 34 a § 20, který se zaokrouhluje na celé </a:t>
            </a:r>
            <a:r>
              <a:rPr lang="cs-CZ" altLang="cs-CZ" u="sng" smtClean="0"/>
              <a:t>tisícikoruny dolů</a:t>
            </a:r>
            <a:r>
              <a:rPr lang="cs-CZ" altLang="cs-CZ" smtClean="0"/>
              <a:t>.</a:t>
            </a:r>
          </a:p>
          <a:p>
            <a:pPr eaLnBrk="1" hangingPunct="1"/>
            <a:r>
              <a:rPr lang="cs-CZ" altLang="cs-CZ" b="1" smtClean="0"/>
              <a:t>5 %</a:t>
            </a:r>
            <a:r>
              <a:rPr lang="cs-CZ" altLang="cs-CZ" smtClean="0"/>
              <a:t> ze základu daně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mtClean="0"/>
              <a:t>a) investičního fondu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mtClean="0"/>
              <a:t>b) zahraničního investičního fondu, založeného v jiném členském státě Evropské unie, Norsku nebo Islandu,</a:t>
            </a:r>
          </a:p>
        </p:txBody>
      </p:sp>
    </p:spTree>
    <p:extLst>
      <p:ext uri="{BB962C8B-B14F-4D97-AF65-F5344CB8AC3E}">
        <p14:creationId xmlns:p14="http://schemas.microsoft.com/office/powerpoint/2010/main" val="2254777153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anchor="ctr">
            <a:normAutofit fontScale="90000"/>
          </a:bodyPr>
          <a:lstStyle/>
          <a:p>
            <a:pPr algn="ctr" eaLnBrk="1" hangingPunct="1">
              <a:defRPr/>
            </a:pPr>
            <a:r>
              <a:rPr lang="cs-CZ" altLang="cs-CZ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altLang="cs-CZ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altLang="cs-CZ" b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Zdaňovací období</a:t>
            </a:r>
            <a:br>
              <a:rPr lang="cs-CZ" altLang="cs-CZ" b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altLang="cs-CZ" b="1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5955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cs-CZ" altLang="cs-CZ" smtClean="0"/>
              <a:t>a) kalendářní rok,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cs-CZ" altLang="cs-CZ" smtClean="0"/>
              <a:t>b) hospodářský rok,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cs-CZ" altLang="cs-CZ" smtClean="0"/>
              <a:t>c) období od rozhodného dne fúze nebo rozdělení obchodní korporace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cs-CZ" altLang="cs-CZ" smtClean="0"/>
              <a:t>d) účetní období, pokud je toto účetní období delší než nepřetržitě po sobě jdoucích 12 měsíců.</a:t>
            </a:r>
          </a:p>
        </p:txBody>
      </p:sp>
    </p:spTree>
    <p:extLst>
      <p:ext uri="{BB962C8B-B14F-4D97-AF65-F5344CB8AC3E}">
        <p14:creationId xmlns:p14="http://schemas.microsoft.com/office/powerpoint/2010/main" val="1777116978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Výpočet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b="1" dirty="0"/>
              <a:t>základ daně = výnosy – náklady (§20 –&gt; 23)</a:t>
            </a:r>
          </a:p>
          <a:p>
            <a:r>
              <a:rPr lang="cs-CZ" i="1" dirty="0" smtClean="0"/>
              <a:t>Základem </a:t>
            </a:r>
            <a:r>
              <a:rPr lang="cs-CZ" i="1" dirty="0"/>
              <a:t>daně je rozdíl o které příjmy, s výjimkou příjmů, které</a:t>
            </a:r>
          </a:p>
          <a:p>
            <a:r>
              <a:rPr lang="cs-CZ" i="1" dirty="0"/>
              <a:t>nejsou předmětem daně, a příjmů osvobozených od daně, převyšují</a:t>
            </a:r>
          </a:p>
          <a:p>
            <a:r>
              <a:rPr lang="cs-CZ" i="1" dirty="0"/>
              <a:t>výdaje (náklady), a to při respektování věcné a časové souvislosti v</a:t>
            </a:r>
          </a:p>
          <a:p>
            <a:r>
              <a:rPr lang="cs-CZ" i="1" dirty="0"/>
              <a:t>daném zdaňovacím období.</a:t>
            </a:r>
          </a:p>
          <a:p>
            <a:r>
              <a:rPr lang="cs-CZ" dirty="0"/>
              <a:t>- Položky snižující základ daně</a:t>
            </a:r>
          </a:p>
          <a:p>
            <a:r>
              <a:rPr lang="cs-CZ" dirty="0"/>
              <a:t>- Odečitatelné položky od základu daně</a:t>
            </a:r>
          </a:p>
          <a:p>
            <a:r>
              <a:rPr lang="cs-CZ" i="1" dirty="0"/>
              <a:t>-----------------------------------------</a:t>
            </a:r>
          </a:p>
          <a:p>
            <a:r>
              <a:rPr lang="cs-CZ" dirty="0"/>
              <a:t>upravený základ daně §20, §34</a:t>
            </a:r>
          </a:p>
          <a:p>
            <a:r>
              <a:rPr lang="cs-CZ" dirty="0"/>
              <a:t>zaokrouhlený základ daně § 20/11 na tis Kč dolů</a:t>
            </a:r>
          </a:p>
          <a:p>
            <a:r>
              <a:rPr lang="cs-CZ" dirty="0"/>
              <a:t>-----------------------------------------</a:t>
            </a:r>
          </a:p>
          <a:p>
            <a:r>
              <a:rPr lang="cs-CZ" dirty="0"/>
              <a:t>SAZBA - §21</a:t>
            </a:r>
          </a:p>
          <a:p>
            <a:r>
              <a:rPr lang="cs-CZ" dirty="0"/>
              <a:t>-----------------------------------------</a:t>
            </a:r>
          </a:p>
          <a:p>
            <a:r>
              <a:rPr lang="cs-CZ" b="1" dirty="0"/>
              <a:t>Daň PPO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90500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Daňově uznatelné náklady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mtClean="0"/>
              <a:t>	ANO</a:t>
            </a:r>
          </a:p>
          <a:p>
            <a:pPr marL="0" indent="0">
              <a:buNone/>
            </a:pPr>
            <a:r>
              <a:rPr lang="cs-CZ"/>
              <a:t>Mzdy zaměstnanců a odměny členů DR</a:t>
            </a:r>
          </a:p>
          <a:p>
            <a:pPr marL="0" indent="0">
              <a:buNone/>
            </a:pPr>
            <a:r>
              <a:rPr lang="cs-CZ" smtClean="0"/>
              <a:t>Odpisy </a:t>
            </a:r>
            <a:r>
              <a:rPr lang="cs-CZ"/>
              <a:t>hmotného majetku</a:t>
            </a:r>
          </a:p>
          <a:p>
            <a:pPr marL="0" indent="0">
              <a:buNone/>
            </a:pPr>
            <a:r>
              <a:rPr lang="cs-CZ" smtClean="0"/>
              <a:t>Sociální </a:t>
            </a:r>
            <a:r>
              <a:rPr lang="cs-CZ"/>
              <a:t>pojištění za zaměstnance</a:t>
            </a:r>
          </a:p>
          <a:p>
            <a:pPr marL="0" indent="0">
              <a:buNone/>
            </a:pPr>
            <a:r>
              <a:rPr lang="cs-CZ" smtClean="0"/>
              <a:t>Zaplacená </a:t>
            </a:r>
            <a:r>
              <a:rPr lang="cs-CZ"/>
              <a:t>darovací daň</a:t>
            </a:r>
          </a:p>
          <a:p>
            <a:pPr marL="0" indent="0">
              <a:buNone/>
            </a:pPr>
            <a:r>
              <a:rPr lang="cs-CZ" smtClean="0"/>
              <a:t>Cestovné zaměstnanců</a:t>
            </a:r>
          </a:p>
          <a:p>
            <a:pPr marL="0" indent="0">
              <a:buNone/>
            </a:pPr>
            <a:endParaRPr lang="cs-CZ"/>
          </a:p>
          <a:p>
            <a:pPr marL="0" indent="0">
              <a:buNone/>
            </a:pPr>
            <a:r>
              <a:rPr lang="cs-CZ" smtClean="0"/>
              <a:t>	NE</a:t>
            </a:r>
          </a:p>
          <a:p>
            <a:pPr marL="0" indent="0">
              <a:buNone/>
            </a:pPr>
            <a:r>
              <a:rPr lang="cs-CZ" smtClean="0"/>
              <a:t>Náklady na reprezentaci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81287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0"/>
            <a:ext cx="7931224" cy="1268760"/>
          </a:xfrm>
        </p:spPr>
        <p:txBody>
          <a:bodyPr/>
          <a:lstStyle/>
          <a:p>
            <a:r>
              <a:rPr lang="cs-CZ" sz="4400" smtClean="0"/>
              <a:t>Vývoj sazby</a:t>
            </a:r>
            <a:endParaRPr lang="cs-CZ" sz="440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2007940" y="1264405"/>
          <a:ext cx="5200128" cy="4684875"/>
        </p:xfrm>
        <a:graphic>
          <a:graphicData uri="http://schemas.openxmlformats.org/drawingml/2006/table">
            <a:tbl>
              <a:tblPr/>
              <a:tblGrid>
                <a:gridCol w="260006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000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21099">
                <a:tc gridSpan="2">
                  <a:txBody>
                    <a:bodyPr/>
                    <a:lstStyle/>
                    <a:p>
                      <a:endParaRPr lang="cs-CZ" sz="1200"/>
                    </a:p>
                  </a:txBody>
                  <a:tcPr marL="59552" marR="59552" marT="29776" marB="29776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1480">
                <a:tc>
                  <a:txBody>
                    <a:bodyPr/>
                    <a:lstStyle/>
                    <a:p>
                      <a:r>
                        <a:rPr lang="cs-CZ" sz="1200" smtClean="0"/>
                        <a:t>                                 Rok</a:t>
                      </a:r>
                      <a:endParaRPr lang="cs-CZ" sz="1200"/>
                    </a:p>
                  </a:txBody>
                  <a:tcPr marL="59552" marR="59552" marT="29776" marB="29776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smtClean="0"/>
                        <a:t>                          Sazba daně</a:t>
                      </a:r>
                      <a:endParaRPr lang="cs-CZ" sz="1200"/>
                    </a:p>
                  </a:txBody>
                  <a:tcPr marL="59552" marR="59552" marT="29776" marB="29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31480">
                <a:tc>
                  <a:txBody>
                    <a:bodyPr/>
                    <a:lstStyle/>
                    <a:p>
                      <a:pPr algn="ctr"/>
                      <a:r>
                        <a:rPr lang="cs-CZ" sz="1200"/>
                        <a:t>2015</a:t>
                      </a:r>
                    </a:p>
                  </a:txBody>
                  <a:tcPr marL="59552" marR="59552" marT="29776" marB="29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/>
                        <a:t>19%</a:t>
                      </a:r>
                    </a:p>
                  </a:txBody>
                  <a:tcPr marL="59552" marR="59552" marT="29776" marB="29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31480">
                <a:tc>
                  <a:txBody>
                    <a:bodyPr/>
                    <a:lstStyle/>
                    <a:p>
                      <a:pPr algn="ctr"/>
                      <a:r>
                        <a:rPr lang="cs-CZ" sz="1200"/>
                        <a:t>2014</a:t>
                      </a:r>
                    </a:p>
                  </a:txBody>
                  <a:tcPr marL="59552" marR="59552" marT="29776" marB="29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/>
                        <a:t>19%</a:t>
                      </a:r>
                    </a:p>
                  </a:txBody>
                  <a:tcPr marL="59552" marR="59552" marT="29776" marB="29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31480">
                <a:tc>
                  <a:txBody>
                    <a:bodyPr/>
                    <a:lstStyle/>
                    <a:p>
                      <a:pPr algn="ctr"/>
                      <a:r>
                        <a:rPr lang="cs-CZ" sz="1200"/>
                        <a:t>2013</a:t>
                      </a:r>
                    </a:p>
                  </a:txBody>
                  <a:tcPr marL="59552" marR="59552" marT="29776" marB="29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/>
                        <a:t>19%</a:t>
                      </a:r>
                    </a:p>
                  </a:txBody>
                  <a:tcPr marL="59552" marR="59552" marT="29776" marB="29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31480">
                <a:tc>
                  <a:txBody>
                    <a:bodyPr/>
                    <a:lstStyle/>
                    <a:p>
                      <a:pPr algn="ctr"/>
                      <a:r>
                        <a:rPr lang="cs-CZ" sz="1200"/>
                        <a:t>2012</a:t>
                      </a:r>
                    </a:p>
                  </a:txBody>
                  <a:tcPr marL="59552" marR="59552" marT="29776" marB="29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/>
                        <a:t>19%</a:t>
                      </a:r>
                    </a:p>
                  </a:txBody>
                  <a:tcPr marL="59552" marR="59552" marT="29776" marB="29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31480">
                <a:tc>
                  <a:txBody>
                    <a:bodyPr/>
                    <a:lstStyle/>
                    <a:p>
                      <a:pPr algn="ctr"/>
                      <a:r>
                        <a:rPr lang="cs-CZ" sz="1200"/>
                        <a:t>2011</a:t>
                      </a:r>
                    </a:p>
                  </a:txBody>
                  <a:tcPr marL="59552" marR="59552" marT="29776" marB="29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/>
                        <a:t>19%</a:t>
                      </a:r>
                    </a:p>
                  </a:txBody>
                  <a:tcPr marL="59552" marR="59552" marT="29776" marB="29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31480">
                <a:tc>
                  <a:txBody>
                    <a:bodyPr/>
                    <a:lstStyle/>
                    <a:p>
                      <a:pPr algn="ctr"/>
                      <a:r>
                        <a:rPr lang="cs-CZ" sz="1200"/>
                        <a:t>2010</a:t>
                      </a:r>
                    </a:p>
                  </a:txBody>
                  <a:tcPr marL="59552" marR="59552" marT="29776" marB="29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/>
                        <a:t>19%</a:t>
                      </a:r>
                    </a:p>
                  </a:txBody>
                  <a:tcPr marL="59552" marR="59552" marT="29776" marB="29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31480">
                <a:tc>
                  <a:txBody>
                    <a:bodyPr/>
                    <a:lstStyle/>
                    <a:p>
                      <a:pPr algn="ctr"/>
                      <a:r>
                        <a:rPr lang="cs-CZ" sz="1200"/>
                        <a:t>2009</a:t>
                      </a:r>
                    </a:p>
                  </a:txBody>
                  <a:tcPr marL="59552" marR="59552" marT="29776" marB="29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/>
                        <a:t>20%</a:t>
                      </a:r>
                    </a:p>
                  </a:txBody>
                  <a:tcPr marL="59552" marR="59552" marT="29776" marB="29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31480">
                <a:tc>
                  <a:txBody>
                    <a:bodyPr/>
                    <a:lstStyle/>
                    <a:p>
                      <a:pPr algn="ctr"/>
                      <a:r>
                        <a:rPr lang="cs-CZ" sz="1200"/>
                        <a:t>2008</a:t>
                      </a:r>
                    </a:p>
                  </a:txBody>
                  <a:tcPr marL="59552" marR="59552" marT="29776" marB="29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/>
                        <a:t>21%</a:t>
                      </a:r>
                    </a:p>
                  </a:txBody>
                  <a:tcPr marL="59552" marR="59552" marT="29776" marB="29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31480">
                <a:tc>
                  <a:txBody>
                    <a:bodyPr/>
                    <a:lstStyle/>
                    <a:p>
                      <a:pPr algn="ctr"/>
                      <a:r>
                        <a:rPr lang="cs-CZ" sz="1200"/>
                        <a:t>2007</a:t>
                      </a:r>
                    </a:p>
                  </a:txBody>
                  <a:tcPr marL="59552" marR="59552" marT="29776" marB="29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/>
                        <a:t>24%</a:t>
                      </a:r>
                    </a:p>
                  </a:txBody>
                  <a:tcPr marL="59552" marR="59552" marT="29776" marB="29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31480">
                <a:tc>
                  <a:txBody>
                    <a:bodyPr/>
                    <a:lstStyle/>
                    <a:p>
                      <a:pPr algn="ctr"/>
                      <a:r>
                        <a:rPr lang="cs-CZ" sz="1200"/>
                        <a:t>2006</a:t>
                      </a:r>
                    </a:p>
                  </a:txBody>
                  <a:tcPr marL="59552" marR="59552" marT="29776" marB="29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/>
                        <a:t>24%</a:t>
                      </a:r>
                    </a:p>
                  </a:txBody>
                  <a:tcPr marL="59552" marR="59552" marT="29776" marB="29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31480">
                <a:tc>
                  <a:txBody>
                    <a:bodyPr/>
                    <a:lstStyle/>
                    <a:p>
                      <a:pPr algn="ctr"/>
                      <a:r>
                        <a:rPr lang="cs-CZ" sz="1200"/>
                        <a:t>2005</a:t>
                      </a:r>
                    </a:p>
                  </a:txBody>
                  <a:tcPr marL="59552" marR="59552" marT="29776" marB="29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/>
                        <a:t>26%</a:t>
                      </a:r>
                    </a:p>
                  </a:txBody>
                  <a:tcPr marL="59552" marR="59552" marT="29776" marB="29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31480">
                <a:tc>
                  <a:txBody>
                    <a:bodyPr/>
                    <a:lstStyle/>
                    <a:p>
                      <a:pPr algn="ctr"/>
                      <a:r>
                        <a:rPr lang="cs-CZ" sz="1200"/>
                        <a:t>2004</a:t>
                      </a:r>
                    </a:p>
                  </a:txBody>
                  <a:tcPr marL="59552" marR="59552" marT="29776" marB="29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/>
                        <a:t>24%</a:t>
                      </a:r>
                    </a:p>
                  </a:txBody>
                  <a:tcPr marL="59552" marR="59552" marT="29776" marB="29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31480">
                <a:tc>
                  <a:txBody>
                    <a:bodyPr/>
                    <a:lstStyle/>
                    <a:p>
                      <a:pPr algn="ctr"/>
                      <a:r>
                        <a:rPr lang="cs-CZ" sz="1200"/>
                        <a:t>2003</a:t>
                      </a:r>
                    </a:p>
                  </a:txBody>
                  <a:tcPr marL="59552" marR="59552" marT="29776" marB="29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/>
                        <a:t>28%</a:t>
                      </a:r>
                    </a:p>
                  </a:txBody>
                  <a:tcPr marL="59552" marR="59552" marT="29776" marB="29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31480">
                <a:tc>
                  <a:txBody>
                    <a:bodyPr/>
                    <a:lstStyle/>
                    <a:p>
                      <a:pPr algn="ctr"/>
                      <a:r>
                        <a:rPr lang="cs-CZ" sz="1200"/>
                        <a:t>2002</a:t>
                      </a:r>
                    </a:p>
                  </a:txBody>
                  <a:tcPr marL="59552" marR="59552" marT="29776" marB="29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/>
                        <a:t>31%</a:t>
                      </a:r>
                    </a:p>
                  </a:txBody>
                  <a:tcPr marL="59552" marR="59552" marT="29776" marB="29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31480">
                <a:tc>
                  <a:txBody>
                    <a:bodyPr/>
                    <a:lstStyle/>
                    <a:p>
                      <a:pPr algn="ctr"/>
                      <a:r>
                        <a:rPr lang="cs-CZ" sz="1200"/>
                        <a:t>2001</a:t>
                      </a:r>
                    </a:p>
                  </a:txBody>
                  <a:tcPr marL="59552" marR="59552" marT="29776" marB="29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/>
                        <a:t>31%</a:t>
                      </a:r>
                    </a:p>
                  </a:txBody>
                  <a:tcPr marL="59552" marR="59552" marT="29776" marB="29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31480">
                <a:tc>
                  <a:txBody>
                    <a:bodyPr/>
                    <a:lstStyle/>
                    <a:p>
                      <a:pPr algn="ctr"/>
                      <a:r>
                        <a:rPr lang="cs-CZ" sz="1200"/>
                        <a:t>2000</a:t>
                      </a:r>
                    </a:p>
                  </a:txBody>
                  <a:tcPr marL="59552" marR="59552" marT="29776" marB="29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/>
                        <a:t>31%</a:t>
                      </a:r>
                    </a:p>
                  </a:txBody>
                  <a:tcPr marL="59552" marR="59552" marT="29776" marB="29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117303">
                <a:tc>
                  <a:txBody>
                    <a:bodyPr/>
                    <a:lstStyle/>
                    <a:p>
                      <a:pPr algn="ctr"/>
                      <a:r>
                        <a:rPr lang="cs-CZ" sz="1200"/>
                        <a:t>do 1999</a:t>
                      </a:r>
                    </a:p>
                  </a:txBody>
                  <a:tcPr marL="59552" marR="59552" marT="29776" marB="29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/>
                        <a:t>35</a:t>
                      </a:r>
                      <a:r>
                        <a:rPr lang="cs-CZ" sz="1200" smtClean="0"/>
                        <a:t>%</a:t>
                      </a:r>
                    </a:p>
                  </a:txBody>
                  <a:tcPr marL="59552" marR="59552" marT="29776" marB="29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1331640" y="5949280"/>
            <a:ext cx="6552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smtClean="0"/>
              <a:t>Od r. 2009 s výjimkou Investičních fondů pro které platí 5%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43164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Rozdíly zdaňování u různých forem</a:t>
            </a:r>
            <a:endParaRPr lang="cs-CZ"/>
          </a:p>
        </p:txBody>
      </p:sp>
      <p:sp>
        <p:nvSpPr>
          <p:cNvPr id="4" name="AutoShape 26"/>
          <p:cNvSpPr>
            <a:spLocks noGrp="1" noChangeAspect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None/>
            </a:pPr>
            <a:endParaRPr lang="cs-CZ" smtClean="0"/>
          </a:p>
          <a:p>
            <a:pPr marL="0" indent="0">
              <a:buNone/>
            </a:pPr>
            <a:endParaRPr lang="cs-CZ"/>
          </a:p>
          <a:p>
            <a:pPr marL="0" indent="0">
              <a:buNone/>
            </a:pPr>
            <a:r>
              <a:rPr lang="cs-CZ" smtClean="0"/>
              <a:t>SRO - společníci</a:t>
            </a:r>
          </a:p>
          <a:p>
            <a:pPr marL="0" indent="0">
              <a:buNone/>
            </a:pPr>
            <a:r>
              <a:rPr lang="cs-CZ" smtClean="0"/>
              <a:t>AS - akcionáři</a:t>
            </a:r>
          </a:p>
          <a:p>
            <a:pPr marL="0" indent="0">
              <a:buNone/>
            </a:pPr>
            <a:r>
              <a:rPr lang="cs-CZ" smtClean="0"/>
              <a:t>KS – Komplemenáři a Komandisté</a:t>
            </a:r>
          </a:p>
          <a:p>
            <a:pPr marL="0" indent="0">
              <a:buNone/>
            </a:pPr>
            <a:r>
              <a:rPr lang="cs-CZ" smtClean="0"/>
              <a:t>VOS - společníci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1002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/>
          </p:nvPr>
        </p:nvSpPr>
        <p:spPr bwMode="auto">
          <a:xfrm>
            <a:off x="1463524" y="476250"/>
            <a:ext cx="7499048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cs-CZ" sz="28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Daňové zvýhodnění Investičního fondu</a:t>
            </a:r>
          </a:p>
        </p:txBody>
      </p:sp>
      <p:sp>
        <p:nvSpPr>
          <p:cNvPr id="29" name="Zástupný symbol pro číslo snímk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BD83D9-0B7C-4AD8-A420-D43621A50057}" type="slidenum">
              <a:rPr lang="cs-CZ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18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grpSp>
        <p:nvGrpSpPr>
          <p:cNvPr id="12292" name="Group 25"/>
          <p:cNvGrpSpPr>
            <a:grpSpLocks noChangeAspect="1"/>
          </p:cNvGrpSpPr>
          <p:nvPr/>
        </p:nvGrpSpPr>
        <p:grpSpPr bwMode="auto">
          <a:xfrm>
            <a:off x="323528" y="1668138"/>
            <a:ext cx="7909953" cy="5189861"/>
            <a:chOff x="2205" y="2504"/>
            <a:chExt cx="7420" cy="4464"/>
          </a:xfrm>
        </p:grpSpPr>
        <p:sp>
          <p:nvSpPr>
            <p:cNvPr id="12293" name="AutoShape 26"/>
            <p:cNvSpPr>
              <a:spLocks noChangeAspect="1" noChangeArrowheads="1"/>
            </p:cNvSpPr>
            <p:nvPr/>
          </p:nvSpPr>
          <p:spPr bwMode="auto">
            <a:xfrm>
              <a:off x="2281" y="2504"/>
              <a:ext cx="7344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cs-CZ" altLang="cs-CZ">
                <a:solidFill>
                  <a:prstClr val="black"/>
                </a:solidFill>
              </a:endParaRPr>
            </a:p>
          </p:txBody>
        </p:sp>
        <p:sp>
          <p:nvSpPr>
            <p:cNvPr id="12294" name="Text Box 27"/>
            <p:cNvSpPr txBox="1">
              <a:spLocks noChangeArrowheads="1"/>
            </p:cNvSpPr>
            <p:nvPr/>
          </p:nvSpPr>
          <p:spPr bwMode="auto">
            <a:xfrm>
              <a:off x="4653" y="5672"/>
              <a:ext cx="2304" cy="1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cs-CZ" altLang="cs-CZ" sz="1200">
                  <a:solidFill>
                    <a:prstClr val="black"/>
                  </a:solidFill>
                </a:rPr>
                <a:t>Majetek – nemovitosti, ochranné známky, technologie, uživatelská práva… (oceněna znaleckým posudkem)</a:t>
              </a:r>
            </a:p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cs-CZ" altLang="cs-CZ">
                <a:solidFill>
                  <a:prstClr val="black"/>
                </a:solidFill>
              </a:endParaRPr>
            </a:p>
          </p:txBody>
        </p:sp>
        <p:sp>
          <p:nvSpPr>
            <p:cNvPr id="12295" name="Text Box 28"/>
            <p:cNvSpPr txBox="1">
              <a:spLocks noChangeArrowheads="1"/>
            </p:cNvSpPr>
            <p:nvPr/>
          </p:nvSpPr>
          <p:spPr bwMode="auto">
            <a:xfrm>
              <a:off x="8109" y="3224"/>
              <a:ext cx="1152" cy="1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cs-CZ" altLang="cs-CZ" sz="1200">
                  <a:solidFill>
                    <a:prstClr val="black"/>
                  </a:solidFill>
                </a:rPr>
                <a:t>Výplata dividend po zdanění zisku 19 %</a:t>
              </a:r>
            </a:p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cs-CZ" altLang="cs-CZ">
                <a:solidFill>
                  <a:prstClr val="black"/>
                </a:solidFill>
              </a:endParaRPr>
            </a:p>
          </p:txBody>
        </p:sp>
        <p:sp>
          <p:nvSpPr>
            <p:cNvPr id="12296" name="Text Box 29"/>
            <p:cNvSpPr txBox="1">
              <a:spLocks noChangeArrowheads="1"/>
            </p:cNvSpPr>
            <p:nvPr/>
          </p:nvSpPr>
          <p:spPr bwMode="auto">
            <a:xfrm>
              <a:off x="4941" y="2648"/>
              <a:ext cx="1296" cy="432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cs-CZ" altLang="cs-CZ" sz="1400">
                  <a:solidFill>
                    <a:prstClr val="black"/>
                  </a:solidFill>
                </a:rPr>
                <a:t>Vlastníci</a:t>
              </a:r>
            </a:p>
          </p:txBody>
        </p:sp>
        <p:grpSp>
          <p:nvGrpSpPr>
            <p:cNvPr id="12297" name="Group 30"/>
            <p:cNvGrpSpPr>
              <a:grpSpLocks/>
            </p:cNvGrpSpPr>
            <p:nvPr/>
          </p:nvGrpSpPr>
          <p:grpSpPr bwMode="auto">
            <a:xfrm>
              <a:off x="2205" y="2936"/>
              <a:ext cx="5904" cy="2834"/>
              <a:chOff x="2205" y="2936"/>
              <a:chExt cx="5904" cy="2834"/>
            </a:xfrm>
          </p:grpSpPr>
          <p:sp>
            <p:nvSpPr>
              <p:cNvPr id="12298" name="Text Box 31"/>
              <p:cNvSpPr txBox="1">
                <a:spLocks noChangeArrowheads="1"/>
              </p:cNvSpPr>
              <p:nvPr/>
            </p:nvSpPr>
            <p:spPr bwMode="auto">
              <a:xfrm>
                <a:off x="3501" y="4520"/>
                <a:ext cx="1728" cy="576"/>
              </a:xfrm>
              <a:prstGeom prst="rect">
                <a:avLst/>
              </a:prstGeom>
              <a:solidFill>
                <a:srgbClr val="99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cs-CZ" altLang="cs-CZ" sz="1400" dirty="0">
                    <a:solidFill>
                      <a:prstClr val="black"/>
                    </a:solidFill>
                  </a:rPr>
                  <a:t>Investiční fond (FKI)</a:t>
                </a:r>
              </a:p>
            </p:txBody>
          </p:sp>
          <p:sp>
            <p:nvSpPr>
              <p:cNvPr id="12299" name="Text Box 32"/>
              <p:cNvSpPr txBox="1">
                <a:spLocks noChangeArrowheads="1"/>
              </p:cNvSpPr>
              <p:nvPr/>
            </p:nvSpPr>
            <p:spPr bwMode="auto">
              <a:xfrm>
                <a:off x="6381" y="4520"/>
                <a:ext cx="1728" cy="576"/>
              </a:xfrm>
              <a:prstGeom prst="rect">
                <a:avLst/>
              </a:prstGeom>
              <a:solidFill>
                <a:srgbClr val="99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cs-CZ" altLang="cs-CZ" sz="1400">
                    <a:solidFill>
                      <a:prstClr val="black"/>
                    </a:solidFill>
                  </a:rPr>
                  <a:t>Realizační společnost</a:t>
                </a:r>
              </a:p>
            </p:txBody>
          </p:sp>
          <p:sp>
            <p:nvSpPr>
              <p:cNvPr id="12300" name="Line 33"/>
              <p:cNvSpPr>
                <a:spLocks noChangeShapeType="1"/>
              </p:cNvSpPr>
              <p:nvPr/>
            </p:nvSpPr>
            <p:spPr bwMode="auto">
              <a:xfrm>
                <a:off x="5229" y="4664"/>
                <a:ext cx="1152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prstClr val="black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2301" name="Line 34"/>
              <p:cNvSpPr>
                <a:spLocks noChangeShapeType="1"/>
              </p:cNvSpPr>
              <p:nvPr/>
            </p:nvSpPr>
            <p:spPr bwMode="auto">
              <a:xfrm>
                <a:off x="2349" y="5096"/>
                <a:ext cx="1152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prstClr val="black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2302" name="Line 35"/>
              <p:cNvSpPr>
                <a:spLocks noChangeShapeType="1"/>
              </p:cNvSpPr>
              <p:nvPr/>
            </p:nvSpPr>
            <p:spPr bwMode="auto">
              <a:xfrm flipH="1">
                <a:off x="5229" y="5096"/>
                <a:ext cx="1152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prstClr val="black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2303" name="Text Box 36"/>
              <p:cNvSpPr txBox="1">
                <a:spLocks noChangeArrowheads="1"/>
              </p:cNvSpPr>
              <p:nvPr/>
            </p:nvSpPr>
            <p:spPr bwMode="auto">
              <a:xfrm>
                <a:off x="5373" y="4376"/>
                <a:ext cx="1104" cy="4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cs-CZ" altLang="cs-CZ" sz="1200">
                    <a:solidFill>
                      <a:prstClr val="black"/>
                    </a:solidFill>
                  </a:rPr>
                  <a:t>pronájem</a:t>
                </a:r>
              </a:p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cs-CZ" altLang="cs-CZ" sz="1200">
                  <a:solidFill>
                    <a:prstClr val="black"/>
                  </a:solidFill>
                </a:endParaRPr>
              </a:p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cs-CZ" altLang="cs-CZ">
                  <a:solidFill>
                    <a:prstClr val="black"/>
                  </a:solidFill>
                </a:endParaRPr>
              </a:p>
            </p:txBody>
          </p:sp>
          <p:sp>
            <p:nvSpPr>
              <p:cNvPr id="12304" name="Text Box 37"/>
              <p:cNvSpPr txBox="1">
                <a:spLocks noChangeArrowheads="1"/>
              </p:cNvSpPr>
              <p:nvPr/>
            </p:nvSpPr>
            <p:spPr bwMode="auto">
              <a:xfrm>
                <a:off x="5085" y="3080"/>
                <a:ext cx="1872" cy="15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cs-CZ" altLang="cs-CZ" sz="1200">
                    <a:solidFill>
                      <a:prstClr val="black"/>
                    </a:solidFill>
                  </a:rPr>
                  <a:t>Výplata dividend po zdanění zisku fondu 5 % nebo ponechání zdrojů pro další projekty</a:t>
                </a:r>
              </a:p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cs-CZ" altLang="cs-CZ">
                  <a:solidFill>
                    <a:prstClr val="black"/>
                  </a:solidFill>
                </a:endParaRPr>
              </a:p>
            </p:txBody>
          </p:sp>
          <p:sp>
            <p:nvSpPr>
              <p:cNvPr id="12305" name="Text Box 38"/>
              <p:cNvSpPr txBox="1">
                <a:spLocks noChangeArrowheads="1"/>
              </p:cNvSpPr>
              <p:nvPr/>
            </p:nvSpPr>
            <p:spPr bwMode="auto">
              <a:xfrm>
                <a:off x="5318" y="4762"/>
                <a:ext cx="1584" cy="10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cs-CZ" altLang="cs-CZ" sz="1200" dirty="0">
                    <a:solidFill>
                      <a:prstClr val="black"/>
                    </a:solidFill>
                  </a:rPr>
                  <a:t>nájemné </a:t>
                </a:r>
              </a:p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cs-CZ" altLang="cs-CZ" sz="1200" dirty="0">
                    <a:solidFill>
                      <a:prstClr val="black"/>
                    </a:solidFill>
                  </a:rPr>
                  <a:t>(platba ceny obvyklé)</a:t>
                </a:r>
              </a:p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cs-CZ" altLang="cs-CZ" sz="1200" dirty="0">
                  <a:solidFill>
                    <a:prstClr val="black"/>
                  </a:solidFill>
                </a:endParaRPr>
              </a:p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cs-CZ" altLang="cs-CZ" dirty="0">
                  <a:solidFill>
                    <a:prstClr val="black"/>
                  </a:solidFill>
                </a:endParaRPr>
              </a:p>
            </p:txBody>
          </p:sp>
          <p:grpSp>
            <p:nvGrpSpPr>
              <p:cNvPr id="12306" name="Group 39"/>
              <p:cNvGrpSpPr>
                <a:grpSpLocks/>
              </p:cNvGrpSpPr>
              <p:nvPr/>
            </p:nvGrpSpPr>
            <p:grpSpPr bwMode="auto">
              <a:xfrm rot="5400000">
                <a:off x="6381" y="2792"/>
                <a:ext cx="1584" cy="1872"/>
                <a:chOff x="3213" y="5672"/>
                <a:chExt cx="1584" cy="1152"/>
              </a:xfrm>
            </p:grpSpPr>
            <p:sp>
              <p:nvSpPr>
                <p:cNvPr id="12316" name="Line 40"/>
                <p:cNvSpPr>
                  <a:spLocks noChangeShapeType="1"/>
                </p:cNvSpPr>
                <p:nvPr/>
              </p:nvSpPr>
              <p:spPr bwMode="auto">
                <a:xfrm>
                  <a:off x="3213" y="5672"/>
                  <a:ext cx="1584" cy="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dash"/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cs-CZ">
                    <a:solidFill>
                      <a:prstClr val="black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2317" name="Line 41"/>
                <p:cNvSpPr>
                  <a:spLocks noChangeShapeType="1"/>
                </p:cNvSpPr>
                <p:nvPr/>
              </p:nvSpPr>
              <p:spPr bwMode="auto">
                <a:xfrm>
                  <a:off x="3213" y="5672"/>
                  <a:ext cx="0" cy="115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dash"/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cs-CZ">
                    <a:solidFill>
                      <a:prstClr val="black"/>
                    </a:solidFill>
                    <a:latin typeface="Arial" charset="0"/>
                    <a:cs typeface="Arial" charset="0"/>
                  </a:endParaRPr>
                </a:p>
              </p:txBody>
            </p:sp>
          </p:grpSp>
          <p:sp>
            <p:nvSpPr>
              <p:cNvPr id="12307" name="Line 42"/>
              <p:cNvSpPr>
                <a:spLocks noChangeShapeType="1"/>
              </p:cNvSpPr>
              <p:nvPr/>
            </p:nvSpPr>
            <p:spPr bwMode="auto">
              <a:xfrm>
                <a:off x="4221" y="3800"/>
                <a:ext cx="1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prstClr val="black"/>
                  </a:solidFill>
                  <a:latin typeface="Arial" charset="0"/>
                  <a:cs typeface="Arial" charset="0"/>
                </a:endParaRPr>
              </a:p>
            </p:txBody>
          </p:sp>
          <p:grpSp>
            <p:nvGrpSpPr>
              <p:cNvPr id="12308" name="Group 43"/>
              <p:cNvGrpSpPr>
                <a:grpSpLocks/>
              </p:cNvGrpSpPr>
              <p:nvPr/>
            </p:nvGrpSpPr>
            <p:grpSpPr bwMode="auto">
              <a:xfrm>
                <a:off x="5085" y="3080"/>
                <a:ext cx="1" cy="1440"/>
                <a:chOff x="5085" y="3080"/>
                <a:chExt cx="1" cy="1440"/>
              </a:xfrm>
            </p:grpSpPr>
            <p:sp>
              <p:nvSpPr>
                <p:cNvPr id="12314" name="Line 44"/>
                <p:cNvSpPr>
                  <a:spLocks noChangeShapeType="1"/>
                </p:cNvSpPr>
                <p:nvPr/>
              </p:nvSpPr>
              <p:spPr bwMode="auto">
                <a:xfrm>
                  <a:off x="5085" y="3512"/>
                  <a:ext cx="1" cy="100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dash"/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cs-CZ">
                    <a:solidFill>
                      <a:prstClr val="black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2315" name="Line 45"/>
                <p:cNvSpPr>
                  <a:spLocks noChangeShapeType="1"/>
                </p:cNvSpPr>
                <p:nvPr/>
              </p:nvSpPr>
              <p:spPr bwMode="auto">
                <a:xfrm flipV="1">
                  <a:off x="5085" y="3080"/>
                  <a:ext cx="1" cy="43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dash"/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cs-CZ">
                    <a:solidFill>
                      <a:prstClr val="black"/>
                    </a:solidFill>
                    <a:latin typeface="Arial" charset="0"/>
                    <a:cs typeface="Arial" charset="0"/>
                  </a:endParaRPr>
                </a:p>
              </p:txBody>
            </p:sp>
          </p:grpSp>
          <p:sp>
            <p:nvSpPr>
              <p:cNvPr id="12309" name="Line 46"/>
              <p:cNvSpPr>
                <a:spLocks noChangeShapeType="1"/>
              </p:cNvSpPr>
              <p:nvPr/>
            </p:nvSpPr>
            <p:spPr bwMode="auto">
              <a:xfrm>
                <a:off x="4365" y="5096"/>
                <a:ext cx="288" cy="57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prstClr val="black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2310" name="Line 47"/>
              <p:cNvSpPr>
                <a:spLocks noChangeShapeType="1"/>
              </p:cNvSpPr>
              <p:nvPr/>
            </p:nvSpPr>
            <p:spPr bwMode="auto">
              <a:xfrm>
                <a:off x="2349" y="4520"/>
                <a:ext cx="1152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prstClr val="black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2311" name="Text Box 48"/>
              <p:cNvSpPr txBox="1">
                <a:spLocks noChangeArrowheads="1"/>
              </p:cNvSpPr>
              <p:nvPr/>
            </p:nvSpPr>
            <p:spPr bwMode="auto">
              <a:xfrm>
                <a:off x="2205" y="4232"/>
                <a:ext cx="1728" cy="4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cs-CZ" altLang="cs-CZ" sz="1200">
                    <a:solidFill>
                      <a:prstClr val="black"/>
                    </a:solidFill>
                  </a:rPr>
                  <a:t>Depozitář fondu</a:t>
                </a:r>
              </a:p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cs-CZ" altLang="cs-CZ" sz="1200">
                  <a:solidFill>
                    <a:prstClr val="black"/>
                  </a:solidFill>
                </a:endParaRPr>
              </a:p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cs-CZ" altLang="cs-CZ">
                  <a:solidFill>
                    <a:prstClr val="black"/>
                  </a:solidFill>
                </a:endParaRPr>
              </a:p>
            </p:txBody>
          </p:sp>
          <p:sp>
            <p:nvSpPr>
              <p:cNvPr id="12312" name="Text Box 49"/>
              <p:cNvSpPr txBox="1">
                <a:spLocks noChangeArrowheads="1"/>
              </p:cNvSpPr>
              <p:nvPr/>
            </p:nvSpPr>
            <p:spPr bwMode="auto">
              <a:xfrm>
                <a:off x="2205" y="4808"/>
                <a:ext cx="2016" cy="7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cs-CZ" altLang="cs-CZ" sz="1200">
                    <a:solidFill>
                      <a:prstClr val="black"/>
                    </a:solidFill>
                  </a:rPr>
                  <a:t>Možnost </a:t>
                </a:r>
              </a:p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cs-CZ" altLang="cs-CZ" sz="1200">
                    <a:solidFill>
                      <a:prstClr val="black"/>
                    </a:solidFill>
                  </a:rPr>
                  <a:t>bankovního úvěru</a:t>
                </a:r>
              </a:p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cs-CZ" altLang="cs-CZ" sz="1200">
                  <a:solidFill>
                    <a:prstClr val="black"/>
                  </a:solidFill>
                </a:endParaRPr>
              </a:p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cs-CZ" altLang="cs-CZ">
                  <a:solidFill>
                    <a:prstClr val="black"/>
                  </a:solidFill>
                </a:endParaRPr>
              </a:p>
            </p:txBody>
          </p:sp>
          <p:sp>
            <p:nvSpPr>
              <p:cNvPr id="12313" name="Text Box 50"/>
              <p:cNvSpPr txBox="1">
                <a:spLocks noChangeArrowheads="1"/>
              </p:cNvSpPr>
              <p:nvPr/>
            </p:nvSpPr>
            <p:spPr bwMode="auto">
              <a:xfrm>
                <a:off x="3357" y="3080"/>
                <a:ext cx="1584" cy="8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cs-CZ" altLang="cs-CZ" sz="1200">
                    <a:solidFill>
                      <a:prstClr val="black"/>
                    </a:solidFill>
                  </a:rPr>
                  <a:t>Obhospodařující investiční společnost</a:t>
                </a:r>
              </a:p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cs-CZ" altLang="cs-CZ">
                  <a:solidFill>
                    <a:prstClr val="black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43406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1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cs-CZ" altLang="cs-CZ" sz="6800" b="1" dirty="0"/>
              <a:t>Daň z příjmů právnických </a:t>
            </a:r>
            <a:r>
              <a:rPr lang="cs-CZ" altLang="cs-CZ" sz="6800" b="1" dirty="0" smtClean="0"/>
              <a:t>osob</a:t>
            </a:r>
          </a:p>
          <a:p>
            <a:pPr>
              <a:buNone/>
            </a:pPr>
            <a:endParaRPr lang="cs-CZ" altLang="cs-CZ" sz="6800" b="1" dirty="0"/>
          </a:p>
          <a:p>
            <a:pPr>
              <a:buNone/>
            </a:pPr>
            <a:r>
              <a:rPr lang="cs-CZ" altLang="cs-CZ" sz="4800" b="1" dirty="0" smtClean="0"/>
              <a:t>							Michal Janovec</a:t>
            </a:r>
            <a:endParaRPr lang="cs-CZ" altLang="cs-CZ" sz="4800" b="1" dirty="0"/>
          </a:p>
        </p:txBody>
      </p:sp>
    </p:spTree>
    <p:extLst>
      <p:ext uri="{BB962C8B-B14F-4D97-AF65-F5344CB8AC3E}">
        <p14:creationId xmlns:p14="http://schemas.microsoft.com/office/powerpoint/2010/main" val="64230612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anchor="ctr"/>
          <a:lstStyle/>
          <a:p>
            <a:pPr eaLnBrk="1" hangingPunct="1">
              <a:defRPr/>
            </a:pPr>
            <a:r>
              <a:rPr lang="cs-CZ" altLang="cs-CZ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Daň z příjmů právnických osob</a:t>
            </a:r>
          </a:p>
        </p:txBody>
      </p:sp>
      <p:sp>
        <p:nvSpPr>
          <p:cNvPr id="115715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b="1" smtClean="0"/>
              <a:t>Poplatníci daně z příjmů právnických osob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b="1" smtClean="0"/>
              <a:t>a) právnická osoba,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b="1" smtClean="0"/>
              <a:t>b) organizační složka státu,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b="1" smtClean="0"/>
              <a:t>c) podílový fond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b="1" smtClean="0"/>
              <a:t>d) podfond akciové společnosti s proměnným základním kapitálem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b="1" smtClean="0"/>
              <a:t>e) fond penzijní společnosti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b="1" smtClean="0"/>
              <a:t>f) svěřenský fond podle OZ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b="1" smtClean="0"/>
              <a:t>g) jednotka-poplatník.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b="1" smtClean="0"/>
          </a:p>
        </p:txBody>
      </p:sp>
    </p:spTree>
    <p:extLst>
      <p:ext uri="{BB962C8B-B14F-4D97-AF65-F5344CB8AC3E}">
        <p14:creationId xmlns:p14="http://schemas.microsoft.com/office/powerpoint/2010/main" val="4271735221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anchor="ctr">
            <a:normAutofit fontScale="90000"/>
          </a:bodyPr>
          <a:lstStyle/>
          <a:p>
            <a:pPr eaLnBrk="1" hangingPunct="1">
              <a:defRPr/>
            </a:pPr>
            <a:r>
              <a:rPr lang="cs-CZ" altLang="cs-CZ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altLang="cs-CZ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altLang="cs-CZ" b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Rezidenti a nerezidenti.</a:t>
            </a:r>
            <a:br>
              <a:rPr lang="cs-CZ" altLang="cs-CZ" b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altLang="cs-CZ" b="1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6739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/>
            <a:r>
              <a:rPr lang="cs-CZ" altLang="cs-CZ" b="1" u="sng" smtClean="0"/>
              <a:t>Rezident</a:t>
            </a:r>
            <a:r>
              <a:rPr lang="cs-CZ" altLang="cs-CZ" b="1" smtClean="0"/>
              <a:t>i mají na území České republiky své sídlo nebo místo svého vedení- adresa místa, ze kterého je poplatník řízen -</a:t>
            </a:r>
            <a:r>
              <a:rPr lang="cs-CZ" altLang="cs-CZ" b="1" i="1" u="sng" smtClean="0"/>
              <a:t>mají daňovou povinnost, na příjmy plynoucí ze zdroje na území ČR, tak i na příjmy plynoucí ze zdrojů v zahraničí</a:t>
            </a:r>
            <a:r>
              <a:rPr lang="cs-CZ" altLang="cs-CZ" b="1" i="1" smtClean="0"/>
              <a:t>. 	</a:t>
            </a:r>
          </a:p>
        </p:txBody>
      </p:sp>
    </p:spTree>
    <p:extLst>
      <p:ext uri="{BB962C8B-B14F-4D97-AF65-F5344CB8AC3E}">
        <p14:creationId xmlns:p14="http://schemas.microsoft.com/office/powerpoint/2010/main" val="3057737413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  <p:sp>
        <p:nvSpPr>
          <p:cNvPr id="1177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b="1" u="sng" smtClean="0"/>
              <a:t>Nerezidenti</a:t>
            </a:r>
            <a:r>
              <a:rPr lang="cs-CZ" altLang="cs-CZ" b="1" smtClean="0"/>
              <a:t>, pokud nemají na území České republiky své sídlo nebo to o nich stanoví mezinárodní smlouvy, daňovou povinnost, ze zdrojů na území ČR.</a:t>
            </a:r>
          </a:p>
          <a:p>
            <a:pPr eaLnBrk="1" hangingPunct="1"/>
            <a:endParaRPr lang="cs-CZ" altLang="cs-CZ" b="1" smtClean="0"/>
          </a:p>
          <a:p>
            <a:pPr eaLnBrk="1" hangingPunct="1"/>
            <a:endParaRPr lang="cs-CZ" altLang="cs-CZ" b="1" smtClean="0"/>
          </a:p>
        </p:txBody>
      </p:sp>
    </p:spTree>
    <p:extLst>
      <p:ext uri="{BB962C8B-B14F-4D97-AF65-F5344CB8AC3E}">
        <p14:creationId xmlns:p14="http://schemas.microsoft.com/office/powerpoint/2010/main" val="3535411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anchor="ctr">
            <a:normAutofit fontScale="90000"/>
          </a:bodyPr>
          <a:lstStyle/>
          <a:p>
            <a:pPr algn="ctr" eaLnBrk="1" hangingPunct="1">
              <a:defRPr/>
            </a:pPr>
            <a:r>
              <a:rPr lang="cs-CZ" altLang="cs-CZ" b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Veřejně prospěšný poplatník</a:t>
            </a:r>
            <a:br>
              <a:rPr lang="cs-CZ" altLang="cs-CZ" b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altLang="cs-CZ" b="1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8787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/>
            <a:r>
              <a:rPr lang="cs-CZ" altLang="cs-CZ" b="1" smtClean="0"/>
              <a:t>Veřejně prospěšným poplatníkem je poplatník, který v souladu se svým zakladatelským právním jednáním, statutem, stanovami, zákonem nebo rozhodnutím orgánu veřejné moci jako svou hlavní činnost vykonává činnost, která </a:t>
            </a:r>
            <a:r>
              <a:rPr lang="cs-CZ" altLang="cs-CZ" b="1" u="sng" smtClean="0"/>
              <a:t>není podnikáním</a:t>
            </a:r>
            <a:r>
              <a:rPr lang="cs-CZ" altLang="cs-CZ" b="1" smtClean="0"/>
              <a:t>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b="1" smtClean="0"/>
          </a:p>
        </p:txBody>
      </p:sp>
    </p:spTree>
    <p:extLst>
      <p:ext uri="{BB962C8B-B14F-4D97-AF65-F5344CB8AC3E}">
        <p14:creationId xmlns:p14="http://schemas.microsoft.com/office/powerpoint/2010/main" val="682054539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anchor="ctr">
            <a:normAutofit fontScale="90000"/>
          </a:bodyPr>
          <a:lstStyle/>
          <a:p>
            <a:pPr algn="ctr" eaLnBrk="1" hangingPunct="1">
              <a:defRPr/>
            </a:pPr>
            <a:r>
              <a:rPr lang="cs-CZ" altLang="cs-CZ" b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Veřejně prospěšným poplatníkem není</a:t>
            </a:r>
          </a:p>
        </p:txBody>
      </p:sp>
      <p:sp>
        <p:nvSpPr>
          <p:cNvPr id="119811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/>
          </a:bodyPr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cs-CZ" altLang="cs-CZ" b="1" dirty="0" smtClean="0"/>
              <a:t>a) obchodní korporace,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cs-CZ" altLang="cs-CZ" b="1" dirty="0" smtClean="0"/>
              <a:t>b) Česká televize, Český rozhlas a Česká tisková kancelář,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cs-CZ" altLang="cs-CZ" b="1" dirty="0" smtClean="0"/>
              <a:t>c) profesní komora nebo poplatník založený za účelem ochrany a hájení podnikatelských zájmů svých členů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cs-CZ" altLang="cs-CZ" b="1" dirty="0" smtClean="0"/>
              <a:t>d) zdravotní pojišťovna,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cs-CZ" altLang="cs-CZ" b="1" dirty="0" smtClean="0"/>
              <a:t>e) společenství vlastníků jednotek a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cs-CZ" altLang="cs-CZ" b="1" dirty="0" smtClean="0"/>
              <a:t>f) nadace,</a:t>
            </a:r>
          </a:p>
          <a:p>
            <a:pPr marL="0" indent="0" eaLnBrk="1" hangingPunct="1"/>
            <a:endParaRPr lang="cs-CZ" altLang="cs-CZ" b="1" dirty="0" smtClean="0"/>
          </a:p>
        </p:txBody>
      </p:sp>
    </p:spTree>
    <p:extLst>
      <p:ext uri="{BB962C8B-B14F-4D97-AF65-F5344CB8AC3E}">
        <p14:creationId xmlns:p14="http://schemas.microsoft.com/office/powerpoint/2010/main" val="797899764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anchor="ctr">
            <a:normAutofit fontScale="90000"/>
          </a:bodyPr>
          <a:lstStyle/>
          <a:p>
            <a:pPr eaLnBrk="1" hangingPunct="1">
              <a:defRPr/>
            </a:pPr>
            <a:r>
              <a:rPr lang="cs-CZ" altLang="cs-CZ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altLang="cs-CZ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altLang="cs-CZ" b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Předmět daně</a:t>
            </a:r>
            <a:br>
              <a:rPr lang="cs-CZ" altLang="cs-CZ" b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altLang="cs-CZ" b="1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0835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/>
            <a:r>
              <a:rPr lang="cs-CZ" altLang="cs-CZ" b="1" smtClean="0"/>
              <a:t>Předmětem daně jsou příjmy z veškeré činnosti a z nakládání s veškerým majetkem, není-li dále stanoveno jinak.   </a:t>
            </a:r>
          </a:p>
        </p:txBody>
      </p:sp>
    </p:spTree>
    <p:extLst>
      <p:ext uri="{BB962C8B-B14F-4D97-AF65-F5344CB8AC3E}">
        <p14:creationId xmlns:p14="http://schemas.microsoft.com/office/powerpoint/2010/main" val="2585836666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  <p:sp>
        <p:nvSpPr>
          <p:cNvPr id="1218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b="1" u="sng" smtClean="0"/>
              <a:t>Předmětem daně nejsou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b="1" smtClean="0"/>
              <a:t>a) příjmy získané nabytím akcií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b="1" smtClean="0"/>
              <a:t>b) u poplatníků, kteří mají postavení oprávněné osoby na základě zvláštního zákona,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b="1" smtClean="0"/>
              <a:t>c) příjmy z vlastní činnosti Správy úložišť radioaktivních odpadů</a:t>
            </a:r>
          </a:p>
          <a:p>
            <a:pPr eaLnBrk="1" hangingPunct="1"/>
            <a:endParaRPr lang="cs-CZ" altLang="cs-CZ" b="1" smtClean="0"/>
          </a:p>
        </p:txBody>
      </p:sp>
    </p:spTree>
    <p:extLst>
      <p:ext uri="{BB962C8B-B14F-4D97-AF65-F5344CB8AC3E}">
        <p14:creationId xmlns:p14="http://schemas.microsoft.com/office/powerpoint/2010/main" val="3740415354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69DB5D5-36A1-4902-871B-DA65698301E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694</Words>
  <Application>Microsoft Macintosh PowerPoint</Application>
  <PresentationFormat>On-screen Show (4:3)</PresentationFormat>
  <Paragraphs>140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Calibri</vt:lpstr>
      <vt:lpstr>Trebuchet MS</vt:lpstr>
      <vt:lpstr>Wingdings</vt:lpstr>
      <vt:lpstr>Wingdings 3</vt:lpstr>
      <vt:lpstr>Arial</vt:lpstr>
      <vt:lpstr>Fazeta</vt:lpstr>
      <vt:lpstr>PowerPoint Presentation</vt:lpstr>
      <vt:lpstr>PowerPoint Presentation</vt:lpstr>
      <vt:lpstr>Daň z příjmů právnických osob</vt:lpstr>
      <vt:lpstr> Rezidenti a nerezidenti. </vt:lpstr>
      <vt:lpstr>PowerPoint Presentation</vt:lpstr>
      <vt:lpstr>Veřejně prospěšný poplatník </vt:lpstr>
      <vt:lpstr>Veřejně prospěšným poplatníkem není</vt:lpstr>
      <vt:lpstr> Předmět daně </vt:lpstr>
      <vt:lpstr>PowerPoint Presentation</vt:lpstr>
      <vt:lpstr> Osvobození od daně </vt:lpstr>
      <vt:lpstr>Základ daně</vt:lpstr>
      <vt:lpstr>Sazba daně</vt:lpstr>
      <vt:lpstr> Zdaňovací období </vt:lpstr>
      <vt:lpstr>Výpočet</vt:lpstr>
      <vt:lpstr>Daňově uznatelné náklady</vt:lpstr>
      <vt:lpstr>Vývoj sazby</vt:lpstr>
      <vt:lpstr>Rozdíly zdaňování u různých forem</vt:lpstr>
      <vt:lpstr>Daňové zvýhodnění Investičního fondu</vt:lpstr>
    </vt:vector>
  </TitlesOfParts>
  <Manager/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2017-03-21T08:06:22Z</dcterms:created>
  <dcterms:modified xsi:type="dcterms:W3CDTF">2017-03-26T16:59:55Z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TC020116389991</vt:lpwstr>
  </property>
</Properties>
</file>