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08" r:id="rId1"/>
  </p:sldMasterIdLst>
  <p:notesMasterIdLst>
    <p:notesMasterId r:id="rId40"/>
  </p:notesMasterIdLst>
  <p:sldIdLst>
    <p:sldId id="257" r:id="rId2"/>
    <p:sldId id="258" r:id="rId3"/>
    <p:sldId id="260" r:id="rId4"/>
    <p:sldId id="261" r:id="rId5"/>
    <p:sldId id="286" r:id="rId6"/>
    <p:sldId id="262" r:id="rId7"/>
    <p:sldId id="263" r:id="rId8"/>
    <p:sldId id="264" r:id="rId9"/>
    <p:sldId id="265" r:id="rId10"/>
    <p:sldId id="284" r:id="rId11"/>
    <p:sldId id="281" r:id="rId12"/>
    <p:sldId id="282" r:id="rId13"/>
    <p:sldId id="285" r:id="rId14"/>
    <p:sldId id="266" r:id="rId15"/>
    <p:sldId id="267" r:id="rId16"/>
    <p:sldId id="295" r:id="rId17"/>
    <p:sldId id="268" r:id="rId18"/>
    <p:sldId id="269" r:id="rId19"/>
    <p:sldId id="288" r:id="rId20"/>
    <p:sldId id="287" r:id="rId21"/>
    <p:sldId id="280" r:id="rId22"/>
    <p:sldId id="296" r:id="rId23"/>
    <p:sldId id="270" r:id="rId24"/>
    <p:sldId id="290" r:id="rId25"/>
    <p:sldId id="291" r:id="rId26"/>
    <p:sldId id="292" r:id="rId27"/>
    <p:sldId id="271" r:id="rId28"/>
    <p:sldId id="283" r:id="rId29"/>
    <p:sldId id="275" r:id="rId30"/>
    <p:sldId id="289" r:id="rId31"/>
    <p:sldId id="276" r:id="rId32"/>
    <p:sldId id="277" r:id="rId33"/>
    <p:sldId id="278" r:id="rId34"/>
    <p:sldId id="279" r:id="rId35"/>
    <p:sldId id="297" r:id="rId36"/>
    <p:sldId id="298" r:id="rId37"/>
    <p:sldId id="293" r:id="rId38"/>
    <p:sldId id="294" r:id="rId3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8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42FC42-8485-4634-952A-BE06547A5228}" type="datetimeFigureOut">
              <a:rPr lang="cs-CZ" smtClean="0"/>
              <a:t>9.5.2017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11167C-BB41-4C5B-B5FC-41F2364BCB1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34722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972CFA-C3BC-422C-9E3A-77231E40A17B}" type="datetime1">
              <a:rPr lang="cs-CZ" smtClean="0"/>
              <a:t>9.5.2017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cs-CZ" smtClean="0"/>
              <a:t>Opakování</a:t>
            </a:r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557ACA-2211-4268-9B72-CCD3B97BEF4B}" type="slidenum">
              <a:rPr lang="cs-CZ" smtClean="0"/>
              <a:t>‹#›</a:t>
            </a:fld>
            <a:endParaRPr lang="cs-CZ"/>
          </a:p>
        </p:txBody>
      </p:sp>
      <p:sp>
        <p:nvSpPr>
          <p:cNvPr id="32" name="Obdélník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Obdélník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Obdélník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Obdélník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Obdélník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56" name="Obdélník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Obdélník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Obdélník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Obdélník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3FA2B9-FD5D-4E75-8A5F-8C8B4760761E}" type="datetime1">
              <a:rPr lang="cs-CZ" smtClean="0"/>
              <a:t>9.5.2017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cs-CZ" smtClean="0"/>
              <a:t>Opakování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557ACA-2211-4268-9B72-CCD3B97BEF4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E9FAA2-3151-42B5-A704-0F6EFCB0CBBF}" type="datetime1">
              <a:rPr lang="cs-CZ" smtClean="0"/>
              <a:t>9.5.2017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cs-CZ" smtClean="0"/>
              <a:t>Opakování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557ACA-2211-4268-9B72-CCD3B97BEF4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74A2675-76CB-4D5D-A9C2-A8C7DBF05792}" type="datetime1">
              <a:rPr lang="cs-CZ" smtClean="0"/>
              <a:t>9.5.2017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cs-CZ" smtClean="0"/>
              <a:t>Opakování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557ACA-2211-4268-9B72-CCD3B97BEF4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Volný tvar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Volný tvar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Volný tvar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Volný tvar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Volný tvar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Volný tvar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Volný tvar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Volný tvar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Volný tvar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Volný tvar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Volný tvar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Volný tvar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Volný tvar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Volný tvar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Volný tvar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F7165D-7346-464C-AEF8-024E1AB59DD4}" type="datetime1">
              <a:rPr lang="cs-CZ" smtClean="0"/>
              <a:t>9.5.2017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cs-CZ" smtClean="0"/>
              <a:t>Opakování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557ACA-2211-4268-9B72-CCD3B97BEF4B}" type="slidenum">
              <a:rPr lang="cs-CZ" smtClean="0"/>
              <a:t>‹#›</a:t>
            </a:fld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Obdélník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Obdélník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Obdélník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B3A5EF1-3A34-4A10-896B-586D14D904EE}" type="datetime1">
              <a:rPr lang="cs-CZ" smtClean="0"/>
              <a:t>9.5.2017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cs-CZ" smtClean="0"/>
              <a:t>Opakování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557ACA-2211-4268-9B72-CCD3B97BEF4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Obdélník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64A60F-5D12-4C9C-9B8D-A55DF5BF9A26}" type="datetime1">
              <a:rPr lang="cs-CZ" smtClean="0"/>
              <a:t>9.5.2017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cs-CZ" smtClean="0"/>
              <a:t>Opakování</a:t>
            </a: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557ACA-2211-4268-9B72-CCD3B97BEF4B}" type="slidenum">
              <a:rPr lang="cs-CZ" smtClean="0"/>
              <a:t>‹#›</a:t>
            </a:fld>
            <a:endParaRPr lang="cs-CZ"/>
          </a:p>
        </p:txBody>
      </p:sp>
      <p:sp>
        <p:nvSpPr>
          <p:cNvPr id="16" name="Obdélník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Obdélník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Obdélník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Obdélník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Obdélník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Obdélník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Obdélník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Obdélník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449843-F8F0-41DF-A490-17B66A1E978A}" type="datetime1">
              <a:rPr lang="cs-CZ" smtClean="0"/>
              <a:t>9.5.2017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cs-CZ" smtClean="0"/>
              <a:t>Opakování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557ACA-2211-4268-9B72-CCD3B97BEF4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2937DC-1044-43A2-9B72-B0F263791F4D}" type="datetime1">
              <a:rPr lang="cs-CZ" smtClean="0"/>
              <a:t>9.5.2017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cs-CZ" smtClean="0"/>
              <a:t>Opakování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557ACA-2211-4268-9B72-CCD3B97BEF4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732882-DDF4-4EE4-BD14-CFEEA54FAA16}" type="datetime1">
              <a:rPr lang="cs-CZ" smtClean="0"/>
              <a:t>9.5.2017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cs-CZ" smtClean="0"/>
              <a:t>Opakování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557ACA-2211-4268-9B72-CCD3B97BEF4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Přímá spojnice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Skupina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Přímá spojnice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Přímá spojnice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Přímá spojnice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Nadpis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Kliknutím na ikonu přidáte obrázek.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grpSp>
        <p:nvGrpSpPr>
          <p:cNvPr id="14" name="Skupina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Přímá spojnice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Přímá spojnice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Přímá spojnice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Skupina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Přímá spojnice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Přímá spojnice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Přímá spojnice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14BA657C-20A8-48D6-BF04-1E82658544C5}" type="datetime1">
              <a:rPr lang="cs-CZ" smtClean="0"/>
              <a:t>9.5.2017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r>
              <a:rPr lang="cs-CZ" smtClean="0"/>
              <a:t>Opakování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96557ACA-2211-4268-9B72-CCD3B97BEF4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Obdélník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Obdélník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Obdélník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Obdélník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F2E3A1FC-A1A9-4215-8EE9-54F827464FDB}" type="datetime1">
              <a:rPr lang="cs-CZ" smtClean="0"/>
              <a:t>9.5.2017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r>
              <a:rPr lang="cs-CZ" smtClean="0"/>
              <a:t>Opakování</a:t>
            </a:r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96557ACA-2211-4268-9B72-CCD3B97BEF4B}" type="slidenum">
              <a:rPr lang="cs-CZ" smtClean="0"/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hyperlink" Target="http://hudoc.echr.coe.int/eng#{&quot;documentcollectionid2&quot;:[&quot;GRANDCHAMBER&quot;,&quot;CHAMBER&quot;]}" TargetMode="External"/><Relationship Id="rId2" Type="http://schemas.openxmlformats.org/officeDocument/2006/relationships/hyperlink" Target="http://www.icj-cij.org/homepage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ejiltalk.org/" TargetMode="External"/><Relationship Id="rId5" Type="http://schemas.openxmlformats.org/officeDocument/2006/relationships/hyperlink" Target="https://treaties.un.org/Pages/AdvanceSearch.aspx?tab=UNTS" TargetMode="External"/><Relationship Id="rId4" Type="http://schemas.openxmlformats.org/officeDocument/2006/relationships/hyperlink" Target="http://www.un.org/en/index.html" TargetMode="Externa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846640" cy="1658615"/>
          </a:xfrm>
        </p:spPr>
        <p:txBody>
          <a:bodyPr>
            <a:normAutofit/>
          </a:bodyPr>
          <a:lstStyle/>
          <a:p>
            <a:r>
              <a:rPr lang="cs-CZ" dirty="0" smtClean="0"/>
              <a:t>			Opakování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		MPV </a:t>
            </a:r>
            <a:r>
              <a:rPr lang="cs-CZ" dirty="0" smtClean="0"/>
              <a:t>I </a:t>
            </a:r>
            <a:r>
              <a:rPr lang="cs-CZ" dirty="0" smtClean="0"/>
              <a:t>jaro 2017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914400" y="2060848"/>
            <a:ext cx="7690048" cy="2282552"/>
          </a:xfrm>
        </p:spPr>
        <p:txBody>
          <a:bodyPr/>
          <a:lstStyle/>
          <a:p>
            <a:pPr algn="ctr"/>
            <a:r>
              <a:rPr lang="cs-CZ" dirty="0" smtClean="0"/>
              <a:t>Zdeněk Nový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11260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Časová působnost pravidel MP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dirty="0" smtClean="0"/>
              <a:t>Las </a:t>
            </a:r>
            <a:r>
              <a:rPr lang="cs-CZ" i="1" dirty="0" err="1" smtClean="0"/>
              <a:t>Palmas</a:t>
            </a:r>
            <a:r>
              <a:rPr lang="cs-CZ" i="1" dirty="0" smtClean="0"/>
              <a:t> </a:t>
            </a:r>
            <a:r>
              <a:rPr lang="cs-CZ" dirty="0" smtClean="0"/>
              <a:t>(arbitráž):</a:t>
            </a:r>
          </a:p>
          <a:p>
            <a:pPr lvl="1"/>
            <a:r>
              <a:rPr lang="cs-CZ" dirty="0" smtClean="0"/>
              <a:t>Tzv. </a:t>
            </a:r>
            <a:r>
              <a:rPr lang="cs-CZ" dirty="0" err="1" smtClean="0"/>
              <a:t>intertemporální</a:t>
            </a:r>
            <a:r>
              <a:rPr lang="cs-CZ" dirty="0" smtClean="0"/>
              <a:t> právo</a:t>
            </a:r>
          </a:p>
          <a:p>
            <a:r>
              <a:rPr lang="cs-CZ" dirty="0" smtClean="0"/>
              <a:t>Čl. 28 VÚSP</a:t>
            </a:r>
          </a:p>
          <a:p>
            <a:r>
              <a:rPr lang="cs-CZ" dirty="0" smtClean="0"/>
              <a:t>U obyčejů – tzv. </a:t>
            </a:r>
            <a:r>
              <a:rPr lang="cs-CZ" i="1" dirty="0" err="1" smtClean="0"/>
              <a:t>desuetudo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9433B-211D-4E79-847E-F435DB8E191C}" type="datetime1">
              <a:rPr lang="cs-CZ" smtClean="0"/>
              <a:t>9.5.2017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Opakování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57ACA-2211-4268-9B72-CCD3B97BEF4B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20334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Interpretace MP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Obyčejová pravidla vyjádřená v čl. 31-33 VÚSP</a:t>
            </a:r>
          </a:p>
          <a:p>
            <a:r>
              <a:rPr lang="cs-CZ" dirty="0" smtClean="0"/>
              <a:t>Výklad MS vs. obyčejů</a:t>
            </a:r>
          </a:p>
          <a:p>
            <a:r>
              <a:rPr lang="cs-CZ" dirty="0" smtClean="0"/>
              <a:t>Výklad MS:</a:t>
            </a:r>
          </a:p>
          <a:p>
            <a:pPr lvl="1"/>
            <a:r>
              <a:rPr lang="cs-CZ" dirty="0" smtClean="0"/>
              <a:t>Dobrá víra</a:t>
            </a:r>
          </a:p>
          <a:p>
            <a:pPr lvl="1"/>
            <a:r>
              <a:rPr lang="cs-CZ" dirty="0" smtClean="0"/>
              <a:t>Text</a:t>
            </a:r>
          </a:p>
          <a:p>
            <a:pPr lvl="1"/>
            <a:r>
              <a:rPr lang="cs-CZ" dirty="0" smtClean="0"/>
              <a:t>Vnitřní systém</a:t>
            </a:r>
          </a:p>
          <a:p>
            <a:pPr lvl="1"/>
            <a:r>
              <a:rPr lang="cs-CZ" dirty="0" smtClean="0"/>
              <a:t>Předmět a účel smlouvy</a:t>
            </a:r>
          </a:p>
          <a:p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4DE9B-0A9A-4F71-9CE7-C85129A26C01}" type="datetime1">
              <a:rPr lang="cs-CZ" smtClean="0"/>
              <a:t>9.5.2017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Opakování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57ACA-2211-4268-9B72-CCD3B97BEF4B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22960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Interpretace MP II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Následná dohoda a praxe stran</a:t>
            </a:r>
          </a:p>
          <a:p>
            <a:r>
              <a:rPr lang="cs-CZ" dirty="0" smtClean="0"/>
              <a:t>Systémový výklad – ve světle „relevantních pravidel MP“</a:t>
            </a:r>
          </a:p>
          <a:p>
            <a:r>
              <a:rPr lang="cs-CZ" dirty="0" smtClean="0"/>
              <a:t>Problém „</a:t>
            </a:r>
            <a:r>
              <a:rPr lang="cs-CZ" dirty="0" err="1" smtClean="0"/>
              <a:t>fragmentarizace</a:t>
            </a:r>
            <a:r>
              <a:rPr lang="cs-CZ" dirty="0" smtClean="0"/>
              <a:t>“ mezinárodní práva (viz Studie Komise pro MP z roku 2006):</a:t>
            </a:r>
          </a:p>
          <a:p>
            <a:pPr lvl="1"/>
            <a:r>
              <a:rPr lang="cs-CZ" dirty="0" smtClean="0"/>
              <a:t>Viz např. případ </a:t>
            </a:r>
            <a:r>
              <a:rPr lang="cs-CZ" i="1" dirty="0" err="1" smtClean="0"/>
              <a:t>Mox</a:t>
            </a:r>
            <a:r>
              <a:rPr lang="cs-CZ" i="1" dirty="0" smtClean="0"/>
              <a:t> Plant</a:t>
            </a:r>
            <a:endParaRPr lang="cs-CZ" i="1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1B3A7-A656-4286-B5E0-75C810F8AF33}" type="datetime1">
              <a:rPr lang="cs-CZ" smtClean="0"/>
              <a:t>9.5.2017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Opakování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57ACA-2211-4268-9B72-CCD3B97BEF4B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97466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Interpretace III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Statická vs. evolutivní interpretace </a:t>
            </a:r>
          </a:p>
          <a:p>
            <a:r>
              <a:rPr lang="cs-CZ" dirty="0" smtClean="0"/>
              <a:t>Statická: MSD in re Práv státních příslušníků USA v Maroku</a:t>
            </a:r>
          </a:p>
          <a:p>
            <a:r>
              <a:rPr lang="cs-CZ" dirty="0" smtClean="0"/>
              <a:t>Evolutivní MSD in re Námořních a souvisejících práv a ESLP ve věci </a:t>
            </a:r>
            <a:r>
              <a:rPr lang="cs-CZ" dirty="0" err="1" smtClean="0"/>
              <a:t>Tyrer</a:t>
            </a:r>
            <a:r>
              <a:rPr lang="cs-CZ" dirty="0" smtClean="0"/>
              <a:t> proti VB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58E00-53B8-4360-A050-571155E4571C}" type="datetime1">
              <a:rPr lang="cs-CZ" smtClean="0"/>
              <a:t>9.5.2017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Opakování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57ACA-2211-4268-9B72-CCD3B97BEF4B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19049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Recepce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Monismus v. dualismus</a:t>
            </a:r>
          </a:p>
          <a:p>
            <a:r>
              <a:rPr lang="cs-CZ" dirty="0" smtClean="0"/>
              <a:t>Monistické metody:</a:t>
            </a:r>
          </a:p>
          <a:p>
            <a:pPr lvl="1"/>
            <a:r>
              <a:rPr lang="cs-CZ" dirty="0" smtClean="0"/>
              <a:t>Inkorporace</a:t>
            </a:r>
          </a:p>
          <a:p>
            <a:pPr lvl="1"/>
            <a:r>
              <a:rPr lang="cs-CZ" dirty="0" smtClean="0"/>
              <a:t>Adopce</a:t>
            </a:r>
          </a:p>
          <a:p>
            <a:r>
              <a:rPr lang="cs-CZ" dirty="0" smtClean="0"/>
              <a:t>Dualistické:</a:t>
            </a:r>
          </a:p>
          <a:p>
            <a:pPr lvl="1"/>
            <a:r>
              <a:rPr lang="cs-CZ" dirty="0" smtClean="0"/>
              <a:t>Transformace</a:t>
            </a:r>
          </a:p>
          <a:p>
            <a:pPr lvl="1"/>
            <a:r>
              <a:rPr lang="cs-CZ" dirty="0" smtClean="0"/>
              <a:t>Adaptace</a:t>
            </a:r>
          </a:p>
          <a:p>
            <a:r>
              <a:rPr lang="cs-CZ" dirty="0" smtClean="0"/>
              <a:t>Případ </a:t>
            </a:r>
            <a:r>
              <a:rPr lang="cs-CZ" dirty="0" err="1" smtClean="0"/>
              <a:t>Pentrit</a:t>
            </a:r>
            <a:r>
              <a:rPr lang="cs-CZ" dirty="0" smtClean="0"/>
              <a:t> (NSS)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6BB62-B2E7-44B8-B106-56FBDD83FAAB}" type="datetime1">
              <a:rPr lang="cs-CZ" smtClean="0"/>
              <a:t>9.5.2017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Opakování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57ACA-2211-4268-9B72-CCD3B97BEF4B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5985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Recepce v naší ústavě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Tzv. </a:t>
            </a:r>
            <a:r>
              <a:rPr lang="cs-CZ" dirty="0" smtClean="0"/>
              <a:t>EURONOVELA (395/2001  Sb.):</a:t>
            </a:r>
            <a:endParaRPr lang="cs-CZ" dirty="0" smtClean="0"/>
          </a:p>
          <a:p>
            <a:pPr lvl="1"/>
            <a:r>
              <a:rPr lang="cs-CZ" dirty="0" smtClean="0"/>
              <a:t>Čl. 1 odst. 2 – </a:t>
            </a:r>
            <a:r>
              <a:rPr lang="cs-CZ" dirty="0" err="1" smtClean="0"/>
              <a:t>pacta</a:t>
            </a:r>
            <a:r>
              <a:rPr lang="cs-CZ" dirty="0" smtClean="0"/>
              <a:t> </a:t>
            </a:r>
            <a:r>
              <a:rPr lang="cs-CZ" dirty="0" err="1" smtClean="0"/>
              <a:t>sunt</a:t>
            </a:r>
            <a:r>
              <a:rPr lang="cs-CZ" dirty="0" smtClean="0"/>
              <a:t> </a:t>
            </a:r>
            <a:r>
              <a:rPr lang="cs-CZ" dirty="0" err="1" smtClean="0"/>
              <a:t>servanda</a:t>
            </a:r>
            <a:endParaRPr lang="cs-CZ" dirty="0" smtClean="0"/>
          </a:p>
          <a:p>
            <a:pPr lvl="1"/>
            <a:r>
              <a:rPr lang="cs-CZ" dirty="0" smtClean="0"/>
              <a:t>Čl. 10 – generální inkorporační klauzule </a:t>
            </a:r>
          </a:p>
          <a:p>
            <a:pPr lvl="1"/>
            <a:r>
              <a:rPr lang="cs-CZ" dirty="0" smtClean="0"/>
              <a:t>10a – přenos pravomocí na </a:t>
            </a:r>
            <a:r>
              <a:rPr lang="cs-CZ" dirty="0" smtClean="0"/>
              <a:t>EU</a:t>
            </a:r>
          </a:p>
          <a:p>
            <a:pPr lvl="1"/>
            <a:r>
              <a:rPr lang="cs-CZ" dirty="0" smtClean="0"/>
              <a:t>Čl. 49 – prezidentské smlouvy</a:t>
            </a:r>
            <a:endParaRPr lang="cs-CZ" dirty="0" smtClean="0"/>
          </a:p>
          <a:p>
            <a:pPr lvl="1"/>
            <a:r>
              <a:rPr lang="cs-CZ" dirty="0" smtClean="0"/>
              <a:t>Čl. 87 odst. 2 – </a:t>
            </a:r>
            <a:r>
              <a:rPr lang="cs-CZ" dirty="0" err="1" smtClean="0"/>
              <a:t>předb</a:t>
            </a:r>
            <a:r>
              <a:rPr lang="cs-CZ" dirty="0" smtClean="0"/>
              <a:t>. </a:t>
            </a:r>
            <a:r>
              <a:rPr lang="cs-CZ" dirty="0"/>
              <a:t>k</a:t>
            </a:r>
            <a:r>
              <a:rPr lang="cs-CZ" dirty="0" smtClean="0"/>
              <a:t>ontrola ústavnosti</a:t>
            </a:r>
          </a:p>
          <a:p>
            <a:pPr lvl="1"/>
            <a:r>
              <a:rPr lang="cs-CZ" dirty="0" smtClean="0"/>
              <a:t>Čl. 95 odst. 1 – povinnost aplikovat </a:t>
            </a:r>
            <a:r>
              <a:rPr lang="cs-CZ" dirty="0" smtClean="0"/>
              <a:t>smlouvy</a:t>
            </a:r>
            <a:endParaRPr lang="cs-CZ" dirty="0" smtClean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EDB62-B702-4493-BB7F-6EAA4AF245E9}" type="datetime1">
              <a:rPr lang="cs-CZ" smtClean="0"/>
              <a:t>9.5.2017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Opakování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57ACA-2211-4268-9B72-CCD3B97BEF4B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53894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Klíčové pojmy vztahu MP a VP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Monismus/dualismus</a:t>
            </a:r>
          </a:p>
          <a:p>
            <a:r>
              <a:rPr lang="cs-CZ" dirty="0" smtClean="0"/>
              <a:t>Recepce</a:t>
            </a:r>
          </a:p>
          <a:p>
            <a:r>
              <a:rPr lang="cs-CZ" dirty="0" smtClean="0"/>
              <a:t>Přímo použitelná  (</a:t>
            </a:r>
            <a:r>
              <a:rPr lang="cs-CZ" i="1" dirty="0" err="1" smtClean="0"/>
              <a:t>self</a:t>
            </a:r>
            <a:r>
              <a:rPr lang="cs-CZ" i="1" dirty="0" smtClean="0"/>
              <a:t> </a:t>
            </a:r>
            <a:r>
              <a:rPr lang="cs-CZ" i="1" dirty="0" err="1" smtClean="0"/>
              <a:t>executing</a:t>
            </a:r>
            <a:r>
              <a:rPr lang="cs-CZ" dirty="0" smtClean="0"/>
              <a:t>) mezinárodní smlouva </a:t>
            </a:r>
          </a:p>
          <a:p>
            <a:r>
              <a:rPr lang="cs-CZ" dirty="0" smtClean="0"/>
              <a:t>Prezidentské, vládní a rezortní smlouvy</a:t>
            </a:r>
          </a:p>
          <a:p>
            <a:r>
              <a:rPr lang="cs-CZ" dirty="0" smtClean="0"/>
              <a:t>Aplikační přednost MS před obyčejnými zákony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A4CA2-2740-4FFF-9557-1DDEE694B2CC}" type="datetime1">
              <a:rPr lang="cs-CZ" smtClean="0"/>
              <a:t>9.5.2017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Opakování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57ACA-2211-4268-9B72-CCD3B97BEF4B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0094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Odpovědnost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Stát</a:t>
            </a:r>
          </a:p>
          <a:p>
            <a:r>
              <a:rPr lang="cs-CZ" dirty="0" smtClean="0"/>
              <a:t>MO</a:t>
            </a:r>
          </a:p>
          <a:p>
            <a:r>
              <a:rPr lang="cs-CZ" dirty="0" smtClean="0"/>
              <a:t>Jednotlivec</a:t>
            </a:r>
          </a:p>
          <a:p>
            <a:r>
              <a:rPr lang="cs-CZ" dirty="0" smtClean="0"/>
              <a:t>Další subjekty</a:t>
            </a:r>
            <a:endParaRPr lang="cs-CZ" dirty="0" smtClean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64E4D-6273-4C83-99A2-786B374D1FDB}" type="datetime1">
              <a:rPr lang="cs-CZ" smtClean="0"/>
              <a:t>9.5.2017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Opakování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57ACA-2211-4268-9B72-CCD3B97BEF4B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70017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Odpovědnost státu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Obligatorní znaky:</a:t>
            </a:r>
          </a:p>
          <a:p>
            <a:pPr lvl="1"/>
            <a:r>
              <a:rPr lang="cs-CZ" dirty="0" smtClean="0"/>
              <a:t>Porušení mezinárodní závazku</a:t>
            </a:r>
          </a:p>
          <a:p>
            <a:pPr lvl="1"/>
            <a:r>
              <a:rPr lang="cs-CZ" dirty="0" smtClean="0"/>
              <a:t>Přičitatelnost</a:t>
            </a:r>
          </a:p>
          <a:p>
            <a:r>
              <a:rPr lang="cs-CZ" dirty="0" smtClean="0"/>
              <a:t>Fakultativní znaky:</a:t>
            </a:r>
          </a:p>
          <a:p>
            <a:r>
              <a:rPr lang="cs-CZ" dirty="0" smtClean="0"/>
              <a:t>Újma</a:t>
            </a:r>
          </a:p>
          <a:p>
            <a:r>
              <a:rPr lang="cs-CZ" dirty="0" smtClean="0"/>
              <a:t>Objektivní princip </a:t>
            </a:r>
          </a:p>
          <a:p>
            <a:r>
              <a:rPr lang="cs-CZ" dirty="0" smtClean="0"/>
              <a:t>Okolnosti vylučující protiprávnost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4CED7-08EE-4A98-930E-6A8AB75743FD}" type="datetime1">
              <a:rPr lang="cs-CZ" smtClean="0"/>
              <a:t>9.5.2017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Opakování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57ACA-2211-4268-9B72-CCD3B97BEF4B}" type="slidenum">
              <a:rPr lang="cs-CZ" smtClean="0"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05720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Základní poznatky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Porušení – aktivní j. i opominutí</a:t>
            </a:r>
          </a:p>
          <a:p>
            <a:r>
              <a:rPr lang="cs-CZ" dirty="0" smtClean="0"/>
              <a:t>Přičitatelnost: orgány </a:t>
            </a:r>
            <a:r>
              <a:rPr lang="cs-CZ" i="1" dirty="0" smtClean="0"/>
              <a:t>de </a:t>
            </a:r>
            <a:r>
              <a:rPr lang="cs-CZ" i="1" dirty="0" err="1" smtClean="0"/>
              <a:t>jure</a:t>
            </a:r>
            <a:r>
              <a:rPr lang="cs-CZ" i="1" dirty="0" smtClean="0"/>
              <a:t> </a:t>
            </a:r>
            <a:r>
              <a:rPr lang="cs-CZ" dirty="0" smtClean="0"/>
              <a:t>a </a:t>
            </a:r>
            <a:r>
              <a:rPr lang="cs-CZ" i="1" dirty="0" smtClean="0"/>
              <a:t>de facto</a:t>
            </a:r>
          </a:p>
          <a:p>
            <a:r>
              <a:rPr lang="cs-CZ" dirty="0" smtClean="0"/>
              <a:t>Nerozhodné, zda odpovědnost vznikla ve vnitrostátním právu</a:t>
            </a:r>
          </a:p>
          <a:p>
            <a:r>
              <a:rPr lang="cs-CZ" dirty="0" smtClean="0"/>
              <a:t>Přičitatelný je i exces </a:t>
            </a:r>
          </a:p>
          <a:p>
            <a:r>
              <a:rPr lang="cs-CZ" dirty="0" smtClean="0"/>
              <a:t>Přičitatelnost zakládá také ex post přijetí a uznání protiprávního jednání ze strany státu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9F3A8-E93E-4F3F-AEEF-22F78F271CAE}" type="datetime1">
              <a:rPr lang="cs-CZ" smtClean="0"/>
              <a:t>9.5.2017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Opakování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57ACA-2211-4268-9B72-CCD3B97BEF4B}" type="slidenum">
              <a:rPr lang="cs-CZ" smtClean="0"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01136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Obecná část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Subjekty </a:t>
            </a:r>
          </a:p>
          <a:p>
            <a:r>
              <a:rPr lang="cs-CZ" dirty="0" smtClean="0"/>
              <a:t>Prameny</a:t>
            </a:r>
          </a:p>
          <a:p>
            <a:r>
              <a:rPr lang="cs-CZ" dirty="0" smtClean="0"/>
              <a:t>Recepce</a:t>
            </a:r>
          </a:p>
          <a:p>
            <a:r>
              <a:rPr lang="cs-CZ" dirty="0" smtClean="0"/>
              <a:t>Odpovědnost</a:t>
            </a:r>
          </a:p>
          <a:p>
            <a:r>
              <a:rPr lang="cs-CZ" dirty="0" smtClean="0"/>
              <a:t>Imunita </a:t>
            </a:r>
            <a:r>
              <a:rPr lang="cs-CZ" dirty="0" smtClean="0"/>
              <a:t>státu</a:t>
            </a:r>
            <a:endParaRPr lang="cs-CZ" dirty="0" smtClean="0"/>
          </a:p>
          <a:p>
            <a:r>
              <a:rPr lang="cs-CZ" dirty="0" smtClean="0"/>
              <a:t>Konflikt mezinárodních </a:t>
            </a:r>
            <a:r>
              <a:rPr lang="cs-CZ" dirty="0" smtClean="0"/>
              <a:t>závazků</a:t>
            </a:r>
          </a:p>
          <a:p>
            <a:r>
              <a:rPr lang="cs-CZ" dirty="0" smtClean="0"/>
              <a:t>Kombinace výše  uvedeného </a:t>
            </a:r>
            <a:endParaRPr lang="cs-CZ" dirty="0" smtClean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12FFC-8B76-40E5-9456-CBAC2AA09A69}" type="datetime1">
              <a:rPr lang="cs-CZ" smtClean="0"/>
              <a:t>9.5.2017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Opakování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57ACA-2211-4268-9B72-CCD3B97BEF4B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26051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Klíčové případy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68580" indent="0">
              <a:buNone/>
            </a:pPr>
            <a:endParaRPr lang="cs-CZ" dirty="0" smtClean="0"/>
          </a:p>
          <a:p>
            <a:r>
              <a:rPr lang="cs-CZ" dirty="0" smtClean="0"/>
              <a:t>MSD (výběr):</a:t>
            </a:r>
          </a:p>
          <a:p>
            <a:pPr lvl="1"/>
            <a:r>
              <a:rPr lang="cs-CZ" dirty="0" smtClean="0"/>
              <a:t>Průliv Korfu</a:t>
            </a:r>
            <a:endParaRPr lang="cs-CZ" i="1" dirty="0" smtClean="0"/>
          </a:p>
          <a:p>
            <a:pPr lvl="1"/>
            <a:r>
              <a:rPr lang="cs-CZ" dirty="0" smtClean="0"/>
              <a:t>Případ tzv. </a:t>
            </a:r>
            <a:r>
              <a:rPr lang="cs-CZ" i="1" dirty="0" err="1" smtClean="0"/>
              <a:t>contras</a:t>
            </a:r>
            <a:endParaRPr lang="cs-CZ" i="1" dirty="0" smtClean="0"/>
          </a:p>
          <a:p>
            <a:pPr lvl="1"/>
            <a:r>
              <a:rPr lang="cs-CZ" dirty="0" smtClean="0"/>
              <a:t>Diplomatický a </a:t>
            </a:r>
            <a:r>
              <a:rPr lang="cs-CZ" dirty="0" err="1" smtClean="0"/>
              <a:t>konz</a:t>
            </a:r>
            <a:r>
              <a:rPr lang="cs-CZ" dirty="0" smtClean="0"/>
              <a:t>. Personál v Teheránu</a:t>
            </a:r>
          </a:p>
          <a:p>
            <a:pPr lvl="1"/>
            <a:r>
              <a:rPr lang="cs-CZ" i="1" dirty="0" err="1" smtClean="0"/>
              <a:t>Rainbow</a:t>
            </a:r>
            <a:r>
              <a:rPr lang="cs-CZ" i="1" dirty="0" smtClean="0"/>
              <a:t> </a:t>
            </a:r>
            <a:r>
              <a:rPr lang="cs-CZ" i="1" dirty="0" err="1" smtClean="0"/>
              <a:t>Warrior</a:t>
            </a:r>
            <a:endParaRPr lang="cs-CZ" i="1" dirty="0" smtClean="0"/>
          </a:p>
          <a:p>
            <a:r>
              <a:rPr lang="cs-CZ" dirty="0" smtClean="0"/>
              <a:t>Ostatní:</a:t>
            </a:r>
          </a:p>
          <a:p>
            <a:pPr lvl="1"/>
            <a:r>
              <a:rPr lang="cs-CZ" dirty="0" err="1"/>
              <a:t>Lusitania</a:t>
            </a:r>
            <a:r>
              <a:rPr lang="cs-CZ" dirty="0"/>
              <a:t> (arbitráž</a:t>
            </a:r>
            <a:r>
              <a:rPr lang="cs-CZ" dirty="0" smtClean="0"/>
              <a:t>) </a:t>
            </a:r>
          </a:p>
          <a:p>
            <a:pPr lvl="1"/>
            <a:r>
              <a:rPr lang="cs-CZ" dirty="0" smtClean="0"/>
              <a:t>Továrna </a:t>
            </a:r>
            <a:r>
              <a:rPr lang="cs-CZ" i="1" dirty="0" err="1" smtClean="0"/>
              <a:t>Chorzów</a:t>
            </a:r>
            <a:r>
              <a:rPr lang="cs-CZ" dirty="0" smtClean="0"/>
              <a:t> (Stály dvůr mez. spravedlnosti)</a:t>
            </a:r>
          </a:p>
          <a:p>
            <a:pPr lvl="1"/>
            <a:r>
              <a:rPr lang="cs-CZ" dirty="0" err="1" smtClean="0"/>
              <a:t>Eichmann</a:t>
            </a:r>
            <a:r>
              <a:rPr lang="cs-CZ" dirty="0" smtClean="0"/>
              <a:t> (izraelský soud)</a:t>
            </a:r>
          </a:p>
          <a:p>
            <a:endParaRPr lang="cs-CZ" dirty="0" smtClean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3B36F-4DFD-451C-8BB1-41C6B5A47C25}" type="datetime1">
              <a:rPr lang="cs-CZ" smtClean="0"/>
              <a:t>9.5.2017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Opakování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57ACA-2211-4268-9B72-CCD3B97BEF4B}" type="slidenum">
              <a:rPr lang="cs-CZ" smtClean="0"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65319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Odpovědnost MO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Návrh článků odpovědnosti MO</a:t>
            </a:r>
            <a:endParaRPr lang="cs-CZ" dirty="0" smtClean="0"/>
          </a:p>
          <a:p>
            <a:r>
              <a:rPr lang="cs-CZ" dirty="0" smtClean="0"/>
              <a:t>Prvky odpovědnosti:</a:t>
            </a:r>
          </a:p>
          <a:p>
            <a:r>
              <a:rPr lang="cs-CZ" dirty="0" smtClean="0"/>
              <a:t>Porušení mezinárodního závazku</a:t>
            </a:r>
          </a:p>
          <a:p>
            <a:r>
              <a:rPr lang="cs-CZ" dirty="0" smtClean="0"/>
              <a:t>Přičitatelnost</a:t>
            </a:r>
          </a:p>
          <a:p>
            <a:r>
              <a:rPr lang="cs-CZ" dirty="0" smtClean="0"/>
              <a:t>Bojové operace – orgán státu dán k dispozici MO – rozhoduje kritérium kontroly (zahrnuje možnost předejít porušení mez. závazku)</a:t>
            </a:r>
          </a:p>
          <a:p>
            <a:pPr marL="0" indent="0">
              <a:buNone/>
            </a:pPr>
            <a:endParaRPr lang="cs-CZ" dirty="0" smtClean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C27D5-927C-40CC-9AF5-94AF4BD6CA33}" type="datetime1">
              <a:rPr lang="cs-CZ" smtClean="0"/>
              <a:t>9.5.2017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Opakování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57ACA-2211-4268-9B72-CCD3B97BEF4B}" type="slidenum">
              <a:rPr lang="cs-CZ" smtClean="0"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38453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Klíčové případy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Al </a:t>
            </a:r>
            <a:r>
              <a:rPr lang="cs-CZ" dirty="0" err="1" smtClean="0"/>
              <a:t>Jedda</a:t>
            </a:r>
            <a:r>
              <a:rPr lang="cs-CZ" dirty="0" smtClean="0"/>
              <a:t>/</a:t>
            </a:r>
            <a:r>
              <a:rPr lang="cs-CZ" dirty="0" err="1" smtClean="0"/>
              <a:t>Behrami</a:t>
            </a:r>
            <a:r>
              <a:rPr lang="cs-CZ" dirty="0" smtClean="0"/>
              <a:t> a </a:t>
            </a:r>
            <a:r>
              <a:rPr lang="cs-CZ" dirty="0" err="1" smtClean="0"/>
              <a:t>Saramati</a:t>
            </a:r>
            <a:r>
              <a:rPr lang="cs-CZ" dirty="0" smtClean="0"/>
              <a:t> (ESLP)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A2675-76CB-4D5D-A9C2-A8C7DBF05792}" type="datetime1">
              <a:rPr lang="cs-CZ" smtClean="0"/>
              <a:t>9.5.2017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Opakování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57ACA-2211-4268-9B72-CCD3B97BEF4B}" type="slidenum">
              <a:rPr lang="cs-CZ" smtClean="0"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96189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Imunita státu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Historicky</a:t>
            </a:r>
            <a:r>
              <a:rPr lang="cs-CZ" dirty="0" smtClean="0"/>
              <a:t>: „</a:t>
            </a:r>
            <a:r>
              <a:rPr lang="cs-CZ" i="1" dirty="0" smtClean="0"/>
              <a:t>King </a:t>
            </a:r>
            <a:r>
              <a:rPr lang="cs-CZ" i="1" dirty="0" err="1" smtClean="0"/>
              <a:t>can</a:t>
            </a:r>
            <a:r>
              <a:rPr lang="cs-CZ" i="1" dirty="0" smtClean="0"/>
              <a:t> do no </a:t>
            </a:r>
            <a:r>
              <a:rPr lang="cs-CZ" i="1" dirty="0" err="1" smtClean="0"/>
              <a:t>wrong</a:t>
            </a:r>
            <a:r>
              <a:rPr lang="cs-CZ" dirty="0" smtClean="0"/>
              <a:t>“</a:t>
            </a:r>
          </a:p>
          <a:p>
            <a:r>
              <a:rPr lang="cs-CZ" dirty="0" smtClean="0"/>
              <a:t>Zásada </a:t>
            </a:r>
            <a:r>
              <a:rPr lang="cs-CZ" dirty="0" smtClean="0"/>
              <a:t>svrchované rovnosti</a:t>
            </a:r>
          </a:p>
          <a:p>
            <a:r>
              <a:rPr lang="cs-CZ" dirty="0" smtClean="0"/>
              <a:t>Maxima par in </a:t>
            </a:r>
            <a:r>
              <a:rPr lang="cs-CZ" dirty="0" err="1" smtClean="0"/>
              <a:t>parem</a:t>
            </a:r>
            <a:r>
              <a:rPr lang="cs-CZ" dirty="0" smtClean="0"/>
              <a:t> non </a:t>
            </a:r>
            <a:r>
              <a:rPr lang="cs-CZ" dirty="0" err="1" smtClean="0"/>
              <a:t>habet</a:t>
            </a:r>
            <a:r>
              <a:rPr lang="cs-CZ" dirty="0" smtClean="0"/>
              <a:t> </a:t>
            </a:r>
            <a:r>
              <a:rPr lang="cs-CZ" dirty="0" err="1" smtClean="0"/>
              <a:t>imperium</a:t>
            </a:r>
            <a:endParaRPr lang="cs-CZ" dirty="0" smtClean="0"/>
          </a:p>
          <a:p>
            <a:r>
              <a:rPr lang="cs-CZ" dirty="0" smtClean="0"/>
              <a:t>Prameny: </a:t>
            </a:r>
          </a:p>
          <a:p>
            <a:pPr lvl="1"/>
            <a:r>
              <a:rPr lang="cs-CZ" dirty="0" smtClean="0"/>
              <a:t>obyčeje </a:t>
            </a:r>
          </a:p>
          <a:p>
            <a:pPr lvl="1"/>
            <a:r>
              <a:rPr lang="cs-CZ" dirty="0" smtClean="0"/>
              <a:t>MS</a:t>
            </a:r>
          </a:p>
          <a:p>
            <a:pPr lvl="1"/>
            <a:r>
              <a:rPr lang="cs-CZ" dirty="0" smtClean="0"/>
              <a:t>Vnitrostátní právo (např. §7 ZMPS) </a:t>
            </a:r>
            <a:endParaRPr lang="cs-CZ" dirty="0" smtClean="0"/>
          </a:p>
          <a:p>
            <a:pPr marL="454914" lvl="1" indent="0">
              <a:buNone/>
            </a:pPr>
            <a:endParaRPr lang="cs-CZ" i="1" dirty="0" smtClean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E5837-0E1F-418E-BC84-3FA5C9033EF5}" type="datetime1">
              <a:rPr lang="cs-CZ" smtClean="0"/>
              <a:t>9.5.2017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Opakování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57ACA-2211-4268-9B72-CCD3B97BEF4B}" type="slidenum">
              <a:rPr lang="cs-CZ" smtClean="0"/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33717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Jurisdikční v. exekuční imunita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Jurisdikční – převládá restriktivní (funkční) pojetí:</a:t>
            </a:r>
          </a:p>
          <a:p>
            <a:pPr lvl="1"/>
            <a:r>
              <a:rPr lang="cs-CZ" dirty="0" smtClean="0"/>
              <a:t>Stát jako nositel  svrchované moci (</a:t>
            </a:r>
            <a:r>
              <a:rPr lang="cs-CZ" i="1" dirty="0" smtClean="0"/>
              <a:t>acta j. </a:t>
            </a:r>
            <a:r>
              <a:rPr lang="cs-CZ" i="1" dirty="0" err="1" smtClean="0"/>
              <a:t>imperii</a:t>
            </a:r>
            <a:r>
              <a:rPr lang="cs-CZ" dirty="0" smtClean="0"/>
              <a:t>) v. stát jako soukromá osoba (</a:t>
            </a:r>
            <a:r>
              <a:rPr lang="cs-CZ" i="1" dirty="0" smtClean="0"/>
              <a:t>acta j. </a:t>
            </a:r>
            <a:r>
              <a:rPr lang="cs-CZ" i="1" dirty="0" err="1" smtClean="0"/>
              <a:t>gestionis</a:t>
            </a:r>
            <a:r>
              <a:rPr lang="cs-CZ" dirty="0" smtClean="0"/>
              <a:t>)</a:t>
            </a:r>
          </a:p>
          <a:p>
            <a:r>
              <a:rPr lang="cs-CZ" dirty="0" smtClean="0"/>
              <a:t>Německo vs. Itálie (MSD):</a:t>
            </a:r>
          </a:p>
          <a:p>
            <a:r>
              <a:rPr lang="cs-CZ" dirty="0" smtClean="0"/>
              <a:t>Itálie porušila imunitu Německa svými civilními soudy – jednání Wehrmachtu paří mezi acta j. </a:t>
            </a:r>
            <a:r>
              <a:rPr lang="cs-CZ" dirty="0" err="1" smtClean="0"/>
              <a:t>imperii</a:t>
            </a:r>
            <a:endParaRPr lang="cs-CZ" dirty="0" smtClean="0"/>
          </a:p>
          <a:p>
            <a:r>
              <a:rPr lang="cs-CZ" dirty="0" smtClean="0"/>
              <a:t>Spor mezi řidičem ambasády a státem naopak paří mezi acta j. </a:t>
            </a:r>
            <a:r>
              <a:rPr lang="cs-CZ" dirty="0" err="1" smtClean="0"/>
              <a:t>gestionis</a:t>
            </a:r>
            <a:endParaRPr lang="cs-CZ" dirty="0" smtClean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918DC-A3FA-44FD-A304-C84C22411FAC}" type="datetime1">
              <a:rPr lang="cs-CZ" smtClean="0"/>
              <a:t>9.5.2017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Opakování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57ACA-2211-4268-9B72-CCD3B97BEF4B}" type="slidenum">
              <a:rPr lang="cs-CZ" smtClean="0"/>
              <a:t>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98569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Exekuční imunita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Užití majetku: Suverénní vs. komerční</a:t>
            </a:r>
          </a:p>
          <a:p>
            <a:r>
              <a:rPr lang="cs-CZ" dirty="0" smtClean="0"/>
              <a:t>Případy</a:t>
            </a:r>
          </a:p>
          <a:p>
            <a:pPr lvl="1"/>
            <a:r>
              <a:rPr lang="cs-CZ" i="1" dirty="0" err="1" smtClean="0"/>
              <a:t>Diag</a:t>
            </a:r>
            <a:r>
              <a:rPr lang="cs-CZ" i="1" dirty="0" smtClean="0"/>
              <a:t> </a:t>
            </a:r>
            <a:r>
              <a:rPr lang="cs-CZ" i="1" dirty="0" err="1" smtClean="0"/>
              <a:t>Human</a:t>
            </a:r>
            <a:r>
              <a:rPr lang="cs-CZ" i="1" dirty="0" smtClean="0"/>
              <a:t>  </a:t>
            </a:r>
            <a:r>
              <a:rPr lang="cs-CZ" dirty="0" smtClean="0"/>
              <a:t>(mj</a:t>
            </a:r>
            <a:r>
              <a:rPr lang="cs-CZ" dirty="0" smtClean="0"/>
              <a:t>. zabavení obrazů E. Filly v Rakousku)</a:t>
            </a:r>
            <a:endParaRPr lang="cs-CZ" dirty="0" smtClean="0"/>
          </a:p>
          <a:p>
            <a:pPr lvl="1"/>
            <a:r>
              <a:rPr lang="cs-CZ" i="1" dirty="0" err="1" smtClean="0"/>
              <a:t>Yukos</a:t>
            </a:r>
            <a:r>
              <a:rPr lang="cs-CZ" i="1" dirty="0" smtClean="0"/>
              <a:t> Universal Ltd. v. </a:t>
            </a:r>
            <a:r>
              <a:rPr lang="cs-CZ" i="1" dirty="0" err="1" smtClean="0"/>
              <a:t>Russian</a:t>
            </a:r>
            <a:r>
              <a:rPr lang="cs-CZ" i="1" dirty="0" smtClean="0"/>
              <a:t> </a:t>
            </a:r>
            <a:r>
              <a:rPr lang="cs-CZ" i="1" dirty="0" err="1" smtClean="0"/>
              <a:t>Federation</a:t>
            </a:r>
            <a:r>
              <a:rPr lang="cs-CZ" i="1" dirty="0" smtClean="0"/>
              <a:t> </a:t>
            </a:r>
            <a:r>
              <a:rPr lang="cs-CZ" dirty="0" smtClean="0"/>
              <a:t>(PCA case)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AB8BB-A930-450C-85FB-1A48B9E018A4}" type="datetime1">
              <a:rPr lang="cs-CZ" smtClean="0"/>
              <a:t>9.5.2017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Opakování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57ACA-2211-4268-9B72-CCD3B97BEF4B}" type="slidenum">
              <a:rPr lang="cs-CZ" smtClean="0"/>
              <a:t>25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56352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Vzdání se imunity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Jurisidikční</a:t>
            </a:r>
            <a:r>
              <a:rPr lang="cs-CZ" dirty="0" smtClean="0"/>
              <a:t> – lze i implicitně</a:t>
            </a:r>
          </a:p>
          <a:p>
            <a:r>
              <a:rPr lang="cs-CZ" dirty="0" smtClean="0"/>
              <a:t>Exekuční – pouze výslovně</a:t>
            </a:r>
          </a:p>
          <a:p>
            <a:r>
              <a:rPr lang="cs-CZ" dirty="0" smtClean="0"/>
              <a:t>Exekuční imunita je považována za větší zásah do svrchovanosti druhého státu než jurisdikční (n. b. exekuce je nucený výkon práva)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2FEA4-7E9D-4688-AA0B-716F97C59742}" type="datetime1">
              <a:rPr lang="cs-CZ" smtClean="0"/>
              <a:t>9.5.2017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Opakování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57ACA-2211-4268-9B72-CCD3B97BEF4B}" type="slidenum">
              <a:rPr lang="cs-CZ" smtClean="0"/>
              <a:t>26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12982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Al-</a:t>
            </a:r>
            <a:r>
              <a:rPr lang="cs-CZ" dirty="0" err="1" smtClean="0"/>
              <a:t>Jedda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Teritoriální aplikace MS</a:t>
            </a:r>
          </a:p>
          <a:p>
            <a:r>
              <a:rPr lang="cs-CZ" dirty="0" smtClean="0"/>
              <a:t>Přičitatelnost jednání státu a MO</a:t>
            </a:r>
            <a:endParaRPr lang="cs-CZ" dirty="0" smtClean="0"/>
          </a:p>
          <a:p>
            <a:r>
              <a:rPr lang="cs-CZ" dirty="0" smtClean="0"/>
              <a:t>Konflikt </a:t>
            </a:r>
            <a:r>
              <a:rPr lang="cs-CZ" dirty="0" smtClean="0"/>
              <a:t> („konflikt“) závazků z Charty </a:t>
            </a:r>
            <a:r>
              <a:rPr lang="cs-CZ" dirty="0" smtClean="0"/>
              <a:t>a </a:t>
            </a:r>
            <a:r>
              <a:rPr lang="cs-CZ" dirty="0" smtClean="0"/>
              <a:t>EÚLP </a:t>
            </a: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72EE1-89C3-47DF-A462-926E952F2D89}" type="datetime1">
              <a:rPr lang="cs-CZ" smtClean="0"/>
              <a:t>9.5.2017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Opakování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57ACA-2211-4268-9B72-CCD3B97BEF4B}" type="slidenum">
              <a:rPr lang="cs-CZ" smtClean="0"/>
              <a:t>27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9011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Čl. 103 Charty OSN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Stanoví přednost mezinárodních závazků z Charty před jinými minulými i budoucími závazky z Charty</a:t>
            </a:r>
          </a:p>
          <a:p>
            <a:r>
              <a:rPr lang="cs-CZ" dirty="0" smtClean="0"/>
              <a:t>Neuplatní se zásada </a:t>
            </a:r>
            <a:r>
              <a:rPr lang="cs-CZ" i="1" dirty="0" smtClean="0"/>
              <a:t>lex </a:t>
            </a:r>
            <a:r>
              <a:rPr lang="cs-CZ" i="1" dirty="0" err="1" smtClean="0"/>
              <a:t>posterior</a:t>
            </a:r>
            <a:r>
              <a:rPr lang="cs-CZ" i="1" dirty="0" smtClean="0"/>
              <a:t> </a:t>
            </a:r>
            <a:r>
              <a:rPr lang="cs-CZ" dirty="0" smtClean="0"/>
              <a:t>(viz čl. 30 odst. 1 VÚSP)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97057-333E-46DC-A7C8-6512413BEEAB}" type="datetime1">
              <a:rPr lang="cs-CZ" smtClean="0"/>
              <a:t>9.5.2017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Opakování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57ACA-2211-4268-9B72-CCD3B97BEF4B}" type="slidenum">
              <a:rPr lang="cs-CZ" smtClean="0"/>
              <a:t>28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54008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Pokojné řešení sporů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Zákaz použití ozbrojené síly nebo hrozby silou</a:t>
            </a:r>
          </a:p>
          <a:p>
            <a:pPr marL="0" indent="0">
              <a:buNone/>
            </a:pPr>
            <a:r>
              <a:rPr lang="cs-CZ" dirty="0" smtClean="0"/>
              <a:t>(Charta OSN)</a:t>
            </a:r>
          </a:p>
          <a:p>
            <a:r>
              <a:rPr lang="cs-CZ" dirty="0" smtClean="0"/>
              <a:t>Pokojné řešení sporů </a:t>
            </a:r>
            <a:r>
              <a:rPr lang="cs-CZ" dirty="0" smtClean="0"/>
              <a:t>(Charta, VÚSP</a:t>
            </a:r>
            <a:r>
              <a:rPr lang="cs-CZ" dirty="0" smtClean="0"/>
              <a:t>, úmluva o smírném vyřizování sporů)</a:t>
            </a:r>
          </a:p>
          <a:p>
            <a:r>
              <a:rPr lang="cs-CZ" dirty="0" smtClean="0"/>
              <a:t>Závazné v. nezávazné způsoby</a:t>
            </a:r>
          </a:p>
          <a:p>
            <a:r>
              <a:rPr lang="cs-CZ" dirty="0" smtClean="0"/>
              <a:t>Závazné (judiciální – soudy a arbitráž)</a:t>
            </a:r>
          </a:p>
          <a:p>
            <a:r>
              <a:rPr lang="cs-CZ" dirty="0" smtClean="0"/>
              <a:t>Nezávazné – jednání, smírčí řízení, dobré služby, vyšetřování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9E6B4-819F-4589-8647-426A040E9265}" type="datetime1">
              <a:rPr lang="cs-CZ" smtClean="0"/>
              <a:t>9.5.2017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Opakování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57ACA-2211-4268-9B72-CCD3B97BEF4B}" type="slidenum">
              <a:rPr lang="cs-CZ" smtClean="0"/>
              <a:t>29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86214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Subjekty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Stát</a:t>
            </a:r>
          </a:p>
          <a:p>
            <a:r>
              <a:rPr lang="cs-CZ" dirty="0" smtClean="0"/>
              <a:t>MO</a:t>
            </a:r>
          </a:p>
          <a:p>
            <a:r>
              <a:rPr lang="cs-CZ" dirty="0" smtClean="0"/>
              <a:t>Jednotlivec</a:t>
            </a:r>
          </a:p>
          <a:p>
            <a:r>
              <a:rPr lang="cs-CZ" dirty="0" smtClean="0"/>
              <a:t>Některé zvláštní entity(Mezinárodní výbor ČK, Svatý stolec, povstalci aj.)</a:t>
            </a:r>
          </a:p>
          <a:p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4BE33-4C44-49CD-AACB-5D5ACB5A6A3B}" type="datetime1">
              <a:rPr lang="cs-CZ" smtClean="0"/>
              <a:t>9.5.2017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Opakování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57ACA-2211-4268-9B72-CCD3B97BEF4B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50696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Jak se domáhá práv jednotlivec?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</a:t>
            </a:r>
            <a:r>
              <a:rPr lang="cs-CZ" dirty="0" smtClean="0"/>
              <a:t>árodními orgány (</a:t>
            </a:r>
            <a:r>
              <a:rPr lang="cs-CZ" dirty="0" err="1" smtClean="0"/>
              <a:t>kt</a:t>
            </a:r>
            <a:r>
              <a:rPr lang="cs-CZ" dirty="0" smtClean="0"/>
              <a:t>. jsou vázány mezinárodním právem) – vyčerpání účinných prostředků nápravy</a:t>
            </a:r>
          </a:p>
          <a:p>
            <a:r>
              <a:rPr lang="cs-CZ" dirty="0" smtClean="0"/>
              <a:t>Diplomatická ochrana ( MSD in re </a:t>
            </a:r>
            <a:r>
              <a:rPr lang="cs-CZ" i="1" dirty="0" err="1" smtClean="0"/>
              <a:t>Nottebohm</a:t>
            </a:r>
            <a:r>
              <a:rPr lang="cs-CZ" dirty="0" smtClean="0"/>
              <a:t> a </a:t>
            </a:r>
            <a:r>
              <a:rPr lang="cs-CZ" i="1" dirty="0" smtClean="0"/>
              <a:t>Barcelona </a:t>
            </a:r>
            <a:r>
              <a:rPr lang="cs-CZ" i="1" dirty="0" err="1" smtClean="0"/>
              <a:t>Traction</a:t>
            </a:r>
            <a:r>
              <a:rPr lang="cs-CZ" dirty="0" smtClean="0"/>
              <a:t>)</a:t>
            </a:r>
          </a:p>
          <a:p>
            <a:r>
              <a:rPr lang="cs-CZ" dirty="0" smtClean="0"/>
              <a:t>Mezinárodní soudy (typicky lidskoprávní)</a:t>
            </a:r>
          </a:p>
          <a:p>
            <a:r>
              <a:rPr lang="cs-CZ" dirty="0" smtClean="0"/>
              <a:t>Arbitráž (typicky investiční)</a:t>
            </a:r>
          </a:p>
          <a:p>
            <a:r>
              <a:rPr lang="cs-CZ" dirty="0" smtClean="0"/>
              <a:t>Jiné instituce (Výbory při OSN)</a:t>
            </a:r>
          </a:p>
          <a:p>
            <a:endParaRPr lang="cs-CZ" dirty="0" smtClean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C3ED5-2F31-4423-8A68-6C2983CB8403}" type="datetime1">
              <a:rPr lang="cs-CZ" smtClean="0"/>
              <a:t>9.5.2017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Opakování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57ACA-2211-4268-9B72-CCD3B97BEF4B}" type="slidenum">
              <a:rPr lang="cs-CZ" smtClean="0"/>
              <a:t>30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9923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Mezinárodní soudnictví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MSD</a:t>
            </a:r>
          </a:p>
          <a:p>
            <a:r>
              <a:rPr lang="cs-CZ" dirty="0" smtClean="0"/>
              <a:t>ESLP</a:t>
            </a:r>
          </a:p>
          <a:p>
            <a:r>
              <a:rPr lang="cs-CZ" dirty="0" smtClean="0"/>
              <a:t>Mez. trestní </a:t>
            </a:r>
            <a:r>
              <a:rPr lang="cs-CZ" dirty="0" err="1" smtClean="0"/>
              <a:t>trib</a:t>
            </a:r>
            <a:r>
              <a:rPr lang="cs-CZ" dirty="0" smtClean="0"/>
              <a:t>.: </a:t>
            </a:r>
            <a:endParaRPr lang="cs-CZ" dirty="0" smtClean="0"/>
          </a:p>
          <a:p>
            <a:pPr lvl="1"/>
            <a:r>
              <a:rPr lang="cs-CZ" dirty="0" smtClean="0"/>
              <a:t>MTS v Haagu</a:t>
            </a:r>
          </a:p>
          <a:p>
            <a:pPr lvl="1"/>
            <a:r>
              <a:rPr lang="cs-CZ" dirty="0" smtClean="0"/>
              <a:t>ICTY a ICTR – ad </a:t>
            </a:r>
            <a:r>
              <a:rPr lang="cs-CZ" dirty="0" smtClean="0"/>
              <a:t>hoc</a:t>
            </a:r>
            <a:endParaRPr lang="cs-CZ" dirty="0" smtClean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BB37C-463F-497B-BE12-670A3EBDFF5C}" type="datetime1">
              <a:rPr lang="cs-CZ" smtClean="0"/>
              <a:t>9.5.2017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Opakování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57ACA-2211-4268-9B72-CCD3B97BEF4B}" type="slidenum">
              <a:rPr lang="cs-CZ" smtClean="0"/>
              <a:t>31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5925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Mezinárodní soudní dvůr (MSD)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Hlavní soudní orgán OSN (čl. 92 Charty)</a:t>
            </a:r>
          </a:p>
          <a:p>
            <a:r>
              <a:rPr lang="cs-CZ" dirty="0" smtClean="0"/>
              <a:t>Nemá </a:t>
            </a:r>
            <a:r>
              <a:rPr lang="cs-CZ" dirty="0" smtClean="0"/>
              <a:t>obligatorní jurisdikci – vždy musí být státy vyjádřen souhlas(různé formy)</a:t>
            </a:r>
          </a:p>
          <a:p>
            <a:r>
              <a:rPr lang="cs-CZ" dirty="0" smtClean="0"/>
              <a:t>Rozsudky – závazné mezi stranami</a:t>
            </a:r>
          </a:p>
          <a:p>
            <a:r>
              <a:rPr lang="cs-CZ" dirty="0" smtClean="0"/>
              <a:t>Posudky - nezávazné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D731F-E74E-4A28-AED8-22631CC9C788}" type="datetime1">
              <a:rPr lang="cs-CZ" smtClean="0"/>
              <a:t>9.5.2017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Opakování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57ACA-2211-4268-9B72-CCD3B97BEF4B}" type="slidenum">
              <a:rPr lang="cs-CZ" smtClean="0"/>
              <a:t>32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81882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Arbitráž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Institucionální a ad hoc</a:t>
            </a:r>
          </a:p>
          <a:p>
            <a:r>
              <a:rPr lang="cs-CZ" dirty="0" smtClean="0"/>
              <a:t>ICSID</a:t>
            </a:r>
          </a:p>
          <a:p>
            <a:r>
              <a:rPr lang="cs-CZ" dirty="0" smtClean="0"/>
              <a:t>Stálý rozhodčí soud v </a:t>
            </a:r>
            <a:r>
              <a:rPr lang="cs-CZ" dirty="0" smtClean="0"/>
              <a:t>Haagu (nejstarší judiciální instituce na světě)</a:t>
            </a:r>
            <a:endParaRPr lang="cs-CZ" dirty="0" smtClean="0"/>
          </a:p>
          <a:p>
            <a:r>
              <a:rPr lang="cs-CZ" dirty="0" smtClean="0"/>
              <a:t>Řešení sporů z mořského práva dle úmluvy o mořském právu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54630-9D40-4887-A054-EAB66872F562}" type="datetime1">
              <a:rPr lang="cs-CZ" smtClean="0"/>
              <a:t>9.5.2017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Opakování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57ACA-2211-4268-9B72-CCD3B97BEF4B}" type="slidenum">
              <a:rPr lang="cs-CZ" smtClean="0"/>
              <a:t>33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12671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Mezinárodní ochrana investic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Prameny:</a:t>
            </a:r>
          </a:p>
          <a:p>
            <a:r>
              <a:rPr lang="cs-CZ" dirty="0" smtClean="0"/>
              <a:t>Dvoustranné (tzv. </a:t>
            </a:r>
            <a:r>
              <a:rPr lang="cs-CZ" dirty="0" err="1" smtClean="0"/>
              <a:t>BITs</a:t>
            </a:r>
            <a:r>
              <a:rPr lang="cs-CZ" dirty="0" smtClean="0"/>
              <a:t>) a mnohostranné MS (např. ICSID nebo Energetická charta)</a:t>
            </a:r>
          </a:p>
          <a:p>
            <a:r>
              <a:rPr lang="cs-CZ" dirty="0" smtClean="0"/>
              <a:t>Obyčeje (minimální standard zacházení)</a:t>
            </a:r>
          </a:p>
          <a:p>
            <a:pPr marL="68580" indent="0">
              <a:buNone/>
            </a:pPr>
            <a:r>
              <a:rPr lang="cs-CZ" dirty="0" smtClean="0"/>
              <a:t> </a:t>
            </a:r>
            <a:endParaRPr lang="cs-CZ" dirty="0" smtClean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EE2BE-04A0-42CE-A75E-577978047D4A}" type="datetime1">
              <a:rPr lang="cs-CZ" smtClean="0"/>
              <a:t>9.5.2017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Opakování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57ACA-2211-4268-9B72-CCD3B97BEF4B}" type="slidenum">
              <a:rPr lang="cs-CZ" smtClean="0"/>
              <a:t>34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34026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Kde se dozvíte více?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hlinkClick r:id="rId2"/>
              </a:rPr>
              <a:t>http://www.icj-cij.org/homepage</a:t>
            </a:r>
            <a:r>
              <a:rPr lang="cs-CZ" dirty="0" smtClean="0">
                <a:hlinkClick r:id="rId2"/>
              </a:rPr>
              <a:t>/</a:t>
            </a:r>
            <a:endParaRPr lang="cs-CZ" dirty="0" smtClean="0"/>
          </a:p>
          <a:p>
            <a:r>
              <a:rPr lang="cs-CZ" dirty="0">
                <a:hlinkClick r:id="rId3"/>
              </a:rPr>
              <a:t>http://hudoc.echr.coe.int/</a:t>
            </a:r>
            <a:r>
              <a:rPr lang="cs-CZ" dirty="0" err="1">
                <a:hlinkClick r:id="rId3"/>
              </a:rPr>
              <a:t>eng</a:t>
            </a:r>
            <a:r>
              <a:rPr lang="cs-CZ" dirty="0">
                <a:hlinkClick r:id="rId3"/>
              </a:rPr>
              <a:t>#{"documentcollectionid2":["GRANDCHAMBER","CHAMBER</a:t>
            </a:r>
            <a:r>
              <a:rPr lang="cs-CZ" dirty="0" smtClean="0">
                <a:hlinkClick r:id="rId3"/>
              </a:rPr>
              <a:t>"]}</a:t>
            </a:r>
            <a:endParaRPr lang="cs-CZ" dirty="0" smtClean="0"/>
          </a:p>
          <a:p>
            <a:r>
              <a:rPr lang="cs-CZ" dirty="0">
                <a:hlinkClick r:id="rId4"/>
              </a:rPr>
              <a:t>http://</a:t>
            </a:r>
            <a:r>
              <a:rPr lang="cs-CZ" dirty="0" smtClean="0">
                <a:hlinkClick r:id="rId4"/>
              </a:rPr>
              <a:t>www.un.org/en/index.html</a:t>
            </a:r>
            <a:endParaRPr lang="cs-CZ" dirty="0" smtClean="0"/>
          </a:p>
          <a:p>
            <a:r>
              <a:rPr lang="cs-CZ" dirty="0">
                <a:hlinkClick r:id="rId5"/>
              </a:rPr>
              <a:t>https://</a:t>
            </a:r>
            <a:r>
              <a:rPr lang="cs-CZ" dirty="0" smtClean="0">
                <a:hlinkClick r:id="rId5"/>
              </a:rPr>
              <a:t>treaties.un.org/Pages/AdvanceSearch.aspx?tab=UNTS</a:t>
            </a:r>
            <a:endParaRPr lang="cs-CZ" dirty="0" smtClean="0"/>
          </a:p>
          <a:p>
            <a:r>
              <a:rPr lang="cs-CZ" dirty="0">
                <a:hlinkClick r:id="rId6"/>
              </a:rPr>
              <a:t>https://www.ejiltalk.org</a:t>
            </a:r>
            <a:r>
              <a:rPr lang="cs-CZ" dirty="0" smtClean="0">
                <a:hlinkClick r:id="rId6"/>
              </a:rPr>
              <a:t>/</a:t>
            </a:r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A2675-76CB-4D5D-A9C2-A8C7DBF05792}" type="datetime1">
              <a:rPr lang="cs-CZ" smtClean="0"/>
              <a:t>9.5.2017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Opakování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57ACA-2211-4268-9B72-CCD3B97BEF4B}" type="slidenum">
              <a:rPr lang="cs-CZ" smtClean="0"/>
              <a:t>35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33338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 neposlední řadě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Poslední vydání učebnice pana profesora </a:t>
            </a:r>
            <a:r>
              <a:rPr lang="cs-CZ" dirty="0" err="1" smtClean="0"/>
              <a:t>Malenovského</a:t>
            </a:r>
            <a:r>
              <a:rPr lang="cs-CZ" dirty="0" smtClean="0"/>
              <a:t> z roku 2014 ! </a:t>
            </a:r>
          </a:p>
          <a:p>
            <a:r>
              <a:rPr lang="cs-CZ" dirty="0" smtClean="0"/>
              <a:t>Dále regál se signaturou </a:t>
            </a:r>
            <a:r>
              <a:rPr lang="cs-CZ" u="sng" dirty="0" smtClean="0"/>
              <a:t>MV</a:t>
            </a:r>
            <a:r>
              <a:rPr lang="cs-CZ" dirty="0" smtClean="0"/>
              <a:t> ve fakultní knihovně</a:t>
            </a:r>
          </a:p>
          <a:p>
            <a:r>
              <a:rPr lang="cs-CZ" dirty="0"/>
              <a:t>E</a:t>
            </a:r>
            <a:r>
              <a:rPr lang="cs-CZ" dirty="0" smtClean="0"/>
              <a:t>lektronické databáze dostupné z fakultních počítačů přes www. law.muni.cz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A2675-76CB-4D5D-A9C2-A8C7DBF05792}" type="datetime1">
              <a:rPr lang="cs-CZ" smtClean="0"/>
              <a:t>9.5.2017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Opakování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57ACA-2211-4268-9B72-CCD3B97BEF4B}" type="slidenum">
              <a:rPr lang="cs-CZ" smtClean="0"/>
              <a:t>36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70981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Kde se dají získané poznatky využít?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14400" y="1916832"/>
            <a:ext cx="7762056" cy="4438728"/>
          </a:xfrm>
        </p:spPr>
        <p:txBody>
          <a:bodyPr>
            <a:normAutofit/>
          </a:bodyPr>
          <a:lstStyle/>
          <a:p>
            <a:r>
              <a:rPr lang="cs-CZ" dirty="0" smtClean="0"/>
              <a:t>Sféra veřejná – soudní orgány, správní orgány, ministerstva, státní podniky, akademická půda</a:t>
            </a:r>
          </a:p>
          <a:p>
            <a:r>
              <a:rPr lang="cs-CZ" dirty="0" smtClean="0"/>
              <a:t>Sféra soukromá – nevládní organizace, korporace podnikající globálně či přeshraničně, určité typy advokátních kanceláři</a:t>
            </a:r>
          </a:p>
          <a:p>
            <a:r>
              <a:rPr lang="cs-CZ" dirty="0" smtClean="0"/>
              <a:t>Sféra mezinárodní – mezinárodní mezivládní i nevládní organizace </a:t>
            </a:r>
          </a:p>
          <a:p>
            <a:endParaRPr lang="cs-CZ" dirty="0" smtClean="0"/>
          </a:p>
          <a:p>
            <a:endParaRPr lang="cs-CZ" dirty="0" smtClean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7569B-D8C1-4DFE-A893-48E7DFD2C5DD}" type="datetime1">
              <a:rPr lang="cs-CZ" smtClean="0"/>
              <a:t>9.5.2017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Opakování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57ACA-2211-4268-9B72-CCD3B97BEF4B}" type="slidenum">
              <a:rPr lang="cs-CZ" smtClean="0"/>
              <a:t>37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67924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cs-CZ" dirty="0" smtClean="0"/>
              <a:t>Hodně štěstí při studiu!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5B970-5AE7-4CE0-B66A-2CC6F410851C}" type="datetime1">
              <a:rPr lang="cs-CZ" smtClean="0"/>
              <a:t>9.5.2017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Opakování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57ACA-2211-4268-9B72-CCD3B97BEF4B}" type="slidenum">
              <a:rPr lang="cs-CZ" smtClean="0"/>
              <a:t>38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18313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Stát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Nejstarší subjekt mezinárodní práva</a:t>
            </a:r>
          </a:p>
          <a:p>
            <a:r>
              <a:rPr lang="cs-CZ" dirty="0" smtClean="0"/>
              <a:t>Plná </a:t>
            </a:r>
            <a:r>
              <a:rPr lang="cs-CZ" dirty="0" smtClean="0"/>
              <a:t>a originální subjektivita</a:t>
            </a:r>
          </a:p>
          <a:p>
            <a:r>
              <a:rPr lang="cs-CZ" dirty="0" smtClean="0"/>
              <a:t>Montevidejská </a:t>
            </a:r>
            <a:r>
              <a:rPr lang="cs-CZ" dirty="0" smtClean="0"/>
              <a:t>kritéria</a:t>
            </a:r>
          </a:p>
          <a:p>
            <a:r>
              <a:rPr lang="cs-CZ" dirty="0" smtClean="0"/>
              <a:t>Klíčový pojem suverenity státu</a:t>
            </a:r>
            <a:endParaRPr lang="cs-CZ" dirty="0" smtClean="0"/>
          </a:p>
          <a:p>
            <a:r>
              <a:rPr lang="cs-CZ" dirty="0" smtClean="0"/>
              <a:t>Uznání – deklaratorní v konstitutivní </a:t>
            </a:r>
            <a:r>
              <a:rPr lang="cs-CZ" dirty="0" smtClean="0"/>
              <a:t>teorie</a:t>
            </a:r>
            <a:endParaRPr lang="cs-CZ" dirty="0" smtClean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7C543-663E-4ED9-90FA-EFE737EB98F0}" type="datetime1">
              <a:rPr lang="cs-CZ" smtClean="0"/>
              <a:t>9.5.2017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Opakování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57ACA-2211-4268-9B72-CCD3B97BEF4B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85155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Územní celistvost vs. právo národů na sebeurčení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i="1" dirty="0" err="1" smtClean="0"/>
              <a:t>Åalandské</a:t>
            </a:r>
            <a:r>
              <a:rPr lang="cs-CZ" i="1" dirty="0" smtClean="0"/>
              <a:t> ostrovy</a:t>
            </a:r>
            <a:r>
              <a:rPr lang="cs-CZ" dirty="0" smtClean="0"/>
              <a:t>  - územní integrita převáží nad přáním obyvatel se odtrhnout</a:t>
            </a:r>
          </a:p>
          <a:p>
            <a:r>
              <a:rPr lang="cs-CZ" i="1" dirty="0" smtClean="0"/>
              <a:t>Kosovo</a:t>
            </a:r>
            <a:r>
              <a:rPr lang="cs-CZ" dirty="0" smtClean="0"/>
              <a:t> </a:t>
            </a:r>
            <a:r>
              <a:rPr lang="cs-CZ" dirty="0" smtClean="0"/>
              <a:t>– dle MSD jednostranné prohlášení nezávislosti MP nezakazuje (neboť nereguluje)</a:t>
            </a:r>
            <a:endParaRPr lang="cs-CZ" dirty="0" smtClean="0"/>
          </a:p>
          <a:p>
            <a:r>
              <a:rPr lang="cs-CZ" dirty="0" err="1" smtClean="0"/>
              <a:t>Njevyšší</a:t>
            </a:r>
            <a:r>
              <a:rPr lang="cs-CZ" dirty="0" smtClean="0"/>
              <a:t> soud Kanady: otázka </a:t>
            </a:r>
            <a:r>
              <a:rPr lang="cs-CZ" dirty="0" err="1" smtClean="0"/>
              <a:t>remediální</a:t>
            </a:r>
            <a:r>
              <a:rPr lang="cs-CZ" dirty="0" smtClean="0"/>
              <a:t> (nápravné) secese</a:t>
            </a:r>
          </a:p>
          <a:p>
            <a:r>
              <a:rPr lang="cs-CZ" i="1" dirty="0" err="1" smtClean="0"/>
              <a:t>Polisario</a:t>
            </a:r>
            <a:r>
              <a:rPr lang="cs-CZ" dirty="0" smtClean="0"/>
              <a:t> (SDEU) – právo národa na sebeurčení zakazuje uzavírat smlouvy, které by se dotýkaly teritoria tohoto národa (zde Západní Sahary)</a:t>
            </a:r>
          </a:p>
          <a:p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B2799-5F33-4B9B-A073-170826AF5128}" type="datetime1">
              <a:rPr lang="cs-CZ" smtClean="0"/>
              <a:t>9.5.2017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Opakování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57ACA-2211-4268-9B72-CCD3B97BEF4B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20172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Odvozená subjektivita</a:t>
            </a:r>
          </a:p>
          <a:p>
            <a:r>
              <a:rPr lang="cs-CZ" dirty="0" smtClean="0"/>
              <a:t>Založeny MS</a:t>
            </a:r>
          </a:p>
          <a:p>
            <a:r>
              <a:rPr lang="cs-CZ" dirty="0" smtClean="0"/>
              <a:t>Mezivládní (nikoli nevládní)</a:t>
            </a:r>
          </a:p>
          <a:p>
            <a:r>
              <a:rPr lang="cs-CZ" dirty="0" smtClean="0"/>
              <a:t>OSN, NATO aj. </a:t>
            </a:r>
            <a:endParaRPr lang="cs-CZ" dirty="0" smtClean="0"/>
          </a:p>
          <a:p>
            <a:r>
              <a:rPr lang="cs-CZ" dirty="0" smtClean="0"/>
              <a:t>Imunity a výsady MO a jejich zaměstnanců</a:t>
            </a:r>
          </a:p>
          <a:p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7266A-964E-47AD-AE9E-354D5BB4CE18}" type="datetime1">
              <a:rPr lang="cs-CZ" smtClean="0"/>
              <a:t>9.5.2017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Opakování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57ACA-2211-4268-9B72-CCD3B97BEF4B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55011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Jednotlivec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Subjektivita marginální</a:t>
            </a:r>
          </a:p>
          <a:p>
            <a:r>
              <a:rPr lang="cs-CZ" dirty="0" smtClean="0"/>
              <a:t>Lidská práva</a:t>
            </a:r>
          </a:p>
          <a:p>
            <a:r>
              <a:rPr lang="cs-CZ" dirty="0" smtClean="0"/>
              <a:t>Mezinárodní trestní odpovědnost</a:t>
            </a:r>
          </a:p>
          <a:p>
            <a:r>
              <a:rPr lang="cs-CZ" dirty="0" smtClean="0"/>
              <a:t>Ochrana investic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C4144-D17B-4441-9D20-AB41C1A7626B}" type="datetime1">
              <a:rPr lang="cs-CZ" smtClean="0"/>
              <a:t>9.5.2017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Opakování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57ACA-2211-4268-9B72-CCD3B97BEF4B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96522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Prameny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Čl. 38 (1) Statutu MSD:</a:t>
            </a:r>
          </a:p>
          <a:p>
            <a:pPr lvl="1"/>
            <a:r>
              <a:rPr lang="cs-CZ" dirty="0" smtClean="0"/>
              <a:t>MS</a:t>
            </a:r>
          </a:p>
          <a:p>
            <a:pPr lvl="1"/>
            <a:r>
              <a:rPr lang="cs-CZ" dirty="0" smtClean="0"/>
              <a:t>Obyčeje</a:t>
            </a:r>
          </a:p>
          <a:p>
            <a:pPr lvl="1"/>
            <a:r>
              <a:rPr lang="cs-CZ" dirty="0" smtClean="0"/>
              <a:t>Obecné zásady</a:t>
            </a:r>
          </a:p>
          <a:p>
            <a:pPr lvl="1"/>
            <a:r>
              <a:rPr lang="cs-CZ" dirty="0" smtClean="0"/>
              <a:t>Soudní rozhodnutí a učení znalců veřejného práva</a:t>
            </a:r>
          </a:p>
          <a:p>
            <a:r>
              <a:rPr lang="cs-CZ" dirty="0" smtClean="0"/>
              <a:t>Mimo Statut:</a:t>
            </a:r>
          </a:p>
          <a:p>
            <a:pPr lvl="1"/>
            <a:r>
              <a:rPr lang="cs-CZ" dirty="0" smtClean="0"/>
              <a:t>Principy MP</a:t>
            </a:r>
          </a:p>
          <a:p>
            <a:pPr lvl="1"/>
            <a:r>
              <a:rPr lang="cs-CZ" dirty="0" smtClean="0"/>
              <a:t>Jednostranné akty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765CF-7A65-4CFE-B948-0DB9848800D4}" type="datetime1">
              <a:rPr lang="cs-CZ" smtClean="0"/>
              <a:t>9.5.2017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Opakování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57ACA-2211-4268-9B72-CCD3B97BEF4B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90189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Pravidla MP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Principy a pravidla</a:t>
            </a:r>
          </a:p>
          <a:p>
            <a:r>
              <a:rPr lang="cs-CZ" dirty="0" smtClean="0"/>
              <a:t>Obecná </a:t>
            </a:r>
            <a:r>
              <a:rPr lang="cs-CZ" dirty="0" err="1" smtClean="0"/>
              <a:t>vs</a:t>
            </a:r>
            <a:r>
              <a:rPr lang="cs-CZ" dirty="0" smtClean="0"/>
              <a:t> partikulární</a:t>
            </a:r>
          </a:p>
          <a:p>
            <a:r>
              <a:rPr lang="cs-CZ" dirty="0" smtClean="0"/>
              <a:t>Kogentní </a:t>
            </a:r>
            <a:r>
              <a:rPr lang="cs-CZ" dirty="0" err="1" smtClean="0"/>
              <a:t>vs</a:t>
            </a:r>
            <a:r>
              <a:rPr lang="cs-CZ" dirty="0" smtClean="0"/>
              <a:t> dispozitivní</a:t>
            </a:r>
          </a:p>
          <a:p>
            <a:r>
              <a:rPr lang="cs-CZ" dirty="0" smtClean="0"/>
              <a:t>Procesní </a:t>
            </a:r>
            <a:r>
              <a:rPr lang="cs-CZ" dirty="0" err="1" smtClean="0"/>
              <a:t>vs</a:t>
            </a:r>
            <a:r>
              <a:rPr lang="cs-CZ" dirty="0" smtClean="0"/>
              <a:t> materiální </a:t>
            </a:r>
          </a:p>
          <a:p>
            <a:r>
              <a:rPr lang="cs-CZ" i="1" dirty="0" smtClean="0"/>
              <a:t>Hard </a:t>
            </a:r>
            <a:r>
              <a:rPr lang="cs-CZ" i="1" dirty="0" err="1" smtClean="0"/>
              <a:t>law</a:t>
            </a:r>
            <a:r>
              <a:rPr lang="cs-CZ" i="1" dirty="0" smtClean="0"/>
              <a:t> </a:t>
            </a:r>
            <a:r>
              <a:rPr lang="cs-CZ" i="1" dirty="0" err="1" smtClean="0"/>
              <a:t>vs</a:t>
            </a:r>
            <a:r>
              <a:rPr lang="cs-CZ" i="1" dirty="0" smtClean="0"/>
              <a:t> soft </a:t>
            </a:r>
            <a:r>
              <a:rPr lang="cs-CZ" i="1" dirty="0" err="1" smtClean="0"/>
              <a:t>law</a:t>
            </a:r>
            <a:r>
              <a:rPr lang="cs-CZ" i="1" dirty="0" smtClean="0"/>
              <a:t> (</a:t>
            </a:r>
            <a:r>
              <a:rPr lang="cs-CZ" dirty="0" smtClean="0"/>
              <a:t>rozlišení kvalitu obsahu a formy – soft </a:t>
            </a:r>
            <a:r>
              <a:rPr lang="cs-CZ" dirty="0" err="1" smtClean="0"/>
              <a:t>law</a:t>
            </a:r>
            <a:r>
              <a:rPr lang="cs-CZ" dirty="0" smtClean="0"/>
              <a:t> nelze právně vynutit</a:t>
            </a:r>
            <a:r>
              <a:rPr lang="cs-CZ" i="1" dirty="0" smtClean="0"/>
              <a:t>)</a:t>
            </a:r>
            <a:endParaRPr lang="cs-CZ" i="1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EEB4E-27B5-4783-813B-C2C27BDAB9D0}" type="datetime1">
              <a:rPr lang="cs-CZ" smtClean="0"/>
              <a:t>9.5.2017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Opakování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57ACA-2211-4268-9B72-CCD3B97BEF4B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72602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81</TotalTime>
  <Words>1260</Words>
  <Application>Microsoft Office PowerPoint</Application>
  <PresentationFormat>Předvádění na obrazovce (4:3)</PresentationFormat>
  <Paragraphs>325</Paragraphs>
  <Slides>38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38</vt:i4>
      </vt:variant>
    </vt:vector>
  </HeadingPairs>
  <TitlesOfParts>
    <vt:vector size="39" baseType="lpstr">
      <vt:lpstr>Metro</vt:lpstr>
      <vt:lpstr>   Opakování   MPV I jaro 2017</vt:lpstr>
      <vt:lpstr>Obecná část</vt:lpstr>
      <vt:lpstr>Subjekty</vt:lpstr>
      <vt:lpstr>Stát</vt:lpstr>
      <vt:lpstr>Územní celistvost vs. právo národů na sebeurčení</vt:lpstr>
      <vt:lpstr>MO</vt:lpstr>
      <vt:lpstr>Jednotlivec</vt:lpstr>
      <vt:lpstr>Prameny</vt:lpstr>
      <vt:lpstr>Pravidla MP</vt:lpstr>
      <vt:lpstr>Časová působnost pravidel MP</vt:lpstr>
      <vt:lpstr>Interpretace MP</vt:lpstr>
      <vt:lpstr>Interpretace MP II</vt:lpstr>
      <vt:lpstr>Interpretace III</vt:lpstr>
      <vt:lpstr>Recepce</vt:lpstr>
      <vt:lpstr>Recepce v naší ústavě</vt:lpstr>
      <vt:lpstr>Klíčové pojmy vztahu MP a VP</vt:lpstr>
      <vt:lpstr>Odpovědnost</vt:lpstr>
      <vt:lpstr>Odpovědnost státu</vt:lpstr>
      <vt:lpstr>Základní poznatky</vt:lpstr>
      <vt:lpstr>Klíčové případy</vt:lpstr>
      <vt:lpstr>Odpovědnost MO</vt:lpstr>
      <vt:lpstr>Klíčové případy</vt:lpstr>
      <vt:lpstr>Imunita státu</vt:lpstr>
      <vt:lpstr>Jurisdikční v. exekuční imunita</vt:lpstr>
      <vt:lpstr>Exekuční imunita</vt:lpstr>
      <vt:lpstr>Vzdání se imunity</vt:lpstr>
      <vt:lpstr>Al-Jedda</vt:lpstr>
      <vt:lpstr>Čl. 103 Charty OSN</vt:lpstr>
      <vt:lpstr>Pokojné řešení sporů</vt:lpstr>
      <vt:lpstr>Jak se domáhá práv jednotlivec?</vt:lpstr>
      <vt:lpstr>Mezinárodní soudnictví</vt:lpstr>
      <vt:lpstr>Mezinárodní soudní dvůr (MSD) </vt:lpstr>
      <vt:lpstr>Arbitráž</vt:lpstr>
      <vt:lpstr>Mezinárodní ochrana investic</vt:lpstr>
      <vt:lpstr>Kde se dozvíte více?</vt:lpstr>
      <vt:lpstr>V neposlední řadě</vt:lpstr>
      <vt:lpstr>Kde se dají získané poznatky využít?</vt:lpstr>
      <vt:lpstr>Prezentace aplikace PowerPoint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Opakování MPV I a II jaro 2017</dc:title>
  <dc:creator>Zdeněk Nový</dc:creator>
  <cp:lastModifiedBy>Zdeněk Nový</cp:lastModifiedBy>
  <cp:revision>11</cp:revision>
  <dcterms:created xsi:type="dcterms:W3CDTF">2017-05-09T11:46:57Z</dcterms:created>
  <dcterms:modified xsi:type="dcterms:W3CDTF">2017-05-09T13:08:29Z</dcterms:modified>
</cp:coreProperties>
</file>