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BA21-21A6-4F93-AE56-5AFC009D1CCC}" type="datetimeFigureOut">
              <a:rPr lang="cs-CZ" smtClean="0"/>
              <a:t>14.02.2017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2BCF-7E82-462C-BF47-E52E1225FE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879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BA21-21A6-4F93-AE56-5AFC009D1CCC}" type="datetimeFigureOut">
              <a:rPr lang="cs-CZ" smtClean="0"/>
              <a:t>14.02.2017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2BCF-7E82-462C-BF47-E52E1225FE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926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BA21-21A6-4F93-AE56-5AFC009D1CCC}" type="datetimeFigureOut">
              <a:rPr lang="cs-CZ" smtClean="0"/>
              <a:t>14.02.2017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2BCF-7E82-462C-BF47-E52E1225FE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51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BA21-21A6-4F93-AE56-5AFC009D1CCC}" type="datetimeFigureOut">
              <a:rPr lang="cs-CZ" smtClean="0"/>
              <a:t>14.02.2017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2BCF-7E82-462C-BF47-E52E1225FE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001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BA21-21A6-4F93-AE56-5AFC009D1CCC}" type="datetimeFigureOut">
              <a:rPr lang="cs-CZ" smtClean="0"/>
              <a:t>14.02.2017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2BCF-7E82-462C-BF47-E52E1225FE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557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BA21-21A6-4F93-AE56-5AFC009D1CCC}" type="datetimeFigureOut">
              <a:rPr lang="cs-CZ" smtClean="0"/>
              <a:t>14.02.2017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2BCF-7E82-462C-BF47-E52E1225FE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57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BA21-21A6-4F93-AE56-5AFC009D1CCC}" type="datetimeFigureOut">
              <a:rPr lang="cs-CZ" smtClean="0"/>
              <a:t>14.02.2017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2BCF-7E82-462C-BF47-E52E1225FE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5500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BA21-21A6-4F93-AE56-5AFC009D1CCC}" type="datetimeFigureOut">
              <a:rPr lang="cs-CZ" smtClean="0"/>
              <a:t>14.02.2017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2BCF-7E82-462C-BF47-E52E1225FE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8407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BA21-21A6-4F93-AE56-5AFC009D1CCC}" type="datetimeFigureOut">
              <a:rPr lang="cs-CZ" smtClean="0"/>
              <a:t>14.02.2017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2BCF-7E82-462C-BF47-E52E1225FE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07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BA21-21A6-4F93-AE56-5AFC009D1CCC}" type="datetimeFigureOut">
              <a:rPr lang="cs-CZ" smtClean="0"/>
              <a:t>14.02.2017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2BCF-7E82-462C-BF47-E52E1225FE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910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BA21-21A6-4F93-AE56-5AFC009D1CCC}" type="datetimeFigureOut">
              <a:rPr lang="cs-CZ" smtClean="0"/>
              <a:t>14.02.2017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2BCF-7E82-462C-BF47-E52E1225FE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700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FBA21-21A6-4F93-AE56-5AFC009D1CCC}" type="datetimeFigureOut">
              <a:rPr lang="cs-CZ" smtClean="0"/>
              <a:t>14.02.2017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E2BCF-7E82-462C-BF47-E52E1225FE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4568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GDPR – velká výzva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Nejkomplexnější právní úprava </a:t>
            </a:r>
            <a:r>
              <a:rPr lang="cs-CZ" dirty="0" err="1" smtClean="0"/>
              <a:t>osob.údajů</a:t>
            </a:r>
            <a:r>
              <a:rPr lang="cs-CZ" dirty="0" smtClean="0"/>
              <a:t> na světě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75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Zesílená práva subjektů údajů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GDPR přináší celou řadu nových práv pro subjekty údajů, například </a:t>
            </a:r>
            <a:r>
              <a:rPr lang="cs-CZ" i="1" dirty="0" smtClean="0">
                <a:solidFill>
                  <a:srgbClr val="FF0000"/>
                </a:solidFill>
              </a:rPr>
              <a:t>právo být zapomenut </a:t>
            </a:r>
            <a:r>
              <a:rPr lang="cs-CZ" sz="1400" dirty="0"/>
              <a:t> - </a:t>
            </a:r>
            <a:r>
              <a:rPr lang="cs-CZ" sz="1100" dirty="0"/>
              <a:t>Google vs. Španělsko. </a:t>
            </a:r>
            <a:r>
              <a:rPr lang="cs-CZ" dirty="0" smtClean="0"/>
              <a:t> </a:t>
            </a:r>
          </a:p>
          <a:p>
            <a:r>
              <a:rPr lang="cs-CZ" dirty="0" smtClean="0"/>
              <a:t>Na jeho základě mohou subjekty požadovat, aby správce bez zbytečného odkladu vymazal osobní údaje, které se jich týkají. </a:t>
            </a:r>
            <a:r>
              <a:rPr lang="cs-CZ" sz="1200" dirty="0"/>
              <a:t> (typicky v případech, kdy subjekt odvolá svůj souhlas a není dán jiný právní důvod pro zpracování.)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402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Oznamovací povinnost v případě porušení zabezpečení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Správce bude mít novou povinnost ohlašovat porušení zabezpečení osobních údajů Úřadu pro ochranu osobních údajů, a to nejpozději do 72 hodin od chvíle, kdy se o incidentu dozvěděl. </a:t>
            </a:r>
          </a:p>
          <a:p>
            <a:r>
              <a:rPr lang="cs-CZ" sz="1400" i="1" dirty="0"/>
              <a:t>V některých případech bude správce povinen informovat i subjekty údajů. Tato povinnost se neuplatní, jestliže by incident nepředstavoval </a:t>
            </a:r>
            <a:r>
              <a:rPr lang="cs-CZ" sz="1400" i="1" dirty="0">
                <a:solidFill>
                  <a:srgbClr val="FF0000"/>
                </a:solidFill>
              </a:rPr>
              <a:t>riziko pro práva a svobody subjektů.</a:t>
            </a:r>
          </a:p>
          <a:p>
            <a:endParaRPr lang="cs-CZ" sz="1400" i="1" dirty="0">
              <a:solidFill>
                <a:srgbClr val="FF0000"/>
              </a:solidFill>
            </a:endParaRPr>
          </a:p>
          <a:p>
            <a:r>
              <a:rPr lang="cs-CZ" sz="1400" i="1" dirty="0">
                <a:solidFill>
                  <a:srgbClr val="FF0000"/>
                </a:solidFill>
              </a:rPr>
              <a:t>ÚOOÚ – se bude hlásit jen to zásadní – aplikační praxe se vytvoří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562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Pověřenec pro ochranu osobních údajů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Správce nebo zpracovatel bude mít povinnost jmenovat pověřence pro ochranu osobních údajů. </a:t>
            </a:r>
          </a:p>
          <a:p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….a to zejména v případech, kdy zpracování provádí </a:t>
            </a:r>
            <a:r>
              <a:rPr lang="cs-CZ" sz="1400" u="sng" dirty="0"/>
              <a:t>orgán veřejné moci </a:t>
            </a:r>
            <a:r>
              <a:rPr lang="cs-CZ" sz="1400" dirty="0"/>
              <a:t>nebo veřejný subjekt či hlavní činnost správce spočívá ve zpracování údajů v podobě pravidelného systematického monitorování velkého množství subjektů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1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Pověřenec – externista?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Pověřenec by měl disponovat dostatečnou znalostí a profesními zkušenostmi v oblasti, za kterou bude odpovědný. </a:t>
            </a:r>
          </a:p>
          <a:p>
            <a:endParaRPr lang="cs-CZ" dirty="0"/>
          </a:p>
          <a:p>
            <a:r>
              <a:rPr lang="cs-CZ" dirty="0" smtClean="0"/>
              <a:t>Může jím být jak zaměstnanec správce, tak externí dodavatel služeb.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550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2"/>
              <a:buBlip>
                <a:blip r:embed="rId2"/>
              </a:buBlip>
              <a:defRPr/>
            </a:pPr>
            <a:endParaRPr lang="cs-CZ" altLang="cs-CZ" smtClean="0"/>
          </a:p>
        </p:txBody>
      </p:sp>
      <p:sp>
        <p:nvSpPr>
          <p:cNvPr id="78852" name="WordArt 4"/>
          <p:cNvSpPr>
            <a:spLocks noChangeArrowheads="1" noChangeShapeType="1" noTextEdit="1"/>
          </p:cNvSpPr>
          <p:nvPr/>
        </p:nvSpPr>
        <p:spPr bwMode="auto">
          <a:xfrm>
            <a:off x="2640013" y="2997200"/>
            <a:ext cx="6623050" cy="12954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pl-PL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 panose="020B0A04020102020204" pitchFamily="34" charset="0"/>
              </a:rPr>
              <a:t>Děkuji za pozornost a nashledanou!</a:t>
            </a:r>
            <a:endParaRPr lang="cs-CZ" sz="3600" kern="10">
              <a:ln w="12700">
                <a:solidFill>
                  <a:srgbClr val="B2B2B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73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GDPR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/>
              <a:t>General Data </a:t>
            </a:r>
            <a:r>
              <a:rPr lang="cs-CZ" b="1" i="1" dirty="0" err="1" smtClean="0"/>
              <a:t>Protection</a:t>
            </a:r>
            <a:r>
              <a:rPr lang="cs-CZ" b="1" i="1" dirty="0" smtClean="0"/>
              <a:t> </a:t>
            </a:r>
            <a:r>
              <a:rPr lang="cs-CZ" b="1" i="1" dirty="0" err="1" smtClean="0"/>
              <a:t>Regulation</a:t>
            </a:r>
            <a:endParaRPr lang="cs-CZ" b="1" i="1" dirty="0" smtClean="0"/>
          </a:p>
          <a:p>
            <a:endParaRPr lang="cs-CZ" b="1" dirty="0" smtClean="0"/>
          </a:p>
          <a:p>
            <a:r>
              <a:rPr lang="cs-CZ" dirty="0" smtClean="0"/>
              <a:t>GDPR nařízení bylo přijato v dubnu 2016, </a:t>
            </a:r>
            <a:r>
              <a:rPr lang="cs-CZ" dirty="0"/>
              <a:t>P</a:t>
            </a:r>
            <a:r>
              <a:rPr lang="cs-CZ" dirty="0" smtClean="0"/>
              <a:t>latit začíná až </a:t>
            </a:r>
            <a:r>
              <a:rPr lang="cs-CZ" b="1" u="sng" dirty="0" smtClean="0">
                <a:solidFill>
                  <a:srgbClr val="FF0000"/>
                </a:solidFill>
              </a:rPr>
              <a:t>od 25. května 2018</a:t>
            </a:r>
            <a:r>
              <a:rPr lang="cs-CZ" u="sng" dirty="0" smtClean="0">
                <a:solidFill>
                  <a:srgbClr val="FF0000"/>
                </a:solidFill>
              </a:rPr>
              <a:t>.</a:t>
            </a:r>
            <a:endParaRPr lang="cs-CZ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28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GDPR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Cíl: dosažení jednotnosti a konzistentnosti pravidel ochrany osobních údajů ve všech členských státech EU </a:t>
            </a:r>
          </a:p>
          <a:p>
            <a:r>
              <a:rPr lang="cs-CZ" dirty="0" smtClean="0"/>
              <a:t>Forma:  přímo účinné  nařízení. </a:t>
            </a:r>
          </a:p>
          <a:p>
            <a:endParaRPr lang="cs-CZ" sz="1200" dirty="0"/>
          </a:p>
          <a:p>
            <a:r>
              <a:rPr lang="cs-CZ" sz="1200" dirty="0"/>
              <a:t>(Členské státy tak normu nemusí transponovat do svých právních řádů, vnitrostátní právní předpisy je potřeba pouze adaptovat tak, aby byly s nařízením v souladu. V případě rozporu vnitrostátního práva s přímo účinným předpisem EU, má pak dle zásady tzv. </a:t>
            </a:r>
            <a:r>
              <a:rPr lang="cs-CZ" sz="1200" u="sng" dirty="0"/>
              <a:t>aplikační přednosti evropského práva nařízení vždy přednost.) </a:t>
            </a:r>
          </a:p>
        </p:txBody>
      </p:sp>
    </p:spTree>
    <p:extLst>
      <p:ext uri="{BB962C8B-B14F-4D97-AF65-F5344CB8AC3E}">
        <p14:creationId xmlns:p14="http://schemas.microsoft.com/office/powerpoint/2010/main" val="154834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GDPR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automaticky nahradí nejen směrnici 95/46/ES, která dnes upravuje ochranu osobních údajů na úrovni Evropské unie, ale i náš zákon </a:t>
            </a:r>
            <a:r>
              <a:rPr lang="cs-CZ" i="1" dirty="0" smtClean="0">
                <a:solidFill>
                  <a:srgbClr val="FFC000"/>
                </a:solidFill>
              </a:rPr>
              <a:t>č. 101/2000 Sb., o ochraně osobních údajů.</a:t>
            </a:r>
            <a:endParaRPr lang="cs-CZ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03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Hlavní změny</a:t>
            </a:r>
            <a:endParaRPr lang="cs-CZ" altLang="cs-CZ" dirty="0" smtClean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2"/>
              <a:buNone/>
              <a:defRPr/>
            </a:pPr>
            <a:r>
              <a:rPr lang="cs-CZ" altLang="cs-CZ" dirty="0" smtClean="0"/>
              <a:t>Zpřísnění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cs-CZ" altLang="cs-CZ" dirty="0" smtClean="0"/>
              <a:t>Vyšší (až astronomické)  sankce</a:t>
            </a:r>
          </a:p>
          <a:p>
            <a:pPr eaLnBrk="1" hangingPunct="1">
              <a:buFont typeface="Wingdings" charset="2"/>
              <a:buNone/>
              <a:defRPr/>
            </a:pPr>
            <a:endParaRPr lang="cs-CZ" altLang="cs-CZ" dirty="0" smtClean="0"/>
          </a:p>
          <a:p>
            <a:pPr eaLnBrk="1" hangingPunct="1">
              <a:buFont typeface="Wingdings" charset="2"/>
              <a:buNone/>
              <a:defRPr/>
            </a:pPr>
            <a:r>
              <a:rPr lang="cs-CZ" dirty="0"/>
              <a:t>Nové nařízení klade na správce údajů </a:t>
            </a:r>
            <a:r>
              <a:rPr lang="cs-CZ" u="sng" dirty="0"/>
              <a:t>vyšší nároky také při získávání souhlasu se zpracováním. </a:t>
            </a:r>
            <a:endParaRPr lang="cs-CZ" altLang="cs-CZ" u="sng" dirty="0" smtClean="0"/>
          </a:p>
        </p:txBody>
      </p:sp>
    </p:spTree>
    <p:extLst>
      <p:ext uri="{BB962C8B-B14F-4D97-AF65-F5344CB8AC3E}">
        <p14:creationId xmlns:p14="http://schemas.microsoft.com/office/powerpoint/2010/main" val="112180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bude vyžadován souhlas svobodný, určitý, informovaný a jednoznačný. </a:t>
            </a:r>
          </a:p>
          <a:p>
            <a:r>
              <a:rPr lang="cs-CZ" dirty="0" smtClean="0"/>
              <a:t>Žádost o vyjádření souhlasu však bude třeba </a:t>
            </a:r>
            <a:r>
              <a:rPr lang="cs-CZ" u="sng" dirty="0" smtClean="0"/>
              <a:t>formulovat srozumitelným a jednoduchým jazykem.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095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Souhlas se zpracováním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u="sng" dirty="0" smtClean="0"/>
              <a:t>Mimo obchodní podmínky – zvlášť ! </a:t>
            </a:r>
          </a:p>
          <a:p>
            <a:endParaRPr lang="cs-CZ" altLang="cs-CZ" u="sng" dirty="0"/>
          </a:p>
          <a:p>
            <a:r>
              <a:rPr lang="cs-CZ" altLang="cs-CZ" u="sng" dirty="0" smtClean="0"/>
              <a:t>Nesmí vázat poskytnutí služeb na souhlas </a:t>
            </a:r>
          </a:p>
          <a:p>
            <a:endParaRPr lang="cs-CZ" altLang="cs-CZ" u="sng" dirty="0"/>
          </a:p>
          <a:p>
            <a:r>
              <a:rPr lang="cs-CZ" altLang="cs-CZ" sz="1200" u="sng" dirty="0"/>
              <a:t>pakliže nejsou pro tuto službu nezbytné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160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 děti mladší 16 let budou moci dát souhlas v souvislosti s poskytováním online služeb pouze jejich zákonní zástupci. </a:t>
            </a:r>
          </a:p>
          <a:p>
            <a:r>
              <a:rPr lang="cs-CZ" dirty="0" smtClean="0"/>
              <a:t>Pozor, členské státy mohou vlastní úpravou stanovit i nižší věk, </a:t>
            </a:r>
            <a:r>
              <a:rPr lang="cs-CZ" u="sng" dirty="0" smtClean="0"/>
              <a:t>minimum je však 13 let.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51754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Rozšíření definice osobních a citlivých údajů</a:t>
            </a:r>
          </a:p>
          <a:p>
            <a:r>
              <a:rPr lang="cs-CZ" dirty="0" smtClean="0"/>
              <a:t>Definice citlivých údajů byla rozšířena o </a:t>
            </a:r>
            <a:r>
              <a:rPr lang="cs-CZ" u="sng" dirty="0" smtClean="0"/>
              <a:t>genetická a biometrická data. </a:t>
            </a:r>
          </a:p>
          <a:p>
            <a:pPr eaLnBrk="1" hangingPunct="1">
              <a:buFont typeface="Wingdings" charset="2"/>
              <a:buBlip>
                <a:blip r:embed="rId2"/>
              </a:buBlip>
              <a:defRPr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99706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424</Words>
  <Application>Microsoft Office PowerPoint</Application>
  <PresentationFormat>Širokoúhlá obrazovka</PresentationFormat>
  <Paragraphs>48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Wingdings</vt:lpstr>
      <vt:lpstr>Motiv Office</vt:lpstr>
      <vt:lpstr>GDPR – velká výzva </vt:lpstr>
      <vt:lpstr>GDPR </vt:lpstr>
      <vt:lpstr>GDPR </vt:lpstr>
      <vt:lpstr>GDPR </vt:lpstr>
      <vt:lpstr>Hlavní změny</vt:lpstr>
      <vt:lpstr>Prezentace aplikace PowerPoint</vt:lpstr>
      <vt:lpstr>Souhlas se zpracováním </vt:lpstr>
      <vt:lpstr>Prezentace aplikace PowerPoint</vt:lpstr>
      <vt:lpstr>Prezentace aplikace PowerPoint</vt:lpstr>
      <vt:lpstr>Zesílená práva subjektů údajů </vt:lpstr>
      <vt:lpstr>Oznamovací povinnost v případě porušení zabezpečení </vt:lpstr>
      <vt:lpstr>Pověřenec pro ochranu osobních údajů</vt:lpstr>
      <vt:lpstr>Pověřenec – externista? 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GDPR – výzva</dc:title>
  <dc:creator>Petr Kolman</dc:creator>
  <cp:lastModifiedBy>Petr Kolman</cp:lastModifiedBy>
  <cp:revision>3</cp:revision>
  <dcterms:created xsi:type="dcterms:W3CDTF">2017-02-14T10:53:58Z</dcterms:created>
  <dcterms:modified xsi:type="dcterms:W3CDTF">2017-02-14T11:16:15Z</dcterms:modified>
</cp:coreProperties>
</file>