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25"/>
  </p:handoutMasterIdLst>
  <p:sldIdLst>
    <p:sldId id="256" r:id="rId2"/>
    <p:sldId id="277" r:id="rId3"/>
    <p:sldId id="281" r:id="rId4"/>
    <p:sldId id="278" r:id="rId5"/>
    <p:sldId id="283" r:id="rId6"/>
    <p:sldId id="284" r:id="rId7"/>
    <p:sldId id="279" r:id="rId8"/>
    <p:sldId id="262" r:id="rId9"/>
    <p:sldId id="273" r:id="rId10"/>
    <p:sldId id="285" r:id="rId11"/>
    <p:sldId id="272" r:id="rId12"/>
    <p:sldId id="274" r:id="rId13"/>
    <p:sldId id="282" r:id="rId14"/>
    <p:sldId id="258" r:id="rId15"/>
    <p:sldId id="280" r:id="rId16"/>
    <p:sldId id="266" r:id="rId17"/>
    <p:sldId id="268" r:id="rId18"/>
    <p:sldId id="269" r:id="rId19"/>
    <p:sldId id="270" r:id="rId20"/>
    <p:sldId id="271" r:id="rId21"/>
    <p:sldId id="260" r:id="rId22"/>
    <p:sldId id="259" r:id="rId23"/>
    <p:sldId id="261" r:id="rId24"/>
  </p:sldIdLst>
  <p:sldSz cx="9144000" cy="6858000" type="screen4x3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553" autoAdjust="0"/>
    <p:restoredTop sz="94660"/>
  </p:normalViewPr>
  <p:slideViewPr>
    <p:cSldViewPr>
      <p:cViewPr varScale="1">
        <p:scale>
          <a:sx n="102" d="100"/>
          <a:sy n="102" d="100"/>
        </p:scale>
        <p:origin x="6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D5B4D-C5DE-4162-96B1-2C9DA6AE08E5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BF167-7915-42C2-B208-B4660E22A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1147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DBB9-2ACA-4283-B207-9982F7E3105D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832DBB9-2ACA-4283-B207-9982F7E3105D}" type="datetimeFigureOut">
              <a:rPr lang="cs-CZ" smtClean="0"/>
              <a:t>15.03.2017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4A57219-07A2-4F5B-ACC3-C3CBBE597A5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nase-rec.ujc.cas.cz/archiv.php?art=7608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980728"/>
            <a:ext cx="4896544" cy="72008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Veřejná služba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Anna </a:t>
            </a:r>
            <a:r>
              <a:rPr lang="cs-CZ" dirty="0" err="1" smtClean="0"/>
              <a:t>Chamráthová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071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Zákon o státní službě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Naplňuje </a:t>
            </a:r>
            <a:r>
              <a:rPr lang="cs-CZ" dirty="0"/>
              <a:t>č</a:t>
            </a:r>
            <a:r>
              <a:rPr lang="cs-CZ" dirty="0" smtClean="0"/>
              <a:t>l</a:t>
            </a:r>
            <a:r>
              <a:rPr lang="cs-CZ" dirty="0"/>
              <a:t>. 79 odst. 2 Ústavy: </a:t>
            </a:r>
            <a:r>
              <a:rPr lang="cs-CZ" b="0" i="1" dirty="0"/>
              <a:t>Právní poměry státních zaměstnanců v ministerstvech a jiných správních úřadech upravuje zákon</a:t>
            </a:r>
            <a:r>
              <a:rPr lang="cs-CZ" dirty="0"/>
              <a:t>.</a:t>
            </a:r>
          </a:p>
          <a:p>
            <a:pPr lvl="0"/>
            <a:r>
              <a:rPr lang="cs-CZ" dirty="0" smtClean="0"/>
              <a:t>Upravuje </a:t>
            </a:r>
            <a:r>
              <a:rPr lang="cs-CZ" dirty="0"/>
              <a:t>zejména právní poměry státních zaměstnanců vykonávajících ve správních úřadech státní </a:t>
            </a:r>
            <a:r>
              <a:rPr lang="cs-CZ" dirty="0" smtClean="0"/>
              <a:t>správu</a:t>
            </a:r>
          </a:p>
          <a:p>
            <a:r>
              <a:rPr lang="cs-CZ" dirty="0" smtClean="0"/>
              <a:t>Cí</a:t>
            </a:r>
            <a:r>
              <a:rPr lang="cs-CZ" dirty="0"/>
              <a:t>lem zákona je zavedení stabilní a profesionální státní správy, tedy její současné zefektivnění a </a:t>
            </a:r>
            <a:r>
              <a:rPr lang="cs-CZ" dirty="0" smtClean="0"/>
              <a:t>modernizace</a:t>
            </a:r>
          </a:p>
          <a:p>
            <a:r>
              <a:rPr lang="cs-CZ" dirty="0" smtClean="0"/>
              <a:t>k tomu slouží: </a:t>
            </a:r>
            <a:endParaRPr lang="cs-CZ" dirty="0"/>
          </a:p>
          <a:p>
            <a:pPr>
              <a:buFont typeface="+mj-lt"/>
              <a:buAutoNum type="arabicPeriod"/>
            </a:pPr>
            <a:r>
              <a:rPr lang="cs-CZ" b="0" dirty="0" smtClean="0"/>
              <a:t>Organizace</a:t>
            </a:r>
          </a:p>
          <a:p>
            <a:pPr>
              <a:buFont typeface="+mj-lt"/>
              <a:buAutoNum type="arabicPeriod"/>
            </a:pPr>
            <a:r>
              <a:rPr lang="cs-CZ" b="0" dirty="0" smtClean="0"/>
              <a:t>Odbornost a kvalita výkonu</a:t>
            </a:r>
          </a:p>
          <a:p>
            <a:pPr>
              <a:buFont typeface="+mj-lt"/>
              <a:buAutoNum type="arabicPeriod"/>
            </a:pPr>
            <a:r>
              <a:rPr lang="cs-CZ" b="0" dirty="0" smtClean="0"/>
              <a:t>Ohodnocení </a:t>
            </a:r>
          </a:p>
          <a:p>
            <a:pPr>
              <a:buFont typeface="+mj-lt"/>
              <a:buAutoNum type="arabicPeriod"/>
            </a:pPr>
            <a:r>
              <a:rPr lang="cs-CZ" b="0" dirty="0" smtClean="0"/>
              <a:t>Stabilita 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245214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7520940" cy="548640"/>
          </a:xfrm>
        </p:spPr>
        <p:txBody>
          <a:bodyPr/>
          <a:lstStyle/>
          <a:p>
            <a:pPr algn="ctr"/>
            <a:r>
              <a:rPr lang="cs-CZ" dirty="0" smtClean="0"/>
              <a:t>V kterých konkrétních zákonných ustanoveních jsou upraveny tyto instituty?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2" t="13500" r="25266" b="24571"/>
          <a:stretch/>
        </p:blipFill>
        <p:spPr bwMode="auto">
          <a:xfrm>
            <a:off x="1043608" y="1916832"/>
            <a:ext cx="6912768" cy="38164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5516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65760"/>
            <a:ext cx="8424936" cy="548640"/>
          </a:xfrm>
        </p:spPr>
        <p:txBody>
          <a:bodyPr/>
          <a:lstStyle/>
          <a:p>
            <a:pPr algn="ctr"/>
            <a:r>
              <a:rPr lang="cs-CZ" dirty="0" smtClean="0"/>
              <a:t>Příklad (podle zákona o státní službě)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/>
            <a:r>
              <a:rPr lang="cs-CZ" dirty="0" smtClean="0"/>
              <a:t>Mgr. Emil Energický, nadřízený Mgr. Petra Pomalého, je hrubě nespokojen s jeho pracovními výkony a domnívá se o něm, že je úplně neschopný. Rád by se ho proto zbavil a přemýšlí, jak na to.</a:t>
            </a:r>
          </a:p>
          <a:p>
            <a:pPr marL="0" indent="0" algn="just"/>
            <a:endParaRPr lang="cs-CZ" dirty="0"/>
          </a:p>
          <a:p>
            <a:pPr algn="just">
              <a:buFont typeface="+mj-lt"/>
              <a:buAutoNum type="arabicPeriod"/>
            </a:pPr>
            <a:r>
              <a:rPr lang="cs-CZ" dirty="0" smtClean="0"/>
              <a:t>Může být údajná neschopnost Mgr. Pomalého důvodem k ukončení jeho služebního poměru?</a:t>
            </a:r>
          </a:p>
          <a:p>
            <a:pPr algn="just">
              <a:buFont typeface="+mj-lt"/>
              <a:buAutoNum type="arabicPeriod"/>
            </a:pPr>
            <a:r>
              <a:rPr lang="cs-CZ" dirty="0" smtClean="0"/>
              <a:t>Pokud ano, co všechno musí být splněno, aby mohl být jeho služební poměr ukončen?</a:t>
            </a:r>
          </a:p>
          <a:p>
            <a:pPr algn="just">
              <a:buFont typeface="+mj-lt"/>
              <a:buAutoNum type="arabicPeriod"/>
            </a:pPr>
            <a:r>
              <a:rPr lang="cs-CZ" dirty="0" smtClean="0"/>
              <a:t>Jakým způsobem by se v tomto případě služební poměr ukončil?</a:t>
            </a:r>
          </a:p>
          <a:p>
            <a:pPr algn="just">
              <a:buFont typeface="+mj-lt"/>
              <a:buAutoNum type="arabicPeriod"/>
            </a:pPr>
            <a:r>
              <a:rPr lang="cs-CZ" dirty="0" smtClean="0"/>
              <a:t>Jakým způsobem se proti ukončení služebního poměru z důvodu jeho neschopnosti může Mgr. Pomalý bránit?</a:t>
            </a:r>
          </a:p>
        </p:txBody>
      </p:sp>
    </p:spTree>
    <p:extLst>
      <p:ext uri="{BB962C8B-B14F-4D97-AF65-F5344CB8AC3E}">
        <p14:creationId xmlns:p14="http://schemas.microsoft.com/office/powerpoint/2010/main" val="391837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Užití správního řádu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00628"/>
            <a:ext cx="8208912" cy="3579849"/>
          </a:xfrm>
        </p:spPr>
        <p:txBody>
          <a:bodyPr>
            <a:noAutofit/>
          </a:bodyPr>
          <a:lstStyle/>
          <a:p>
            <a:pPr marL="0" indent="0" algn="just"/>
            <a:r>
              <a:rPr lang="cs-CZ" sz="1700" i="1" dirty="0" smtClean="0"/>
              <a:t>„Zákon </a:t>
            </a:r>
            <a:r>
              <a:rPr lang="cs-CZ" sz="1700" i="1" dirty="0"/>
              <a:t>o služebním poměru </a:t>
            </a:r>
            <a:r>
              <a:rPr lang="cs-CZ" sz="1700" i="1" dirty="0" smtClean="0"/>
              <a:t>(příslušníků bezpečnostních sborů) neobsahuje </a:t>
            </a:r>
            <a:r>
              <a:rPr lang="cs-CZ" sz="1700" i="1" dirty="0"/>
              <a:t>ustanovení, které by odkazovalo na podpůrné použití správního řádu či obecných předpisů o správním řízení, avšak na druhé straně neobsahuje ani ustanovení vylučující použití správního řádu. Podle § 170 tohoto zákona v řízení ve věcech služebního poměru „rozhoduje o právech nebo povinnostech účastníků“, přičemž služební funkcionář v něm vystupuje v pozici správního orgánu ve smyslu ustanovení § 4 odst. 1 písm. a) s. ř. s. Ačkoliv zákon o služebním poměru obsahuje v části XII. poměrně autonomní úpravu řízení ve věcech služebního poměru, není tato úprava ani zdaleka komplexní. </a:t>
            </a:r>
            <a:r>
              <a:rPr lang="cs-CZ" sz="1700" i="1" dirty="0">
                <a:solidFill>
                  <a:srgbClr val="FF0000"/>
                </a:solidFill>
              </a:rPr>
              <a:t>Nelze zde proto vyloučit podpůrné použití správního řádu </a:t>
            </a:r>
            <a:r>
              <a:rPr lang="cs-CZ" sz="1700" i="1" dirty="0"/>
              <a:t>na základě ustanovení § 1 odst. 2, které zakládá subsidiaritu správního řádu v těch správních procesech, kde zvláštní zákon nestanoví jiný postup</a:t>
            </a:r>
            <a:r>
              <a:rPr lang="cs-CZ" sz="1700" i="1" dirty="0" smtClean="0"/>
              <a:t>.“</a:t>
            </a:r>
          </a:p>
          <a:p>
            <a:pPr marL="0" indent="0" algn="just"/>
            <a:r>
              <a:rPr lang="cs-CZ" sz="1700" dirty="0"/>
              <a:t>Rozsudek Nejvyššího správního soudu ze dne 21. 9. 2011, č. j. 3 </a:t>
            </a:r>
            <a:r>
              <a:rPr lang="cs-CZ" sz="1700" dirty="0" err="1"/>
              <a:t>Ads</a:t>
            </a:r>
            <a:r>
              <a:rPr lang="cs-CZ" sz="1700" dirty="0"/>
              <a:t> 79/2011 – </a:t>
            </a:r>
            <a:r>
              <a:rPr lang="cs-CZ" sz="1700" dirty="0" smtClean="0"/>
              <a:t>62.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233795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/>
            <a:r>
              <a:rPr lang="cs-CZ" dirty="0" smtClean="0"/>
              <a:t>Úřednice Mgr. Olga Ochotná plně v souladu se všemi příslušnými právními předpisy vyhověla podané žádosti. Po celou dobu řízení se dále dle zásady veřejné správy jako služby veřejnosti chovala velmi vstřícně a zdvořile. Žadatel Šimon Štědrý se proto rozhodl manifestovat svou vděčnost a přihrnul se na úřad s:</a:t>
            </a:r>
          </a:p>
          <a:p>
            <a:pPr>
              <a:buFont typeface="+mj-lt"/>
              <a:buAutoNum type="arabicPeriod"/>
            </a:pPr>
            <a:r>
              <a:rPr lang="cs-CZ" i="1" dirty="0" smtClean="0"/>
              <a:t>Bonboniérou</a:t>
            </a:r>
            <a:endParaRPr lang="cs-CZ" i="1" dirty="0"/>
          </a:p>
          <a:p>
            <a:pPr>
              <a:buFont typeface="+mj-lt"/>
              <a:buAutoNum type="arabicPeriod"/>
            </a:pPr>
            <a:r>
              <a:rPr lang="cs-CZ" i="1" dirty="0" smtClean="0"/>
              <a:t>Dárkovým košem</a:t>
            </a:r>
            <a:endParaRPr lang="cs-CZ" i="1" dirty="0"/>
          </a:p>
          <a:p>
            <a:pPr>
              <a:buFont typeface="+mj-lt"/>
              <a:buAutoNum type="arabicPeriod"/>
            </a:pPr>
            <a:r>
              <a:rPr lang="cs-CZ" i="1" dirty="0" smtClean="0"/>
              <a:t>Kyticí </a:t>
            </a:r>
            <a:r>
              <a:rPr lang="cs-CZ" i="1" dirty="0"/>
              <a:t>růží z vlastní zahrádky</a:t>
            </a:r>
          </a:p>
          <a:p>
            <a:pPr>
              <a:buFont typeface="+mj-lt"/>
              <a:buAutoNum type="arabicPeriod"/>
            </a:pPr>
            <a:r>
              <a:rPr lang="cs-CZ" i="1" dirty="0" smtClean="0"/>
              <a:t>Balíčkem </a:t>
            </a:r>
            <a:r>
              <a:rPr lang="cs-CZ" i="1" dirty="0"/>
              <a:t>žvýkaček</a:t>
            </a:r>
          </a:p>
          <a:p>
            <a:pPr>
              <a:buFont typeface="+mj-lt"/>
              <a:buAutoNum type="arabicPeriod"/>
            </a:pPr>
            <a:r>
              <a:rPr lang="cs-CZ" i="1" dirty="0" smtClean="0"/>
              <a:t>Poukazem </a:t>
            </a:r>
            <a:r>
              <a:rPr lang="cs-CZ" i="1" dirty="0"/>
              <a:t>na zájezd na Kanárské </a:t>
            </a:r>
            <a:r>
              <a:rPr lang="cs-CZ" i="1" dirty="0" smtClean="0"/>
              <a:t>ostrovy</a:t>
            </a:r>
          </a:p>
          <a:p>
            <a:pPr marL="0" indent="0"/>
            <a:r>
              <a:rPr lang="cs-CZ" dirty="0" smtClean="0"/>
              <a:t>Smí tento dar přijmout úředník podle zákona o státní službě? Jaké pro něj bude mít následky přijetí daru? Změní se nějak situace, pokud se bude jednat o úředníka ÚSC?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328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Odpovědnost ve státní službě </a:t>
            </a:r>
            <a:br>
              <a:rPr lang="cs-CZ" dirty="0" smtClean="0"/>
            </a:br>
            <a:r>
              <a:rPr lang="cs-CZ" sz="1800" dirty="0" smtClean="0"/>
              <a:t>(dle zákona o státní službě)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Kárná odpovědnost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kárným proviněním je zaviněné porušení služební kázně </a:t>
            </a:r>
            <a:r>
              <a:rPr lang="cs-CZ" b="0" dirty="0" smtClean="0"/>
              <a:t>(typický příklad disciplinárního deliktu, v případě příslušníků bezpečnostních sborů a vojáků z povolání se používá pojem kázeňský přestupek)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ukládá se za něj kárné opatření </a:t>
            </a:r>
            <a:r>
              <a:rPr lang="cs-CZ" b="0" dirty="0" smtClean="0"/>
              <a:t>(drobné nedostatky postačí ústně nebo písemně vytknout)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pravomoc vykonávají kárné komise</a:t>
            </a:r>
          </a:p>
          <a:p>
            <a:r>
              <a:rPr lang="cs-CZ" dirty="0" smtClean="0"/>
              <a:t>Trestněprávní odpovědnost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trestné činy úředních osob</a:t>
            </a:r>
          </a:p>
          <a:p>
            <a:r>
              <a:rPr lang="cs-CZ" dirty="0" smtClean="0"/>
              <a:t>Odpovědnost za škodu dle zákona č. </a:t>
            </a:r>
            <a:r>
              <a:rPr lang="cs-CZ" dirty="0"/>
              <a:t>82/1998 Sb., o odpovědnosti za škodu způsobenou při výkonu veřejné moci rozhodnutím nebo nesprávným úředním </a:t>
            </a:r>
            <a:r>
              <a:rPr lang="cs-CZ" dirty="0" smtClean="0"/>
              <a:t>postupem, ve znění pozdějších předpisů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30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Vysvětlete rozdíl mezi veřejným sborem, bezpečnostním sborem, ozbrojeným bezpečnostním sborem a ozbrojenými silami.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5569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Etika ve veřejné správě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Napomáhá tomu, aby byla veřejná správa skutečně vnímána jako služba veřejnosti.</a:t>
            </a:r>
          </a:p>
          <a:p>
            <a:r>
              <a:rPr lang="cs-CZ" dirty="0" smtClean="0"/>
              <a:t>Zajišťuje naplňování principů demokratického a právního státu.</a:t>
            </a:r>
          </a:p>
          <a:p>
            <a:r>
              <a:rPr lang="cs-CZ" dirty="0" smtClean="0"/>
              <a:t>Přispívá k efektivnosti veřejné správy.</a:t>
            </a:r>
          </a:p>
          <a:p>
            <a:endParaRPr lang="cs-CZ" dirty="0"/>
          </a:p>
          <a:p>
            <a:r>
              <a:rPr lang="cs-CZ" sz="2000" dirty="0" smtClean="0"/>
              <a:t>Úkol:</a:t>
            </a:r>
          </a:p>
          <a:p>
            <a:pPr algn="just"/>
            <a:r>
              <a:rPr lang="cs-CZ" dirty="0" smtClean="0"/>
              <a:t>Jmenujte některé konkrétní důvody a rizika, které zdůvodňují nutnost morální regulace chování vykonavatelů veřejné správy, nikoli jen regulace právní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75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Možná zdůvodnění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Vystavení politickým a ekonomickým tlakům</a:t>
            </a:r>
          </a:p>
          <a:p>
            <a:r>
              <a:rPr lang="cs-CZ" dirty="0" smtClean="0"/>
              <a:t>Vystavení tlakům ze strany zaměstnavatele nebo veřejnosti</a:t>
            </a:r>
          </a:p>
          <a:p>
            <a:r>
              <a:rPr lang="cs-CZ" dirty="0" smtClean="0"/>
              <a:t>Přístup k značnému množství osobních údajů velkého počtu osob</a:t>
            </a:r>
          </a:p>
          <a:p>
            <a:r>
              <a:rPr lang="cs-CZ" dirty="0" smtClean="0"/>
              <a:t>Existence diskrece a správního uvážení</a:t>
            </a:r>
          </a:p>
          <a:p>
            <a:r>
              <a:rPr lang="cs-CZ" dirty="0" smtClean="0"/>
              <a:t>Rozhodování o velkém objemu finančních prostředků</a:t>
            </a:r>
          </a:p>
          <a:p>
            <a:r>
              <a:rPr lang="cs-CZ" dirty="0" smtClean="0"/>
              <a:t>Rostoucí důraz na chování v souladu s principy dobré správy</a:t>
            </a:r>
          </a:p>
          <a:p>
            <a:r>
              <a:rPr lang="cs-CZ" dirty="0" smtClean="0"/>
              <a:t>.</a:t>
            </a:r>
          </a:p>
          <a:p>
            <a:r>
              <a:rPr lang="cs-CZ" dirty="0" smtClean="0"/>
              <a:t>.</a:t>
            </a:r>
          </a:p>
          <a:p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546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Normativní etika                            vs. 	 Profesní etika</a:t>
            </a:r>
          </a:p>
          <a:p>
            <a:r>
              <a:rPr lang="cs-CZ" b="0" dirty="0" smtClean="0"/>
              <a:t>(zabývá se formulací mravních                  (zabývá se pouze formulací mravních      </a:t>
            </a:r>
          </a:p>
          <a:p>
            <a:r>
              <a:rPr lang="cs-CZ" b="0" dirty="0" smtClean="0"/>
              <a:t>norem a jejich zdůvodněním)                     norem a jejich dodržováním,   </a:t>
            </a:r>
          </a:p>
          <a:p>
            <a:r>
              <a:rPr lang="cs-CZ" b="0" dirty="0" smtClean="0"/>
              <a:t>                                                                         po důvodu jejich dodržování nepátrá)  </a:t>
            </a:r>
          </a:p>
          <a:p>
            <a:r>
              <a:rPr lang="cs-CZ" dirty="0" smtClean="0"/>
              <a:t>Integrita - </a:t>
            </a:r>
            <a:r>
              <a:rPr lang="cs-CZ" b="0" dirty="0"/>
              <a:t>osobnostní, morální odolnost, čestnost, </a:t>
            </a:r>
            <a:r>
              <a:rPr lang="cs-CZ" b="0" dirty="0" smtClean="0"/>
              <a:t>principiálnost</a:t>
            </a:r>
          </a:p>
          <a:p>
            <a:r>
              <a:rPr lang="cs-CZ" dirty="0" smtClean="0"/>
              <a:t>Etická infrastruktura </a:t>
            </a:r>
            <a:r>
              <a:rPr lang="cs-CZ" b="0" dirty="0" smtClean="0"/>
              <a:t>– souhrn nástrojů, </a:t>
            </a:r>
            <a:r>
              <a:rPr lang="cs-CZ" b="0" dirty="0"/>
              <a:t>které pomáhají </a:t>
            </a:r>
            <a:r>
              <a:rPr lang="cs-CZ" b="0" dirty="0" smtClean="0"/>
              <a:t>omezovat nežádoucí jednání a motivovat k jednání žádoucímu</a:t>
            </a:r>
          </a:p>
          <a:p>
            <a:r>
              <a:rPr lang="cs-CZ" b="0" dirty="0"/>
              <a:t>	</a:t>
            </a:r>
            <a:r>
              <a:rPr lang="cs-CZ" b="0" dirty="0" smtClean="0"/>
              <a:t>		   - složky – kontrola, vedení/</a:t>
            </a:r>
            <a:r>
              <a:rPr lang="cs-CZ" b="0" dirty="0" err="1" smtClean="0"/>
              <a:t>leadership</a:t>
            </a:r>
            <a:r>
              <a:rPr lang="cs-CZ" b="0" dirty="0" smtClean="0"/>
              <a:t> a řízení/management</a:t>
            </a:r>
          </a:p>
          <a:p>
            <a:r>
              <a:rPr lang="cs-CZ" dirty="0" smtClean="0"/>
              <a:t>Etické kodexy – </a:t>
            </a:r>
            <a:r>
              <a:rPr lang="cs-CZ" b="0" dirty="0" smtClean="0"/>
              <a:t>soubory základních  etických pravidel a požadavků na chování</a:t>
            </a:r>
          </a:p>
          <a:p>
            <a:r>
              <a:rPr lang="cs-CZ" b="0" dirty="0"/>
              <a:t>	</a:t>
            </a:r>
            <a:r>
              <a:rPr lang="cs-CZ" b="0" dirty="0" smtClean="0"/>
              <a:t>	         - mohou umožňovat i uplatnění disciplinárních sankcí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935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Veřejná služba – </a:t>
            </a:r>
            <a:r>
              <a:rPr lang="cs-CZ" b="0" dirty="0" smtClean="0"/>
              <a:t>2 pojetí – veřejná správa jako </a:t>
            </a:r>
            <a:r>
              <a:rPr lang="cs-CZ" dirty="0" smtClean="0"/>
              <a:t>služba veřejnosti </a:t>
            </a:r>
            <a:r>
              <a:rPr lang="cs-CZ" b="0" dirty="0" smtClean="0"/>
              <a:t>vs. označení právního </a:t>
            </a:r>
            <a:r>
              <a:rPr lang="cs-CZ" dirty="0" smtClean="0"/>
              <a:t>postavení veřejných zaměstnanců </a:t>
            </a:r>
            <a:r>
              <a:rPr lang="cs-CZ" b="0" dirty="0" smtClean="0"/>
              <a:t>(tvoří personální základ veřejné správy)</a:t>
            </a:r>
          </a:p>
          <a:p>
            <a:r>
              <a:rPr lang="cs-CZ" dirty="0" smtClean="0"/>
              <a:t>Veřejný zaměstnanec:</a:t>
            </a:r>
          </a:p>
          <a:p>
            <a:r>
              <a:rPr lang="cs-CZ" b="0" dirty="0" smtClean="0"/>
              <a:t>• je </a:t>
            </a:r>
            <a:r>
              <a:rPr lang="cs-CZ" b="0" dirty="0"/>
              <a:t>v zaměstnaneckém nebo obdobném </a:t>
            </a:r>
            <a:r>
              <a:rPr lang="cs-CZ" b="0" dirty="0" smtClean="0"/>
              <a:t>poměru ke </a:t>
            </a:r>
            <a:r>
              <a:rPr lang="cs-CZ" b="0" dirty="0"/>
              <a:t>státu nebo jinému veřejnoprávnímu zaměstnavateli – charakter </a:t>
            </a:r>
            <a:r>
              <a:rPr lang="cs-CZ" b="0" dirty="0" smtClean="0"/>
              <a:t>veřejné služby </a:t>
            </a:r>
            <a:r>
              <a:rPr lang="cs-CZ" b="0" dirty="0"/>
              <a:t>je dán zvláštní povahou zaměstnavatele jako primárního </a:t>
            </a:r>
            <a:r>
              <a:rPr lang="cs-CZ" b="0" dirty="0" smtClean="0"/>
              <a:t>nositele veřejné </a:t>
            </a:r>
            <a:r>
              <a:rPr lang="cs-CZ" b="0" dirty="0"/>
              <a:t>správy;</a:t>
            </a:r>
          </a:p>
          <a:p>
            <a:r>
              <a:rPr lang="cs-CZ" b="0" dirty="0" smtClean="0"/>
              <a:t>• jeho </a:t>
            </a:r>
            <a:r>
              <a:rPr lang="cs-CZ" b="0" dirty="0"/>
              <a:t>plat </a:t>
            </a:r>
            <a:r>
              <a:rPr lang="cs-CZ" b="0" dirty="0" smtClean="0"/>
              <a:t>je </a:t>
            </a:r>
            <a:r>
              <a:rPr lang="cs-CZ" b="0" dirty="0"/>
              <a:t>hrazen z veřejných prostředků;</a:t>
            </a:r>
          </a:p>
          <a:p>
            <a:r>
              <a:rPr lang="cs-CZ" b="0" dirty="0"/>
              <a:t>• zaměstnanecký poměr vykazuje trvalost;</a:t>
            </a:r>
          </a:p>
          <a:p>
            <a:r>
              <a:rPr lang="cs-CZ" b="0" dirty="0"/>
              <a:t>• </a:t>
            </a:r>
            <a:r>
              <a:rPr lang="cs-CZ" b="0" dirty="0" smtClean="0"/>
              <a:t>v </a:t>
            </a:r>
            <a:r>
              <a:rPr lang="cs-CZ" b="0" dirty="0"/>
              <a:t>rámci svého zaměstnání odborně zajišťuje </a:t>
            </a:r>
            <a:r>
              <a:rPr lang="cs-CZ" b="0" dirty="0" smtClean="0"/>
              <a:t>veřejné úkoly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Veřejný zaměstnanec ≠ zaměstnanec ve služebním poměru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50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Etické kodexy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Usnesení </a:t>
            </a:r>
            <a:r>
              <a:rPr lang="cs-CZ" dirty="0"/>
              <a:t>vlády ČR ze dne 9. května </a:t>
            </a:r>
            <a:r>
              <a:rPr lang="cs-CZ" dirty="0" smtClean="0"/>
              <a:t>2012 č</a:t>
            </a:r>
            <a:r>
              <a:rPr lang="cs-CZ" dirty="0"/>
              <a:t>. 331 o Etickém kodexu úředníků a zaměstnanců veřejné </a:t>
            </a:r>
            <a:r>
              <a:rPr lang="cs-CZ" dirty="0" smtClean="0"/>
              <a:t>správy</a:t>
            </a:r>
          </a:p>
          <a:p>
            <a:r>
              <a:rPr lang="cs-CZ" dirty="0" smtClean="0"/>
              <a:t>Kodex řádné správní praxe Evropského veřejného ochránce práv</a:t>
            </a:r>
          </a:p>
          <a:p>
            <a:r>
              <a:rPr lang="en-US" dirty="0"/>
              <a:t>Recommendation No. R (2000) 6 of the Committee of Ministers to member states, on the </a:t>
            </a:r>
            <a:r>
              <a:rPr lang="en-US" dirty="0" smtClean="0"/>
              <a:t>status</a:t>
            </a:r>
            <a:r>
              <a:rPr lang="cs-CZ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public officials in </a:t>
            </a:r>
            <a:r>
              <a:rPr lang="en-US" dirty="0" smtClean="0"/>
              <a:t>Europe</a:t>
            </a:r>
            <a:endParaRPr lang="cs-CZ" dirty="0" smtClean="0"/>
          </a:p>
          <a:p>
            <a:r>
              <a:rPr lang="en-US" dirty="0"/>
              <a:t>Recommendation No. R (2000) 10 of the Committee of Ministers to Member states on </a:t>
            </a:r>
            <a:r>
              <a:rPr lang="en-US" dirty="0" smtClean="0"/>
              <a:t>codes</a:t>
            </a:r>
            <a:r>
              <a:rPr lang="cs-CZ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conduct for public </a:t>
            </a:r>
            <a:r>
              <a:rPr lang="en-US" dirty="0" smtClean="0"/>
              <a:t>officials</a:t>
            </a:r>
            <a:endParaRPr lang="cs-CZ" dirty="0" smtClean="0"/>
          </a:p>
          <a:p>
            <a:r>
              <a:rPr lang="cs-CZ" dirty="0" smtClean="0"/>
              <a:t>Principy OECD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079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 na 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Vyjmenujte služební hodnosti podle zákona o služebním poměru příslušníků bezpečnostních sborů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718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Služební hodnost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a)   </a:t>
            </a:r>
            <a:r>
              <a:rPr lang="cs-CZ" dirty="0" smtClean="0"/>
              <a:t>referent</a:t>
            </a:r>
            <a:endParaRPr lang="cs-CZ" dirty="0"/>
          </a:p>
          <a:p>
            <a:r>
              <a:rPr lang="cs-CZ" dirty="0" smtClean="0"/>
              <a:t>b</a:t>
            </a:r>
            <a:r>
              <a:rPr lang="cs-CZ" dirty="0"/>
              <a:t>)   vrchní   referent     	                      </a:t>
            </a:r>
          </a:p>
          <a:p>
            <a:r>
              <a:rPr lang="cs-CZ" dirty="0" smtClean="0"/>
              <a:t>c</a:t>
            </a:r>
            <a:r>
              <a:rPr lang="cs-CZ" dirty="0"/>
              <a:t>)   asistent            	                      </a:t>
            </a:r>
          </a:p>
          <a:p>
            <a:r>
              <a:rPr lang="cs-CZ" dirty="0" smtClean="0"/>
              <a:t>d</a:t>
            </a:r>
            <a:r>
              <a:rPr lang="cs-CZ" dirty="0"/>
              <a:t>)   vrchní   asistent </a:t>
            </a:r>
          </a:p>
          <a:p>
            <a:pPr>
              <a:buAutoNum type="alphaLcParenR" startAt="5"/>
            </a:pPr>
            <a:r>
              <a:rPr lang="cs-CZ" dirty="0" smtClean="0"/>
              <a:t>inspektor </a:t>
            </a:r>
          </a:p>
          <a:p>
            <a:pPr marL="0" indent="0"/>
            <a:r>
              <a:rPr lang="cs-CZ" dirty="0" smtClean="0"/>
              <a:t>f</a:t>
            </a:r>
            <a:r>
              <a:rPr lang="cs-CZ" dirty="0"/>
              <a:t>)   vrchní   inspektor    </a:t>
            </a:r>
          </a:p>
          <a:p>
            <a:r>
              <a:rPr lang="cs-CZ" dirty="0" smtClean="0"/>
              <a:t>g</a:t>
            </a:r>
            <a:r>
              <a:rPr lang="cs-CZ" dirty="0"/>
              <a:t>)   komisař             </a:t>
            </a:r>
          </a:p>
          <a:p>
            <a:r>
              <a:rPr lang="cs-CZ" dirty="0" smtClean="0"/>
              <a:t>h</a:t>
            </a:r>
            <a:r>
              <a:rPr lang="cs-CZ" dirty="0"/>
              <a:t>)   vrchní   komisař      </a:t>
            </a:r>
          </a:p>
          <a:p>
            <a:r>
              <a:rPr lang="cs-CZ" dirty="0" smtClean="0"/>
              <a:t>i</a:t>
            </a:r>
            <a:r>
              <a:rPr lang="cs-CZ" dirty="0"/>
              <a:t>)   rada </a:t>
            </a:r>
            <a:endParaRPr lang="cs-CZ" dirty="0" smtClean="0"/>
          </a:p>
          <a:p>
            <a:r>
              <a:rPr lang="cs-CZ" dirty="0" smtClean="0"/>
              <a:t>j</a:t>
            </a:r>
            <a:r>
              <a:rPr lang="cs-CZ" dirty="0"/>
              <a:t>)   vrchní   rada </a:t>
            </a:r>
            <a:endParaRPr lang="cs-CZ" dirty="0" smtClean="0"/>
          </a:p>
          <a:p>
            <a:pPr>
              <a:buAutoNum type="alphaLcParenR" startAt="11"/>
            </a:pPr>
            <a:r>
              <a:rPr lang="cs-CZ" dirty="0" smtClean="0"/>
              <a:t>vrchní   státní  rada</a:t>
            </a:r>
          </a:p>
          <a:p>
            <a:pPr marL="0" indent="0"/>
            <a:endParaRPr lang="cs-CZ" dirty="0"/>
          </a:p>
          <a:p>
            <a:pPr marL="0" indent="0"/>
            <a:r>
              <a:rPr lang="cs-CZ" sz="2100" dirty="0" smtClean="0"/>
              <a:t>A teď od těchto  hodností utvořte ženský rod.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40153433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referent</a:t>
            </a:r>
            <a:endParaRPr lang="cs-CZ" sz="3200" dirty="0"/>
          </a:p>
          <a:p>
            <a:r>
              <a:rPr lang="cs-CZ" sz="3200" dirty="0" smtClean="0"/>
              <a:t>asistent            </a:t>
            </a:r>
            <a:r>
              <a:rPr lang="cs-CZ" sz="3200" dirty="0"/>
              <a:t>	                      </a:t>
            </a:r>
          </a:p>
          <a:p>
            <a:pPr marL="0" indent="0"/>
            <a:r>
              <a:rPr lang="cs-CZ" sz="3200" dirty="0" smtClean="0"/>
              <a:t>inspektor </a:t>
            </a:r>
            <a:endParaRPr lang="cs-CZ" sz="3200" dirty="0"/>
          </a:p>
          <a:p>
            <a:pPr marL="0" indent="0"/>
            <a:r>
              <a:rPr lang="cs-CZ" sz="3200" dirty="0" smtClean="0"/>
              <a:t>komisař             </a:t>
            </a:r>
            <a:endParaRPr lang="cs-CZ" sz="3200" dirty="0"/>
          </a:p>
          <a:p>
            <a:r>
              <a:rPr lang="cs-CZ" sz="3200" dirty="0" smtClean="0"/>
              <a:t>rada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411840"/>
          </a:xfrm>
        </p:spPr>
        <p:txBody>
          <a:bodyPr>
            <a:normAutofit/>
          </a:bodyPr>
          <a:lstStyle/>
          <a:p>
            <a:r>
              <a:rPr lang="cs-CZ" dirty="0" smtClean="0"/>
              <a:t>referent</a:t>
            </a:r>
            <a:r>
              <a:rPr lang="cs-CZ" sz="3200" dirty="0" smtClean="0">
                <a:solidFill>
                  <a:srgbClr val="FF0000"/>
                </a:solidFill>
              </a:rPr>
              <a:t>ka</a:t>
            </a:r>
            <a:endParaRPr lang="cs-CZ" sz="3200" dirty="0">
              <a:solidFill>
                <a:srgbClr val="FF0000"/>
              </a:solidFill>
            </a:endParaRPr>
          </a:p>
          <a:p>
            <a:r>
              <a:rPr lang="cs-CZ" dirty="0" smtClean="0"/>
              <a:t>asistent</a:t>
            </a:r>
            <a:r>
              <a:rPr lang="cs-CZ" sz="3200" dirty="0" smtClean="0">
                <a:solidFill>
                  <a:srgbClr val="FF0000"/>
                </a:solidFill>
              </a:rPr>
              <a:t>ka</a:t>
            </a:r>
            <a:r>
              <a:rPr lang="cs-CZ" dirty="0" smtClean="0"/>
              <a:t>                                  </a:t>
            </a:r>
            <a:endParaRPr lang="cs-CZ" dirty="0"/>
          </a:p>
          <a:p>
            <a:pPr marL="0" indent="0"/>
            <a:r>
              <a:rPr lang="cs-CZ" dirty="0" smtClean="0"/>
              <a:t>inspektor</a:t>
            </a:r>
            <a:r>
              <a:rPr lang="cs-CZ" sz="3200" dirty="0" smtClean="0">
                <a:solidFill>
                  <a:srgbClr val="FF0000"/>
                </a:solidFill>
              </a:rPr>
              <a:t>ka</a:t>
            </a:r>
            <a:r>
              <a:rPr lang="cs-CZ" dirty="0" smtClean="0"/>
              <a:t> </a:t>
            </a:r>
            <a:endParaRPr lang="cs-CZ" dirty="0"/>
          </a:p>
          <a:p>
            <a:pPr marL="0" indent="0"/>
            <a:r>
              <a:rPr lang="cs-CZ" dirty="0" smtClean="0"/>
              <a:t>komisař</a:t>
            </a:r>
            <a:r>
              <a:rPr lang="cs-CZ" sz="3200" dirty="0" smtClean="0">
                <a:solidFill>
                  <a:srgbClr val="FF0000"/>
                </a:solidFill>
              </a:rPr>
              <a:t>ka</a:t>
            </a:r>
            <a:r>
              <a:rPr lang="cs-CZ" dirty="0" smtClean="0"/>
              <a:t>             </a:t>
            </a:r>
            <a:endParaRPr lang="cs-CZ" dirty="0"/>
          </a:p>
          <a:p>
            <a:r>
              <a:rPr lang="cs-CZ" dirty="0" smtClean="0"/>
              <a:t>rad</a:t>
            </a:r>
            <a:r>
              <a:rPr lang="cs-CZ" sz="2900" dirty="0" smtClean="0">
                <a:solidFill>
                  <a:srgbClr val="FF0000"/>
                </a:solidFill>
              </a:rPr>
              <a:t>ová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Služební hodnosti - rody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49892" y="4346293"/>
            <a:ext cx="698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Naše řeč, ročník 84 (2001), číslo 1, s. </a:t>
            </a:r>
            <a:r>
              <a:rPr lang="cs-CZ" dirty="0" smtClean="0"/>
              <a:t>52-53</a:t>
            </a:r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nase-rec.ujc.cas.cz/archiv.php?art=7608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65760"/>
            <a:ext cx="8568952" cy="548640"/>
          </a:xfrm>
        </p:spPr>
        <p:txBody>
          <a:bodyPr/>
          <a:lstStyle/>
          <a:p>
            <a:r>
              <a:rPr lang="cs-CZ" sz="2500" dirty="0" smtClean="0"/>
              <a:t>Rozdíl mezi služebním a pracovním poměrem</a:t>
            </a:r>
            <a:endParaRPr lang="cs-CZ" sz="2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/>
            <a:r>
              <a:rPr lang="cs-CZ" sz="1800" i="1" dirty="0"/>
              <a:t>„Služební poměr byl charakterizován jako institut veřejného práva, byl považován za právní poměr státně zaměstnanecký. Důvody byly spatřovány v tom, že </a:t>
            </a:r>
            <a:r>
              <a:rPr lang="cs-CZ" sz="1800" i="1" dirty="0">
                <a:solidFill>
                  <a:srgbClr val="FF0000"/>
                </a:solidFill>
              </a:rPr>
              <a:t>vzniká mocenským aktem služebního funkcionáře a po celou dobu svého průběhu se výrazně odlišuje od poměru pracovního, který je naopak typickým poměrem soukromoprávním</a:t>
            </a:r>
            <a:r>
              <a:rPr lang="cs-CZ" sz="1800" i="1" dirty="0"/>
              <a:t>, jehož účastníci mají rovné </a:t>
            </a:r>
            <a:r>
              <a:rPr lang="cs-CZ" sz="1800" i="1" dirty="0" smtClean="0"/>
              <a:t>postavení. To </a:t>
            </a:r>
            <a:r>
              <a:rPr lang="cs-CZ" sz="1800" i="1" dirty="0"/>
              <a:t>se projevuje v právní úpravě služební kázně, možnosti ukládat kázeňské odměny a tresty, omezené možnosti propouštění, úpravě služebního volna, nárocích na dovolenou, zvláštními nároky při skončení služebního poměru a také zvláštními ustanoveními o řízení před služebními funkcionáři</a:t>
            </a:r>
            <a:r>
              <a:rPr lang="cs-CZ" sz="1800" i="1" dirty="0" smtClean="0"/>
              <a:t>.“</a:t>
            </a:r>
            <a:r>
              <a:rPr lang="cs-CZ" sz="1800" dirty="0" smtClean="0"/>
              <a:t> </a:t>
            </a:r>
          </a:p>
          <a:p>
            <a:r>
              <a:rPr lang="cs-CZ" sz="1800" dirty="0" smtClean="0"/>
              <a:t>Rozsudek </a:t>
            </a:r>
            <a:r>
              <a:rPr lang="cs-CZ" sz="1800" dirty="0"/>
              <a:t>Nejvyššího správního soudu ze dne 30. 10. 2003, č. j. 6 As 29/2003 – </a:t>
            </a:r>
            <a:r>
              <a:rPr lang="cs-CZ" sz="1800" dirty="0" smtClean="0"/>
              <a:t>97. 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5914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Předpisy upravující státní službu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4054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Zákon č.  234/2014 Sb., o státní službě, ve znění pozdějších předpisů </a:t>
            </a:r>
            <a:r>
              <a:rPr lang="cs-CZ" b="0" dirty="0" smtClean="0"/>
              <a:t>(do dnešního dne novelizován </a:t>
            </a:r>
            <a:r>
              <a:rPr lang="cs-CZ" dirty="0" smtClean="0">
                <a:solidFill>
                  <a:srgbClr val="FF0000"/>
                </a:solidFill>
              </a:rPr>
              <a:t>třináctkrát</a:t>
            </a:r>
            <a:r>
              <a:rPr lang="cs-CZ" b="0" dirty="0" smtClean="0"/>
              <a:t>, některé z novelizací ještě nenabyly účinnosti)</a:t>
            </a:r>
          </a:p>
          <a:p>
            <a:r>
              <a:rPr lang="cs-CZ" dirty="0" smtClean="0"/>
              <a:t>Zákon č. </a:t>
            </a:r>
            <a:r>
              <a:rPr lang="cs-CZ" dirty="0"/>
              <a:t>361/2003 Sb., o služebním poměru příslušníků bezpečnostních </a:t>
            </a:r>
            <a:r>
              <a:rPr lang="cs-CZ" dirty="0" smtClean="0"/>
              <a:t>sborů, ve znění pozdějších předpisů</a:t>
            </a:r>
          </a:p>
          <a:p>
            <a:r>
              <a:rPr lang="cs-CZ" dirty="0" smtClean="0"/>
              <a:t>Zákon č. </a:t>
            </a:r>
            <a:r>
              <a:rPr lang="cs-CZ" dirty="0"/>
              <a:t>221/1999 Sb., o vojácích z </a:t>
            </a:r>
            <a:r>
              <a:rPr lang="cs-CZ" dirty="0" smtClean="0"/>
              <a:t>povolání, ve znění pozdějších předpisů</a:t>
            </a:r>
          </a:p>
          <a:p>
            <a:r>
              <a:rPr lang="cs-CZ" i="1" dirty="0" smtClean="0"/>
              <a:t>Zákon č. </a:t>
            </a:r>
            <a:r>
              <a:rPr lang="cs-CZ" i="1" dirty="0"/>
              <a:t>100/1997 Sb., o služebním poměru příslušníků Sboru národní </a:t>
            </a:r>
            <a:r>
              <a:rPr lang="cs-CZ" i="1" dirty="0" smtClean="0"/>
              <a:t>bezpečnosti, ve znění pozdějších předpisů </a:t>
            </a:r>
            <a:r>
              <a:rPr lang="cs-CZ" b="0" i="1" dirty="0" smtClean="0"/>
              <a:t>(dosud účinný, naposledy novelizován v roce 2006) </a:t>
            </a:r>
          </a:p>
          <a:p>
            <a:r>
              <a:rPr lang="cs-CZ" dirty="0"/>
              <a:t>Zákon č. 262/2006 Sb., zákoník práce, ve znění pozdějších předpisů</a:t>
            </a:r>
          </a:p>
          <a:p>
            <a:endParaRPr lang="cs-CZ" b="0" dirty="0"/>
          </a:p>
          <a:p>
            <a:r>
              <a:rPr lang="cs-CZ" dirty="0" smtClean="0"/>
              <a:t>Zákon č. </a:t>
            </a:r>
            <a:r>
              <a:rPr lang="cs-CZ" dirty="0"/>
              <a:t>312/2002 Sb., o úřednících územních samosprávných celků a o změně některých </a:t>
            </a:r>
            <a:r>
              <a:rPr lang="cs-CZ" dirty="0" smtClean="0"/>
              <a:t>zákonů, ve znění pozdějších předpisů </a:t>
            </a:r>
            <a:r>
              <a:rPr lang="cs-CZ" dirty="0" smtClean="0">
                <a:solidFill>
                  <a:srgbClr val="FF0000"/>
                </a:solidFill>
              </a:rPr>
              <a:t>(pozor, nejedná se o předpis upravující státní službu!)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2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Judikatura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100628"/>
            <a:ext cx="7637472" cy="3579849"/>
          </a:xfrm>
        </p:spPr>
        <p:txBody>
          <a:bodyPr/>
          <a:lstStyle/>
          <a:p>
            <a:r>
              <a:rPr lang="cs-CZ" dirty="0"/>
              <a:t>Rozsudek Nejvyššího správního soudu ze dne 30. 10. 2003, č. j. 6 As 29/2003 – 97</a:t>
            </a:r>
            <a:endParaRPr lang="cs-CZ" dirty="0" smtClean="0"/>
          </a:p>
          <a:p>
            <a:r>
              <a:rPr lang="cs-CZ" dirty="0" smtClean="0"/>
              <a:t>Rozhodnutí Vrchního soudu v Praze ze dne 30. 8. </a:t>
            </a:r>
            <a:r>
              <a:rPr lang="cs-CZ" dirty="0"/>
              <a:t>1994, </a:t>
            </a:r>
            <a:r>
              <a:rPr lang="cs-CZ" dirty="0" err="1"/>
              <a:t>sp</a:t>
            </a:r>
            <a:r>
              <a:rPr lang="cs-CZ" dirty="0"/>
              <a:t>. zn. 6 A </a:t>
            </a:r>
            <a:r>
              <a:rPr lang="cs-CZ" dirty="0" smtClean="0"/>
              <a:t>58/94</a:t>
            </a:r>
          </a:p>
          <a:p>
            <a:r>
              <a:rPr lang="cs-CZ" dirty="0" smtClean="0"/>
              <a:t>Rozsudek </a:t>
            </a:r>
            <a:r>
              <a:rPr lang="cs-CZ" dirty="0"/>
              <a:t>Nejvyššího správního soudu ze dne 21.09.2011, čj. 3 </a:t>
            </a:r>
            <a:r>
              <a:rPr lang="cs-CZ" dirty="0" err="1"/>
              <a:t>Ads</a:t>
            </a:r>
            <a:r>
              <a:rPr lang="cs-CZ" dirty="0"/>
              <a:t> 79/2011 </a:t>
            </a:r>
            <a:r>
              <a:rPr lang="cs-CZ" dirty="0" smtClean="0"/>
              <a:t>– 62</a:t>
            </a:r>
          </a:p>
          <a:p>
            <a:r>
              <a:rPr lang="cs-CZ" dirty="0"/>
              <a:t>Rozsudek Nejvyššího správního soudu ze dne 10. 2. 2016, čj. 5 As </a:t>
            </a:r>
            <a:r>
              <a:rPr lang="cs-CZ" dirty="0" smtClean="0"/>
              <a:t>35/2014-25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18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Systémy veřejné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1800" dirty="0"/>
              <a:t>Kariérní systém</a:t>
            </a:r>
          </a:p>
          <a:p>
            <a:pPr lvl="0"/>
            <a:r>
              <a:rPr lang="cs-CZ" dirty="0"/>
              <a:t>založen na trvalém služebním poměru a služebním a platovém </a:t>
            </a:r>
            <a:r>
              <a:rPr lang="cs-CZ" dirty="0" smtClean="0"/>
              <a:t>postupu</a:t>
            </a:r>
          </a:p>
          <a:p>
            <a:pPr lvl="0"/>
            <a:r>
              <a:rPr lang="cs-CZ" dirty="0" smtClean="0"/>
              <a:t>pojem definitiva - </a:t>
            </a:r>
            <a:r>
              <a:rPr lang="cs-CZ" b="0" dirty="0"/>
              <a:t>nevypověditelnost státní </a:t>
            </a:r>
            <a:r>
              <a:rPr lang="cs-CZ" b="0" dirty="0" smtClean="0"/>
              <a:t>služby</a:t>
            </a:r>
          </a:p>
          <a:p>
            <a:pPr lvl="0"/>
            <a:endParaRPr lang="cs-CZ" dirty="0" smtClean="0"/>
          </a:p>
          <a:p>
            <a:pPr lvl="0"/>
            <a:r>
              <a:rPr lang="cs-CZ" sz="1800" dirty="0" smtClean="0"/>
              <a:t>Smluvní </a:t>
            </a:r>
            <a:r>
              <a:rPr lang="cs-CZ" sz="1800" dirty="0"/>
              <a:t>systém (systém merit)</a:t>
            </a:r>
          </a:p>
          <a:p>
            <a:r>
              <a:rPr lang="cs-CZ" dirty="0" smtClean="0"/>
              <a:t>založen na </a:t>
            </a:r>
            <a:r>
              <a:rPr lang="cs-CZ" dirty="0"/>
              <a:t>uzavřené pracovní smlouvě </a:t>
            </a:r>
            <a:r>
              <a:rPr lang="cs-CZ" dirty="0" smtClean="0"/>
              <a:t>mezi zaměstnavatelem</a:t>
            </a:r>
            <a:r>
              <a:rPr lang="cs-CZ" dirty="0"/>
              <a:t>, kterým je </a:t>
            </a:r>
            <a:r>
              <a:rPr lang="cs-CZ" dirty="0" smtClean="0"/>
              <a:t>stát, </a:t>
            </a:r>
            <a:r>
              <a:rPr lang="cs-CZ" dirty="0"/>
              <a:t>a </a:t>
            </a:r>
            <a:r>
              <a:rPr lang="cs-CZ" dirty="0" smtClean="0"/>
              <a:t>zaměstnancem, u kterého je důležité, zda má požadované dovednosti a znalosti </a:t>
            </a:r>
          </a:p>
          <a:p>
            <a:r>
              <a:rPr lang="cs-CZ" dirty="0" smtClean="0"/>
              <a:t>existuje katalog služebních míst</a:t>
            </a:r>
            <a:r>
              <a:rPr lang="cs-CZ" dirty="0"/>
              <a:t>, </a:t>
            </a:r>
            <a:r>
              <a:rPr lang="cs-CZ" b="0" dirty="0"/>
              <a:t>dle kterého jsou jednotliví zaměstnanci zařazováni na své posty </a:t>
            </a:r>
            <a:r>
              <a:rPr lang="cs-CZ" b="0" dirty="0" smtClean="0"/>
              <a:t>podle jejich </a:t>
            </a:r>
            <a:r>
              <a:rPr lang="cs-CZ" b="0" dirty="0"/>
              <a:t>kvalifikace a pracovních </a:t>
            </a:r>
            <a:r>
              <a:rPr lang="cs-CZ" b="0" dirty="0" smtClean="0"/>
              <a:t>výsledků</a:t>
            </a:r>
          </a:p>
        </p:txBody>
      </p:sp>
    </p:spTree>
    <p:extLst>
      <p:ext uri="{BB962C8B-B14F-4D97-AF65-F5344CB8AC3E}">
        <p14:creationId xmlns:p14="http://schemas.microsoft.com/office/powerpoint/2010/main" val="222526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Najděte alespoň tři významné rozdíly mezi postavením zaměstnanců dle zákona o státní službě a zákona o úřednících územních samosprávných celků.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9878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významné rozdíly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Zákon o státní službě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819149" y="1701848"/>
            <a:ext cx="3253229" cy="3108960"/>
          </a:xfrm>
        </p:spPr>
        <p:txBody>
          <a:bodyPr>
            <a:normAutofit/>
          </a:bodyPr>
          <a:lstStyle/>
          <a:p>
            <a:r>
              <a:rPr lang="cs-CZ" dirty="0" smtClean="0"/>
              <a:t>Úředníci jsou ve služebním poměru</a:t>
            </a:r>
          </a:p>
          <a:p>
            <a:r>
              <a:rPr lang="cs-CZ" dirty="0" smtClean="0"/>
              <a:t>Poměr vzniká na základě rozhodnutí</a:t>
            </a:r>
          </a:p>
          <a:p>
            <a:endParaRPr lang="cs-CZ" dirty="0"/>
          </a:p>
          <a:p>
            <a:r>
              <a:rPr lang="cs-CZ" dirty="0" smtClean="0"/>
              <a:t>Existence kárné odpovědnosti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Zákon o úřednících </a:t>
            </a:r>
            <a:r>
              <a:rPr lang="cs-CZ" dirty="0" err="1" smtClean="0"/>
              <a:t>úsc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Úředníci jsou v pracovním poměru</a:t>
            </a:r>
          </a:p>
          <a:p>
            <a:r>
              <a:rPr lang="cs-CZ" dirty="0" smtClean="0"/>
              <a:t>Poměr vzniká na základě pracovní smlouvy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120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487" y="404664"/>
            <a:ext cx="7520940" cy="548640"/>
          </a:xfrm>
        </p:spPr>
        <p:txBody>
          <a:bodyPr/>
          <a:lstStyle/>
          <a:p>
            <a:pPr algn="ctr"/>
            <a:r>
              <a:rPr lang="cs-CZ" dirty="0"/>
              <a:t>Ú</a:t>
            </a:r>
            <a:r>
              <a:rPr lang="cs-CZ" dirty="0" smtClean="0"/>
              <a:t>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tato osoba ve služebním poměru? </a:t>
            </a:r>
          </a:p>
          <a:p>
            <a:r>
              <a:rPr lang="cs-CZ" dirty="0" smtClean="0"/>
              <a:t>Z jakého zákonného ustanovení to dovozujete?</a:t>
            </a:r>
          </a:p>
          <a:p>
            <a:endParaRPr lang="cs-CZ" dirty="0"/>
          </a:p>
          <a:p>
            <a:pPr>
              <a:buFont typeface="+mj-lt"/>
              <a:buAutoNum type="arabicPeriod"/>
            </a:pPr>
            <a:r>
              <a:rPr lang="cs-CZ" dirty="0" smtClean="0"/>
              <a:t>Tajemník obecního úřadu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Vojenský policista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Strážník obecní policie</a:t>
            </a:r>
          </a:p>
          <a:p>
            <a:pPr>
              <a:buFont typeface="+mj-lt"/>
              <a:buAutoNum type="arabicPeriod"/>
            </a:pPr>
            <a:r>
              <a:rPr lang="cs-CZ" smtClean="0"/>
              <a:t>Vedoucí </a:t>
            </a:r>
            <a:r>
              <a:rPr lang="cs-CZ" dirty="0" smtClean="0"/>
              <a:t>Úřadu Vlády ČR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Vrátná na finančním úřadu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19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Živly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2195</TotalTime>
  <Words>1394</Words>
  <Application>Microsoft Office PowerPoint</Application>
  <PresentationFormat>Předvádění na obrazovce (4:3)</PresentationFormat>
  <Paragraphs>156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Palatino Linotype</vt:lpstr>
      <vt:lpstr>Tunga</vt:lpstr>
      <vt:lpstr>Wingdings</vt:lpstr>
      <vt:lpstr>Úhly</vt:lpstr>
      <vt:lpstr>Veřejná služba</vt:lpstr>
      <vt:lpstr>Základní pojmy</vt:lpstr>
      <vt:lpstr>Rozdíl mezi služebním a pracovním poměrem</vt:lpstr>
      <vt:lpstr>Předpisy upravující státní službu</vt:lpstr>
      <vt:lpstr>Judikatura</vt:lpstr>
      <vt:lpstr>Systémy veřejné služby</vt:lpstr>
      <vt:lpstr>úkol</vt:lpstr>
      <vt:lpstr>významné rozdíly</vt:lpstr>
      <vt:lpstr>Úkol</vt:lpstr>
      <vt:lpstr>Zákon o státní službě</vt:lpstr>
      <vt:lpstr>V kterých konkrétních zákonných ustanoveních jsou upraveny tyto instituty? </vt:lpstr>
      <vt:lpstr>Příklad (podle zákona o státní službě)</vt:lpstr>
      <vt:lpstr>Užití správního řádu</vt:lpstr>
      <vt:lpstr>příklad</vt:lpstr>
      <vt:lpstr>Odpovědnost ve státní službě  (dle zákona o státní službě)</vt:lpstr>
      <vt:lpstr>úkol</vt:lpstr>
      <vt:lpstr>Etika ve veřejné správě</vt:lpstr>
      <vt:lpstr>Možná zdůvodnění</vt:lpstr>
      <vt:lpstr>Základní pojmy</vt:lpstr>
      <vt:lpstr>Etické kodexy</vt:lpstr>
      <vt:lpstr>Příklad na závěr</vt:lpstr>
      <vt:lpstr>Služební hodnost</vt:lpstr>
      <vt:lpstr>Služební hodnosti - rody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Možné zásahy veřejného ochránce práv v oblasti veřejné služby</dc:title>
  <dc:creator>ChamrathR</dc:creator>
  <cp:lastModifiedBy>Anna Chamráthová</cp:lastModifiedBy>
  <cp:revision>90</cp:revision>
  <cp:lastPrinted>2017-03-14T15:08:53Z</cp:lastPrinted>
  <dcterms:created xsi:type="dcterms:W3CDTF">2015-11-18T12:59:23Z</dcterms:created>
  <dcterms:modified xsi:type="dcterms:W3CDTF">2017-03-15T11:46:00Z</dcterms:modified>
</cp:coreProperties>
</file>