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9"/>
  </p:notesMasterIdLst>
  <p:handoutMasterIdLst>
    <p:handoutMasterId r:id="rId40"/>
  </p:handoutMasterIdLst>
  <p:sldIdLst>
    <p:sldId id="256" r:id="rId2"/>
    <p:sldId id="289" r:id="rId3"/>
    <p:sldId id="290" r:id="rId4"/>
    <p:sldId id="291" r:id="rId5"/>
    <p:sldId id="292" r:id="rId6"/>
    <p:sldId id="257" r:id="rId7"/>
    <p:sldId id="272" r:id="rId8"/>
    <p:sldId id="300" r:id="rId9"/>
    <p:sldId id="288" r:id="rId10"/>
    <p:sldId id="293" r:id="rId11"/>
    <p:sldId id="301" r:id="rId12"/>
    <p:sldId id="294" r:id="rId13"/>
    <p:sldId id="266"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304" r:id="rId28"/>
    <p:sldId id="296" r:id="rId29"/>
    <p:sldId id="298" r:id="rId30"/>
    <p:sldId id="299" r:id="rId31"/>
    <p:sldId id="286" r:id="rId32"/>
    <p:sldId id="303" r:id="rId33"/>
    <p:sldId id="302" r:id="rId34"/>
    <p:sldId id="295" r:id="rId35"/>
    <p:sldId id="297" r:id="rId36"/>
    <p:sldId id="287" r:id="rId37"/>
    <p:sldId id="305" r:id="rId38"/>
  </p:sldIdLst>
  <p:sldSz cx="9144000" cy="6858000" type="screen4x3"/>
  <p:notesSz cx="6669088"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25" d="100"/>
          <a:sy n="125" d="100"/>
        </p:scale>
        <p:origin x="1296" y="108"/>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779150"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779150" y="9430306"/>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777607" y="0"/>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66909" y="4715153"/>
            <a:ext cx="533527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9428583"/>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777607" y="9428583"/>
            <a:ext cx="2889938"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smtClean="0"/>
              <a:t>Definujte zápatí - název prezentace / pracoviště</a:t>
            </a:r>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t>Definujte zápatí - název prezentace / pracoviště</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1024923" y="1074420"/>
            <a:ext cx="7518400" cy="4787365"/>
          </a:xfrm>
        </p:spPr>
        <p:txBody>
          <a:bodyPr/>
          <a:lstStyle/>
          <a:p>
            <a:pPr algn="ctr"/>
            <a:r>
              <a:rPr lang="cs-CZ" sz="2600" u="sng" dirty="0" smtClean="0">
                <a:effectLst>
                  <a:outerShdw blurRad="38100" dist="38100" dir="2700000" algn="tl">
                    <a:srgbClr val="000000">
                      <a:alpha val="43137"/>
                    </a:srgbClr>
                  </a:outerShdw>
                </a:effectLst>
              </a:rPr>
              <a:t>SPRÁVA ŠKOLSTVÍ I.</a:t>
            </a:r>
            <a:br>
              <a:rPr lang="cs-CZ" sz="2600" u="sng" dirty="0" smtClean="0">
                <a:effectLst>
                  <a:outerShdw blurRad="38100" dist="38100" dir="2700000" algn="tl">
                    <a:srgbClr val="000000">
                      <a:alpha val="43137"/>
                    </a:srgbClr>
                  </a:outerShdw>
                </a:effectLst>
              </a:rPr>
            </a:br>
            <a:r>
              <a:rPr lang="cs-CZ" sz="2600" dirty="0" smtClean="0">
                <a:effectLst>
                  <a:outerShdw blurRad="38100" dist="38100" dir="2700000" algn="tl">
                    <a:srgbClr val="000000">
                      <a:alpha val="43137"/>
                    </a:srgbClr>
                  </a:outerShdw>
                </a:effectLst>
              </a:rPr>
              <a:t/>
            </a:r>
            <a:br>
              <a:rPr lang="cs-CZ" sz="2600" dirty="0" smtClean="0">
                <a:effectLst>
                  <a:outerShdw blurRad="38100" dist="38100" dir="2700000" algn="tl">
                    <a:srgbClr val="000000">
                      <a:alpha val="43137"/>
                    </a:srgbClr>
                  </a:outerShdw>
                </a:effectLst>
              </a:rPr>
            </a:br>
            <a:r>
              <a:rPr lang="cs-CZ" sz="2600" b="0" dirty="0" smtClean="0">
                <a:effectLst>
                  <a:outerShdw blurRad="38100" dist="38100" dir="2700000" algn="tl">
                    <a:srgbClr val="000000">
                      <a:alpha val="43137"/>
                    </a:srgbClr>
                  </a:outerShdw>
                </a:effectLst>
              </a:rPr>
              <a:t>Základní </a:t>
            </a:r>
            <a:r>
              <a:rPr lang="cs-CZ" sz="2600" b="0" dirty="0">
                <a:effectLst>
                  <a:outerShdw blurRad="38100" dist="38100" dir="2700000" algn="tl">
                    <a:srgbClr val="000000">
                      <a:alpha val="43137"/>
                    </a:srgbClr>
                  </a:outerShdw>
                </a:effectLst>
              </a:rPr>
              <a:t>charakteristika, orgány a organizace správy na úseku základního a středního </a:t>
            </a:r>
            <a:r>
              <a:rPr lang="cs-CZ" sz="2600" b="0" dirty="0" smtClean="0">
                <a:effectLst>
                  <a:outerShdw blurRad="38100" dist="38100" dir="2700000" algn="tl">
                    <a:srgbClr val="000000">
                      <a:alpha val="43137"/>
                    </a:srgbClr>
                  </a:outerShdw>
                </a:effectLst>
              </a:rPr>
              <a:t>školství; vzdělávací </a:t>
            </a:r>
            <a:r>
              <a:rPr lang="cs-CZ" sz="2600" b="0" dirty="0">
                <a:effectLst>
                  <a:outerShdw blurRad="38100" dist="38100" dir="2700000" algn="tl">
                    <a:srgbClr val="000000">
                      <a:alpha val="43137"/>
                    </a:srgbClr>
                  </a:outerShdw>
                </a:effectLst>
              </a:rPr>
              <a:t>soustava (zejm. mateřské školy, základní školy, střední školy</a:t>
            </a:r>
            <a:r>
              <a:rPr lang="cs-CZ" sz="2600" b="0" dirty="0" smtClean="0">
                <a:effectLst>
                  <a:outerShdw blurRad="38100" dist="38100" dir="2700000" algn="tl">
                    <a:srgbClr val="000000">
                      <a:alpha val="43137"/>
                    </a:srgbClr>
                  </a:outerShdw>
                </a:effectLst>
              </a:rPr>
              <a:t>); práva </a:t>
            </a:r>
            <a:r>
              <a:rPr lang="cs-CZ" sz="2600" b="0" dirty="0">
                <a:effectLst>
                  <a:outerShdw blurRad="38100" dist="38100" dir="2700000" algn="tl">
                    <a:srgbClr val="000000">
                      <a:alpha val="43137"/>
                    </a:srgbClr>
                  </a:outerShdw>
                </a:effectLst>
              </a:rPr>
              <a:t>a povinnosti dětí a jejich zákonných </a:t>
            </a:r>
            <a:r>
              <a:rPr lang="cs-CZ" sz="2600" b="0" dirty="0" smtClean="0">
                <a:effectLst>
                  <a:outerShdw blurRad="38100" dist="38100" dir="2700000" algn="tl">
                    <a:srgbClr val="000000">
                      <a:alpha val="43137"/>
                    </a:srgbClr>
                  </a:outerShdw>
                </a:effectLst>
              </a:rPr>
              <a:t>zástupců; procesní </a:t>
            </a:r>
            <a:r>
              <a:rPr lang="cs-CZ" sz="2600" b="0" dirty="0">
                <a:effectLst>
                  <a:outerShdw blurRad="38100" dist="38100" dir="2700000" algn="tl">
                    <a:srgbClr val="000000">
                      <a:alpha val="43137"/>
                    </a:srgbClr>
                  </a:outerShdw>
                </a:effectLst>
              </a:rPr>
              <a:t>aspekty řízení ve věcech na úseku základního a středního školství</a:t>
            </a:r>
            <a:r>
              <a:rPr lang="cs-CZ" sz="2600" b="0" dirty="0" smtClean="0">
                <a:effectLst>
                  <a:outerShdw blurRad="38100" dist="38100" dir="2700000" algn="tl">
                    <a:srgbClr val="000000">
                      <a:alpha val="43137"/>
                    </a:srgbClr>
                  </a:outerShdw>
                </a:effectLst>
              </a:rPr>
              <a:t>.</a:t>
            </a:r>
            <a:r>
              <a:rPr lang="cs-CZ" sz="2600" dirty="0" smtClean="0"/>
              <a:t/>
            </a:r>
            <a:br>
              <a:rPr lang="cs-CZ" sz="2600" dirty="0" smtClean="0"/>
            </a:br>
            <a:r>
              <a:rPr lang="cs-CZ" sz="2600" dirty="0"/>
              <a:t/>
            </a:r>
            <a:br>
              <a:rPr lang="cs-CZ" sz="2600" dirty="0"/>
            </a:br>
            <a:r>
              <a:rPr lang="cs-CZ" altLang="cs-CZ" sz="2600" b="0" dirty="0" smtClean="0"/>
              <a:t>JUDr. Lukáš Potěšil, Ph.D.</a:t>
            </a:r>
            <a:br>
              <a:rPr lang="cs-CZ" altLang="cs-CZ" sz="2600" b="0" dirty="0" smtClean="0"/>
            </a:br>
            <a:endParaRPr lang="cs-CZ" altLang="cs-CZ" sz="26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Orgány a organizace na úseku školství</a:t>
            </a:r>
            <a:endParaRPr lang="cs-CZ" dirty="0"/>
          </a:p>
        </p:txBody>
      </p:sp>
      <p:sp>
        <p:nvSpPr>
          <p:cNvPr id="3" name="Zástupný symbol pro obsah 2"/>
          <p:cNvSpPr>
            <a:spLocks noGrp="1"/>
          </p:cNvSpPr>
          <p:nvPr>
            <p:ph idx="1"/>
          </p:nvPr>
        </p:nvSpPr>
        <p:spPr/>
        <p:txBody>
          <a:bodyPr/>
          <a:lstStyle/>
          <a:p>
            <a:pPr marL="457200" indent="-457200" algn="just">
              <a:buAutoNum type="arabicParenR"/>
            </a:pPr>
            <a:r>
              <a:rPr lang="cs-CZ" sz="1800" b="1" dirty="0" smtClean="0"/>
              <a:t>Státní správa (</a:t>
            </a:r>
            <a:r>
              <a:rPr lang="cs-CZ" sz="1800" b="1" dirty="0" smtClean="0"/>
              <a:t>přímá)</a:t>
            </a:r>
            <a:endParaRPr lang="cs-CZ" sz="1800" b="1" dirty="0" smtClean="0"/>
          </a:p>
          <a:p>
            <a:pPr marL="0" indent="0" algn="just">
              <a:buNone/>
            </a:pPr>
            <a:r>
              <a:rPr lang="cs-CZ" sz="1800" b="1" dirty="0" smtClean="0"/>
              <a:t>a) MŠMT </a:t>
            </a:r>
            <a:r>
              <a:rPr lang="cs-CZ" sz="1800" dirty="0" smtClean="0"/>
              <a:t>(§ 7 zákona č. 2/1969 Sb.), </a:t>
            </a:r>
            <a:r>
              <a:rPr lang="cs-CZ" sz="1800" dirty="0" smtClean="0">
                <a:solidFill>
                  <a:srgbClr val="FF0000"/>
                </a:solidFill>
              </a:rPr>
              <a:t>ústřední orgán státní správy </a:t>
            </a:r>
            <a:r>
              <a:rPr lang="cs-CZ" sz="1800" dirty="0" smtClean="0"/>
              <a:t>pro předškolní zařízení, školská zařízení, základní školy, střední školy, kvalifikace, uznávání, … , koordinační úloha v oblasti vzdělávání</a:t>
            </a:r>
            <a:r>
              <a:rPr lang="cs-CZ" sz="1800" dirty="0"/>
              <a:t>; zřizuje </a:t>
            </a:r>
            <a:r>
              <a:rPr lang="cs-CZ" sz="1800" b="1" dirty="0" smtClean="0"/>
              <a:t>Centrum </a:t>
            </a:r>
            <a:r>
              <a:rPr lang="cs-CZ" sz="1800" b="1" dirty="0"/>
              <a:t>pro zjišťování výsledků </a:t>
            </a:r>
            <a:r>
              <a:rPr lang="cs-CZ" sz="1800" b="1" dirty="0" smtClean="0"/>
              <a:t>vzdělávání </a:t>
            </a:r>
            <a:r>
              <a:rPr lang="cs-CZ" sz="1800" dirty="0" smtClean="0"/>
              <a:t>(§ 169a); </a:t>
            </a:r>
            <a:r>
              <a:rPr lang="cs-CZ" sz="1800" b="1" dirty="0" smtClean="0"/>
              <a:t>MV</a:t>
            </a:r>
            <a:r>
              <a:rPr lang="cs-CZ" sz="1800" dirty="0" smtClean="0"/>
              <a:t> (</a:t>
            </a:r>
            <a:r>
              <a:rPr lang="cs-CZ" sz="1600" i="1" dirty="0"/>
              <a:t>Vyšší policejní škola a </a:t>
            </a:r>
            <a:r>
              <a:rPr lang="cs-CZ" sz="1600" i="1" dirty="0" smtClean="0"/>
              <a:t>Střední </a:t>
            </a:r>
            <a:r>
              <a:rPr lang="cs-CZ" sz="1600" i="1" dirty="0"/>
              <a:t>policejní škola </a:t>
            </a:r>
            <a:r>
              <a:rPr lang="cs-CZ" sz="1600" i="1" dirty="0" smtClean="0"/>
              <a:t>Ministerstva vnitra v Praze</a:t>
            </a:r>
            <a:r>
              <a:rPr lang="cs-CZ" sz="1600" dirty="0"/>
              <a:t>, </a:t>
            </a:r>
            <a:r>
              <a:rPr lang="cs-CZ" sz="1600" dirty="0" smtClean="0"/>
              <a:t>V</a:t>
            </a:r>
            <a:r>
              <a:rPr lang="cs-CZ" sz="1600" i="1" dirty="0" smtClean="0"/>
              <a:t>yšší </a:t>
            </a:r>
            <a:r>
              <a:rPr lang="cs-CZ" sz="1600" i="1" dirty="0"/>
              <a:t>policejní </a:t>
            </a:r>
            <a:r>
              <a:rPr lang="cs-CZ" sz="1600" i="1" dirty="0" smtClean="0"/>
              <a:t>škola </a:t>
            </a:r>
            <a:r>
              <a:rPr lang="cs-CZ" sz="1600" i="1" dirty="0"/>
              <a:t>a Střední policejní škola </a:t>
            </a:r>
            <a:r>
              <a:rPr lang="cs-CZ" sz="1600" i="1" dirty="0" smtClean="0"/>
              <a:t>Ministerstva vnitra </a:t>
            </a:r>
            <a:r>
              <a:rPr lang="cs-CZ" sz="1600" i="1" dirty="0"/>
              <a:t>v Holešově</a:t>
            </a:r>
            <a:r>
              <a:rPr lang="cs-CZ" sz="1600" dirty="0"/>
              <a:t>, </a:t>
            </a:r>
            <a:r>
              <a:rPr lang="cs-CZ" sz="1600" i="1" dirty="0" smtClean="0"/>
              <a:t>Střední odborná </a:t>
            </a:r>
            <a:r>
              <a:rPr lang="cs-CZ" sz="1600" i="1" dirty="0"/>
              <a:t>škola požární ochrany </a:t>
            </a:r>
            <a:r>
              <a:rPr lang="cs-CZ" sz="1600" i="1" dirty="0" smtClean="0"/>
              <a:t>a Vyšší odborná škola požární ochrany ve Frýdku-Místku</a:t>
            </a:r>
            <a:r>
              <a:rPr lang="cs-CZ" sz="1800" dirty="0"/>
              <a:t>), </a:t>
            </a:r>
            <a:r>
              <a:rPr lang="cs-CZ" sz="1800" b="1" dirty="0"/>
              <a:t>MO </a:t>
            </a:r>
            <a:r>
              <a:rPr lang="cs-CZ" sz="1800" dirty="0" smtClean="0"/>
              <a:t>(</a:t>
            </a:r>
            <a:r>
              <a:rPr lang="cs-CZ" sz="1600" i="1" dirty="0"/>
              <a:t>Vojenská </a:t>
            </a:r>
            <a:r>
              <a:rPr lang="cs-CZ" sz="1600" i="1" dirty="0" smtClean="0"/>
              <a:t>střední </a:t>
            </a:r>
            <a:r>
              <a:rPr lang="cs-CZ" sz="1600" i="1" dirty="0"/>
              <a:t>škola a Vyšší </a:t>
            </a:r>
            <a:r>
              <a:rPr lang="cs-CZ" sz="1600" i="1" dirty="0" smtClean="0"/>
              <a:t>odborná škola Ministerstva obrany </a:t>
            </a:r>
            <a:r>
              <a:rPr lang="cs-CZ" sz="1600" i="1" dirty="0"/>
              <a:t>v </a:t>
            </a:r>
            <a:r>
              <a:rPr lang="cs-CZ" sz="1600" i="1" dirty="0" smtClean="0"/>
              <a:t>Moravské Třebové</a:t>
            </a:r>
            <a:r>
              <a:rPr lang="cs-CZ" sz="1600" dirty="0" smtClean="0"/>
              <a:t>), </a:t>
            </a:r>
            <a:r>
              <a:rPr lang="cs-CZ" sz="1600" b="1" dirty="0" smtClean="0"/>
              <a:t>MZV</a:t>
            </a:r>
            <a:r>
              <a:rPr lang="cs-CZ" sz="1600" dirty="0" smtClean="0"/>
              <a:t>, </a:t>
            </a:r>
            <a:r>
              <a:rPr lang="cs-CZ" sz="1600" b="1" dirty="0" err="1" smtClean="0"/>
              <a:t>MSp</a:t>
            </a:r>
            <a:r>
              <a:rPr lang="cs-CZ" sz="1600" dirty="0" smtClean="0"/>
              <a:t> (x Justiční akademie, Diplomatická akademie, …)</a:t>
            </a:r>
          </a:p>
          <a:p>
            <a:pPr marL="0" indent="0" algn="just">
              <a:buNone/>
            </a:pPr>
            <a:r>
              <a:rPr lang="cs-CZ" sz="1800" b="1" dirty="0" smtClean="0"/>
              <a:t>b) ČŠI </a:t>
            </a:r>
            <a:r>
              <a:rPr lang="cs-CZ" sz="1800" dirty="0" smtClean="0"/>
              <a:t>(§ 173 ŠZ, </a:t>
            </a:r>
            <a:r>
              <a:rPr lang="cs-CZ" sz="1800" dirty="0" smtClean="0">
                <a:solidFill>
                  <a:srgbClr val="FF0000"/>
                </a:solidFill>
              </a:rPr>
              <a:t>inspekční </a:t>
            </a:r>
            <a:r>
              <a:rPr lang="cs-CZ" sz="1800" dirty="0" smtClean="0">
                <a:solidFill>
                  <a:srgbClr val="FF0000"/>
                </a:solidFill>
              </a:rPr>
              <a:t>orgán s celostátní působností</a:t>
            </a:r>
            <a:r>
              <a:rPr lang="cs-CZ" sz="1800" dirty="0" smtClean="0"/>
              <a:t>, podřízená MŠMT, ústředí a inspektoráty, </a:t>
            </a:r>
            <a:r>
              <a:rPr lang="cs-CZ" sz="1800" b="1" dirty="0" smtClean="0"/>
              <a:t>inspekční </a:t>
            </a:r>
            <a:r>
              <a:rPr lang="cs-CZ" sz="1800" b="1" dirty="0" smtClean="0"/>
              <a:t>zpráva</a:t>
            </a:r>
            <a:r>
              <a:rPr lang="cs-CZ" sz="1800" dirty="0" smtClean="0"/>
              <a:t>, </a:t>
            </a:r>
            <a:r>
              <a:rPr lang="cs-CZ" sz="1800" b="1" dirty="0" smtClean="0"/>
              <a:t>protokol o kontrole</a:t>
            </a:r>
            <a:r>
              <a:rPr lang="cs-CZ" sz="1800" dirty="0" smtClean="0"/>
              <a:t>, tematická zpráva, výroční zpráva)</a:t>
            </a:r>
          </a:p>
          <a:p>
            <a:pPr marL="0" indent="0" algn="just">
              <a:buNone/>
            </a:pPr>
            <a:r>
              <a:rPr lang="cs-CZ" sz="1800" b="1" dirty="0" smtClean="0"/>
              <a:t>c) Národní úřad pro vzdělávání</a:t>
            </a:r>
            <a:endParaRPr lang="cs-CZ" sz="1800" b="1" dirty="0" smtClean="0"/>
          </a:p>
        </p:txBody>
      </p:sp>
      <p:sp>
        <p:nvSpPr>
          <p:cNvPr id="4" name="Zástupný symbol pro zápatí 3"/>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Tree>
    <p:extLst>
      <p:ext uri="{BB962C8B-B14F-4D97-AF65-F5344CB8AC3E}">
        <p14:creationId xmlns:p14="http://schemas.microsoft.com/office/powerpoint/2010/main" val="3109125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Orgány a organizace na úseku školství</a:t>
            </a:r>
            <a:endParaRPr lang="cs-CZ" dirty="0"/>
          </a:p>
        </p:txBody>
      </p:sp>
      <p:sp>
        <p:nvSpPr>
          <p:cNvPr id="3" name="Zástupný symbol pro obsah 2"/>
          <p:cNvSpPr>
            <a:spLocks noGrp="1"/>
          </p:cNvSpPr>
          <p:nvPr>
            <p:ph idx="1"/>
          </p:nvPr>
        </p:nvSpPr>
        <p:spPr/>
        <p:txBody>
          <a:bodyPr/>
          <a:lstStyle/>
          <a:p>
            <a:pPr marL="457200" indent="-457200" algn="just">
              <a:buAutoNum type="arabicParenR"/>
            </a:pPr>
            <a:r>
              <a:rPr lang="cs-CZ" sz="1800" b="1" dirty="0" smtClean="0"/>
              <a:t>Státní správa </a:t>
            </a:r>
            <a:r>
              <a:rPr lang="cs-CZ" sz="1800" b="1" dirty="0" smtClean="0"/>
              <a:t>(nepřímá)</a:t>
            </a:r>
            <a:endParaRPr lang="cs-CZ" sz="1800" b="1" dirty="0" smtClean="0"/>
          </a:p>
          <a:p>
            <a:pPr marL="0" indent="0" algn="just">
              <a:buNone/>
            </a:pPr>
            <a:r>
              <a:rPr lang="cs-CZ" sz="1800" b="1" dirty="0" smtClean="0"/>
              <a:t>d) </a:t>
            </a:r>
            <a:r>
              <a:rPr lang="cs-CZ" sz="1800" b="1" dirty="0" smtClean="0"/>
              <a:t>KÚ a </a:t>
            </a:r>
            <a:r>
              <a:rPr lang="cs-CZ" sz="1800" b="1" dirty="0" err="1" smtClean="0"/>
              <a:t>ObÚRP</a:t>
            </a:r>
            <a:endParaRPr lang="cs-CZ" sz="1800" b="1" dirty="0" smtClean="0"/>
          </a:p>
          <a:p>
            <a:pPr marL="0" indent="0" algn="just">
              <a:buNone/>
            </a:pPr>
            <a:r>
              <a:rPr lang="cs-CZ" sz="1800" b="1" dirty="0" smtClean="0"/>
              <a:t>e) </a:t>
            </a:r>
            <a:r>
              <a:rPr lang="cs-CZ" sz="1800" b="1" dirty="0" smtClean="0"/>
              <a:t>ředitel školy a školského zařízení </a:t>
            </a:r>
            <a:r>
              <a:rPr lang="cs-CZ" sz="1800" dirty="0" smtClean="0"/>
              <a:t>– zejm. </a:t>
            </a:r>
            <a:r>
              <a:rPr lang="cs-CZ" sz="1800" dirty="0" smtClean="0">
                <a:solidFill>
                  <a:srgbClr val="FF0000"/>
                </a:solidFill>
              </a:rPr>
              <a:t>individuální rozhodování </a:t>
            </a:r>
            <a:r>
              <a:rPr lang="cs-CZ" sz="1800" dirty="0" smtClean="0"/>
              <a:t>o právech a povinnostech </a:t>
            </a:r>
            <a:r>
              <a:rPr lang="cs-CZ" sz="1800" dirty="0" smtClean="0"/>
              <a:t>(§ 165/2 přijetí</a:t>
            </a:r>
            <a:r>
              <a:rPr lang="cs-CZ" sz="1800" dirty="0" smtClean="0"/>
              <a:t>, vyloučení, odklad, …), odpovědnost navenek (§ 164 a násl. ŠZ), pedagogická rada školy (poradní orgán</a:t>
            </a:r>
            <a:r>
              <a:rPr lang="cs-CZ" sz="1800" dirty="0" smtClean="0"/>
              <a:t>), výběrové řízení(konkurz) na pozici ředitele</a:t>
            </a:r>
            <a:endParaRPr lang="cs-CZ" sz="1800" b="1" dirty="0" smtClean="0"/>
          </a:p>
        </p:txBody>
      </p:sp>
      <p:sp>
        <p:nvSpPr>
          <p:cNvPr id="4" name="Zástupný symbol pro zápatí 3"/>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Tree>
    <p:extLst>
      <p:ext uri="{BB962C8B-B14F-4D97-AF65-F5344CB8AC3E}">
        <p14:creationId xmlns:p14="http://schemas.microsoft.com/office/powerpoint/2010/main" val="2370802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Orgány a organizace na úseku školství</a:t>
            </a:r>
            <a:endParaRPr lang="cs-CZ" dirty="0"/>
          </a:p>
        </p:txBody>
      </p:sp>
      <p:sp>
        <p:nvSpPr>
          <p:cNvPr id="3" name="Zástupný symbol pro obsah 2"/>
          <p:cNvSpPr>
            <a:spLocks noGrp="1"/>
          </p:cNvSpPr>
          <p:nvPr>
            <p:ph idx="1"/>
          </p:nvPr>
        </p:nvSpPr>
        <p:spPr/>
        <p:txBody>
          <a:bodyPr/>
          <a:lstStyle/>
          <a:p>
            <a:pPr algn="just">
              <a:buFont typeface="+mj-lt"/>
              <a:buAutoNum type="arabicParenR" startAt="2"/>
            </a:pPr>
            <a:r>
              <a:rPr lang="cs-CZ" sz="1800" b="1" dirty="0" smtClean="0"/>
              <a:t>Samospráva</a:t>
            </a:r>
            <a:r>
              <a:rPr lang="cs-CZ" sz="1800" dirty="0" smtClean="0"/>
              <a:t> </a:t>
            </a:r>
          </a:p>
          <a:p>
            <a:pPr lvl="2" indent="-342900" algn="just">
              <a:buAutoNum type="alphaLcParenR"/>
            </a:pPr>
            <a:r>
              <a:rPr lang="cs-CZ" sz="1800" b="1" dirty="0" smtClean="0"/>
              <a:t>ÚSC</a:t>
            </a:r>
            <a:r>
              <a:rPr lang="cs-CZ" sz="1800" dirty="0" smtClean="0"/>
              <a:t> jako zřizovatelé při plnění povinné školní docházky (obec MŠ a ZŠ, § 178  a 179 ŠZ, kraj SŠ, VOŠ, ZUŠ, … § 181 ŠZ) </a:t>
            </a:r>
          </a:p>
          <a:p>
            <a:pPr lvl="2" indent="-342900" algn="just">
              <a:buAutoNum type="alphaLcParenR"/>
            </a:pPr>
            <a:r>
              <a:rPr lang="cs-CZ" sz="1800" b="1" dirty="0" smtClean="0"/>
              <a:t>školské rady </a:t>
            </a:r>
            <a:r>
              <a:rPr lang="cs-CZ" sz="1800" dirty="0" smtClean="0"/>
              <a:t>(§ 167 ŠZ) – participace rodičů, žáků a pedagogů na správě školy; vyjadřuje se, schvaluje </a:t>
            </a:r>
            <a:r>
              <a:rPr lang="cs-CZ" sz="1800" b="1" dirty="0" smtClean="0"/>
              <a:t>školní řád</a:t>
            </a:r>
            <a:r>
              <a:rPr lang="cs-CZ" sz="1800" dirty="0" smtClean="0"/>
              <a:t>, přístup k informacím </a:t>
            </a:r>
          </a:p>
          <a:p>
            <a:pPr lvl="2" indent="-342900" algn="just">
              <a:buAutoNum type="alphaLcParenR"/>
            </a:pPr>
            <a:endParaRPr lang="cs-CZ" sz="1800" dirty="0"/>
          </a:p>
          <a:p>
            <a:pPr marL="571500" lvl="2" algn="just"/>
            <a:endParaRPr lang="cs-CZ" sz="1800" dirty="0" smtClean="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2913300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13</a:t>
            </a:fld>
            <a:endParaRPr lang="cs-CZ" altLang="cs-CZ"/>
          </a:p>
        </p:txBody>
      </p:sp>
      <p:sp>
        <p:nvSpPr>
          <p:cNvPr id="96258" name="Rectangle 2"/>
          <p:cNvSpPr>
            <a:spLocks noGrp="1" noChangeArrowheads="1"/>
          </p:cNvSpPr>
          <p:nvPr>
            <p:ph type="title"/>
          </p:nvPr>
        </p:nvSpPr>
        <p:spPr/>
        <p:txBody>
          <a:bodyPr/>
          <a:lstStyle/>
          <a:p>
            <a:r>
              <a:rPr lang="cs-CZ" altLang="cs-CZ" dirty="0" smtClean="0"/>
              <a:t>Školský zákon</a:t>
            </a:r>
            <a:endParaRPr lang="cs-CZ" altLang="cs-CZ" dirty="0"/>
          </a:p>
        </p:txBody>
      </p:sp>
      <p:sp>
        <p:nvSpPr>
          <p:cNvPr id="96259" name="Rectangle 3"/>
          <p:cNvSpPr>
            <a:spLocks noGrp="1" noChangeArrowheads="1"/>
          </p:cNvSpPr>
          <p:nvPr>
            <p:ph type="body" idx="1"/>
          </p:nvPr>
        </p:nvSpPr>
        <p:spPr/>
        <p:txBody>
          <a:bodyPr/>
          <a:lstStyle/>
          <a:p>
            <a:pPr algn="just"/>
            <a:r>
              <a:rPr lang="cs-CZ" sz="1800" b="1" dirty="0" smtClean="0"/>
              <a:t>zásady </a:t>
            </a:r>
            <a:r>
              <a:rPr lang="cs-CZ" sz="1800" b="1" dirty="0"/>
              <a:t>a cíle </a:t>
            </a:r>
            <a:r>
              <a:rPr lang="cs-CZ" sz="1800" b="1" dirty="0" smtClean="0"/>
              <a:t>vzdělávání </a:t>
            </a:r>
            <a:r>
              <a:rPr lang="cs-CZ" sz="1800" dirty="0" smtClean="0"/>
              <a:t>(§ 2)</a:t>
            </a:r>
            <a:endParaRPr lang="cs-CZ" sz="1800" dirty="0"/>
          </a:p>
          <a:p>
            <a:pPr algn="just"/>
            <a:r>
              <a:rPr lang="cs-CZ" sz="1800" b="1" dirty="0" smtClean="0"/>
              <a:t>systém </a:t>
            </a:r>
            <a:r>
              <a:rPr lang="cs-CZ" sz="1800" b="1" dirty="0"/>
              <a:t>vzdělávacích </a:t>
            </a:r>
            <a:r>
              <a:rPr lang="cs-CZ" sz="1800" b="1" dirty="0" smtClean="0"/>
              <a:t>programů </a:t>
            </a:r>
            <a:r>
              <a:rPr lang="cs-CZ" sz="1800" dirty="0" smtClean="0"/>
              <a:t>(§ 3 a násl.)</a:t>
            </a:r>
            <a:endParaRPr lang="cs-CZ" sz="1800" dirty="0"/>
          </a:p>
          <a:p>
            <a:pPr algn="just"/>
            <a:r>
              <a:rPr lang="cs-CZ" sz="1800" b="1" dirty="0" smtClean="0"/>
              <a:t>vzdělávací soustava</a:t>
            </a:r>
            <a:r>
              <a:rPr lang="cs-CZ" sz="1800" dirty="0" smtClean="0"/>
              <a:t>; včetně </a:t>
            </a:r>
            <a:r>
              <a:rPr lang="cs-CZ" sz="1800" dirty="0"/>
              <a:t>problematiky </a:t>
            </a:r>
            <a:r>
              <a:rPr lang="cs-CZ" sz="1800" b="1" dirty="0"/>
              <a:t>školského rejstříku </a:t>
            </a:r>
            <a:r>
              <a:rPr lang="cs-CZ" sz="1800" dirty="0"/>
              <a:t>a </a:t>
            </a:r>
            <a:r>
              <a:rPr lang="cs-CZ" sz="1800" b="1" dirty="0"/>
              <a:t>školské </a:t>
            </a:r>
            <a:r>
              <a:rPr lang="cs-CZ" sz="1800" b="1" dirty="0" smtClean="0"/>
              <a:t>právnické osoby</a:t>
            </a:r>
            <a:r>
              <a:rPr lang="cs-CZ" sz="1800" dirty="0" smtClean="0"/>
              <a:t> (§ 7 a násl.)</a:t>
            </a:r>
            <a:endParaRPr lang="cs-CZ" sz="1800" dirty="0"/>
          </a:p>
          <a:p>
            <a:pPr algn="just"/>
            <a:r>
              <a:rPr lang="cs-CZ" sz="1800" b="1" dirty="0" smtClean="0"/>
              <a:t>hodnocení </a:t>
            </a:r>
            <a:r>
              <a:rPr lang="cs-CZ" sz="1800" b="1" dirty="0"/>
              <a:t>škol</a:t>
            </a:r>
            <a:r>
              <a:rPr lang="cs-CZ" sz="1800" dirty="0"/>
              <a:t>, školských zařízení a vzdělávací soustavy</a:t>
            </a:r>
          </a:p>
          <a:p>
            <a:pPr algn="just"/>
            <a:r>
              <a:rPr lang="cs-CZ" sz="1800" dirty="0" smtClean="0"/>
              <a:t>některá </a:t>
            </a:r>
            <a:r>
              <a:rPr lang="cs-CZ" sz="1800" dirty="0"/>
              <a:t>základní pravidla vzdělávání a jeho organizace </a:t>
            </a:r>
            <a:r>
              <a:rPr lang="cs-CZ" sz="1800" dirty="0" smtClean="0"/>
              <a:t>ve školách</a:t>
            </a:r>
            <a:endParaRPr lang="cs-CZ" sz="1800" dirty="0"/>
          </a:p>
          <a:p>
            <a:pPr algn="just"/>
            <a:r>
              <a:rPr lang="cs-CZ" sz="1800" dirty="0" smtClean="0"/>
              <a:t>práva </a:t>
            </a:r>
            <a:r>
              <a:rPr lang="cs-CZ" sz="1800" dirty="0"/>
              <a:t>a povinnosti žáků, studentů a zákonných zástupců</a:t>
            </a:r>
          </a:p>
          <a:p>
            <a:pPr algn="just"/>
            <a:r>
              <a:rPr lang="cs-CZ" sz="1800" dirty="0" smtClean="0"/>
              <a:t>uznávání </a:t>
            </a:r>
            <a:r>
              <a:rPr lang="cs-CZ" sz="1800" dirty="0"/>
              <a:t>zahraničního vzdělávání</a:t>
            </a:r>
          </a:p>
          <a:p>
            <a:pPr algn="just"/>
            <a:r>
              <a:rPr lang="cs-CZ" sz="1800" b="1" dirty="0" smtClean="0"/>
              <a:t>financování</a:t>
            </a:r>
            <a:r>
              <a:rPr lang="cs-CZ" sz="1800" dirty="0" smtClean="0"/>
              <a:t> </a:t>
            </a:r>
            <a:r>
              <a:rPr lang="cs-CZ" sz="1800" dirty="0"/>
              <a:t>škol a školských </a:t>
            </a:r>
            <a:r>
              <a:rPr lang="cs-CZ" sz="1800" dirty="0" smtClean="0"/>
              <a:t>zařízení (§ 160 a násl.)</a:t>
            </a:r>
            <a:endParaRPr lang="cs-CZ" altLang="cs-CZ" sz="1800" dirty="0"/>
          </a:p>
        </p:txBody>
      </p:sp>
    </p:spTree>
    <p:extLst>
      <p:ext uri="{BB962C8B-B14F-4D97-AF65-F5344CB8AC3E}">
        <p14:creationId xmlns:p14="http://schemas.microsoft.com/office/powerpoint/2010/main" val="3678554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14</a:t>
            </a:fld>
            <a:endParaRPr lang="cs-CZ" altLang="cs-CZ"/>
          </a:p>
        </p:txBody>
      </p:sp>
      <p:sp>
        <p:nvSpPr>
          <p:cNvPr id="96258" name="Rectangle 2"/>
          <p:cNvSpPr>
            <a:spLocks noGrp="1" noChangeArrowheads="1"/>
          </p:cNvSpPr>
          <p:nvPr>
            <p:ph type="title"/>
          </p:nvPr>
        </p:nvSpPr>
        <p:spPr/>
        <p:txBody>
          <a:bodyPr/>
          <a:lstStyle/>
          <a:p>
            <a:r>
              <a:rPr lang="cs-CZ" altLang="cs-CZ" dirty="0" smtClean="0"/>
              <a:t>Zásady vzdělávání (§ 2 ŠZ)</a:t>
            </a:r>
            <a:endParaRPr lang="cs-CZ" altLang="cs-CZ" dirty="0"/>
          </a:p>
        </p:txBody>
      </p:sp>
      <p:sp>
        <p:nvSpPr>
          <p:cNvPr id="96259" name="Rectangle 3"/>
          <p:cNvSpPr>
            <a:spLocks noGrp="1" noChangeArrowheads="1"/>
          </p:cNvSpPr>
          <p:nvPr>
            <p:ph type="body" idx="1"/>
          </p:nvPr>
        </p:nvSpPr>
        <p:spPr/>
        <p:txBody>
          <a:bodyPr/>
          <a:lstStyle/>
          <a:p>
            <a:pPr algn="just"/>
            <a:r>
              <a:rPr lang="cs-CZ" sz="1800" dirty="0"/>
              <a:t>rovného přístupu každého státního občana ČR nebo </a:t>
            </a:r>
            <a:r>
              <a:rPr lang="cs-CZ" sz="1800" dirty="0" smtClean="0"/>
              <a:t>jiného členského </a:t>
            </a:r>
            <a:r>
              <a:rPr lang="cs-CZ" sz="1800" dirty="0"/>
              <a:t>státu Evropské unie ke vzdělávání bez </a:t>
            </a:r>
            <a:r>
              <a:rPr lang="cs-CZ" sz="1800" dirty="0" smtClean="0"/>
              <a:t>jakékoli diskriminace</a:t>
            </a:r>
            <a:endParaRPr lang="cs-CZ" sz="1800" dirty="0"/>
          </a:p>
          <a:p>
            <a:pPr algn="just"/>
            <a:r>
              <a:rPr lang="cs-CZ" sz="1800" dirty="0" smtClean="0"/>
              <a:t>zohledňování </a:t>
            </a:r>
            <a:r>
              <a:rPr lang="cs-CZ" sz="1800" dirty="0"/>
              <a:t>vzdělávacích potřeb jednotlivce</a:t>
            </a:r>
          </a:p>
          <a:p>
            <a:pPr algn="just"/>
            <a:r>
              <a:rPr lang="cs-CZ" sz="1800" dirty="0" smtClean="0"/>
              <a:t>vzájemné </a:t>
            </a:r>
            <a:r>
              <a:rPr lang="cs-CZ" sz="1800" dirty="0"/>
              <a:t>úcty, respektu, názorové snášenlivosti, solidarity </a:t>
            </a:r>
            <a:r>
              <a:rPr lang="cs-CZ" sz="1800" dirty="0" smtClean="0"/>
              <a:t>a důstojnosti </a:t>
            </a:r>
            <a:r>
              <a:rPr lang="cs-CZ" sz="1800" dirty="0"/>
              <a:t>všech účastníků vzdělávání</a:t>
            </a:r>
          </a:p>
          <a:p>
            <a:pPr algn="just"/>
            <a:r>
              <a:rPr lang="cs-CZ" sz="1800" dirty="0" smtClean="0"/>
              <a:t>bezplatného </a:t>
            </a:r>
            <a:r>
              <a:rPr lang="cs-CZ" sz="1800" dirty="0"/>
              <a:t>základního a středního vzdělávání</a:t>
            </a:r>
          </a:p>
          <a:p>
            <a:pPr algn="just"/>
            <a:r>
              <a:rPr lang="cs-CZ" sz="1800" dirty="0" smtClean="0"/>
              <a:t>svobodného </a:t>
            </a:r>
            <a:r>
              <a:rPr lang="cs-CZ" sz="1800" dirty="0"/>
              <a:t>šíření poznatků, které vyplývají z výsledků </a:t>
            </a:r>
            <a:r>
              <a:rPr lang="cs-CZ" sz="1800" dirty="0" smtClean="0"/>
              <a:t>soudobého stavu </a:t>
            </a:r>
            <a:r>
              <a:rPr lang="cs-CZ" sz="1800" dirty="0"/>
              <a:t>poznání světa a jsou v souladu s obecnými cíli vzdělávání</a:t>
            </a:r>
          </a:p>
          <a:p>
            <a:pPr algn="just"/>
            <a:r>
              <a:rPr lang="cs-CZ" sz="1800" dirty="0" smtClean="0"/>
              <a:t>zdokonalování </a:t>
            </a:r>
            <a:r>
              <a:rPr lang="cs-CZ" sz="1800" dirty="0"/>
              <a:t>procesu vzdělávání</a:t>
            </a:r>
          </a:p>
          <a:p>
            <a:pPr algn="just"/>
            <a:r>
              <a:rPr lang="cs-CZ" sz="1800" dirty="0" smtClean="0"/>
              <a:t>hodnocení </a:t>
            </a:r>
            <a:r>
              <a:rPr lang="cs-CZ" sz="1800" dirty="0"/>
              <a:t>výsledků vzdělávání vzhledem k dosahování </a:t>
            </a:r>
            <a:r>
              <a:rPr lang="cs-CZ" sz="1800" dirty="0" smtClean="0"/>
              <a:t>cílů vzdělávání </a:t>
            </a:r>
            <a:r>
              <a:rPr lang="cs-CZ" sz="1800" dirty="0"/>
              <a:t>stanovených tímto zákonem a vzdělávacími programy</a:t>
            </a:r>
          </a:p>
          <a:p>
            <a:pPr algn="just"/>
            <a:r>
              <a:rPr lang="cs-CZ" sz="1800" dirty="0" smtClean="0"/>
              <a:t>možnosti </a:t>
            </a:r>
            <a:r>
              <a:rPr lang="cs-CZ" sz="1800" dirty="0"/>
              <a:t>každého vzdělávat se po dobu celého života při </a:t>
            </a:r>
            <a:r>
              <a:rPr lang="cs-CZ" sz="1800" dirty="0" smtClean="0"/>
              <a:t>vědomí spoluodpovědnosti </a:t>
            </a:r>
            <a:r>
              <a:rPr lang="cs-CZ" sz="1800" dirty="0"/>
              <a:t>za své vzdělávání</a:t>
            </a:r>
            <a:endParaRPr lang="cs-CZ" altLang="cs-CZ" sz="1800" dirty="0"/>
          </a:p>
        </p:txBody>
      </p:sp>
    </p:spTree>
    <p:extLst>
      <p:ext uri="{BB962C8B-B14F-4D97-AF65-F5344CB8AC3E}">
        <p14:creationId xmlns:p14="http://schemas.microsoft.com/office/powerpoint/2010/main" val="7000660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15</a:t>
            </a:fld>
            <a:endParaRPr lang="cs-CZ" altLang="cs-CZ"/>
          </a:p>
        </p:txBody>
      </p:sp>
      <p:sp>
        <p:nvSpPr>
          <p:cNvPr id="96258" name="Rectangle 2"/>
          <p:cNvSpPr>
            <a:spLocks noGrp="1" noChangeArrowheads="1"/>
          </p:cNvSpPr>
          <p:nvPr>
            <p:ph type="title"/>
          </p:nvPr>
        </p:nvSpPr>
        <p:spPr/>
        <p:txBody>
          <a:bodyPr/>
          <a:lstStyle/>
          <a:p>
            <a:r>
              <a:rPr lang="cs-CZ" altLang="cs-CZ" dirty="0" smtClean="0"/>
              <a:t>Cíle vzdělávání (§ 2 ŠZ)</a:t>
            </a:r>
            <a:endParaRPr lang="cs-CZ" altLang="cs-CZ" dirty="0"/>
          </a:p>
        </p:txBody>
      </p:sp>
      <p:sp>
        <p:nvSpPr>
          <p:cNvPr id="96259" name="Rectangle 3"/>
          <p:cNvSpPr>
            <a:spLocks noGrp="1" noChangeArrowheads="1"/>
          </p:cNvSpPr>
          <p:nvPr>
            <p:ph type="body" idx="1"/>
          </p:nvPr>
        </p:nvSpPr>
        <p:spPr/>
        <p:txBody>
          <a:bodyPr/>
          <a:lstStyle/>
          <a:p>
            <a:pPr algn="just"/>
            <a:r>
              <a:rPr lang="cs-CZ" sz="1800" dirty="0"/>
              <a:t>rozvoj osobnosti člověka</a:t>
            </a:r>
          </a:p>
          <a:p>
            <a:pPr algn="just"/>
            <a:r>
              <a:rPr lang="cs-CZ" sz="1800" dirty="0" smtClean="0"/>
              <a:t>získání </a:t>
            </a:r>
            <a:r>
              <a:rPr lang="cs-CZ" sz="1800" dirty="0"/>
              <a:t>všeobecného vzdělání nebo všeobecného a </a:t>
            </a:r>
            <a:r>
              <a:rPr lang="cs-CZ" sz="1800" dirty="0" smtClean="0"/>
              <a:t>odborného vzdělání</a:t>
            </a:r>
            <a:endParaRPr lang="cs-CZ" sz="1800" dirty="0"/>
          </a:p>
          <a:p>
            <a:pPr algn="just"/>
            <a:r>
              <a:rPr lang="cs-CZ" sz="1800" dirty="0" smtClean="0"/>
              <a:t>pochopení </a:t>
            </a:r>
            <a:r>
              <a:rPr lang="cs-CZ" sz="1800" dirty="0"/>
              <a:t>a uplatňování zásad demokracie a právního státu</a:t>
            </a:r>
            <a:r>
              <a:rPr lang="cs-CZ" sz="1800" dirty="0" smtClean="0"/>
              <a:t>, základních </a:t>
            </a:r>
            <a:r>
              <a:rPr lang="cs-CZ" sz="1800" dirty="0"/>
              <a:t>lidských práv a svobod spolu s odpovědností a </a:t>
            </a:r>
            <a:r>
              <a:rPr lang="cs-CZ" sz="1800" dirty="0" smtClean="0"/>
              <a:t>smyslem pro </a:t>
            </a:r>
            <a:r>
              <a:rPr lang="cs-CZ" sz="1800" dirty="0"/>
              <a:t>sociální soudržnost</a:t>
            </a:r>
          </a:p>
          <a:p>
            <a:pPr algn="just"/>
            <a:r>
              <a:rPr lang="cs-CZ" sz="1800" dirty="0" smtClean="0"/>
              <a:t>pochopení </a:t>
            </a:r>
            <a:r>
              <a:rPr lang="cs-CZ" sz="1800" dirty="0"/>
              <a:t>a uplatňování principu rovnosti žen a mužů </a:t>
            </a:r>
            <a:r>
              <a:rPr lang="cs-CZ" sz="1800" dirty="0" smtClean="0"/>
              <a:t>ve společnosti</a:t>
            </a:r>
            <a:endParaRPr lang="cs-CZ" sz="1800" dirty="0"/>
          </a:p>
          <a:p>
            <a:pPr algn="just"/>
            <a:r>
              <a:rPr lang="cs-CZ" sz="1800" dirty="0" smtClean="0"/>
              <a:t>utváření </a:t>
            </a:r>
            <a:r>
              <a:rPr lang="cs-CZ" sz="1800" dirty="0"/>
              <a:t>vědomí národní a státní příslušnosti a respektu k etnické</a:t>
            </a:r>
            <a:r>
              <a:rPr lang="cs-CZ" sz="1800" dirty="0" smtClean="0"/>
              <a:t>, národnostní</a:t>
            </a:r>
            <a:r>
              <a:rPr lang="cs-CZ" sz="1800" dirty="0"/>
              <a:t>, kulturní, jazykové a náboženské identitě každého</a:t>
            </a:r>
          </a:p>
          <a:p>
            <a:pPr algn="just"/>
            <a:r>
              <a:rPr lang="cs-CZ" sz="1800" dirty="0" smtClean="0"/>
              <a:t>poznání </a:t>
            </a:r>
            <a:r>
              <a:rPr lang="cs-CZ" sz="1800" dirty="0"/>
              <a:t>světových a evropských kulturních hodnot a tradic</a:t>
            </a:r>
            <a:r>
              <a:rPr lang="cs-CZ" sz="1800" dirty="0" smtClean="0"/>
              <a:t>, pochopení </a:t>
            </a:r>
            <a:r>
              <a:rPr lang="cs-CZ" sz="1800" dirty="0"/>
              <a:t>a osvojení zásad a pravidel vycházejících z </a:t>
            </a:r>
            <a:r>
              <a:rPr lang="cs-CZ" sz="1800" dirty="0" smtClean="0"/>
              <a:t>evropské integrace </a:t>
            </a:r>
            <a:r>
              <a:rPr lang="cs-CZ" sz="1800" dirty="0"/>
              <a:t>jako základu pro soužití v národním a </a:t>
            </a:r>
            <a:r>
              <a:rPr lang="cs-CZ" sz="1800" dirty="0" smtClean="0"/>
              <a:t>mezinárodním měřítku</a:t>
            </a:r>
            <a:endParaRPr lang="cs-CZ" sz="1800" dirty="0"/>
          </a:p>
          <a:p>
            <a:pPr algn="just"/>
            <a:r>
              <a:rPr lang="cs-CZ" sz="1800" dirty="0" smtClean="0"/>
              <a:t>získání </a:t>
            </a:r>
            <a:r>
              <a:rPr lang="cs-CZ" sz="1800" dirty="0"/>
              <a:t>a uplatňování znalostí o životním prostředí a jeho ochraně</a:t>
            </a:r>
            <a:endParaRPr lang="cs-CZ" altLang="cs-CZ" sz="1800" dirty="0"/>
          </a:p>
        </p:txBody>
      </p:sp>
    </p:spTree>
    <p:extLst>
      <p:ext uri="{BB962C8B-B14F-4D97-AF65-F5344CB8AC3E}">
        <p14:creationId xmlns:p14="http://schemas.microsoft.com/office/powerpoint/2010/main" val="1672846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16</a:t>
            </a:fld>
            <a:endParaRPr lang="cs-CZ" altLang="cs-CZ"/>
          </a:p>
        </p:txBody>
      </p:sp>
      <p:sp>
        <p:nvSpPr>
          <p:cNvPr id="96258" name="Rectangle 2"/>
          <p:cNvSpPr>
            <a:spLocks noGrp="1" noChangeArrowheads="1"/>
          </p:cNvSpPr>
          <p:nvPr>
            <p:ph type="title"/>
          </p:nvPr>
        </p:nvSpPr>
        <p:spPr/>
        <p:txBody>
          <a:bodyPr/>
          <a:lstStyle/>
          <a:p>
            <a:r>
              <a:rPr lang="cs-CZ" altLang="cs-CZ" dirty="0" smtClean="0"/>
              <a:t>Systém vzdělávacích programů</a:t>
            </a:r>
            <a:endParaRPr lang="cs-CZ" altLang="cs-CZ" dirty="0"/>
          </a:p>
        </p:txBody>
      </p:sp>
      <p:sp>
        <p:nvSpPr>
          <p:cNvPr id="96259" name="Rectangle 3"/>
          <p:cNvSpPr>
            <a:spLocks noGrp="1" noChangeArrowheads="1"/>
          </p:cNvSpPr>
          <p:nvPr>
            <p:ph type="body" idx="1"/>
          </p:nvPr>
        </p:nvSpPr>
        <p:spPr/>
        <p:txBody>
          <a:bodyPr/>
          <a:lstStyle/>
          <a:p>
            <a:pPr algn="just"/>
            <a:r>
              <a:rPr lang="cs-CZ" sz="1800" b="1" dirty="0" smtClean="0"/>
              <a:t>Národní </a:t>
            </a:r>
            <a:r>
              <a:rPr lang="cs-CZ" sz="1800" b="1" dirty="0"/>
              <a:t>program </a:t>
            </a:r>
            <a:r>
              <a:rPr lang="cs-CZ" sz="1800" b="1" dirty="0" smtClean="0"/>
              <a:t>vzdělávání </a:t>
            </a:r>
            <a:r>
              <a:rPr lang="cs-CZ" sz="1800" dirty="0" smtClean="0"/>
              <a:t>– zpracovává MŠMT, vláda předkládá Parlamentu ke schválení</a:t>
            </a:r>
            <a:endParaRPr lang="cs-CZ" sz="1800" dirty="0"/>
          </a:p>
          <a:p>
            <a:pPr algn="just"/>
            <a:r>
              <a:rPr lang="cs-CZ" sz="1800" b="1" dirty="0" smtClean="0"/>
              <a:t>rámcové </a:t>
            </a:r>
            <a:r>
              <a:rPr lang="cs-CZ" sz="1800" b="1" dirty="0"/>
              <a:t>vzdělávací </a:t>
            </a:r>
            <a:r>
              <a:rPr lang="cs-CZ" sz="1800" b="1" dirty="0" smtClean="0"/>
              <a:t>programy </a:t>
            </a:r>
            <a:r>
              <a:rPr lang="cs-CZ" sz="1800" dirty="0" smtClean="0"/>
              <a:t>- § 4 ŠZ, povinný </a:t>
            </a:r>
            <a:r>
              <a:rPr lang="cs-CZ" sz="1800" b="1" dirty="0" smtClean="0"/>
              <a:t>obsah, rozsah a podmínky vzdělávání</a:t>
            </a:r>
            <a:r>
              <a:rPr lang="cs-CZ" sz="1800" dirty="0" smtClean="0"/>
              <a:t>, </a:t>
            </a:r>
            <a:r>
              <a:rPr lang="cs-CZ" sz="1800" dirty="0" smtClean="0">
                <a:solidFill>
                  <a:srgbClr val="FF0000"/>
                </a:solidFill>
              </a:rPr>
              <a:t>závazné</a:t>
            </a:r>
            <a:r>
              <a:rPr lang="cs-CZ" sz="1800" dirty="0" smtClean="0"/>
              <a:t> pro školní vzdělávací programy, hodnocení, učebnice; vydává MŠMT (jiné ministerstvo)</a:t>
            </a:r>
            <a:endParaRPr lang="cs-CZ" sz="1800" dirty="0"/>
          </a:p>
          <a:p>
            <a:pPr algn="just"/>
            <a:r>
              <a:rPr lang="cs-CZ" sz="1800" b="1" dirty="0" smtClean="0"/>
              <a:t>školní </a:t>
            </a:r>
            <a:r>
              <a:rPr lang="cs-CZ" sz="1800" b="1" dirty="0"/>
              <a:t>vzdělávací </a:t>
            </a:r>
            <a:r>
              <a:rPr lang="cs-CZ" sz="1800" b="1" dirty="0" smtClean="0"/>
              <a:t>programy </a:t>
            </a:r>
            <a:r>
              <a:rPr lang="cs-CZ" sz="1800" dirty="0" smtClean="0"/>
              <a:t>- § 5 ŠZ, podle něj se v jednotliví škole uskutečňuje vzdělávání; vydává ředitel, člení se na předměty/moduly</a:t>
            </a:r>
            <a:endParaRPr lang="cs-CZ" sz="1800" dirty="0"/>
          </a:p>
          <a:p>
            <a:pPr algn="just"/>
            <a:r>
              <a:rPr lang="cs-CZ" sz="1800" b="1" dirty="0" smtClean="0"/>
              <a:t>vzdělávací </a:t>
            </a:r>
            <a:r>
              <a:rPr lang="cs-CZ" sz="1800" b="1" dirty="0"/>
              <a:t>programy pro vyšší odborné </a:t>
            </a:r>
            <a:r>
              <a:rPr lang="cs-CZ" sz="1800" b="1" dirty="0" smtClean="0"/>
              <a:t>vzdělávání </a:t>
            </a:r>
            <a:r>
              <a:rPr lang="cs-CZ" sz="1800" dirty="0" smtClean="0"/>
              <a:t>– 6 ŠZ, akreditace</a:t>
            </a:r>
          </a:p>
          <a:p>
            <a:pPr marL="0" indent="0" algn="just">
              <a:buNone/>
            </a:pPr>
            <a:endParaRPr lang="cs-CZ" sz="1800" dirty="0" smtClean="0"/>
          </a:p>
          <a:p>
            <a:pPr algn="just"/>
            <a:r>
              <a:rPr lang="cs-CZ" altLang="cs-CZ" sz="1800" dirty="0" smtClean="0"/>
              <a:t>NSS, </a:t>
            </a:r>
            <a:r>
              <a:rPr lang="cs-CZ" altLang="cs-CZ" sz="1800" dirty="0" err="1" smtClean="0"/>
              <a:t>sp</a:t>
            </a:r>
            <a:r>
              <a:rPr lang="cs-CZ" altLang="cs-CZ" sz="1800" dirty="0" smtClean="0"/>
              <a:t>. zn. 1 </a:t>
            </a:r>
            <a:r>
              <a:rPr lang="cs-CZ" altLang="cs-CZ" sz="1800" dirty="0" err="1" smtClean="0"/>
              <a:t>Ao</a:t>
            </a:r>
            <a:r>
              <a:rPr lang="cs-CZ" altLang="cs-CZ" sz="1800" dirty="0" smtClean="0"/>
              <a:t> 1/2011, č. 2444/2011 Sb. NSS, </a:t>
            </a:r>
            <a:r>
              <a:rPr lang="cs-CZ" altLang="cs-CZ" sz="1800" dirty="0"/>
              <a:t>„</a:t>
            </a:r>
            <a:r>
              <a:rPr lang="cs-CZ" altLang="cs-CZ" sz="1800" i="1" dirty="0"/>
              <a:t>Rámcový vzdělávací program </a:t>
            </a:r>
            <a:r>
              <a:rPr lang="cs-CZ" altLang="cs-CZ" sz="1800" i="1" dirty="0" smtClean="0"/>
              <a:t>… </a:t>
            </a:r>
            <a:r>
              <a:rPr lang="cs-CZ" altLang="cs-CZ" sz="1800" i="1" dirty="0" smtClean="0">
                <a:solidFill>
                  <a:srgbClr val="FF0000"/>
                </a:solidFill>
              </a:rPr>
              <a:t>je </a:t>
            </a:r>
            <a:r>
              <a:rPr lang="cs-CZ" altLang="cs-CZ" sz="1800" i="1" dirty="0">
                <a:solidFill>
                  <a:srgbClr val="FF0000"/>
                </a:solidFill>
              </a:rPr>
              <a:t>tzv. vnitřním předpisem, nikoliv opatřením obecné povahy</a:t>
            </a:r>
            <a:r>
              <a:rPr lang="cs-CZ" altLang="cs-CZ" sz="1800" dirty="0" smtClean="0"/>
              <a:t>.“</a:t>
            </a:r>
            <a:endParaRPr lang="cs-CZ" altLang="cs-CZ" sz="1800" dirty="0"/>
          </a:p>
        </p:txBody>
      </p:sp>
    </p:spTree>
    <p:extLst>
      <p:ext uri="{BB962C8B-B14F-4D97-AF65-F5344CB8AC3E}">
        <p14:creationId xmlns:p14="http://schemas.microsoft.com/office/powerpoint/2010/main" val="37634417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17</a:t>
            </a:fld>
            <a:endParaRPr lang="cs-CZ" altLang="cs-CZ"/>
          </a:p>
        </p:txBody>
      </p:sp>
      <p:sp>
        <p:nvSpPr>
          <p:cNvPr id="96258" name="Rectangle 2"/>
          <p:cNvSpPr>
            <a:spLocks noGrp="1" noChangeArrowheads="1"/>
          </p:cNvSpPr>
          <p:nvPr>
            <p:ph type="title"/>
          </p:nvPr>
        </p:nvSpPr>
        <p:spPr/>
        <p:txBody>
          <a:bodyPr/>
          <a:lstStyle/>
          <a:p>
            <a:r>
              <a:rPr lang="cs-CZ" altLang="cs-CZ" dirty="0" smtClean="0"/>
              <a:t>Vzdělávací soustava</a:t>
            </a:r>
            <a:endParaRPr lang="cs-CZ" altLang="cs-CZ" dirty="0"/>
          </a:p>
        </p:txBody>
      </p:sp>
      <p:sp>
        <p:nvSpPr>
          <p:cNvPr id="96259" name="Rectangle 3"/>
          <p:cNvSpPr>
            <a:spLocks noGrp="1" noChangeArrowheads="1"/>
          </p:cNvSpPr>
          <p:nvPr>
            <p:ph type="body" idx="1"/>
          </p:nvPr>
        </p:nvSpPr>
        <p:spPr/>
        <p:txBody>
          <a:bodyPr/>
          <a:lstStyle/>
          <a:p>
            <a:pPr marL="0" indent="0" algn="just">
              <a:buNone/>
            </a:pPr>
            <a:r>
              <a:rPr lang="cs-CZ" sz="1800" dirty="0" smtClean="0"/>
              <a:t> </a:t>
            </a:r>
            <a:r>
              <a:rPr lang="cs-CZ" sz="1800" b="1" dirty="0"/>
              <a:t>hierarchický </a:t>
            </a:r>
            <a:r>
              <a:rPr lang="cs-CZ" sz="1800" b="1" dirty="0" smtClean="0"/>
              <a:t>systém (§ 7 odst. 3 a 4 ŠZ)</a:t>
            </a:r>
            <a:endParaRPr lang="cs-CZ" sz="1800" b="1" dirty="0"/>
          </a:p>
          <a:p>
            <a:pPr algn="just"/>
            <a:r>
              <a:rPr lang="cs-CZ" sz="1800" b="1" i="1" dirty="0" smtClean="0"/>
              <a:t>školy </a:t>
            </a:r>
            <a:r>
              <a:rPr lang="cs-CZ" sz="1800" dirty="0"/>
              <a:t>(uskutečňování vzdělávání podle </a:t>
            </a:r>
            <a:r>
              <a:rPr lang="cs-CZ" sz="1800" dirty="0" smtClean="0"/>
              <a:t>vzdělávacích programů</a:t>
            </a:r>
            <a:r>
              <a:rPr lang="cs-CZ" sz="1800" dirty="0"/>
              <a:t>)</a:t>
            </a:r>
          </a:p>
          <a:p>
            <a:pPr lvl="1" algn="just"/>
            <a:r>
              <a:rPr lang="cs-CZ" sz="1800" dirty="0" smtClean="0"/>
              <a:t>mateřská </a:t>
            </a:r>
            <a:r>
              <a:rPr lang="cs-CZ" sz="1800" dirty="0"/>
              <a:t>škola</a:t>
            </a:r>
          </a:p>
          <a:p>
            <a:pPr lvl="1" algn="just"/>
            <a:r>
              <a:rPr lang="cs-CZ" sz="1800" dirty="0" smtClean="0"/>
              <a:t>základní </a:t>
            </a:r>
            <a:r>
              <a:rPr lang="cs-CZ" sz="1800" dirty="0"/>
              <a:t>škola</a:t>
            </a:r>
          </a:p>
          <a:p>
            <a:pPr lvl="1" algn="just"/>
            <a:r>
              <a:rPr lang="cs-CZ" sz="1800" dirty="0" smtClean="0"/>
              <a:t>střední škola (</a:t>
            </a:r>
            <a:r>
              <a:rPr lang="cs-CZ" sz="1800" dirty="0"/>
              <a:t>gymnázium, střední odborná škola a </a:t>
            </a:r>
            <a:r>
              <a:rPr lang="cs-CZ" sz="1800" dirty="0" smtClean="0"/>
              <a:t>střední odborné </a:t>
            </a:r>
            <a:r>
              <a:rPr lang="cs-CZ" sz="1800" dirty="0"/>
              <a:t>učiliště)</a:t>
            </a:r>
          </a:p>
          <a:p>
            <a:pPr lvl="1" algn="just"/>
            <a:r>
              <a:rPr lang="cs-CZ" sz="1800" dirty="0" smtClean="0"/>
              <a:t>konzervatoř</a:t>
            </a:r>
            <a:endParaRPr lang="cs-CZ" sz="1800" dirty="0"/>
          </a:p>
          <a:p>
            <a:pPr lvl="1" algn="just"/>
            <a:r>
              <a:rPr lang="cs-CZ" sz="1800" dirty="0" smtClean="0"/>
              <a:t>vyšší </a:t>
            </a:r>
            <a:r>
              <a:rPr lang="cs-CZ" sz="1800" dirty="0"/>
              <a:t>odborná škola</a:t>
            </a:r>
          </a:p>
          <a:p>
            <a:pPr lvl="1" algn="just"/>
            <a:r>
              <a:rPr lang="cs-CZ" sz="1800" dirty="0" smtClean="0"/>
              <a:t>základní </a:t>
            </a:r>
            <a:r>
              <a:rPr lang="cs-CZ" sz="1800" dirty="0"/>
              <a:t>umělecká škola a </a:t>
            </a:r>
            <a:endParaRPr lang="cs-CZ" sz="1800" dirty="0" smtClean="0"/>
          </a:p>
          <a:p>
            <a:pPr lvl="1" algn="just"/>
            <a:r>
              <a:rPr lang="cs-CZ" sz="1800" dirty="0" smtClean="0"/>
              <a:t>jazyková </a:t>
            </a:r>
            <a:r>
              <a:rPr lang="cs-CZ" sz="1800" dirty="0"/>
              <a:t>škola s právem </a:t>
            </a:r>
            <a:r>
              <a:rPr lang="cs-CZ" sz="1800" dirty="0" smtClean="0"/>
              <a:t>státní jazykové </a:t>
            </a:r>
            <a:r>
              <a:rPr lang="cs-CZ" sz="1800" dirty="0"/>
              <a:t>zkoušky</a:t>
            </a:r>
          </a:p>
          <a:p>
            <a:pPr algn="just"/>
            <a:r>
              <a:rPr lang="cs-CZ" sz="1800" b="1" i="1" dirty="0" smtClean="0"/>
              <a:t>školská </a:t>
            </a:r>
            <a:r>
              <a:rPr lang="cs-CZ" sz="1800" b="1" i="1" dirty="0"/>
              <a:t>zařízení </a:t>
            </a:r>
            <a:r>
              <a:rPr lang="cs-CZ" sz="1800" dirty="0"/>
              <a:t>(doprovodné aktivity – služby </a:t>
            </a:r>
            <a:r>
              <a:rPr lang="cs-CZ" sz="1800" dirty="0" smtClean="0"/>
              <a:t>a vzdělávání)</a:t>
            </a:r>
          </a:p>
          <a:p>
            <a:pPr algn="just"/>
            <a:r>
              <a:rPr lang="cs-CZ" altLang="cs-CZ" sz="1800" dirty="0" smtClean="0"/>
              <a:t>Podmínkou je </a:t>
            </a:r>
            <a:r>
              <a:rPr lang="cs-CZ" altLang="cs-CZ" sz="1800" b="1" dirty="0" smtClean="0"/>
              <a:t>zápis do školského rejstříku</a:t>
            </a:r>
            <a:endParaRPr lang="cs-CZ" altLang="cs-CZ" sz="1800" b="1" dirty="0"/>
          </a:p>
        </p:txBody>
      </p:sp>
    </p:spTree>
    <p:extLst>
      <p:ext uri="{BB962C8B-B14F-4D97-AF65-F5344CB8AC3E}">
        <p14:creationId xmlns:p14="http://schemas.microsoft.com/office/powerpoint/2010/main" val="36102369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18</a:t>
            </a:fld>
            <a:endParaRPr lang="cs-CZ" altLang="cs-CZ"/>
          </a:p>
        </p:txBody>
      </p:sp>
      <p:sp>
        <p:nvSpPr>
          <p:cNvPr id="96258" name="Rectangle 2"/>
          <p:cNvSpPr>
            <a:spLocks noGrp="1" noChangeArrowheads="1"/>
          </p:cNvSpPr>
          <p:nvPr>
            <p:ph type="title"/>
          </p:nvPr>
        </p:nvSpPr>
        <p:spPr/>
        <p:txBody>
          <a:bodyPr/>
          <a:lstStyle/>
          <a:p>
            <a:r>
              <a:rPr lang="cs-CZ" altLang="cs-CZ" dirty="0" smtClean="0"/>
              <a:t>Školský rejstřík (§ 141 ŠZ)</a:t>
            </a:r>
            <a:endParaRPr lang="cs-CZ" altLang="cs-CZ" dirty="0"/>
          </a:p>
        </p:txBody>
      </p:sp>
      <p:sp>
        <p:nvSpPr>
          <p:cNvPr id="96259" name="Rectangle 3"/>
          <p:cNvSpPr>
            <a:spLocks noGrp="1" noChangeArrowheads="1"/>
          </p:cNvSpPr>
          <p:nvPr>
            <p:ph type="body" idx="1"/>
          </p:nvPr>
        </p:nvSpPr>
        <p:spPr/>
        <p:txBody>
          <a:bodyPr/>
          <a:lstStyle/>
          <a:p>
            <a:pPr algn="just"/>
            <a:r>
              <a:rPr lang="cs-CZ" sz="1800" b="1" dirty="0" smtClean="0"/>
              <a:t>veřejný </a:t>
            </a:r>
            <a:r>
              <a:rPr lang="cs-CZ" sz="1800" b="1" dirty="0"/>
              <a:t>seznam</a:t>
            </a:r>
          </a:p>
          <a:p>
            <a:pPr lvl="1" algn="just"/>
            <a:r>
              <a:rPr lang="cs-CZ" sz="1800" dirty="0" smtClean="0"/>
              <a:t>zápis </a:t>
            </a:r>
            <a:r>
              <a:rPr lang="cs-CZ" sz="1800" dirty="0"/>
              <a:t>= podmínka výkonu činnosti školy a </a:t>
            </a:r>
            <a:r>
              <a:rPr lang="cs-CZ" sz="1800" dirty="0" smtClean="0"/>
              <a:t>školského zařízení, nárok na financování</a:t>
            </a:r>
          </a:p>
          <a:p>
            <a:pPr lvl="1" algn="just"/>
            <a:r>
              <a:rPr lang="cs-CZ" sz="1800" dirty="0" smtClean="0"/>
              <a:t>Řízení o zápisu (§ 145 a násl. ŠZ, zamítnutí x vyhovění </a:t>
            </a:r>
            <a:r>
              <a:rPr lang="cs-CZ" sz="1800" dirty="0" smtClean="0"/>
              <a:t>zápisu)</a:t>
            </a:r>
            <a:endParaRPr lang="cs-CZ" sz="1800" dirty="0"/>
          </a:p>
          <a:p>
            <a:pPr marL="800100" lvl="1" indent="-342900" algn="just">
              <a:buFont typeface="+mj-lt"/>
              <a:buAutoNum type="arabicPeriod"/>
            </a:pPr>
            <a:r>
              <a:rPr lang="cs-CZ" sz="1800" b="1" dirty="0" smtClean="0"/>
              <a:t>Rejstřík </a:t>
            </a:r>
            <a:r>
              <a:rPr lang="cs-CZ" sz="1800" b="1" dirty="0"/>
              <a:t>škol a školských zařízení</a:t>
            </a:r>
          </a:p>
          <a:p>
            <a:pPr marL="800100" lvl="1" indent="-342900" algn="just">
              <a:buFont typeface="+mj-lt"/>
              <a:buAutoNum type="arabicPeriod"/>
            </a:pPr>
            <a:r>
              <a:rPr lang="cs-CZ" sz="1800" b="1" dirty="0" smtClean="0"/>
              <a:t>Rejstřík </a:t>
            </a:r>
            <a:r>
              <a:rPr lang="cs-CZ" sz="1800" b="1" dirty="0"/>
              <a:t>školských právnických </a:t>
            </a:r>
            <a:r>
              <a:rPr lang="cs-CZ" sz="1800" b="1" dirty="0" smtClean="0"/>
              <a:t>osob - </a:t>
            </a:r>
            <a:r>
              <a:rPr lang="cs-CZ" sz="1800" dirty="0" smtClean="0"/>
              <a:t>specifická </a:t>
            </a:r>
            <a:r>
              <a:rPr lang="cs-CZ" sz="1800" dirty="0"/>
              <a:t>právnická osoba podle školského zákona </a:t>
            </a:r>
            <a:r>
              <a:rPr lang="cs-CZ" sz="1800" dirty="0" smtClean="0"/>
              <a:t>za účelem </a:t>
            </a:r>
            <a:r>
              <a:rPr lang="cs-CZ" sz="1800" dirty="0"/>
              <a:t>poskytování vzdělávání podle </a:t>
            </a:r>
            <a:r>
              <a:rPr lang="cs-CZ" sz="1800" dirty="0" smtClean="0"/>
              <a:t>vzdělávacích programů (§ 124 ŠZ)</a:t>
            </a:r>
            <a:endParaRPr lang="cs-CZ" altLang="cs-CZ" sz="1800" dirty="0"/>
          </a:p>
        </p:txBody>
      </p:sp>
    </p:spTree>
    <p:extLst>
      <p:ext uri="{BB962C8B-B14F-4D97-AF65-F5344CB8AC3E}">
        <p14:creationId xmlns:p14="http://schemas.microsoft.com/office/powerpoint/2010/main" val="25438116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19</a:t>
            </a:fld>
            <a:endParaRPr lang="cs-CZ" altLang="cs-CZ"/>
          </a:p>
        </p:txBody>
      </p:sp>
      <p:sp>
        <p:nvSpPr>
          <p:cNvPr id="96258" name="Rectangle 2"/>
          <p:cNvSpPr>
            <a:spLocks noGrp="1" noChangeArrowheads="1"/>
          </p:cNvSpPr>
          <p:nvPr>
            <p:ph type="title"/>
          </p:nvPr>
        </p:nvSpPr>
        <p:spPr/>
        <p:txBody>
          <a:bodyPr/>
          <a:lstStyle/>
          <a:p>
            <a:r>
              <a:rPr lang="cs-CZ" altLang="cs-CZ" dirty="0" smtClean="0"/>
              <a:t>Hodnocení škol (§ 12 ŠZ)</a:t>
            </a:r>
            <a:endParaRPr lang="cs-CZ" altLang="cs-CZ" dirty="0"/>
          </a:p>
        </p:txBody>
      </p:sp>
      <p:sp>
        <p:nvSpPr>
          <p:cNvPr id="96259" name="Rectangle 3"/>
          <p:cNvSpPr>
            <a:spLocks noGrp="1" noChangeArrowheads="1"/>
          </p:cNvSpPr>
          <p:nvPr>
            <p:ph type="body" idx="1"/>
          </p:nvPr>
        </p:nvSpPr>
        <p:spPr/>
        <p:txBody>
          <a:bodyPr/>
          <a:lstStyle/>
          <a:p>
            <a:pPr algn="just"/>
            <a:r>
              <a:rPr lang="cs-CZ" sz="1800" b="1" u="sng" dirty="0"/>
              <a:t>každoročně</a:t>
            </a:r>
          </a:p>
          <a:p>
            <a:pPr lvl="1" algn="just"/>
            <a:r>
              <a:rPr lang="cs-CZ" sz="1800" dirty="0" smtClean="0"/>
              <a:t>výroční </a:t>
            </a:r>
            <a:r>
              <a:rPr lang="cs-CZ" sz="1800" dirty="0"/>
              <a:t>zpráva o stavu a rozvoji vzdělávací soustavy v </a:t>
            </a:r>
            <a:r>
              <a:rPr lang="cs-CZ" sz="1800" dirty="0" smtClean="0"/>
              <a:t>ČR</a:t>
            </a:r>
          </a:p>
          <a:p>
            <a:pPr lvl="1" algn="just"/>
            <a:r>
              <a:rPr lang="cs-CZ" sz="1800" dirty="0" smtClean="0"/>
              <a:t>výroční </a:t>
            </a:r>
            <a:r>
              <a:rPr lang="cs-CZ" sz="1800" dirty="0"/>
              <a:t>zpráva České školní inspekce</a:t>
            </a:r>
          </a:p>
          <a:p>
            <a:pPr lvl="1" algn="just"/>
            <a:r>
              <a:rPr lang="cs-CZ" sz="1800" dirty="0" smtClean="0"/>
              <a:t>výroční </a:t>
            </a:r>
            <a:r>
              <a:rPr lang="cs-CZ" sz="1800" dirty="0"/>
              <a:t>zpráva o stavu a rozvoji vzdělávací soustavy </a:t>
            </a:r>
            <a:r>
              <a:rPr lang="cs-CZ" sz="1800" dirty="0" smtClean="0"/>
              <a:t>v kraji</a:t>
            </a:r>
            <a:endParaRPr lang="cs-CZ" sz="1800" dirty="0"/>
          </a:p>
          <a:p>
            <a:pPr lvl="1" algn="just"/>
            <a:r>
              <a:rPr lang="cs-CZ" sz="1800" dirty="0" smtClean="0"/>
              <a:t>výroční </a:t>
            </a:r>
            <a:r>
              <a:rPr lang="cs-CZ" sz="1800" dirty="0"/>
              <a:t>zpráva o činnosti školy</a:t>
            </a:r>
          </a:p>
          <a:p>
            <a:pPr algn="just"/>
            <a:r>
              <a:rPr lang="cs-CZ" sz="1800" b="1" u="sng" dirty="0" smtClean="0"/>
              <a:t>hodnocení </a:t>
            </a:r>
            <a:r>
              <a:rPr lang="cs-CZ" sz="1800" b="1" u="sng" dirty="0"/>
              <a:t>školy </a:t>
            </a:r>
            <a:r>
              <a:rPr lang="cs-CZ" sz="1800" dirty="0"/>
              <a:t>= vlastní + hodnocení Českou </a:t>
            </a:r>
            <a:r>
              <a:rPr lang="cs-CZ" sz="1800" dirty="0" smtClean="0"/>
              <a:t>školní inspekcí</a:t>
            </a:r>
            <a:endParaRPr lang="cs-CZ" altLang="cs-CZ" sz="1800" dirty="0"/>
          </a:p>
        </p:txBody>
      </p:sp>
    </p:spTree>
    <p:extLst>
      <p:ext uri="{BB962C8B-B14F-4D97-AF65-F5344CB8AC3E}">
        <p14:creationId xmlns:p14="http://schemas.microsoft.com/office/powerpoint/2010/main" val="2996727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Správa školství</a:t>
            </a:r>
            <a:endParaRPr lang="cs-CZ" dirty="0"/>
          </a:p>
        </p:txBody>
      </p:sp>
      <p:sp>
        <p:nvSpPr>
          <p:cNvPr id="3" name="Zástupný symbol pro obsah 2"/>
          <p:cNvSpPr>
            <a:spLocks noGrp="1"/>
          </p:cNvSpPr>
          <p:nvPr>
            <p:ph idx="1"/>
          </p:nvPr>
        </p:nvSpPr>
        <p:spPr/>
        <p:txBody>
          <a:bodyPr/>
          <a:lstStyle/>
          <a:p>
            <a:pPr algn="just"/>
            <a:r>
              <a:rPr lang="cs-CZ" i="1" dirty="0" smtClean="0"/>
              <a:t>Každý má zkušenost – každý má pocit, že tomu rozumí</a:t>
            </a:r>
          </a:p>
          <a:p>
            <a:pPr marL="0" indent="0" algn="just">
              <a:buNone/>
            </a:pPr>
            <a:endParaRPr lang="cs-CZ" i="1" dirty="0" smtClean="0"/>
          </a:p>
          <a:p>
            <a:pPr algn="just"/>
            <a:r>
              <a:rPr lang="cs-CZ" b="1" dirty="0" smtClean="0"/>
              <a:t>Školské právo </a:t>
            </a:r>
            <a:r>
              <a:rPr lang="cs-CZ" dirty="0" smtClean="0"/>
              <a:t>– součást tzv. zvláštní části správního práva, veřejnoprávní charakter, vzdělávací aktivity zaručené a realizované státem (přímo x nepřímo)</a:t>
            </a:r>
          </a:p>
          <a:p>
            <a:pPr algn="just"/>
            <a:r>
              <a:rPr lang="cs-CZ" b="1" dirty="0" smtClean="0">
                <a:solidFill>
                  <a:srgbClr val="FF0000"/>
                </a:solidFill>
              </a:rPr>
              <a:t>Veřejné subjektivní právo na vzdělání</a:t>
            </a:r>
            <a:r>
              <a:rPr lang="cs-CZ" dirty="0" smtClean="0"/>
              <a:t>, </a:t>
            </a:r>
            <a:r>
              <a:rPr lang="cs-CZ" b="1" dirty="0" smtClean="0"/>
              <a:t>veřejnoprávní</a:t>
            </a:r>
            <a:r>
              <a:rPr lang="cs-CZ" dirty="0" smtClean="0"/>
              <a:t> povaha poskytovatelů (škol), </a:t>
            </a:r>
            <a:r>
              <a:rPr lang="cs-CZ" b="1" dirty="0" smtClean="0"/>
              <a:t>veřejnoprávní</a:t>
            </a:r>
            <a:r>
              <a:rPr lang="cs-CZ" dirty="0" smtClean="0"/>
              <a:t> prostředky (formy) a metody – soudní ochrana poskytovaná správním soudnictvím (§ 2 SŘS)</a:t>
            </a:r>
          </a:p>
          <a:p>
            <a:pPr algn="just"/>
            <a:r>
              <a:rPr lang="cs-CZ" dirty="0" smtClean="0"/>
              <a:t>Jde o </a:t>
            </a:r>
            <a:r>
              <a:rPr lang="cs-CZ" b="1" dirty="0" smtClean="0"/>
              <a:t>veřejnou službu </a:t>
            </a:r>
            <a:r>
              <a:rPr lang="cs-CZ" dirty="0" smtClean="0"/>
              <a:t>(§ 2 odst. 3 ŠZ)</a:t>
            </a:r>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3564581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20</a:t>
            </a:fld>
            <a:endParaRPr lang="cs-CZ" altLang="cs-CZ"/>
          </a:p>
        </p:txBody>
      </p:sp>
      <p:sp>
        <p:nvSpPr>
          <p:cNvPr id="96258" name="Rectangle 2"/>
          <p:cNvSpPr>
            <a:spLocks noGrp="1" noChangeArrowheads="1"/>
          </p:cNvSpPr>
          <p:nvPr>
            <p:ph type="title"/>
          </p:nvPr>
        </p:nvSpPr>
        <p:spPr/>
        <p:txBody>
          <a:bodyPr/>
          <a:lstStyle/>
          <a:p>
            <a:r>
              <a:rPr lang="cs-CZ" altLang="cs-CZ" dirty="0" smtClean="0"/>
              <a:t>Práva žáků, studentů a jejich zákonných zástupců (§ 21 ŠZ)</a:t>
            </a:r>
            <a:endParaRPr lang="cs-CZ" altLang="cs-CZ" dirty="0"/>
          </a:p>
        </p:txBody>
      </p:sp>
      <p:sp>
        <p:nvSpPr>
          <p:cNvPr id="96259" name="Rectangle 3"/>
          <p:cNvSpPr>
            <a:spLocks noGrp="1" noChangeArrowheads="1"/>
          </p:cNvSpPr>
          <p:nvPr>
            <p:ph type="body" idx="1"/>
          </p:nvPr>
        </p:nvSpPr>
        <p:spPr/>
        <p:txBody>
          <a:bodyPr/>
          <a:lstStyle/>
          <a:p>
            <a:pPr algn="just"/>
            <a:r>
              <a:rPr lang="cs-CZ" sz="1800" dirty="0"/>
              <a:t>na vzdělávání a školské služby podle školského zákona</a:t>
            </a:r>
          </a:p>
          <a:p>
            <a:pPr algn="just"/>
            <a:r>
              <a:rPr lang="cs-CZ" sz="1800" dirty="0" smtClean="0"/>
              <a:t>na </a:t>
            </a:r>
            <a:r>
              <a:rPr lang="cs-CZ" sz="1800" dirty="0"/>
              <a:t>informace o průběhu a výsledcích svého vzdělávání</a:t>
            </a:r>
          </a:p>
          <a:p>
            <a:pPr algn="just"/>
            <a:r>
              <a:rPr lang="cs-CZ" sz="1800" dirty="0" smtClean="0"/>
              <a:t>volit </a:t>
            </a:r>
            <a:r>
              <a:rPr lang="cs-CZ" sz="1800" dirty="0"/>
              <a:t>a být voleni do školské rady, jsou-li zletilí</a:t>
            </a:r>
          </a:p>
          <a:p>
            <a:pPr algn="just"/>
            <a:r>
              <a:rPr lang="cs-CZ" sz="1800" dirty="0" smtClean="0"/>
              <a:t>zakládat </a:t>
            </a:r>
            <a:r>
              <a:rPr lang="cs-CZ" sz="1800" dirty="0"/>
              <a:t>v rámci školy samosprávné orgány žáků </a:t>
            </a:r>
            <a:r>
              <a:rPr lang="cs-CZ" sz="1800" dirty="0" smtClean="0"/>
              <a:t>a </a:t>
            </a:r>
            <a:r>
              <a:rPr lang="pl-PL" sz="1800" dirty="0" smtClean="0"/>
              <a:t>studentů</a:t>
            </a:r>
            <a:r>
              <a:rPr lang="pl-PL" sz="1800" dirty="0"/>
              <a:t>, volit a být do nich voleni, pracovat v nich </a:t>
            </a:r>
            <a:r>
              <a:rPr lang="pl-PL" sz="1800" dirty="0" smtClean="0"/>
              <a:t>a </a:t>
            </a:r>
            <a:r>
              <a:rPr lang="cs-CZ" sz="1800" dirty="0" smtClean="0"/>
              <a:t>jejich </a:t>
            </a:r>
            <a:r>
              <a:rPr lang="cs-CZ" sz="1800" dirty="0"/>
              <a:t>prostřednictvím se obracet na ředitele školy</a:t>
            </a:r>
          </a:p>
          <a:p>
            <a:pPr algn="just"/>
            <a:r>
              <a:rPr lang="cs-CZ" sz="1800" dirty="0" smtClean="0"/>
              <a:t>vyjadřovat </a:t>
            </a:r>
            <a:r>
              <a:rPr lang="cs-CZ" sz="1800" dirty="0"/>
              <a:t>se ke všem rozhodnutím týkajícím </a:t>
            </a:r>
            <a:r>
              <a:rPr lang="cs-CZ" sz="1800" dirty="0" smtClean="0"/>
              <a:t>se podstatných </a:t>
            </a:r>
            <a:r>
              <a:rPr lang="cs-CZ" sz="1800" dirty="0"/>
              <a:t>záležitostí jejich vzdělávání, </a:t>
            </a:r>
            <a:r>
              <a:rPr lang="cs-CZ" sz="1800" dirty="0" smtClean="0"/>
              <a:t>přičemž jejich </a:t>
            </a:r>
            <a:r>
              <a:rPr lang="cs-CZ" sz="1800" dirty="0"/>
              <a:t>vyjádřením musí být věnována </a:t>
            </a:r>
            <a:r>
              <a:rPr lang="cs-CZ" sz="1800" dirty="0" smtClean="0"/>
              <a:t>pozornost odpovídající </a:t>
            </a:r>
            <a:r>
              <a:rPr lang="cs-CZ" sz="1800" dirty="0"/>
              <a:t>jejich věku a stupni vývoje,</a:t>
            </a:r>
          </a:p>
          <a:p>
            <a:pPr algn="just"/>
            <a:r>
              <a:rPr lang="cs-CZ" sz="1800" dirty="0" smtClean="0"/>
              <a:t>na </a:t>
            </a:r>
            <a:r>
              <a:rPr lang="cs-CZ" sz="1800" dirty="0"/>
              <a:t>informace a poradenskou pomoc</a:t>
            </a:r>
            <a:endParaRPr lang="cs-CZ" altLang="cs-CZ" sz="1800" dirty="0"/>
          </a:p>
        </p:txBody>
      </p:sp>
    </p:spTree>
    <p:extLst>
      <p:ext uri="{BB962C8B-B14F-4D97-AF65-F5344CB8AC3E}">
        <p14:creationId xmlns:p14="http://schemas.microsoft.com/office/powerpoint/2010/main" val="1760238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21</a:t>
            </a:fld>
            <a:endParaRPr lang="cs-CZ" altLang="cs-CZ"/>
          </a:p>
        </p:txBody>
      </p:sp>
      <p:sp>
        <p:nvSpPr>
          <p:cNvPr id="96258" name="Rectangle 2"/>
          <p:cNvSpPr>
            <a:spLocks noGrp="1" noChangeArrowheads="1"/>
          </p:cNvSpPr>
          <p:nvPr>
            <p:ph type="title"/>
          </p:nvPr>
        </p:nvSpPr>
        <p:spPr/>
        <p:txBody>
          <a:bodyPr/>
          <a:lstStyle/>
          <a:p>
            <a:r>
              <a:rPr lang="cs-CZ" altLang="cs-CZ" dirty="0" smtClean="0"/>
              <a:t>Povinnosti žáků, studentů a jejich zákonných zástupců (§ 22 ŠZ)</a:t>
            </a:r>
            <a:endParaRPr lang="cs-CZ" altLang="cs-CZ" dirty="0"/>
          </a:p>
        </p:txBody>
      </p:sp>
      <p:sp>
        <p:nvSpPr>
          <p:cNvPr id="96259" name="Rectangle 3"/>
          <p:cNvSpPr>
            <a:spLocks noGrp="1" noChangeArrowheads="1"/>
          </p:cNvSpPr>
          <p:nvPr>
            <p:ph type="body" idx="1"/>
          </p:nvPr>
        </p:nvSpPr>
        <p:spPr/>
        <p:txBody>
          <a:bodyPr/>
          <a:lstStyle/>
          <a:p>
            <a:pPr algn="just"/>
            <a:r>
              <a:rPr lang="cs-CZ" sz="1800" dirty="0"/>
              <a:t>řádně docházet do školy nebo školského zařízení </a:t>
            </a:r>
            <a:r>
              <a:rPr lang="cs-CZ" sz="1800" dirty="0" smtClean="0"/>
              <a:t>a řádně </a:t>
            </a:r>
            <a:r>
              <a:rPr lang="cs-CZ" sz="1800" dirty="0"/>
              <a:t>se vzdělávat</a:t>
            </a:r>
          </a:p>
          <a:p>
            <a:pPr algn="just"/>
            <a:r>
              <a:rPr lang="cs-CZ" sz="1800" dirty="0" smtClean="0"/>
              <a:t>dodržovat </a:t>
            </a:r>
            <a:r>
              <a:rPr lang="cs-CZ" sz="1800" dirty="0"/>
              <a:t>školní a vnitřní řád a předpisy a pokyny </a:t>
            </a:r>
            <a:r>
              <a:rPr lang="cs-CZ" sz="1800" dirty="0" smtClean="0"/>
              <a:t>školy a </a:t>
            </a:r>
            <a:r>
              <a:rPr lang="cs-CZ" sz="1800" dirty="0"/>
              <a:t>školského zařízení k ochraně zdraví a bezpečnosti, </a:t>
            </a:r>
            <a:r>
              <a:rPr lang="cs-CZ" sz="1800" dirty="0" smtClean="0"/>
              <a:t>s nimiž </a:t>
            </a:r>
            <a:r>
              <a:rPr lang="cs-CZ" sz="1800" dirty="0"/>
              <a:t>byli seznámeni</a:t>
            </a:r>
          </a:p>
          <a:p>
            <a:pPr algn="just"/>
            <a:r>
              <a:rPr lang="cs-CZ" sz="1800" dirty="0" smtClean="0"/>
              <a:t>plnit </a:t>
            </a:r>
            <a:r>
              <a:rPr lang="cs-CZ" sz="1800" dirty="0"/>
              <a:t>pokyny pedagogických pracovníků</a:t>
            </a:r>
          </a:p>
          <a:p>
            <a:pPr algn="just"/>
            <a:r>
              <a:rPr lang="cs-CZ" sz="1800" dirty="0" smtClean="0"/>
              <a:t>zletilí </a:t>
            </a:r>
            <a:r>
              <a:rPr lang="cs-CZ" sz="1800" dirty="0"/>
              <a:t>žáci a studenti jsou dále povinni např.</a:t>
            </a:r>
          </a:p>
          <a:p>
            <a:pPr lvl="1" algn="just"/>
            <a:r>
              <a:rPr lang="cs-CZ" sz="1800" dirty="0" smtClean="0"/>
              <a:t>informovat </a:t>
            </a:r>
            <a:r>
              <a:rPr lang="cs-CZ" sz="1800" dirty="0"/>
              <a:t>školu a školské zařízení o změně </a:t>
            </a:r>
            <a:r>
              <a:rPr lang="cs-CZ" sz="1800" dirty="0" smtClean="0"/>
              <a:t>zdravotní způsobilosti</a:t>
            </a:r>
            <a:endParaRPr lang="cs-CZ" sz="1800" dirty="0"/>
          </a:p>
          <a:p>
            <a:pPr lvl="1" algn="just"/>
            <a:r>
              <a:rPr lang="cs-CZ" sz="1800" dirty="0" smtClean="0"/>
              <a:t>dokládat </a:t>
            </a:r>
            <a:r>
              <a:rPr lang="cs-CZ" sz="1800" dirty="0"/>
              <a:t>důvody své nepřítomnosti ve vyučování </a:t>
            </a:r>
            <a:r>
              <a:rPr lang="cs-CZ" sz="1800" dirty="0" smtClean="0"/>
              <a:t>v souladu </a:t>
            </a:r>
            <a:r>
              <a:rPr lang="cs-CZ" sz="1800" dirty="0"/>
              <a:t>s podmínkami stanovenými školním řádem</a:t>
            </a:r>
            <a:endParaRPr lang="cs-CZ" altLang="cs-CZ" sz="1800" dirty="0"/>
          </a:p>
        </p:txBody>
      </p:sp>
    </p:spTree>
    <p:extLst>
      <p:ext uri="{BB962C8B-B14F-4D97-AF65-F5344CB8AC3E}">
        <p14:creationId xmlns:p14="http://schemas.microsoft.com/office/powerpoint/2010/main" val="15948223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22</a:t>
            </a:fld>
            <a:endParaRPr lang="cs-CZ" altLang="cs-CZ"/>
          </a:p>
        </p:txBody>
      </p:sp>
      <p:sp>
        <p:nvSpPr>
          <p:cNvPr id="96258" name="Rectangle 2"/>
          <p:cNvSpPr>
            <a:spLocks noGrp="1" noChangeArrowheads="1"/>
          </p:cNvSpPr>
          <p:nvPr>
            <p:ph type="title"/>
          </p:nvPr>
        </p:nvSpPr>
        <p:spPr/>
        <p:txBody>
          <a:bodyPr/>
          <a:lstStyle/>
          <a:p>
            <a:r>
              <a:rPr lang="cs-CZ" altLang="cs-CZ" dirty="0" smtClean="0"/>
              <a:t>Zákonní zástupci jsou povinni zejména:</a:t>
            </a:r>
            <a:endParaRPr lang="cs-CZ" altLang="cs-CZ" dirty="0"/>
          </a:p>
        </p:txBody>
      </p:sp>
      <p:sp>
        <p:nvSpPr>
          <p:cNvPr id="96259" name="Rectangle 3"/>
          <p:cNvSpPr>
            <a:spLocks noGrp="1" noChangeArrowheads="1"/>
          </p:cNvSpPr>
          <p:nvPr>
            <p:ph type="body" idx="1"/>
          </p:nvPr>
        </p:nvSpPr>
        <p:spPr/>
        <p:txBody>
          <a:bodyPr/>
          <a:lstStyle/>
          <a:p>
            <a:pPr algn="just"/>
            <a:r>
              <a:rPr lang="cs-CZ" sz="1800" dirty="0"/>
              <a:t>zajistit, aby dítě a žák docházel řádně do školy </a:t>
            </a:r>
            <a:r>
              <a:rPr lang="cs-CZ" sz="1800" dirty="0" smtClean="0"/>
              <a:t>nebo školského </a:t>
            </a:r>
            <a:r>
              <a:rPr lang="cs-CZ" sz="1800" dirty="0"/>
              <a:t>zařízení</a:t>
            </a:r>
          </a:p>
          <a:p>
            <a:pPr algn="just"/>
            <a:r>
              <a:rPr lang="cs-CZ" sz="1800" dirty="0" smtClean="0"/>
              <a:t>na </a:t>
            </a:r>
            <a:r>
              <a:rPr lang="cs-CZ" sz="1800" dirty="0"/>
              <a:t>vyzvání ředitele školy nebo školského zařízení </a:t>
            </a:r>
            <a:r>
              <a:rPr lang="cs-CZ" sz="1800" dirty="0" smtClean="0"/>
              <a:t>se osobně </a:t>
            </a:r>
            <a:r>
              <a:rPr lang="cs-CZ" sz="1800" dirty="0"/>
              <a:t>zúčastnit projednání závažných </a:t>
            </a:r>
            <a:r>
              <a:rPr lang="cs-CZ" sz="1800" dirty="0" smtClean="0"/>
              <a:t>otázek týkajících </a:t>
            </a:r>
            <a:r>
              <a:rPr lang="cs-CZ" sz="1800" dirty="0"/>
              <a:t>se vzdělávání dítěte nebo žáka</a:t>
            </a:r>
          </a:p>
          <a:p>
            <a:pPr algn="just"/>
            <a:r>
              <a:rPr lang="cs-CZ" sz="1800" dirty="0" smtClean="0"/>
              <a:t>informovat </a:t>
            </a:r>
            <a:r>
              <a:rPr lang="cs-CZ" sz="1800" dirty="0"/>
              <a:t>školu a školské zařízení o změně zdravotní</a:t>
            </a:r>
          </a:p>
          <a:p>
            <a:pPr algn="just"/>
            <a:r>
              <a:rPr lang="cs-CZ" sz="1800" dirty="0"/>
              <a:t>způsobilosti, zdravotních obtížích dítěte nebo </a:t>
            </a:r>
            <a:r>
              <a:rPr lang="cs-CZ" sz="1800" dirty="0" smtClean="0"/>
              <a:t>žáka nebo </a:t>
            </a:r>
            <a:r>
              <a:rPr lang="cs-CZ" sz="1800" dirty="0"/>
              <a:t>jiných závažných skutečnostech, které by </a:t>
            </a:r>
            <a:r>
              <a:rPr lang="cs-CZ" sz="1800" dirty="0" smtClean="0"/>
              <a:t>mohly mít </a:t>
            </a:r>
            <a:r>
              <a:rPr lang="cs-CZ" sz="1800" dirty="0"/>
              <a:t>vliv na průběh vzdělávání</a:t>
            </a:r>
          </a:p>
          <a:p>
            <a:pPr algn="just"/>
            <a:r>
              <a:rPr lang="cs-CZ" sz="1800" dirty="0" smtClean="0"/>
              <a:t>dokládat </a:t>
            </a:r>
            <a:r>
              <a:rPr lang="cs-CZ" sz="1800" dirty="0"/>
              <a:t>důvody nepřítomnosti dítěte a žáka </a:t>
            </a:r>
            <a:r>
              <a:rPr lang="cs-CZ" sz="1800" dirty="0" smtClean="0"/>
              <a:t>ve vyučování </a:t>
            </a:r>
            <a:r>
              <a:rPr lang="cs-CZ" sz="1800" dirty="0"/>
              <a:t>v souladu s </a:t>
            </a:r>
            <a:r>
              <a:rPr lang="cs-CZ" sz="1800" dirty="0" smtClean="0"/>
              <a:t>podmínkami stanovenými </a:t>
            </a:r>
            <a:r>
              <a:rPr lang="cs-CZ" sz="1800" dirty="0"/>
              <a:t>škol. řádem</a:t>
            </a:r>
            <a:endParaRPr lang="cs-CZ" altLang="cs-CZ" sz="1800" dirty="0"/>
          </a:p>
        </p:txBody>
      </p:sp>
    </p:spTree>
    <p:extLst>
      <p:ext uri="{BB962C8B-B14F-4D97-AF65-F5344CB8AC3E}">
        <p14:creationId xmlns:p14="http://schemas.microsoft.com/office/powerpoint/2010/main" val="14221456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23</a:t>
            </a:fld>
            <a:endParaRPr lang="cs-CZ" altLang="cs-CZ"/>
          </a:p>
        </p:txBody>
      </p:sp>
      <p:sp>
        <p:nvSpPr>
          <p:cNvPr id="96258" name="Rectangle 2"/>
          <p:cNvSpPr>
            <a:spLocks noGrp="1" noChangeArrowheads="1"/>
          </p:cNvSpPr>
          <p:nvPr>
            <p:ph type="title"/>
          </p:nvPr>
        </p:nvSpPr>
        <p:spPr/>
        <p:txBody>
          <a:bodyPr/>
          <a:lstStyle/>
          <a:p>
            <a:r>
              <a:rPr lang="cs-CZ" altLang="cs-CZ" dirty="0" smtClean="0"/>
              <a:t>Financování</a:t>
            </a:r>
            <a:endParaRPr lang="cs-CZ" altLang="cs-CZ" dirty="0"/>
          </a:p>
        </p:txBody>
      </p:sp>
      <p:sp>
        <p:nvSpPr>
          <p:cNvPr id="96259" name="Rectangle 3"/>
          <p:cNvSpPr>
            <a:spLocks noGrp="1" noChangeArrowheads="1"/>
          </p:cNvSpPr>
          <p:nvPr>
            <p:ph type="body" idx="1"/>
          </p:nvPr>
        </p:nvSpPr>
        <p:spPr/>
        <p:txBody>
          <a:bodyPr/>
          <a:lstStyle/>
          <a:p>
            <a:pPr algn="just"/>
            <a:r>
              <a:rPr lang="cs-CZ" sz="1800" dirty="0"/>
              <a:t>školský zákon upravuje v případě financovaných </a:t>
            </a:r>
            <a:r>
              <a:rPr lang="cs-CZ" sz="1800" b="1" dirty="0" smtClean="0"/>
              <a:t>ze státního rozpočtu (§ 160)</a:t>
            </a:r>
            <a:endParaRPr lang="cs-CZ" sz="1800" b="1" dirty="0"/>
          </a:p>
          <a:p>
            <a:pPr lvl="1" algn="just"/>
            <a:r>
              <a:rPr lang="cs-CZ" sz="1800" b="1" dirty="0" smtClean="0"/>
              <a:t>státem </a:t>
            </a:r>
            <a:r>
              <a:rPr lang="cs-CZ" sz="1800" b="1" dirty="0"/>
              <a:t>zřizované</a:t>
            </a:r>
          </a:p>
          <a:p>
            <a:pPr lvl="2" algn="just"/>
            <a:r>
              <a:rPr lang="cs-CZ" sz="1800" dirty="0" smtClean="0"/>
              <a:t>podle </a:t>
            </a:r>
            <a:r>
              <a:rPr lang="cs-CZ" sz="1800" dirty="0"/>
              <a:t>skutečného počtu dětí</a:t>
            </a:r>
          </a:p>
          <a:p>
            <a:pPr lvl="1" algn="just"/>
            <a:r>
              <a:rPr lang="cs-CZ" sz="1800" b="1" dirty="0" smtClean="0"/>
              <a:t>jiné než státem zřizované</a:t>
            </a:r>
          </a:p>
          <a:p>
            <a:pPr lvl="2" algn="just"/>
            <a:r>
              <a:rPr lang="cs-CZ" sz="1800" dirty="0" smtClean="0"/>
              <a:t>prostřednictvím tzv. </a:t>
            </a:r>
            <a:r>
              <a:rPr lang="cs-CZ" sz="1800" b="1" dirty="0" smtClean="0">
                <a:solidFill>
                  <a:srgbClr val="FF0000"/>
                </a:solidFill>
              </a:rPr>
              <a:t>normativů</a:t>
            </a:r>
            <a:r>
              <a:rPr lang="cs-CZ" sz="1800" dirty="0" smtClean="0"/>
              <a:t> + poskytnutí formou </a:t>
            </a:r>
            <a:r>
              <a:rPr lang="cs-CZ" sz="1800" b="1" dirty="0" smtClean="0"/>
              <a:t>dotace</a:t>
            </a:r>
          </a:p>
          <a:p>
            <a:pPr algn="just"/>
            <a:r>
              <a:rPr lang="cs-CZ" sz="1800" dirty="0" smtClean="0"/>
              <a:t>možnost </a:t>
            </a:r>
            <a:r>
              <a:rPr lang="cs-CZ" sz="1800" dirty="0"/>
              <a:t>dalších zdrojů</a:t>
            </a:r>
          </a:p>
          <a:p>
            <a:pPr algn="just"/>
            <a:r>
              <a:rPr lang="cs-CZ" sz="1800" dirty="0" smtClean="0"/>
              <a:t>z </a:t>
            </a:r>
            <a:r>
              <a:rPr lang="cs-CZ" sz="1800" dirty="0"/>
              <a:t>důvodu bezplatnosti vzdělání omezena </a:t>
            </a:r>
            <a:r>
              <a:rPr lang="cs-CZ" sz="1800" dirty="0" smtClean="0"/>
              <a:t>možnost poskytování </a:t>
            </a:r>
            <a:r>
              <a:rPr lang="cs-CZ" sz="1800" dirty="0"/>
              <a:t>vzdělání za úplatu</a:t>
            </a:r>
            <a:endParaRPr lang="cs-CZ" altLang="cs-CZ" sz="1800" dirty="0"/>
          </a:p>
        </p:txBody>
      </p:sp>
    </p:spTree>
    <p:extLst>
      <p:ext uri="{BB962C8B-B14F-4D97-AF65-F5344CB8AC3E}">
        <p14:creationId xmlns:p14="http://schemas.microsoft.com/office/powerpoint/2010/main" val="15814203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24</a:t>
            </a:fld>
            <a:endParaRPr lang="cs-CZ" altLang="cs-CZ"/>
          </a:p>
        </p:txBody>
      </p:sp>
      <p:sp>
        <p:nvSpPr>
          <p:cNvPr id="96258" name="Rectangle 2"/>
          <p:cNvSpPr>
            <a:spLocks noGrp="1" noChangeArrowheads="1"/>
          </p:cNvSpPr>
          <p:nvPr>
            <p:ph type="title"/>
          </p:nvPr>
        </p:nvSpPr>
        <p:spPr/>
        <p:txBody>
          <a:bodyPr/>
          <a:lstStyle/>
          <a:p>
            <a:r>
              <a:rPr lang="cs-CZ" altLang="cs-CZ" dirty="0" smtClean="0"/>
              <a:t>Pojmy a instituty</a:t>
            </a:r>
            <a:endParaRPr lang="cs-CZ" altLang="cs-CZ" dirty="0"/>
          </a:p>
        </p:txBody>
      </p:sp>
      <p:sp>
        <p:nvSpPr>
          <p:cNvPr id="96259" name="Rectangle 3"/>
          <p:cNvSpPr>
            <a:spLocks noGrp="1" noChangeArrowheads="1"/>
          </p:cNvSpPr>
          <p:nvPr>
            <p:ph type="body" idx="1"/>
          </p:nvPr>
        </p:nvSpPr>
        <p:spPr/>
        <p:txBody>
          <a:bodyPr/>
          <a:lstStyle/>
          <a:p>
            <a:pPr algn="just"/>
            <a:r>
              <a:rPr lang="cs-CZ" altLang="cs-CZ" sz="1800" b="1" dirty="0" smtClean="0"/>
              <a:t>Školní rok </a:t>
            </a:r>
            <a:r>
              <a:rPr lang="cs-CZ" altLang="cs-CZ" sz="1800" dirty="0" smtClean="0"/>
              <a:t>(1. 9. – 31. 8.), období školního vyučování (2 pololetí) + období školních prázdnin (§ 24), ředitelské volno 5 dnů</a:t>
            </a:r>
          </a:p>
          <a:p>
            <a:pPr algn="just"/>
            <a:r>
              <a:rPr lang="cs-CZ" altLang="cs-CZ" sz="1800" b="1" dirty="0" smtClean="0"/>
              <a:t>Formy vzdělávání</a:t>
            </a:r>
            <a:r>
              <a:rPr lang="cs-CZ" altLang="cs-CZ" sz="1800" dirty="0" smtClean="0"/>
              <a:t>: denní, večerní, kombinovaná, distanční a kombinovaná (§ 25)</a:t>
            </a:r>
          </a:p>
          <a:p>
            <a:pPr algn="just"/>
            <a:r>
              <a:rPr lang="cs-CZ" altLang="cs-CZ" sz="1800" b="1" dirty="0" smtClean="0"/>
              <a:t>Vyučovací hodina</a:t>
            </a:r>
            <a:r>
              <a:rPr lang="cs-CZ" altLang="cs-CZ" sz="1800" dirty="0" smtClean="0"/>
              <a:t>: 45 minut, počty vyučovacích hodin pro jednotlivé ročníky (§ 26)</a:t>
            </a:r>
          </a:p>
          <a:p>
            <a:pPr algn="just"/>
            <a:r>
              <a:rPr lang="cs-CZ" altLang="cs-CZ" sz="1800" dirty="0" smtClean="0"/>
              <a:t>Školní řád/vnitřní řád (§ 30)</a:t>
            </a:r>
          </a:p>
          <a:p>
            <a:pPr algn="just"/>
            <a:r>
              <a:rPr lang="cs-CZ" altLang="cs-CZ" sz="1800" b="1" dirty="0" smtClean="0"/>
              <a:t>Výchovná opatření </a:t>
            </a:r>
            <a:r>
              <a:rPr lang="cs-CZ" altLang="cs-CZ" sz="1800" dirty="0" smtClean="0"/>
              <a:t>(§ 31) – pochvala (+) a kázeňské opatření (-), podmíněné vyloučení, vyloučení a další</a:t>
            </a:r>
            <a:endParaRPr lang="cs-CZ" altLang="cs-CZ" sz="1800" dirty="0"/>
          </a:p>
        </p:txBody>
      </p:sp>
    </p:spTree>
    <p:extLst>
      <p:ext uri="{BB962C8B-B14F-4D97-AF65-F5344CB8AC3E}">
        <p14:creationId xmlns:p14="http://schemas.microsoft.com/office/powerpoint/2010/main" val="315315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25</a:t>
            </a:fld>
            <a:endParaRPr lang="cs-CZ" altLang="cs-CZ"/>
          </a:p>
        </p:txBody>
      </p:sp>
      <p:sp>
        <p:nvSpPr>
          <p:cNvPr id="96258" name="Rectangle 2"/>
          <p:cNvSpPr>
            <a:spLocks noGrp="1" noChangeArrowheads="1"/>
          </p:cNvSpPr>
          <p:nvPr>
            <p:ph type="title"/>
          </p:nvPr>
        </p:nvSpPr>
        <p:spPr/>
        <p:txBody>
          <a:bodyPr/>
          <a:lstStyle/>
          <a:p>
            <a:r>
              <a:rPr lang="cs-CZ" altLang="cs-CZ" dirty="0"/>
              <a:t>Pojmy a instituty</a:t>
            </a:r>
          </a:p>
        </p:txBody>
      </p:sp>
      <p:sp>
        <p:nvSpPr>
          <p:cNvPr id="96259" name="Rectangle 3"/>
          <p:cNvSpPr>
            <a:spLocks noGrp="1" noChangeArrowheads="1"/>
          </p:cNvSpPr>
          <p:nvPr>
            <p:ph type="body" idx="1"/>
          </p:nvPr>
        </p:nvSpPr>
        <p:spPr/>
        <p:txBody>
          <a:bodyPr/>
          <a:lstStyle/>
          <a:p>
            <a:pPr algn="just"/>
            <a:r>
              <a:rPr lang="cs-CZ" altLang="cs-CZ" sz="1800" b="1" dirty="0" smtClean="0"/>
              <a:t>Předškolní vzdělávání </a:t>
            </a:r>
            <a:r>
              <a:rPr lang="cs-CZ" altLang="cs-CZ" sz="1800" dirty="0" smtClean="0"/>
              <a:t>(§ 34) od 3 do 6 </a:t>
            </a:r>
            <a:r>
              <a:rPr lang="cs-CZ" altLang="cs-CZ" sz="1800" dirty="0" smtClean="0"/>
              <a:t>let, </a:t>
            </a:r>
            <a:r>
              <a:rPr lang="cs-CZ" altLang="cs-CZ" sz="1800" dirty="0" smtClean="0">
                <a:solidFill>
                  <a:srgbClr val="FF0000"/>
                </a:solidFill>
              </a:rPr>
              <a:t>povinné</a:t>
            </a:r>
            <a:r>
              <a:rPr lang="cs-CZ" altLang="cs-CZ" sz="1800" dirty="0" smtClean="0"/>
              <a:t> pro děti starší </a:t>
            </a:r>
            <a:r>
              <a:rPr lang="cs-CZ" altLang="cs-CZ" sz="1800" dirty="0" smtClean="0">
                <a:solidFill>
                  <a:srgbClr val="FF0000"/>
                </a:solidFill>
              </a:rPr>
              <a:t>5let </a:t>
            </a:r>
            <a:r>
              <a:rPr lang="cs-CZ" altLang="cs-CZ" sz="1800" dirty="0" smtClean="0"/>
              <a:t>(od 1. 9. 2020 od 2 do 6 let)</a:t>
            </a:r>
            <a:endParaRPr lang="cs-CZ" altLang="cs-CZ" sz="1800" dirty="0" smtClean="0"/>
          </a:p>
          <a:p>
            <a:pPr algn="just"/>
            <a:r>
              <a:rPr lang="cs-CZ" altLang="cs-CZ" sz="1800" b="1" dirty="0" smtClean="0"/>
              <a:t>Povinná školní docházka</a:t>
            </a:r>
            <a:r>
              <a:rPr lang="cs-CZ" altLang="cs-CZ" sz="1800" dirty="0" smtClean="0"/>
              <a:t>: 9 let, povinnost zákonného zástupce přihlásit k zápisu</a:t>
            </a:r>
          </a:p>
          <a:p>
            <a:pPr algn="just"/>
            <a:r>
              <a:rPr lang="cs-CZ" altLang="cs-CZ" sz="1800" b="1" dirty="0" smtClean="0"/>
              <a:t>Základní vzdělávání </a:t>
            </a:r>
            <a:r>
              <a:rPr lang="cs-CZ" altLang="cs-CZ" sz="1800" dirty="0" smtClean="0"/>
              <a:t>(§ 44)</a:t>
            </a:r>
            <a:endParaRPr lang="cs-CZ" altLang="cs-CZ" sz="1800" b="1" dirty="0" smtClean="0"/>
          </a:p>
          <a:p>
            <a:pPr algn="just"/>
            <a:r>
              <a:rPr lang="cs-CZ" altLang="cs-CZ" sz="1800" b="1" dirty="0" smtClean="0"/>
              <a:t>Střední vzdělávání </a:t>
            </a:r>
            <a:r>
              <a:rPr lang="cs-CZ" altLang="cs-CZ" sz="1800" dirty="0" smtClean="0"/>
              <a:t>(§ 58) (stupně: a) střední vzdělání, b) střední vzdělání s výučním listem a c) střední vzdělání s maturitní zkouškou)</a:t>
            </a:r>
          </a:p>
          <a:p>
            <a:pPr algn="just"/>
            <a:r>
              <a:rPr lang="cs-CZ" altLang="cs-CZ" sz="1800" b="1" dirty="0" smtClean="0"/>
              <a:t>Maturitní zkouška </a:t>
            </a:r>
            <a:r>
              <a:rPr lang="cs-CZ" altLang="cs-CZ" sz="1800" dirty="0" smtClean="0"/>
              <a:t>(§ 77) – společná a profilová zkouška</a:t>
            </a:r>
          </a:p>
          <a:p>
            <a:pPr algn="just"/>
            <a:r>
              <a:rPr lang="cs-CZ" altLang="cs-CZ" sz="1800" dirty="0" smtClean="0"/>
              <a:t>Konzervatoř -  „</a:t>
            </a:r>
            <a:r>
              <a:rPr lang="cs-CZ" altLang="cs-CZ" sz="1800" dirty="0" err="1" smtClean="0"/>
              <a:t>DiS</a:t>
            </a:r>
            <a:r>
              <a:rPr lang="cs-CZ" altLang="cs-CZ" sz="1800" dirty="0" smtClean="0"/>
              <a:t>“ (§ 89)</a:t>
            </a:r>
          </a:p>
          <a:p>
            <a:pPr algn="just"/>
            <a:r>
              <a:rPr lang="cs-CZ" altLang="cs-CZ" sz="1800" b="1" dirty="0" smtClean="0"/>
              <a:t>Vyšší odborné vzdělávání </a:t>
            </a:r>
            <a:r>
              <a:rPr lang="cs-CZ" altLang="cs-CZ" sz="1800" dirty="0" smtClean="0"/>
              <a:t>(§ 92) – „</a:t>
            </a:r>
            <a:r>
              <a:rPr lang="cs-CZ" altLang="cs-CZ" sz="1800" dirty="0" err="1" smtClean="0"/>
              <a:t>DiS</a:t>
            </a:r>
            <a:r>
              <a:rPr lang="cs-CZ" altLang="cs-CZ" sz="1800" dirty="0" smtClean="0"/>
              <a:t>“</a:t>
            </a:r>
            <a:endParaRPr lang="cs-CZ" altLang="cs-CZ" sz="1800" dirty="0"/>
          </a:p>
        </p:txBody>
      </p:sp>
    </p:spTree>
    <p:extLst>
      <p:ext uri="{BB962C8B-B14F-4D97-AF65-F5344CB8AC3E}">
        <p14:creationId xmlns:p14="http://schemas.microsoft.com/office/powerpoint/2010/main" val="24553298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26</a:t>
            </a:fld>
            <a:endParaRPr lang="cs-CZ" altLang="cs-CZ"/>
          </a:p>
        </p:txBody>
      </p:sp>
      <p:sp>
        <p:nvSpPr>
          <p:cNvPr id="96258" name="Rectangle 2"/>
          <p:cNvSpPr>
            <a:spLocks noGrp="1" noChangeArrowheads="1"/>
          </p:cNvSpPr>
          <p:nvPr>
            <p:ph type="title"/>
          </p:nvPr>
        </p:nvSpPr>
        <p:spPr/>
        <p:txBody>
          <a:bodyPr/>
          <a:lstStyle/>
          <a:p>
            <a:r>
              <a:rPr lang="cs-CZ" altLang="cs-CZ" dirty="0" smtClean="0"/>
              <a:t>Procesní aspekty</a:t>
            </a:r>
            <a:endParaRPr lang="cs-CZ" altLang="cs-CZ" dirty="0"/>
          </a:p>
        </p:txBody>
      </p:sp>
      <p:sp>
        <p:nvSpPr>
          <p:cNvPr id="96259" name="Rectangle 3"/>
          <p:cNvSpPr>
            <a:spLocks noGrp="1" noChangeArrowheads="1"/>
          </p:cNvSpPr>
          <p:nvPr>
            <p:ph type="body" idx="1"/>
          </p:nvPr>
        </p:nvSpPr>
        <p:spPr/>
        <p:txBody>
          <a:bodyPr/>
          <a:lstStyle/>
          <a:p>
            <a:pPr algn="just"/>
            <a:r>
              <a:rPr lang="cs-CZ" altLang="cs-CZ" sz="1800" dirty="0" smtClean="0"/>
              <a:t>§ 183 – </a:t>
            </a:r>
            <a:r>
              <a:rPr lang="cs-CZ" altLang="cs-CZ" sz="1800" b="1" dirty="0" smtClean="0"/>
              <a:t>relativní vyloučení </a:t>
            </a:r>
            <a:r>
              <a:rPr lang="cs-CZ" altLang="cs-CZ" sz="1800" dirty="0" err="1" smtClean="0"/>
              <a:t>SpŘ</a:t>
            </a:r>
            <a:endParaRPr lang="cs-CZ" altLang="cs-CZ" sz="1800" dirty="0" smtClean="0"/>
          </a:p>
          <a:p>
            <a:pPr algn="just"/>
            <a:r>
              <a:rPr lang="cs-CZ" altLang="cs-CZ" sz="1800" dirty="0" smtClean="0"/>
              <a:t>NSS, </a:t>
            </a:r>
            <a:r>
              <a:rPr lang="cs-CZ" altLang="cs-CZ" sz="1800" dirty="0" err="1" smtClean="0"/>
              <a:t>sp</a:t>
            </a:r>
            <a:r>
              <a:rPr lang="cs-CZ" altLang="cs-CZ" sz="1800" dirty="0" smtClean="0"/>
              <a:t>. zn. 4 As 263/2015, „</a:t>
            </a:r>
            <a:r>
              <a:rPr lang="cs-CZ" sz="1800" i="1" dirty="0"/>
              <a:t>Správní řád se ve vztahu k zákonu č. 561/2004 Sb</a:t>
            </a:r>
            <a:r>
              <a:rPr lang="cs-CZ" sz="1800" i="1" dirty="0" smtClean="0"/>
              <a:t>. … použije </a:t>
            </a:r>
            <a:r>
              <a:rPr lang="cs-CZ" sz="1800" i="1" dirty="0"/>
              <a:t>subsidiárně pouze v případech, v nichž je správními orgány vykonávána jejich působnost podle uvedeného zákona</a:t>
            </a:r>
            <a:r>
              <a:rPr lang="cs-CZ" sz="1800" dirty="0" smtClean="0"/>
              <a:t>.“</a:t>
            </a:r>
            <a:endParaRPr lang="cs-CZ" altLang="cs-CZ" sz="1800" dirty="0" smtClean="0"/>
          </a:p>
          <a:p>
            <a:pPr algn="just"/>
            <a:r>
              <a:rPr lang="cs-CZ" altLang="cs-CZ" sz="1800" dirty="0" smtClean="0"/>
              <a:t>Nadřízeným správním orgánem </a:t>
            </a:r>
            <a:r>
              <a:rPr lang="cs-CZ" altLang="cs-CZ" sz="1800" b="1" dirty="0" smtClean="0"/>
              <a:t>vůči ředitelům je KÚ </a:t>
            </a:r>
            <a:r>
              <a:rPr lang="cs-CZ" altLang="cs-CZ" sz="1800" dirty="0" smtClean="0"/>
              <a:t>(§ 183 odst. 4)</a:t>
            </a:r>
            <a:endParaRPr lang="cs-CZ" altLang="cs-CZ" sz="1800" dirty="0"/>
          </a:p>
        </p:txBody>
      </p:sp>
    </p:spTree>
    <p:extLst>
      <p:ext uri="{BB962C8B-B14F-4D97-AF65-F5344CB8AC3E}">
        <p14:creationId xmlns:p14="http://schemas.microsoft.com/office/powerpoint/2010/main" val="12526891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Výuka náboženství</a:t>
            </a:r>
            <a:endParaRPr lang="cs-CZ" dirty="0"/>
          </a:p>
        </p:txBody>
      </p:sp>
      <p:sp>
        <p:nvSpPr>
          <p:cNvPr id="3" name="Zástupný symbol pro obsah 2"/>
          <p:cNvSpPr>
            <a:spLocks noGrp="1"/>
          </p:cNvSpPr>
          <p:nvPr>
            <p:ph idx="1"/>
          </p:nvPr>
        </p:nvSpPr>
        <p:spPr>
          <a:xfrm>
            <a:off x="509589" y="2055813"/>
            <a:ext cx="8082321" cy="4114800"/>
          </a:xfrm>
        </p:spPr>
        <p:txBody>
          <a:bodyPr/>
          <a:lstStyle/>
          <a:p>
            <a:pPr algn="just"/>
            <a:r>
              <a:rPr lang="cs-CZ" sz="1800" dirty="0" smtClean="0"/>
              <a:t>NSS, </a:t>
            </a:r>
            <a:r>
              <a:rPr lang="cs-CZ" sz="1800" dirty="0" err="1" smtClean="0"/>
              <a:t>sp</a:t>
            </a:r>
            <a:r>
              <a:rPr lang="cs-CZ" sz="1800" dirty="0" smtClean="0"/>
              <a:t>. zn. 5 As 65/2015, č. 3422/2016 Sb. </a:t>
            </a:r>
            <a:r>
              <a:rPr lang="cs-CZ" sz="1800" dirty="0"/>
              <a:t>NSS </a:t>
            </a:r>
            <a:r>
              <a:rPr lang="cs-CZ" sz="1800" dirty="0" smtClean="0"/>
              <a:t>„</a:t>
            </a:r>
            <a:r>
              <a:rPr lang="cs-CZ" sz="1800" i="1" dirty="0" smtClean="0"/>
              <a:t>Škola </a:t>
            </a:r>
            <a:r>
              <a:rPr lang="cs-CZ" sz="1800" i="1" dirty="0"/>
              <a:t>zřizovaná státem, krajem, obcí nebo svazkem obcí, v níž se alespoň 7 žáků školy přihlásilo v daném školním roce k výuce náboženství církve a náboženské společnosti k tomu oprávněné, má </a:t>
            </a:r>
            <a:r>
              <a:rPr lang="cs-CZ" sz="1800" i="1" dirty="0" smtClean="0"/>
              <a:t>podle </a:t>
            </a:r>
            <a:r>
              <a:rPr lang="cs-CZ" sz="1800" i="1" dirty="0"/>
              <a:t>§ 15 zákona č. 561/2004 Sb</a:t>
            </a:r>
            <a:r>
              <a:rPr lang="cs-CZ" sz="1800" i="1" dirty="0" smtClean="0"/>
              <a:t>. …., </a:t>
            </a:r>
            <a:r>
              <a:rPr lang="cs-CZ" sz="1800" i="1" dirty="0">
                <a:solidFill>
                  <a:srgbClr val="FF0000"/>
                </a:solidFill>
              </a:rPr>
              <a:t>povinnost zabezpečit výuku tohoto náboženství</a:t>
            </a:r>
            <a:r>
              <a:rPr lang="cs-CZ" sz="1800" i="1" dirty="0"/>
              <a:t>. Této povinnosti školy odpovídá jak </a:t>
            </a:r>
            <a:r>
              <a:rPr lang="cs-CZ" sz="1800" i="1" dirty="0">
                <a:solidFill>
                  <a:srgbClr val="FF0000"/>
                </a:solidFill>
              </a:rPr>
              <a:t>veřejné subjektivní právo žáků</a:t>
            </a:r>
            <a:r>
              <a:rPr lang="cs-CZ" sz="1800" i="1" dirty="0"/>
              <a:t>, aby jim byla tato výuka umožněna, vyplývající ze školského zákona, </a:t>
            </a:r>
            <a:r>
              <a:rPr lang="cs-CZ" sz="1800" i="1" dirty="0">
                <a:solidFill>
                  <a:srgbClr val="FF0000"/>
                </a:solidFill>
              </a:rPr>
              <a:t>tak právo církve a náboženské společnosti</a:t>
            </a:r>
            <a:r>
              <a:rPr lang="cs-CZ" sz="1800" i="1" dirty="0"/>
              <a:t>, která je nositelkou zvláštního práva podle § 7 odst. 1 písm. a) zákona č. 3/2002 Sb., o svobodě náboženského vyznání a postavení církví a náboženských společností, </a:t>
            </a:r>
            <a:r>
              <a:rPr lang="cs-CZ" sz="1800" i="1" dirty="0">
                <a:solidFill>
                  <a:srgbClr val="FF0000"/>
                </a:solidFill>
              </a:rPr>
              <a:t>na této škole náboženství vyučovat</a:t>
            </a:r>
            <a:r>
              <a:rPr lang="cs-CZ" sz="1800" i="1" dirty="0" smtClean="0"/>
              <a:t>. Pokud </a:t>
            </a:r>
            <a:r>
              <a:rPr lang="cs-CZ" sz="1800" i="1" dirty="0"/>
              <a:t>škola při splnění podmínek </a:t>
            </a:r>
            <a:r>
              <a:rPr lang="cs-CZ" sz="1800" i="1" dirty="0" smtClean="0"/>
              <a:t>…, </a:t>
            </a:r>
            <a:r>
              <a:rPr lang="cs-CZ" sz="1800" i="1" dirty="0"/>
              <a:t>výuku náboženství dané církve a náboženské společnosti nezabezpečí, půjde o </a:t>
            </a:r>
            <a:r>
              <a:rPr lang="cs-CZ" sz="1800" i="1" dirty="0">
                <a:solidFill>
                  <a:srgbClr val="FF0000"/>
                </a:solidFill>
              </a:rPr>
              <a:t>nezákonný zásah</a:t>
            </a:r>
            <a:r>
              <a:rPr lang="cs-CZ" sz="1800" i="1" dirty="0"/>
              <a:t>, </a:t>
            </a:r>
            <a:r>
              <a:rPr lang="cs-CZ" sz="1800" i="1" dirty="0">
                <a:solidFill>
                  <a:srgbClr val="FF0000"/>
                </a:solidFill>
              </a:rPr>
              <a:t>leda by </a:t>
            </a:r>
            <a:r>
              <a:rPr lang="cs-CZ" sz="1800" i="1" dirty="0"/>
              <a:t>škola prokázala, že ji nemohla zabezpečit z důvodů, které nemohla ovlivnit, buď proto, že byly zcela nezávislé na její vůli (například náhlé úmrtí či pracovní neschopnost vyučujícího), nebo že byly způsobeny neochotou nebo nemožností na straně církve a náboženské společnosti, která měla doporučit osobu splňující </a:t>
            </a:r>
            <a:r>
              <a:rPr lang="cs-CZ" sz="1800" i="1" dirty="0" smtClean="0"/>
              <a:t>požadavky ..</a:t>
            </a:r>
            <a:r>
              <a:rPr lang="cs-CZ" sz="1800" dirty="0" smtClean="0"/>
              <a:t>.“</a:t>
            </a:r>
            <a:endParaRPr lang="cs-CZ" sz="1800"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729378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28</a:t>
            </a:fld>
            <a:endParaRPr lang="cs-CZ" altLang="cs-CZ"/>
          </a:p>
        </p:txBody>
      </p:sp>
      <p:sp>
        <p:nvSpPr>
          <p:cNvPr id="96258" name="Rectangle 2"/>
          <p:cNvSpPr>
            <a:spLocks noGrp="1" noChangeArrowheads="1"/>
          </p:cNvSpPr>
          <p:nvPr>
            <p:ph type="title"/>
          </p:nvPr>
        </p:nvSpPr>
        <p:spPr/>
        <p:txBody>
          <a:bodyPr/>
          <a:lstStyle/>
          <a:p>
            <a:r>
              <a:rPr lang="cs-CZ" altLang="cs-CZ" dirty="0" smtClean="0"/>
              <a:t>Procesní aspekty</a:t>
            </a:r>
            <a:endParaRPr lang="cs-CZ" altLang="cs-CZ" dirty="0"/>
          </a:p>
        </p:txBody>
      </p:sp>
      <p:sp>
        <p:nvSpPr>
          <p:cNvPr id="96259" name="Rectangle 3"/>
          <p:cNvSpPr>
            <a:spLocks noGrp="1" noChangeArrowheads="1"/>
          </p:cNvSpPr>
          <p:nvPr>
            <p:ph type="body" idx="1"/>
          </p:nvPr>
        </p:nvSpPr>
        <p:spPr/>
        <p:txBody>
          <a:bodyPr/>
          <a:lstStyle/>
          <a:p>
            <a:pPr algn="just"/>
            <a:r>
              <a:rPr lang="cs-CZ" altLang="cs-CZ" sz="1800" dirty="0" smtClean="0"/>
              <a:t>NSS, </a:t>
            </a:r>
            <a:r>
              <a:rPr lang="cs-CZ" altLang="cs-CZ" sz="1800" dirty="0" err="1" smtClean="0"/>
              <a:t>sp</a:t>
            </a:r>
            <a:r>
              <a:rPr lang="cs-CZ" altLang="cs-CZ" sz="1800" dirty="0" smtClean="0"/>
              <a:t>. zn. 1 As 35/2012, č. 2736/2013 Sb. NSS, </a:t>
            </a:r>
            <a:r>
              <a:rPr lang="cs-CZ" altLang="cs-CZ" sz="1800" dirty="0"/>
              <a:t>„</a:t>
            </a:r>
            <a:r>
              <a:rPr lang="cs-CZ" altLang="cs-CZ" sz="1800" i="1" dirty="0"/>
              <a:t>Rozhodování mateřské školy o </a:t>
            </a:r>
            <a:r>
              <a:rPr lang="cs-CZ" altLang="cs-CZ" sz="1800" i="1" dirty="0">
                <a:solidFill>
                  <a:srgbClr val="FF0000"/>
                </a:solidFill>
              </a:rPr>
              <a:t>nepřijetí dítěte</a:t>
            </a:r>
            <a:r>
              <a:rPr lang="cs-CZ" altLang="cs-CZ" sz="1800" i="1" dirty="0"/>
              <a:t> do (předškolního) vzdělávacího systému </a:t>
            </a:r>
            <a:r>
              <a:rPr lang="cs-CZ" altLang="cs-CZ" sz="1800" i="1" dirty="0" smtClean="0"/>
              <a:t>… se </a:t>
            </a:r>
            <a:r>
              <a:rPr lang="cs-CZ" altLang="cs-CZ" sz="1800" i="1" dirty="0">
                <a:solidFill>
                  <a:srgbClr val="FF0000"/>
                </a:solidFill>
              </a:rPr>
              <a:t>odehrává v oblasti veřejné správy</a:t>
            </a:r>
            <a:r>
              <a:rPr lang="cs-CZ" altLang="cs-CZ" sz="1800" i="1" dirty="0"/>
              <a:t>. Vzdělávání včetně předškolního je </a:t>
            </a:r>
            <a:r>
              <a:rPr lang="cs-CZ" altLang="cs-CZ" sz="1800" i="1" dirty="0">
                <a:solidFill>
                  <a:srgbClr val="FF0000"/>
                </a:solidFill>
              </a:rPr>
              <a:t>veřejnou službou</a:t>
            </a:r>
            <a:r>
              <a:rPr lang="cs-CZ" altLang="cs-CZ" sz="1800" i="1" dirty="0"/>
              <a:t>, je svázáno přísnou regulací a kontrolováno státem; rozhodování o jeho poskytnutí proto nelze považovat za akt vymykající se soudní kontrole</a:t>
            </a:r>
            <a:r>
              <a:rPr lang="cs-CZ" altLang="cs-CZ" sz="1800" i="1" dirty="0" smtClean="0"/>
              <a:t>. Disponuje-li </a:t>
            </a:r>
            <a:r>
              <a:rPr lang="cs-CZ" altLang="cs-CZ" sz="1800" i="1" dirty="0"/>
              <a:t>mateřská škola pravomocí rozhodovat o přijetí dítěte do systému (předškolního) vzdělávání – mateřské školy </a:t>
            </a:r>
            <a:r>
              <a:rPr lang="cs-CZ" altLang="cs-CZ" sz="1800" i="1" dirty="0" smtClean="0"/>
              <a:t>– … </a:t>
            </a:r>
            <a:r>
              <a:rPr lang="cs-CZ" altLang="cs-CZ" sz="1800" i="1" dirty="0"/>
              <a:t>přičemž zákonné podmínky pro taková rozhodování zákon nikterak neupravuje, pak je nutno zajistit, aby byla při rozhodování vážena </a:t>
            </a:r>
            <a:r>
              <a:rPr lang="cs-CZ" altLang="cs-CZ" sz="1800" b="1" i="1" dirty="0"/>
              <a:t>předem stanovená kritéria pro přijímání dětí do tohoto systému vzdělávání</a:t>
            </a:r>
            <a:r>
              <a:rPr lang="cs-CZ" altLang="cs-CZ" sz="1800" i="1" dirty="0" smtClean="0"/>
              <a:t>.</a:t>
            </a:r>
            <a:r>
              <a:rPr lang="cs-CZ" altLang="cs-CZ" sz="1800" dirty="0" smtClean="0"/>
              <a:t>“</a:t>
            </a:r>
            <a:endParaRPr lang="cs-CZ" altLang="cs-CZ" sz="1800" dirty="0"/>
          </a:p>
        </p:txBody>
      </p:sp>
    </p:spTree>
    <p:extLst>
      <p:ext uri="{BB962C8B-B14F-4D97-AF65-F5344CB8AC3E}">
        <p14:creationId xmlns:p14="http://schemas.microsoft.com/office/powerpoint/2010/main" val="17868610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29</a:t>
            </a:fld>
            <a:endParaRPr lang="cs-CZ" altLang="cs-CZ"/>
          </a:p>
        </p:txBody>
      </p:sp>
      <p:sp>
        <p:nvSpPr>
          <p:cNvPr id="96258" name="Rectangle 2"/>
          <p:cNvSpPr>
            <a:spLocks noGrp="1" noChangeArrowheads="1"/>
          </p:cNvSpPr>
          <p:nvPr>
            <p:ph type="title"/>
          </p:nvPr>
        </p:nvSpPr>
        <p:spPr/>
        <p:txBody>
          <a:bodyPr/>
          <a:lstStyle/>
          <a:p>
            <a:r>
              <a:rPr lang="cs-CZ" altLang="cs-CZ" dirty="0" smtClean="0"/>
              <a:t>Procesní aspekty</a:t>
            </a:r>
            <a:endParaRPr lang="cs-CZ" altLang="cs-CZ" dirty="0"/>
          </a:p>
        </p:txBody>
      </p:sp>
      <p:sp>
        <p:nvSpPr>
          <p:cNvPr id="96259" name="Rectangle 3"/>
          <p:cNvSpPr>
            <a:spLocks noGrp="1" noChangeArrowheads="1"/>
          </p:cNvSpPr>
          <p:nvPr>
            <p:ph type="body" idx="1"/>
          </p:nvPr>
        </p:nvSpPr>
        <p:spPr/>
        <p:txBody>
          <a:bodyPr/>
          <a:lstStyle/>
          <a:p>
            <a:pPr algn="just"/>
            <a:r>
              <a:rPr lang="cs-CZ" altLang="cs-CZ" sz="1800" dirty="0" smtClean="0"/>
              <a:t>NSS, </a:t>
            </a:r>
            <a:r>
              <a:rPr lang="cs-CZ" altLang="cs-CZ" sz="1800" dirty="0" err="1" smtClean="0"/>
              <a:t>sp</a:t>
            </a:r>
            <a:r>
              <a:rPr lang="cs-CZ" altLang="cs-CZ" sz="1800" dirty="0" smtClean="0"/>
              <a:t>. zn. 1 As 160/2012, č. 2812/2013 Sb. NSS</a:t>
            </a:r>
            <a:r>
              <a:rPr lang="cs-CZ" altLang="cs-CZ" sz="1800" dirty="0"/>
              <a:t>, „</a:t>
            </a:r>
            <a:r>
              <a:rPr lang="cs-CZ" altLang="cs-CZ" sz="1800" i="1" dirty="0">
                <a:solidFill>
                  <a:srgbClr val="FF0000"/>
                </a:solidFill>
              </a:rPr>
              <a:t>Na rozhodování mateřské školy</a:t>
            </a:r>
            <a:r>
              <a:rPr lang="cs-CZ" altLang="cs-CZ" sz="1800" i="1" dirty="0"/>
              <a:t> zřízené registrovanou církví nebo náboženskou společností o ukončení předškolního vzdělávání </a:t>
            </a:r>
            <a:r>
              <a:rPr lang="cs-CZ" altLang="cs-CZ" sz="1800" i="1" dirty="0" smtClean="0"/>
              <a:t>… </a:t>
            </a:r>
            <a:r>
              <a:rPr lang="cs-CZ" altLang="cs-CZ" sz="1800" i="1" dirty="0" smtClean="0">
                <a:solidFill>
                  <a:srgbClr val="FF0000"/>
                </a:solidFill>
              </a:rPr>
              <a:t>se </a:t>
            </a:r>
            <a:r>
              <a:rPr lang="cs-CZ" altLang="cs-CZ" sz="1800" i="1" dirty="0">
                <a:solidFill>
                  <a:srgbClr val="FF0000"/>
                </a:solidFill>
              </a:rPr>
              <a:t>vztahuje správní řád </a:t>
            </a:r>
            <a:r>
              <a:rPr lang="cs-CZ" altLang="cs-CZ" sz="1800" i="1" dirty="0" smtClean="0"/>
              <a:t>… Proti </a:t>
            </a:r>
            <a:r>
              <a:rPr lang="cs-CZ" altLang="cs-CZ" sz="1800" i="1" dirty="0"/>
              <a:t>rozhodnutí mateřské školy zřízené registrovanou církví nebo náboženskou společností o ukončení předškolního vzdělávání </a:t>
            </a:r>
            <a:r>
              <a:rPr lang="cs-CZ" altLang="cs-CZ" sz="1800" i="1" dirty="0" smtClean="0"/>
              <a:t>… lze </a:t>
            </a:r>
            <a:r>
              <a:rPr lang="cs-CZ" altLang="cs-CZ" sz="1800" i="1" dirty="0"/>
              <a:t>podat odvolání, o němž přísluší rozhodnout Ministerstvu školství, mládeže a tělovýchovy</a:t>
            </a:r>
            <a:r>
              <a:rPr lang="cs-CZ" altLang="cs-CZ" sz="1800" dirty="0" smtClean="0"/>
              <a:t>.“</a:t>
            </a:r>
            <a:endParaRPr lang="cs-CZ" altLang="cs-CZ" sz="1800" dirty="0"/>
          </a:p>
        </p:txBody>
      </p:sp>
    </p:spTree>
    <p:extLst>
      <p:ext uri="{BB962C8B-B14F-4D97-AF65-F5344CB8AC3E}">
        <p14:creationId xmlns:p14="http://schemas.microsoft.com/office/powerpoint/2010/main" val="420885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NSS, </a:t>
            </a:r>
            <a:r>
              <a:rPr lang="cs-CZ" dirty="0" err="1"/>
              <a:t>sp</a:t>
            </a:r>
            <a:r>
              <a:rPr lang="cs-CZ" dirty="0"/>
              <a:t>. zn. 2 As 60/2006, č. 1163/2007 Sb. NSS</a:t>
            </a:r>
          </a:p>
        </p:txBody>
      </p:sp>
      <p:sp>
        <p:nvSpPr>
          <p:cNvPr id="3" name="Zástupný symbol pro obsah 2"/>
          <p:cNvSpPr>
            <a:spLocks noGrp="1"/>
          </p:cNvSpPr>
          <p:nvPr>
            <p:ph idx="1"/>
          </p:nvPr>
        </p:nvSpPr>
        <p:spPr>
          <a:xfrm>
            <a:off x="509589" y="1851660"/>
            <a:ext cx="8082321" cy="4280853"/>
          </a:xfrm>
        </p:spPr>
        <p:txBody>
          <a:bodyPr/>
          <a:lstStyle/>
          <a:p>
            <a:pPr marL="0" indent="0" algn="just">
              <a:buNone/>
            </a:pPr>
            <a:r>
              <a:rPr lang="cs-CZ" dirty="0" smtClean="0"/>
              <a:t> „</a:t>
            </a:r>
            <a:r>
              <a:rPr lang="cs-CZ" sz="1600" i="1" dirty="0" smtClean="0"/>
              <a:t>učitel </a:t>
            </a:r>
            <a:r>
              <a:rPr lang="cs-CZ" sz="1600" i="1" dirty="0"/>
              <a:t>či profesor na střední škole má nesporně potenciálně silný vliv na vývoj a chování svých žáků, </a:t>
            </a:r>
            <a:r>
              <a:rPr lang="cs-CZ" sz="1600" b="1" i="1" dirty="0"/>
              <a:t>z titulu své funkce je vůči nim v pozici mnohdy se blížící vrchnostenskému postavení </a:t>
            </a:r>
            <a:r>
              <a:rPr lang="cs-CZ" sz="1600" i="1" dirty="0" smtClean="0"/>
              <a:t>… Toto </a:t>
            </a:r>
            <a:r>
              <a:rPr lang="cs-CZ" sz="1600" i="1" dirty="0"/>
              <a:t>takřka </a:t>
            </a:r>
            <a:r>
              <a:rPr lang="cs-CZ" sz="1600" i="1" dirty="0" smtClean="0"/>
              <a:t>vrchnostenské </a:t>
            </a:r>
            <a:r>
              <a:rPr lang="cs-CZ" sz="1600" i="1" dirty="0"/>
              <a:t>postavení, byť jistě nemá na počátku 21. století již tak paternalistickou povahu </a:t>
            </a:r>
            <a:r>
              <a:rPr lang="cs-CZ" sz="1600" i="1" dirty="0" smtClean="0"/>
              <a:t>… tak </a:t>
            </a:r>
            <a:r>
              <a:rPr lang="cs-CZ" sz="1600" i="1" dirty="0"/>
              <a:t>staví učitele před nelehkou zodpovědnost </a:t>
            </a:r>
            <a:r>
              <a:rPr lang="cs-CZ" sz="1600" i="1" dirty="0" smtClean="0"/>
              <a:t>… nikoli </a:t>
            </a:r>
            <a:r>
              <a:rPr lang="cs-CZ" sz="1600" i="1" dirty="0"/>
              <a:t>však v tom směru, že by musel mluvit pouze neutrálně či „politicky korektně“, ale tak, aby na žáky výchovně působil, a to přiměřeně tomu, v jaké situaci hovoří a před jakými žáky stojí. Jiný přístup je jistě třeba zvolit vůči žákům prvních tříd základní školy, kteří jsou ze své povahy značně ovlivnitelní, ale i zranitelní, a jinak k žákům blížícím se plnoletosti, kteří jsou již více schopni hájit svá práva i práva jiných. </a:t>
            </a:r>
            <a:r>
              <a:rPr lang="cs-CZ" sz="1600" i="1" dirty="0" smtClean="0"/>
              <a:t>… žalobkyně </a:t>
            </a:r>
            <a:r>
              <a:rPr lang="cs-CZ" sz="1600" i="1" dirty="0"/>
              <a:t>poskytnutím tohoto negativního příkladu </a:t>
            </a:r>
            <a:r>
              <a:rPr lang="cs-CZ" sz="1600" b="1" i="1" dirty="0"/>
              <a:t>plnila jednu ze svých úloh</a:t>
            </a:r>
            <a:r>
              <a:rPr lang="cs-CZ" sz="1600" i="1" dirty="0"/>
              <a:t>, jež jsou jí jako profesorce na střední škole svěřeny. Touto funkcí je </a:t>
            </a:r>
            <a:r>
              <a:rPr lang="cs-CZ" sz="1600" b="1" i="1" dirty="0"/>
              <a:t>výchova</a:t>
            </a:r>
            <a:r>
              <a:rPr lang="cs-CZ" sz="1600" i="1" dirty="0"/>
              <a:t> a nebylo by namístě, za situace, kdy označení Lucie H. za osobu primitivní nebylo ani samoúčelné, ani nepřiměřené, a subjektivně z pohledu žalobkyně ani bezdůvodné, trestat ji v rámci přestupkového řízení za to, že použila při výchovném působení na svého žáka označení pejorativní, emociálně zabarvené, když tato </a:t>
            </a:r>
            <a:r>
              <a:rPr lang="cs-CZ" sz="1600" i="1" dirty="0" err="1"/>
              <a:t>emociálnost</a:t>
            </a:r>
            <a:r>
              <a:rPr lang="cs-CZ" sz="1600" i="1" dirty="0"/>
              <a:t>, ba i určitá hanlivost, byla </a:t>
            </a:r>
            <a:r>
              <a:rPr lang="cs-CZ" sz="1600" i="1" dirty="0" smtClean="0"/>
              <a:t>zcela přiměřená </a:t>
            </a:r>
            <a:r>
              <a:rPr lang="cs-CZ" sz="1600" i="1" dirty="0"/>
              <a:t>dané situaci a stěžovatelčiným motivacím</a:t>
            </a:r>
            <a:r>
              <a:rPr lang="cs-CZ" sz="1600" dirty="0" smtClean="0"/>
              <a:t>.</a:t>
            </a:r>
            <a:r>
              <a:rPr lang="cs-CZ" dirty="0" smtClean="0"/>
              <a:t>“</a:t>
            </a:r>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Tree>
    <p:extLst>
      <p:ext uri="{BB962C8B-B14F-4D97-AF65-F5344CB8AC3E}">
        <p14:creationId xmlns:p14="http://schemas.microsoft.com/office/powerpoint/2010/main" val="39593484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30</a:t>
            </a:fld>
            <a:endParaRPr lang="cs-CZ" altLang="cs-CZ"/>
          </a:p>
        </p:txBody>
      </p:sp>
      <p:sp>
        <p:nvSpPr>
          <p:cNvPr id="96258" name="Rectangle 2"/>
          <p:cNvSpPr>
            <a:spLocks noGrp="1" noChangeArrowheads="1"/>
          </p:cNvSpPr>
          <p:nvPr>
            <p:ph type="title"/>
          </p:nvPr>
        </p:nvSpPr>
        <p:spPr/>
        <p:txBody>
          <a:bodyPr/>
          <a:lstStyle/>
          <a:p>
            <a:r>
              <a:rPr lang="cs-CZ" altLang="cs-CZ" dirty="0" smtClean="0"/>
              <a:t>Procesní aspekty</a:t>
            </a:r>
            <a:endParaRPr lang="cs-CZ" altLang="cs-CZ" dirty="0"/>
          </a:p>
        </p:txBody>
      </p:sp>
      <p:sp>
        <p:nvSpPr>
          <p:cNvPr id="96259" name="Rectangle 3"/>
          <p:cNvSpPr>
            <a:spLocks noGrp="1" noChangeArrowheads="1"/>
          </p:cNvSpPr>
          <p:nvPr>
            <p:ph type="body" idx="1"/>
          </p:nvPr>
        </p:nvSpPr>
        <p:spPr/>
        <p:txBody>
          <a:bodyPr/>
          <a:lstStyle/>
          <a:p>
            <a:pPr algn="just"/>
            <a:r>
              <a:rPr lang="cs-CZ" altLang="cs-CZ" sz="1800" dirty="0" smtClean="0"/>
              <a:t>NSS, </a:t>
            </a:r>
            <a:r>
              <a:rPr lang="cs-CZ" altLang="cs-CZ" sz="1800" dirty="0" err="1" smtClean="0"/>
              <a:t>sp</a:t>
            </a:r>
            <a:r>
              <a:rPr lang="cs-CZ" altLang="cs-CZ" sz="1800" dirty="0" smtClean="0"/>
              <a:t>. zn. 7 </a:t>
            </a:r>
            <a:r>
              <a:rPr lang="cs-CZ" altLang="cs-CZ" sz="1800" dirty="0" err="1" smtClean="0"/>
              <a:t>Ans</a:t>
            </a:r>
            <a:r>
              <a:rPr lang="cs-CZ" altLang="cs-CZ" sz="1800" dirty="0" smtClean="0"/>
              <a:t> 21/2012, „</a:t>
            </a:r>
            <a:r>
              <a:rPr lang="cs-CZ" altLang="cs-CZ" sz="1800" i="1" dirty="0"/>
              <a:t>O </a:t>
            </a:r>
            <a:r>
              <a:rPr lang="cs-CZ" altLang="cs-CZ" sz="1800" i="1" dirty="0">
                <a:solidFill>
                  <a:srgbClr val="FF0000"/>
                </a:solidFill>
              </a:rPr>
              <a:t>subjektivním veřejném právu na přijetí do zařízení zajišťujícího základní vzdělání </a:t>
            </a:r>
            <a:r>
              <a:rPr lang="cs-CZ" altLang="cs-CZ" sz="1800" i="1" dirty="0"/>
              <a:t>rozhoduje </a:t>
            </a:r>
            <a:r>
              <a:rPr lang="cs-CZ" altLang="cs-CZ" sz="1800" i="1" dirty="0" smtClean="0"/>
              <a:t>… </a:t>
            </a:r>
            <a:r>
              <a:rPr lang="cs-CZ" altLang="cs-CZ" sz="1800" i="1" dirty="0"/>
              <a:t>ředitel školy za podmínek stanovených v § 36 téhož zákona, případně jemu nadřízený odvolací orgán. V rámci tohoto rozhodování posuzuje i otázku, zda obec k zajištění výše uvedeného práva vytvořila takové podmínky, jaké jí ukládá zákon</a:t>
            </a:r>
            <a:r>
              <a:rPr lang="cs-CZ" altLang="cs-CZ" sz="1800" dirty="0" smtClean="0"/>
              <a:t>.“</a:t>
            </a:r>
            <a:endParaRPr lang="cs-CZ" altLang="cs-CZ" sz="1800" dirty="0"/>
          </a:p>
        </p:txBody>
      </p:sp>
    </p:spTree>
    <p:extLst>
      <p:ext uri="{BB962C8B-B14F-4D97-AF65-F5344CB8AC3E}">
        <p14:creationId xmlns:p14="http://schemas.microsoft.com/office/powerpoint/2010/main" val="21808683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31</a:t>
            </a:fld>
            <a:endParaRPr lang="cs-CZ" altLang="cs-CZ"/>
          </a:p>
        </p:txBody>
      </p:sp>
      <p:sp>
        <p:nvSpPr>
          <p:cNvPr id="96258" name="Rectangle 2"/>
          <p:cNvSpPr>
            <a:spLocks noGrp="1" noChangeArrowheads="1"/>
          </p:cNvSpPr>
          <p:nvPr>
            <p:ph type="title"/>
          </p:nvPr>
        </p:nvSpPr>
        <p:spPr/>
        <p:txBody>
          <a:bodyPr/>
          <a:lstStyle/>
          <a:p>
            <a:r>
              <a:rPr lang="cs-CZ" altLang="cs-CZ" dirty="0" smtClean="0"/>
              <a:t>Soudní přezkum</a:t>
            </a:r>
            <a:endParaRPr lang="cs-CZ" altLang="cs-CZ" dirty="0"/>
          </a:p>
        </p:txBody>
      </p:sp>
      <p:sp>
        <p:nvSpPr>
          <p:cNvPr id="96259" name="Rectangle 3"/>
          <p:cNvSpPr>
            <a:spLocks noGrp="1" noChangeArrowheads="1"/>
          </p:cNvSpPr>
          <p:nvPr>
            <p:ph type="body" idx="1"/>
          </p:nvPr>
        </p:nvSpPr>
        <p:spPr/>
        <p:txBody>
          <a:bodyPr/>
          <a:lstStyle/>
          <a:p>
            <a:pPr algn="just"/>
            <a:r>
              <a:rPr lang="cs-CZ" altLang="cs-CZ" sz="1800" dirty="0" smtClean="0"/>
              <a:t>NSS, </a:t>
            </a:r>
            <a:r>
              <a:rPr lang="cs-CZ" altLang="cs-CZ" sz="1800" dirty="0" err="1" smtClean="0"/>
              <a:t>sp</a:t>
            </a:r>
            <a:r>
              <a:rPr lang="cs-CZ" altLang="cs-CZ" sz="1800" dirty="0" smtClean="0"/>
              <a:t>. zn. 3 As 73/2006, č. 1568/2008 Sb. </a:t>
            </a:r>
            <a:r>
              <a:rPr lang="cs-CZ" altLang="cs-CZ" sz="1800" dirty="0"/>
              <a:t>NSS, „</a:t>
            </a:r>
            <a:r>
              <a:rPr lang="cs-CZ" altLang="cs-CZ" sz="1800" i="1" dirty="0"/>
              <a:t>Rozhodnutí ředitele školy o žádosti žáka o opakování ročníku </a:t>
            </a:r>
            <a:r>
              <a:rPr lang="cs-CZ" altLang="cs-CZ" sz="1800" i="1" dirty="0" smtClean="0"/>
              <a:t>… je </a:t>
            </a:r>
            <a:r>
              <a:rPr lang="cs-CZ" altLang="cs-CZ" sz="1800" i="1" dirty="0"/>
              <a:t>rozhodnutím o veřejném subjektivním právu vydaným na základě správního uvážení </a:t>
            </a:r>
            <a:r>
              <a:rPr lang="cs-CZ" altLang="cs-CZ" sz="1800" i="1" dirty="0">
                <a:solidFill>
                  <a:srgbClr val="FF0000"/>
                </a:solidFill>
              </a:rPr>
              <a:t>a je přezkoumatelné ve správním soudnictví</a:t>
            </a:r>
            <a:r>
              <a:rPr lang="cs-CZ" altLang="cs-CZ" sz="1800" dirty="0" smtClean="0"/>
              <a:t>.“</a:t>
            </a:r>
            <a:endParaRPr lang="cs-CZ" altLang="cs-CZ" sz="1800" dirty="0"/>
          </a:p>
        </p:txBody>
      </p:sp>
    </p:spTree>
    <p:extLst>
      <p:ext uri="{BB962C8B-B14F-4D97-AF65-F5344CB8AC3E}">
        <p14:creationId xmlns:p14="http://schemas.microsoft.com/office/powerpoint/2010/main" val="40902397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32</a:t>
            </a:fld>
            <a:endParaRPr lang="cs-CZ" altLang="cs-CZ"/>
          </a:p>
        </p:txBody>
      </p:sp>
      <p:sp>
        <p:nvSpPr>
          <p:cNvPr id="96258" name="Rectangle 2"/>
          <p:cNvSpPr>
            <a:spLocks noGrp="1" noChangeArrowheads="1"/>
          </p:cNvSpPr>
          <p:nvPr>
            <p:ph type="title"/>
          </p:nvPr>
        </p:nvSpPr>
        <p:spPr/>
        <p:txBody>
          <a:bodyPr/>
          <a:lstStyle/>
          <a:p>
            <a:r>
              <a:rPr lang="cs-CZ" altLang="cs-CZ" dirty="0" smtClean="0"/>
              <a:t>Soudní přezkum</a:t>
            </a:r>
            <a:endParaRPr lang="cs-CZ" altLang="cs-CZ" dirty="0"/>
          </a:p>
        </p:txBody>
      </p:sp>
      <p:sp>
        <p:nvSpPr>
          <p:cNvPr id="96259" name="Rectangle 3"/>
          <p:cNvSpPr>
            <a:spLocks noGrp="1" noChangeArrowheads="1"/>
          </p:cNvSpPr>
          <p:nvPr>
            <p:ph type="body" idx="1"/>
          </p:nvPr>
        </p:nvSpPr>
        <p:spPr>
          <a:xfrm>
            <a:off x="509589" y="1773239"/>
            <a:ext cx="8082321" cy="4359274"/>
          </a:xfrm>
        </p:spPr>
        <p:txBody>
          <a:bodyPr/>
          <a:lstStyle/>
          <a:p>
            <a:pPr algn="just"/>
            <a:r>
              <a:rPr lang="cs-CZ" altLang="cs-CZ" sz="1800" dirty="0" smtClean="0"/>
              <a:t>NSS, </a:t>
            </a:r>
            <a:r>
              <a:rPr lang="cs-CZ" altLang="cs-CZ" sz="1800" dirty="0" err="1" smtClean="0"/>
              <a:t>sp</a:t>
            </a:r>
            <a:r>
              <a:rPr lang="cs-CZ" altLang="cs-CZ" sz="1800" dirty="0" smtClean="0"/>
              <a:t>. zn. </a:t>
            </a:r>
            <a:r>
              <a:rPr lang="cs-CZ" altLang="cs-CZ" sz="1800" dirty="0" smtClean="0"/>
              <a:t>4 </a:t>
            </a:r>
            <a:r>
              <a:rPr lang="cs-CZ" altLang="cs-CZ" sz="1800" dirty="0" smtClean="0"/>
              <a:t>As </a:t>
            </a:r>
            <a:r>
              <a:rPr lang="cs-CZ" altLang="cs-CZ" sz="1800" dirty="0"/>
              <a:t>280/2015, </a:t>
            </a:r>
            <a:r>
              <a:rPr lang="cs-CZ" altLang="cs-CZ" sz="1800" dirty="0" smtClean="0"/>
              <a:t>„</a:t>
            </a:r>
            <a:r>
              <a:rPr lang="cs-CZ" altLang="cs-CZ" sz="1600" i="1" dirty="0" smtClean="0"/>
              <a:t>právo </a:t>
            </a:r>
            <a:r>
              <a:rPr lang="cs-CZ" altLang="cs-CZ" sz="1600" i="1" dirty="0"/>
              <a:t>na vzdělávání a školské služby </a:t>
            </a:r>
            <a:r>
              <a:rPr lang="cs-CZ" altLang="cs-CZ" sz="1600" i="1" dirty="0" smtClean="0"/>
              <a:t>…náleží </a:t>
            </a:r>
            <a:r>
              <a:rPr lang="cs-CZ" altLang="cs-CZ" sz="1600" i="1" dirty="0"/>
              <a:t>pouze žákům a studentům, nikoli jejich zákonným zástupcům (rodičům). Stěžovatel, proto nemohl být účastníkem řízení o přijetí své dcery do základní školy podle </a:t>
            </a:r>
            <a:r>
              <a:rPr lang="cs-CZ" altLang="cs-CZ" sz="1600" i="1" dirty="0">
                <a:solidFill>
                  <a:srgbClr val="FF0000"/>
                </a:solidFill>
              </a:rPr>
              <a:t>§ 27 odst. 1 písm. a) </a:t>
            </a:r>
            <a:r>
              <a:rPr lang="cs-CZ" altLang="cs-CZ" sz="1600" i="1" dirty="0"/>
              <a:t>správního </a:t>
            </a:r>
            <a:r>
              <a:rPr lang="cs-CZ" altLang="cs-CZ" sz="1600" i="1" dirty="0" smtClean="0"/>
              <a:t>řádu …, </a:t>
            </a:r>
            <a:r>
              <a:rPr lang="cs-CZ" altLang="cs-CZ" sz="1600" i="1" dirty="0"/>
              <a:t>neboť není a nemůže být dotčenou osobou, na níž by se s ohledem na společenství práv nebo povinností s žadatelem (jeho nezletilou dcerou) vztahovalo rozhodnutí správního orgánu. Stěžovatel nemohl být účastníkem řízení </a:t>
            </a:r>
            <a:r>
              <a:rPr lang="cs-CZ" altLang="cs-CZ" sz="1600" i="1" dirty="0">
                <a:solidFill>
                  <a:srgbClr val="FF0000"/>
                </a:solidFill>
              </a:rPr>
              <a:t>ani podle § 27 odst. 2 správního </a:t>
            </a:r>
            <a:r>
              <a:rPr lang="cs-CZ" altLang="cs-CZ" sz="1600" i="1" dirty="0" smtClean="0">
                <a:solidFill>
                  <a:srgbClr val="FF0000"/>
                </a:solidFill>
              </a:rPr>
              <a:t>řádu </a:t>
            </a:r>
            <a:r>
              <a:rPr lang="cs-CZ" altLang="cs-CZ" sz="1600" i="1" dirty="0" smtClean="0"/>
              <a:t>… </a:t>
            </a:r>
            <a:r>
              <a:rPr lang="cs-CZ" altLang="cs-CZ" sz="1600" i="1" dirty="0"/>
              <a:t>Není totiž splněna podmínka přímého a bezprostředního dotčení jeho práv či povinností v oblasti veřejného práva. V posuzované věci se totiž jedná o právo na vzdělávání a školské služby pouze </a:t>
            </a:r>
            <a:r>
              <a:rPr lang="cs-CZ" altLang="cs-CZ" sz="1600" i="1" dirty="0" err="1"/>
              <a:t>nezl</a:t>
            </a:r>
            <a:r>
              <a:rPr lang="cs-CZ" altLang="cs-CZ" sz="1600" i="1" dirty="0"/>
              <a:t>. dcery stěžovatele, stěžovateli tudíž v posuzované věci nesvědčí veřejné subjektivní právo na vzdělávání a školské služby a toto jeho právo proto nemohlo být ani jakkoliv dotčeno. </a:t>
            </a:r>
            <a:r>
              <a:rPr lang="cs-CZ" altLang="cs-CZ" sz="1600" i="1" dirty="0" smtClean="0"/>
              <a:t> … I </a:t>
            </a:r>
            <a:r>
              <a:rPr lang="cs-CZ" altLang="cs-CZ" sz="1600" i="1" dirty="0"/>
              <a:t>podle ustálené judikatury nepostačuje k založení postavení účastníka </a:t>
            </a:r>
            <a:r>
              <a:rPr lang="cs-CZ" altLang="cs-CZ" sz="1600" i="1" dirty="0" smtClean="0"/>
              <a:t>… ani </a:t>
            </a:r>
            <a:r>
              <a:rPr lang="cs-CZ" altLang="cs-CZ" sz="1600" i="1" dirty="0"/>
              <a:t>to, že výsledek správního řízení se určitým způsobem zprostředkovaně může projevit v soukromoprávních vztazích určité osoby, resp. v jejích majetkových </a:t>
            </a:r>
            <a:r>
              <a:rPr lang="cs-CZ" altLang="cs-CZ" sz="1600" i="1" dirty="0" smtClean="0"/>
              <a:t>poměrech. I v nyní posuzované </a:t>
            </a:r>
            <a:r>
              <a:rPr lang="cs-CZ" altLang="cs-CZ" sz="1600" i="1" dirty="0"/>
              <a:t>věci se přijetí dcery stěžovatele do základní školy projeví v právní sféře stěžovatele pouze zprostředkovaně při výkonu jeho rodičovské odpovědnosti, respektive v jeho povinnosti platit případné školné či další platby a náklady spojené s docházkou dítěte do základní školy</a:t>
            </a:r>
            <a:r>
              <a:rPr lang="cs-CZ" altLang="cs-CZ" sz="1600" i="1" dirty="0" smtClean="0"/>
              <a:t>. </a:t>
            </a:r>
            <a:r>
              <a:rPr lang="cs-CZ" altLang="cs-CZ" sz="1800" dirty="0"/>
              <a:t>“</a:t>
            </a:r>
            <a:endParaRPr lang="cs-CZ" altLang="cs-CZ" sz="1800" dirty="0"/>
          </a:p>
        </p:txBody>
      </p:sp>
    </p:spTree>
    <p:extLst>
      <p:ext uri="{BB962C8B-B14F-4D97-AF65-F5344CB8AC3E}">
        <p14:creationId xmlns:p14="http://schemas.microsoft.com/office/powerpoint/2010/main" val="36398068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33</a:t>
            </a:fld>
            <a:endParaRPr lang="cs-CZ" altLang="cs-CZ"/>
          </a:p>
        </p:txBody>
      </p:sp>
      <p:sp>
        <p:nvSpPr>
          <p:cNvPr id="96258" name="Rectangle 2"/>
          <p:cNvSpPr>
            <a:spLocks noGrp="1" noChangeArrowheads="1"/>
          </p:cNvSpPr>
          <p:nvPr>
            <p:ph type="title"/>
          </p:nvPr>
        </p:nvSpPr>
        <p:spPr/>
        <p:txBody>
          <a:bodyPr/>
          <a:lstStyle/>
          <a:p>
            <a:r>
              <a:rPr lang="cs-CZ" altLang="cs-CZ" dirty="0" smtClean="0"/>
              <a:t>Soudní přezkum</a:t>
            </a:r>
            <a:endParaRPr lang="cs-CZ" altLang="cs-CZ" dirty="0"/>
          </a:p>
        </p:txBody>
      </p:sp>
      <p:sp>
        <p:nvSpPr>
          <p:cNvPr id="96259" name="Rectangle 3"/>
          <p:cNvSpPr>
            <a:spLocks noGrp="1" noChangeArrowheads="1"/>
          </p:cNvSpPr>
          <p:nvPr>
            <p:ph type="body" idx="1"/>
          </p:nvPr>
        </p:nvSpPr>
        <p:spPr/>
        <p:txBody>
          <a:bodyPr/>
          <a:lstStyle/>
          <a:p>
            <a:pPr algn="just"/>
            <a:r>
              <a:rPr lang="cs-CZ" altLang="cs-CZ" sz="1800" dirty="0" smtClean="0"/>
              <a:t>NSS, </a:t>
            </a:r>
            <a:r>
              <a:rPr lang="cs-CZ" altLang="cs-CZ" sz="1800" dirty="0" err="1" smtClean="0"/>
              <a:t>sp</a:t>
            </a:r>
            <a:r>
              <a:rPr lang="cs-CZ" altLang="cs-CZ" sz="1800" dirty="0" smtClean="0"/>
              <a:t>. zn. </a:t>
            </a:r>
            <a:r>
              <a:rPr lang="cs-CZ" altLang="cs-CZ" sz="1800" dirty="0" smtClean="0"/>
              <a:t>8 </a:t>
            </a:r>
            <a:r>
              <a:rPr lang="cs-CZ" altLang="cs-CZ" sz="1800" dirty="0" smtClean="0"/>
              <a:t>As </a:t>
            </a:r>
            <a:r>
              <a:rPr lang="cs-CZ" altLang="cs-CZ" sz="1800" dirty="0" smtClean="0"/>
              <a:t>154/2014, </a:t>
            </a:r>
            <a:r>
              <a:rPr lang="cs-CZ" altLang="cs-CZ" sz="1800" dirty="0" smtClean="0"/>
              <a:t>č. 1568/2008 Sb. </a:t>
            </a:r>
            <a:r>
              <a:rPr lang="cs-CZ" altLang="cs-CZ" sz="1800" dirty="0"/>
              <a:t>NSS, </a:t>
            </a:r>
            <a:r>
              <a:rPr lang="cs-CZ" altLang="cs-CZ" sz="1800" dirty="0"/>
              <a:t>„</a:t>
            </a:r>
            <a:r>
              <a:rPr lang="cs-CZ" altLang="cs-CZ" sz="1800" i="1" dirty="0">
                <a:solidFill>
                  <a:srgbClr val="FF0000"/>
                </a:solidFill>
              </a:rPr>
              <a:t>Stanovení kritérií pro přijetí do mateřské školy</a:t>
            </a:r>
            <a:r>
              <a:rPr lang="cs-CZ" altLang="cs-CZ" sz="1800" i="1" dirty="0"/>
              <a:t> je autonomním oprávněním ředitelky mateřské školy </a:t>
            </a:r>
            <a:r>
              <a:rPr lang="cs-CZ" altLang="cs-CZ" sz="1800" i="1" dirty="0" smtClean="0"/>
              <a:t>…, </a:t>
            </a:r>
            <a:r>
              <a:rPr lang="cs-CZ" altLang="cs-CZ" sz="1800" i="1" dirty="0"/>
              <a:t>není výsledkem správního řízení, resp. rozhodováním o právech a povinnostech v oblasti státní správy </a:t>
            </a:r>
            <a:r>
              <a:rPr lang="cs-CZ" altLang="cs-CZ" sz="1800" i="1" dirty="0" smtClean="0"/>
              <a:t>… a </a:t>
            </a:r>
            <a:r>
              <a:rPr lang="cs-CZ" altLang="cs-CZ" sz="1800" i="1" dirty="0"/>
              <a:t>nepodléhá tedy přezkumu odvolacím orgánem, a to ani v řízení o přijetí nebo nepřijetí žadatele do mateřské školy</a:t>
            </a:r>
            <a:r>
              <a:rPr lang="cs-CZ" altLang="cs-CZ" sz="1800" i="1" dirty="0" smtClean="0"/>
              <a:t>. Jestliže </a:t>
            </a:r>
            <a:r>
              <a:rPr lang="cs-CZ" altLang="cs-CZ" sz="1800" i="1" dirty="0"/>
              <a:t>žalovaný v řízení o odvolání proti rozhodnutí o nepřijetí do mateřské školy obsahově reinterpretoval kritérium trvalého pobytu namísto správního orgánu prvního stupně, zasáhl tím do stanovení podmínek pro přijetí žadatele do mateřské školy</a:t>
            </a:r>
            <a:r>
              <a:rPr lang="cs-CZ" altLang="cs-CZ" sz="1800" dirty="0" smtClean="0"/>
              <a:t>.“</a:t>
            </a:r>
            <a:endParaRPr lang="cs-CZ" altLang="cs-CZ" sz="1800" dirty="0"/>
          </a:p>
        </p:txBody>
      </p:sp>
    </p:spTree>
    <p:extLst>
      <p:ext uri="{BB962C8B-B14F-4D97-AF65-F5344CB8AC3E}">
        <p14:creationId xmlns:p14="http://schemas.microsoft.com/office/powerpoint/2010/main" val="6943708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34</a:t>
            </a:fld>
            <a:endParaRPr lang="cs-CZ" altLang="cs-CZ"/>
          </a:p>
        </p:txBody>
      </p:sp>
      <p:sp>
        <p:nvSpPr>
          <p:cNvPr id="96258" name="Rectangle 2"/>
          <p:cNvSpPr>
            <a:spLocks noGrp="1" noChangeArrowheads="1"/>
          </p:cNvSpPr>
          <p:nvPr>
            <p:ph type="title"/>
          </p:nvPr>
        </p:nvSpPr>
        <p:spPr/>
        <p:txBody>
          <a:bodyPr/>
          <a:lstStyle/>
          <a:p>
            <a:r>
              <a:rPr lang="cs-CZ" altLang="cs-CZ" dirty="0" smtClean="0"/>
              <a:t>Soudní přezkum</a:t>
            </a:r>
            <a:endParaRPr lang="cs-CZ" altLang="cs-CZ" dirty="0"/>
          </a:p>
        </p:txBody>
      </p:sp>
      <p:sp>
        <p:nvSpPr>
          <p:cNvPr id="96259" name="Rectangle 3"/>
          <p:cNvSpPr>
            <a:spLocks noGrp="1" noChangeArrowheads="1"/>
          </p:cNvSpPr>
          <p:nvPr>
            <p:ph type="body" idx="1"/>
          </p:nvPr>
        </p:nvSpPr>
        <p:spPr/>
        <p:txBody>
          <a:bodyPr/>
          <a:lstStyle/>
          <a:p>
            <a:pPr algn="just"/>
            <a:r>
              <a:rPr lang="cs-CZ" altLang="cs-CZ" sz="1800" dirty="0" smtClean="0"/>
              <a:t>NSS, </a:t>
            </a:r>
            <a:r>
              <a:rPr lang="cs-CZ" altLang="cs-CZ" sz="1800" dirty="0" err="1" smtClean="0"/>
              <a:t>sp</a:t>
            </a:r>
            <a:r>
              <a:rPr lang="cs-CZ" altLang="cs-CZ" sz="1800" dirty="0" smtClean="0"/>
              <a:t>. zn. 2 </a:t>
            </a:r>
            <a:r>
              <a:rPr lang="cs-CZ" altLang="cs-CZ" sz="1800" dirty="0" err="1" smtClean="0"/>
              <a:t>Aps</a:t>
            </a:r>
            <a:r>
              <a:rPr lang="cs-CZ" altLang="cs-CZ" sz="1800" dirty="0" smtClean="0"/>
              <a:t> 3/2010, č. 2350/2011 Sb. </a:t>
            </a:r>
            <a:r>
              <a:rPr lang="cs-CZ" altLang="cs-CZ" sz="1800" dirty="0"/>
              <a:t>NSS, </a:t>
            </a:r>
            <a:r>
              <a:rPr lang="cs-CZ" altLang="cs-CZ" sz="1800" dirty="0" smtClean="0"/>
              <a:t>„</a:t>
            </a:r>
            <a:r>
              <a:rPr lang="cs-CZ" altLang="cs-CZ" sz="1800" i="1" dirty="0"/>
              <a:t>Právo na přístup ke </a:t>
            </a:r>
            <a:r>
              <a:rPr lang="cs-CZ" altLang="cs-CZ" sz="1800" i="1" dirty="0">
                <a:solidFill>
                  <a:srgbClr val="FF0000"/>
                </a:solidFill>
              </a:rPr>
              <a:t>školnímu stravování </a:t>
            </a:r>
            <a:r>
              <a:rPr lang="cs-CZ" altLang="cs-CZ" sz="1800" i="1" dirty="0"/>
              <a:t>je veřejným subjektivním právem, o němž přísluší rozhodnout řediteli školy nebo školského zařízení </a:t>
            </a:r>
            <a:r>
              <a:rPr lang="cs-CZ" altLang="cs-CZ" sz="1800" i="1" dirty="0" smtClean="0"/>
              <a:t>… </a:t>
            </a:r>
            <a:r>
              <a:rPr lang="cs-CZ" altLang="cs-CZ" sz="1800" i="1" dirty="0"/>
              <a:t>Z toho ovšem ještě nevyplývá, že žák má právní nárok na to, aby mu byla přímo poskytnuta strava jdoucí nad rámec výživových norem a finančních limitů dle vyhlášky č. 107/2005 Sb., o školním stravování. Není přitom porušením ústavním pořádkem garantované svobody vyznání, pokud je žákovi umožněno, aby si stravu, která je v souladu s náboženským vyznáním nebo světonázorem jeho a jeho zákonných zástupců, přinesl do školy, v době oběda si ji nechal ve školní jídelně ohřát a následně ji zkonzumoval</a:t>
            </a:r>
            <a:r>
              <a:rPr lang="cs-CZ" altLang="cs-CZ" sz="1800" i="1" dirty="0" smtClean="0"/>
              <a:t>.“</a:t>
            </a:r>
            <a:endParaRPr lang="cs-CZ" altLang="cs-CZ" sz="1800" dirty="0"/>
          </a:p>
        </p:txBody>
      </p:sp>
    </p:spTree>
    <p:extLst>
      <p:ext uri="{BB962C8B-B14F-4D97-AF65-F5344CB8AC3E}">
        <p14:creationId xmlns:p14="http://schemas.microsoft.com/office/powerpoint/2010/main" val="4109821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35</a:t>
            </a:fld>
            <a:endParaRPr lang="cs-CZ" altLang="cs-CZ"/>
          </a:p>
        </p:txBody>
      </p:sp>
      <p:sp>
        <p:nvSpPr>
          <p:cNvPr id="96258" name="Rectangle 2"/>
          <p:cNvSpPr>
            <a:spLocks noGrp="1" noChangeArrowheads="1"/>
          </p:cNvSpPr>
          <p:nvPr>
            <p:ph type="title"/>
          </p:nvPr>
        </p:nvSpPr>
        <p:spPr/>
        <p:txBody>
          <a:bodyPr/>
          <a:lstStyle/>
          <a:p>
            <a:r>
              <a:rPr lang="cs-CZ" altLang="cs-CZ" dirty="0" smtClean="0"/>
              <a:t>Soudní přezkum - maturita</a:t>
            </a:r>
            <a:endParaRPr lang="cs-CZ" altLang="cs-CZ" dirty="0"/>
          </a:p>
        </p:txBody>
      </p:sp>
      <p:sp>
        <p:nvSpPr>
          <p:cNvPr id="96259" name="Rectangle 3"/>
          <p:cNvSpPr>
            <a:spLocks noGrp="1" noChangeArrowheads="1"/>
          </p:cNvSpPr>
          <p:nvPr>
            <p:ph type="body" idx="1"/>
          </p:nvPr>
        </p:nvSpPr>
        <p:spPr/>
        <p:txBody>
          <a:bodyPr/>
          <a:lstStyle/>
          <a:p>
            <a:pPr algn="just"/>
            <a:r>
              <a:rPr lang="cs-CZ" altLang="cs-CZ" sz="1800" dirty="0" smtClean="0"/>
              <a:t>NSS, </a:t>
            </a:r>
            <a:r>
              <a:rPr lang="cs-CZ" altLang="cs-CZ" sz="1800" dirty="0" err="1" smtClean="0"/>
              <a:t>sp</a:t>
            </a:r>
            <a:r>
              <a:rPr lang="cs-CZ" altLang="cs-CZ" sz="1800" dirty="0" smtClean="0"/>
              <a:t>. zn. 7 As 165/2012, „</a:t>
            </a:r>
            <a:r>
              <a:rPr lang="cs-CZ" altLang="cs-CZ" sz="1800" i="1" dirty="0" smtClean="0"/>
              <a:t>Vyrozumění </a:t>
            </a:r>
            <a:r>
              <a:rPr lang="cs-CZ" altLang="cs-CZ" sz="1800" i="1" dirty="0"/>
              <a:t>ministerstva školství o žádosti o přezkoumání výsledku společné části maturitní zkoušky s výjimkou dílčí zkoušky konané formou písemné práce a ústní formou nebo o přezkoumání rozhodnutí o vyloučení ze zkoušky </a:t>
            </a:r>
            <a:r>
              <a:rPr lang="cs-CZ" altLang="cs-CZ" sz="1800" i="1" dirty="0" smtClean="0">
                <a:solidFill>
                  <a:srgbClr val="FF0000"/>
                </a:solidFill>
              </a:rPr>
              <a:t>je </a:t>
            </a:r>
            <a:r>
              <a:rPr lang="cs-CZ" altLang="cs-CZ" sz="1800" i="1" dirty="0">
                <a:solidFill>
                  <a:srgbClr val="FF0000"/>
                </a:solidFill>
              </a:rPr>
              <a:t>rozhodnutím ve smyslu § 65 odst. 1 s. ř. s. přezkoumatelným ve správním soudnictví </a:t>
            </a:r>
            <a:r>
              <a:rPr lang="cs-CZ" altLang="cs-CZ" sz="1800" i="1" dirty="0"/>
              <a:t>na základě žaloby proti rozhodnutí správního orgánu (§ 65 a násl. s. ř. s</a:t>
            </a:r>
            <a:r>
              <a:rPr lang="cs-CZ" altLang="cs-CZ" sz="1800" i="1" dirty="0" smtClean="0"/>
              <a:t>.). Skutečnost</a:t>
            </a:r>
            <a:r>
              <a:rPr lang="cs-CZ" altLang="cs-CZ" sz="1800" i="1" dirty="0"/>
              <a:t>, že určitá otázka závisí na odborném posouzení, nemůže znamenat, že ji to vylučuje ze soudní kontroly. Pokud by tomu tak bylo, soudní kontrola by v řadě oblastí zcela ztratila smysl, neboť rozhodování veřejné správy se velmi často týká otázek specializovaných, vysoce odborných, a tedy vymykajících se znalostem soudců. K tomu, aby soud dokázal posoudit i takové otázky, má k dispozici příslušné procesní nástroje, které může v rámci dokazování použít, a to odborné vyjádření nebo znalecký posudek (§ 127 o. s. ř. ve spojení s § 64 s. ř. s</a:t>
            </a:r>
            <a:r>
              <a:rPr lang="cs-CZ" altLang="cs-CZ" sz="1800" i="1" dirty="0" smtClean="0"/>
              <a:t>.)</a:t>
            </a:r>
            <a:r>
              <a:rPr lang="cs-CZ" altLang="cs-CZ" sz="1800" dirty="0" smtClean="0"/>
              <a:t>.“</a:t>
            </a:r>
            <a:endParaRPr lang="cs-CZ" altLang="cs-CZ" sz="1800" dirty="0"/>
          </a:p>
        </p:txBody>
      </p:sp>
    </p:spTree>
    <p:extLst>
      <p:ext uri="{BB962C8B-B14F-4D97-AF65-F5344CB8AC3E}">
        <p14:creationId xmlns:p14="http://schemas.microsoft.com/office/powerpoint/2010/main" val="35752583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36</a:t>
            </a:fld>
            <a:endParaRPr lang="cs-CZ" altLang="cs-CZ"/>
          </a:p>
        </p:txBody>
      </p:sp>
      <p:sp>
        <p:nvSpPr>
          <p:cNvPr id="96258" name="Rectangle 2"/>
          <p:cNvSpPr>
            <a:spLocks noGrp="1" noChangeArrowheads="1"/>
          </p:cNvSpPr>
          <p:nvPr>
            <p:ph type="title"/>
          </p:nvPr>
        </p:nvSpPr>
        <p:spPr/>
        <p:txBody>
          <a:bodyPr/>
          <a:lstStyle/>
          <a:p>
            <a:r>
              <a:rPr lang="cs-CZ" altLang="cs-CZ" dirty="0" smtClean="0"/>
              <a:t>Soudní přezkum - maturita</a:t>
            </a:r>
            <a:endParaRPr lang="cs-CZ" altLang="cs-CZ" dirty="0"/>
          </a:p>
        </p:txBody>
      </p:sp>
      <p:sp>
        <p:nvSpPr>
          <p:cNvPr id="96259" name="Rectangle 3"/>
          <p:cNvSpPr>
            <a:spLocks noGrp="1" noChangeArrowheads="1"/>
          </p:cNvSpPr>
          <p:nvPr>
            <p:ph type="body" idx="1"/>
          </p:nvPr>
        </p:nvSpPr>
        <p:spPr/>
        <p:txBody>
          <a:bodyPr/>
          <a:lstStyle/>
          <a:p>
            <a:pPr algn="just"/>
            <a:r>
              <a:rPr lang="cs-CZ" altLang="cs-CZ" sz="1800" dirty="0" smtClean="0"/>
              <a:t>RS NSS, </a:t>
            </a:r>
            <a:r>
              <a:rPr lang="cs-CZ" altLang="cs-CZ" sz="1800" dirty="0" err="1" smtClean="0"/>
              <a:t>sp</a:t>
            </a:r>
            <a:r>
              <a:rPr lang="cs-CZ" altLang="cs-CZ" sz="1800" dirty="0" smtClean="0"/>
              <a:t>. zn. 6 As 68/2012, č. 3104/2014 Sb. NSS, „</a:t>
            </a:r>
            <a:r>
              <a:rPr lang="cs-CZ" altLang="cs-CZ" sz="1800" i="1" dirty="0" smtClean="0"/>
              <a:t>V </a:t>
            </a:r>
            <a:r>
              <a:rPr lang="cs-CZ" altLang="cs-CZ" sz="1800" i="1" dirty="0"/>
              <a:t>řízení o žádosti o přezkoumání výsledku části maturitní zkoušky konané formou didaktického </a:t>
            </a:r>
            <a:r>
              <a:rPr lang="cs-CZ" altLang="cs-CZ" sz="1800" i="1" dirty="0" smtClean="0"/>
              <a:t>testu … je </a:t>
            </a:r>
            <a:r>
              <a:rPr lang="cs-CZ" altLang="cs-CZ" sz="1800" i="1" dirty="0"/>
              <a:t>třeba podle § 180 odst. 1 správního řádu </a:t>
            </a:r>
            <a:r>
              <a:rPr lang="cs-CZ" altLang="cs-CZ" sz="1800" i="1" dirty="0" smtClean="0"/>
              <a:t>… </a:t>
            </a:r>
            <a:r>
              <a:rPr lang="cs-CZ" altLang="cs-CZ" sz="1800" i="1" dirty="0" smtClean="0">
                <a:solidFill>
                  <a:srgbClr val="FF0000"/>
                </a:solidFill>
              </a:rPr>
              <a:t>aplikovat </a:t>
            </a:r>
            <a:r>
              <a:rPr lang="cs-CZ" altLang="cs-CZ" sz="1800" i="1" dirty="0">
                <a:solidFill>
                  <a:srgbClr val="FF0000"/>
                </a:solidFill>
              </a:rPr>
              <a:t>v otázkách, jejichž řešení je nezbytné, správní řád</a:t>
            </a:r>
            <a:r>
              <a:rPr lang="cs-CZ" altLang="cs-CZ" sz="1800" i="1" dirty="0"/>
              <a:t>. Proti rozhodnutí o této žádosti není opravný prostředek přípustný</a:t>
            </a:r>
            <a:r>
              <a:rPr lang="cs-CZ" altLang="cs-CZ" sz="1800" i="1" dirty="0" smtClean="0"/>
              <a:t>. Rozhodnutí </a:t>
            </a:r>
            <a:r>
              <a:rPr lang="cs-CZ" altLang="cs-CZ" sz="1800" i="1" dirty="0"/>
              <a:t>(„vyrozumění“) o žádosti o přezkoumání výsledku části maturitní zkoušky konané formou didaktického testu </a:t>
            </a:r>
            <a:r>
              <a:rPr lang="cs-CZ" altLang="cs-CZ" sz="1800" i="1" dirty="0" smtClean="0"/>
              <a:t>… </a:t>
            </a:r>
            <a:r>
              <a:rPr lang="cs-CZ" altLang="cs-CZ" sz="1800" i="1" dirty="0"/>
              <a:t>je třeba považovat za </a:t>
            </a:r>
            <a:r>
              <a:rPr lang="cs-CZ" altLang="cs-CZ" sz="1800" i="1" dirty="0">
                <a:solidFill>
                  <a:srgbClr val="FF0000"/>
                </a:solidFill>
              </a:rPr>
              <a:t>rozhodnutí podle § 65 odst. 1 s. ř. s</a:t>
            </a:r>
            <a:r>
              <a:rPr lang="cs-CZ" altLang="cs-CZ" sz="1800" i="1" dirty="0" smtClean="0"/>
              <a:t>. Soud </a:t>
            </a:r>
            <a:r>
              <a:rPr lang="cs-CZ" altLang="cs-CZ" sz="1800" i="1" dirty="0"/>
              <a:t>je v řízení o žalobě proti rozhodnutí o žádosti o přezkoumání výsledku části maturitní zkoušky konané formou didaktického testu </a:t>
            </a:r>
            <a:r>
              <a:rPr lang="cs-CZ" altLang="cs-CZ" sz="1800" i="1" dirty="0" smtClean="0"/>
              <a:t>… povinen </a:t>
            </a:r>
            <a:r>
              <a:rPr lang="cs-CZ" altLang="cs-CZ" sz="1800" i="1" dirty="0"/>
              <a:t>přezkoumat toto rozhodnutí v rozsahu uplatněných žalobních bodů, a to </a:t>
            </a:r>
            <a:r>
              <a:rPr lang="cs-CZ" altLang="cs-CZ" sz="1800" i="1" dirty="0">
                <a:solidFill>
                  <a:srgbClr val="FF0000"/>
                </a:solidFill>
              </a:rPr>
              <a:t>i z hlediska věcné správnosti hodnocení testových otázek a úloh</a:t>
            </a:r>
            <a:r>
              <a:rPr lang="cs-CZ" altLang="cs-CZ" sz="1800" dirty="0" smtClean="0"/>
              <a:t>.“</a:t>
            </a:r>
            <a:endParaRPr lang="cs-CZ" altLang="cs-CZ" sz="1800" dirty="0"/>
          </a:p>
        </p:txBody>
      </p:sp>
    </p:spTree>
    <p:extLst>
      <p:ext uri="{BB962C8B-B14F-4D97-AF65-F5344CB8AC3E}">
        <p14:creationId xmlns:p14="http://schemas.microsoft.com/office/powerpoint/2010/main" val="18420441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37</a:t>
            </a:fld>
            <a:endParaRPr lang="cs-CZ" altLang="cs-CZ"/>
          </a:p>
        </p:txBody>
      </p:sp>
      <p:sp>
        <p:nvSpPr>
          <p:cNvPr id="96258" name="Rectangle 2"/>
          <p:cNvSpPr>
            <a:spLocks noGrp="1" noChangeArrowheads="1"/>
          </p:cNvSpPr>
          <p:nvPr>
            <p:ph type="title"/>
          </p:nvPr>
        </p:nvSpPr>
        <p:spPr/>
        <p:txBody>
          <a:bodyPr/>
          <a:lstStyle/>
          <a:p>
            <a:r>
              <a:rPr lang="cs-CZ" altLang="cs-CZ" dirty="0" smtClean="0"/>
              <a:t>Soudní přezkum - maturita</a:t>
            </a:r>
            <a:endParaRPr lang="cs-CZ" altLang="cs-CZ" dirty="0"/>
          </a:p>
        </p:txBody>
      </p:sp>
      <p:sp>
        <p:nvSpPr>
          <p:cNvPr id="96259" name="Rectangle 3"/>
          <p:cNvSpPr>
            <a:spLocks noGrp="1" noChangeArrowheads="1"/>
          </p:cNvSpPr>
          <p:nvPr>
            <p:ph type="body" idx="1"/>
          </p:nvPr>
        </p:nvSpPr>
        <p:spPr/>
        <p:txBody>
          <a:bodyPr/>
          <a:lstStyle/>
          <a:p>
            <a:pPr algn="just"/>
            <a:r>
              <a:rPr lang="cs-CZ" altLang="cs-CZ" sz="1800" dirty="0" err="1" smtClean="0"/>
              <a:t>MěS</a:t>
            </a:r>
            <a:r>
              <a:rPr lang="cs-CZ" altLang="cs-CZ" sz="1800" dirty="0" smtClean="0"/>
              <a:t> Praha, </a:t>
            </a:r>
            <a:r>
              <a:rPr lang="cs-CZ" altLang="cs-CZ" sz="1800" dirty="0" err="1" smtClean="0"/>
              <a:t>sp</a:t>
            </a:r>
            <a:r>
              <a:rPr lang="cs-CZ" altLang="cs-CZ" sz="1800" dirty="0" smtClean="0"/>
              <a:t>. zn. 3 A 135/2016 – řeši</a:t>
            </a:r>
            <a:r>
              <a:rPr lang="cs-CZ" altLang="cs-CZ" sz="1800" dirty="0"/>
              <a:t>l </a:t>
            </a:r>
            <a:r>
              <a:rPr lang="cs-CZ" altLang="cs-CZ" sz="1800" dirty="0" smtClean="0"/>
              <a:t>takovouto žalobu</a:t>
            </a:r>
            <a:r>
              <a:rPr lang="cs-CZ" altLang="cs-CZ" sz="1800" dirty="0"/>
              <a:t>: </a:t>
            </a:r>
            <a:r>
              <a:rPr lang="cs-CZ" altLang="cs-CZ" sz="1800" dirty="0" smtClean="0"/>
              <a:t>„</a:t>
            </a:r>
            <a:r>
              <a:rPr lang="cs-CZ" altLang="cs-CZ" sz="1800" i="1" dirty="0" smtClean="0"/>
              <a:t>úloha </a:t>
            </a:r>
            <a:r>
              <a:rPr lang="cs-CZ" altLang="cs-CZ" sz="1800" i="1" dirty="0"/>
              <a:t>č. 12 didaktického testu z matematiky byla nesprávně hodnocena, což mělo za následek vydání nezákonného rozhodnutí. Žalobce uvádí, že jeho odpověď „325 m2“ měla být hodnocena minimálně jedním bodem (nikoli žádným bodem, jak tvrdí žalovaný), neboť odpověď žalobce byla číselně správná, lišila se pouze nesprávností v jednotkách (namísto Kč byly uvedeny m2). Tato nesprávnost byla podle žalobce způsobena pouze jeho nervozitou při zkoušce</a:t>
            </a:r>
            <a:r>
              <a:rPr lang="cs-CZ" altLang="cs-CZ" sz="1800" dirty="0" smtClean="0"/>
              <a:t>.“</a:t>
            </a:r>
          </a:p>
          <a:p>
            <a:pPr algn="just"/>
            <a:r>
              <a:rPr lang="cs-CZ" altLang="cs-CZ" sz="1800" dirty="0" err="1" smtClean="0"/>
              <a:t>MěS</a:t>
            </a:r>
            <a:r>
              <a:rPr lang="cs-CZ" altLang="cs-CZ" sz="1800" dirty="0" smtClean="0"/>
              <a:t> Praha, </a:t>
            </a:r>
            <a:r>
              <a:rPr lang="cs-CZ" altLang="cs-CZ" sz="1800" dirty="0" err="1" smtClean="0"/>
              <a:t>sp</a:t>
            </a:r>
            <a:r>
              <a:rPr lang="cs-CZ" altLang="cs-CZ" sz="1800" dirty="0" smtClean="0"/>
              <a:t>. zn. 6 A 116/2012 – řešil </a:t>
            </a:r>
            <a:r>
              <a:rPr lang="cs-CZ" altLang="cs-CZ" sz="1800" dirty="0"/>
              <a:t>tuto žalobu: </a:t>
            </a:r>
            <a:r>
              <a:rPr lang="cs-CZ" altLang="cs-CZ" sz="1800" dirty="0" smtClean="0"/>
              <a:t>„</a:t>
            </a:r>
            <a:r>
              <a:rPr lang="cs-CZ" altLang="cs-CZ" sz="1800" i="1" dirty="0" smtClean="0"/>
              <a:t>u </a:t>
            </a:r>
            <a:r>
              <a:rPr lang="cs-CZ" altLang="cs-CZ" sz="1800" i="1" dirty="0"/>
              <a:t>úlohy č. 13 byla správná odpověď „o 5 km/h“ s tím, že úloha č. 13 může být hodnocena maximálně 2 body. Žalobkyně provedla správný výpočet, avšak ve stresu z průběhu zkoušky uvedla u výsledku nesprávné jednotky, když odpověděla „o 5 min.“ Za úlohu č. 13 byla nicméně i přes správný výpočet hodnocena 0 body. Dle žalobkyně měla být za tuto úlohu hodnocena alespoň jedním bodem, protože pochybila pouze v uvedení jednotek</a:t>
            </a:r>
            <a:r>
              <a:rPr lang="cs-CZ" altLang="cs-CZ" sz="1800" dirty="0" smtClean="0"/>
              <a:t>.“</a:t>
            </a:r>
            <a:endParaRPr lang="cs-CZ" altLang="cs-CZ" sz="1800" dirty="0"/>
          </a:p>
        </p:txBody>
      </p:sp>
    </p:spTree>
    <p:extLst>
      <p:ext uri="{BB962C8B-B14F-4D97-AF65-F5344CB8AC3E}">
        <p14:creationId xmlns:p14="http://schemas.microsoft.com/office/powerpoint/2010/main" val="1584956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Ústavní a mezinárodně právní východiska a zakotvení </a:t>
            </a:r>
            <a:endParaRPr lang="cs-CZ" dirty="0"/>
          </a:p>
        </p:txBody>
      </p:sp>
      <p:sp>
        <p:nvSpPr>
          <p:cNvPr id="3" name="Zástupný symbol pro obsah 2"/>
          <p:cNvSpPr>
            <a:spLocks noGrp="1"/>
          </p:cNvSpPr>
          <p:nvPr>
            <p:ph idx="1"/>
          </p:nvPr>
        </p:nvSpPr>
        <p:spPr/>
        <p:txBody>
          <a:bodyPr/>
          <a:lstStyle/>
          <a:p>
            <a:pPr algn="just"/>
            <a:r>
              <a:rPr lang="cs-CZ" sz="1800" b="1" dirty="0" smtClean="0"/>
              <a:t>Mezinárodní právo: </a:t>
            </a:r>
            <a:r>
              <a:rPr lang="cs-CZ" sz="1800" dirty="0" smtClean="0"/>
              <a:t>Mezinárodní pakt o hospodářských, sociálních a kulturních právech (č. 120/1976 Sb.), Úmluva o právech dítěte (č. 104/1991 Sb.)</a:t>
            </a:r>
          </a:p>
          <a:p>
            <a:pPr algn="just"/>
            <a:r>
              <a:rPr lang="cs-CZ" sz="1800" b="1" dirty="0" smtClean="0"/>
              <a:t>Ústavní právo: </a:t>
            </a:r>
          </a:p>
          <a:p>
            <a:pPr lvl="1" algn="just"/>
            <a:r>
              <a:rPr lang="cs-CZ" sz="1800" dirty="0" smtClean="0"/>
              <a:t>čl. 15/2 LZPS</a:t>
            </a:r>
          </a:p>
          <a:p>
            <a:pPr lvl="1" algn="just"/>
            <a:r>
              <a:rPr lang="cs-CZ" sz="1800" dirty="0" smtClean="0">
                <a:solidFill>
                  <a:srgbClr val="FF0000"/>
                </a:solidFill>
              </a:rPr>
              <a:t>čl. 33 LZPS </a:t>
            </a:r>
            <a:r>
              <a:rPr lang="cs-CZ" sz="1800" dirty="0" smtClean="0"/>
              <a:t>(+ </a:t>
            </a:r>
            <a:r>
              <a:rPr lang="cs-CZ" sz="1800" b="1" dirty="0" smtClean="0"/>
              <a:t>čl. 41/1 </a:t>
            </a:r>
            <a:r>
              <a:rPr lang="cs-CZ" sz="1800" dirty="0" smtClean="0"/>
              <a:t>lze se domáhat v mezích zákonů, které tato práva provádějí)</a:t>
            </a:r>
            <a:endParaRPr lang="cs-CZ" sz="1800" dirty="0"/>
          </a:p>
          <a:p>
            <a:pPr marL="914400" lvl="1" indent="-457200" algn="just">
              <a:buAutoNum type="arabicParenR"/>
            </a:pPr>
            <a:r>
              <a:rPr lang="cs-CZ" sz="1800" b="1" dirty="0" smtClean="0"/>
              <a:t>Právo na vzdělání </a:t>
            </a:r>
            <a:r>
              <a:rPr lang="cs-CZ" sz="1800" dirty="0" smtClean="0"/>
              <a:t>(= povinnost umožnit) a </a:t>
            </a:r>
            <a:r>
              <a:rPr lang="cs-CZ" sz="1800" b="1" dirty="0" smtClean="0"/>
              <a:t>povinná školní docházka</a:t>
            </a:r>
          </a:p>
          <a:p>
            <a:pPr marL="914400" lvl="1" indent="-457200" algn="just">
              <a:buAutoNum type="arabicParenR"/>
            </a:pPr>
            <a:r>
              <a:rPr lang="cs-CZ" sz="1800" b="1" dirty="0" smtClean="0"/>
              <a:t>Právo na bezplatné vzdělání </a:t>
            </a:r>
            <a:r>
              <a:rPr lang="cs-CZ" sz="1800" dirty="0" smtClean="0"/>
              <a:t>na </a:t>
            </a:r>
            <a:r>
              <a:rPr lang="cs-CZ" sz="1800" b="1" dirty="0" smtClean="0"/>
              <a:t>ZŠ a SŠ </a:t>
            </a:r>
            <a:r>
              <a:rPr lang="cs-CZ" sz="1800" dirty="0" smtClean="0"/>
              <a:t>- limity</a:t>
            </a:r>
          </a:p>
          <a:p>
            <a:pPr marL="914400" lvl="1" indent="-457200" algn="just">
              <a:buAutoNum type="arabicParenR"/>
            </a:pPr>
            <a:r>
              <a:rPr lang="cs-CZ" sz="1800" b="1" dirty="0" smtClean="0"/>
              <a:t>Právo na vzdělání na VŠ </a:t>
            </a:r>
            <a:r>
              <a:rPr lang="cs-CZ" sz="1800" dirty="0" smtClean="0"/>
              <a:t>podle </a:t>
            </a:r>
            <a:r>
              <a:rPr lang="cs-CZ" sz="1800" b="1" dirty="0" smtClean="0"/>
              <a:t>schopností občana a možností společnosti</a:t>
            </a:r>
          </a:p>
          <a:p>
            <a:pPr marL="914400" lvl="1" indent="-457200" algn="just">
              <a:buAutoNum type="arabicParenR"/>
            </a:pPr>
            <a:r>
              <a:rPr lang="cs-CZ" sz="1800" b="1" dirty="0" smtClean="0"/>
              <a:t>Školné</a:t>
            </a:r>
            <a:r>
              <a:rPr lang="cs-CZ" sz="1800" dirty="0" smtClean="0"/>
              <a:t> na jiných než státních školách</a:t>
            </a:r>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Tree>
    <p:extLst>
      <p:ext uri="{BB962C8B-B14F-4D97-AF65-F5344CB8AC3E}">
        <p14:creationId xmlns:p14="http://schemas.microsoft.com/office/powerpoint/2010/main" val="2556688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Ústavní a mezinárodně právní východiska a zakotvení </a:t>
            </a:r>
            <a:endParaRPr lang="cs-CZ" dirty="0"/>
          </a:p>
        </p:txBody>
      </p:sp>
      <p:sp>
        <p:nvSpPr>
          <p:cNvPr id="3" name="Zástupný symbol pro obsah 2"/>
          <p:cNvSpPr>
            <a:spLocks noGrp="1"/>
          </p:cNvSpPr>
          <p:nvPr>
            <p:ph idx="1"/>
          </p:nvPr>
        </p:nvSpPr>
        <p:spPr/>
        <p:txBody>
          <a:bodyPr/>
          <a:lstStyle/>
          <a:p>
            <a:pPr algn="just"/>
            <a:r>
              <a:rPr lang="cs-CZ" sz="1800" dirty="0" err="1" smtClean="0"/>
              <a:t>Pl</a:t>
            </a:r>
            <a:r>
              <a:rPr lang="cs-CZ" sz="1800" dirty="0" smtClean="0"/>
              <a:t>. </a:t>
            </a:r>
            <a:r>
              <a:rPr lang="cs-CZ" sz="1800" dirty="0"/>
              <a:t>ÚS </a:t>
            </a:r>
            <a:r>
              <a:rPr lang="cs-CZ" sz="1800" dirty="0" smtClean="0"/>
              <a:t>25/94, </a:t>
            </a:r>
            <a:r>
              <a:rPr lang="cs-CZ" sz="1800" dirty="0"/>
              <a:t>„</a:t>
            </a:r>
            <a:r>
              <a:rPr lang="cs-CZ" sz="1800" i="1" dirty="0">
                <a:solidFill>
                  <a:srgbClr val="FF0000"/>
                </a:solidFill>
              </a:rPr>
              <a:t>Bezplatnost vzdělání </a:t>
            </a:r>
            <a:r>
              <a:rPr lang="cs-CZ" sz="1800" i="1" dirty="0"/>
              <a:t>znamená, že stát nese náklady na zřizování škol a školských zařízení, na jejich provoz a údržbu, především však </a:t>
            </a:r>
            <a:r>
              <a:rPr lang="cs-CZ" sz="1800" i="1" dirty="0">
                <a:solidFill>
                  <a:srgbClr val="FF0000"/>
                </a:solidFill>
              </a:rPr>
              <a:t>nevyžaduje tzv. školné, tedy poskytování vzdělání na základním a středním stupni za úplatu</a:t>
            </a:r>
            <a:r>
              <a:rPr lang="cs-CZ" sz="1800" i="1" dirty="0"/>
              <a:t>. Bezplatnost vzdělání </a:t>
            </a:r>
            <a:r>
              <a:rPr lang="cs-CZ" sz="1800" b="1" i="1" dirty="0"/>
              <a:t>nemůže spočívat v tom, že stát ponese veškeré náklady</a:t>
            </a:r>
            <a:r>
              <a:rPr lang="cs-CZ" sz="1800" i="1" dirty="0"/>
              <a:t> v souvislosti s realizací práva na vzdělání</a:t>
            </a:r>
            <a:r>
              <a:rPr lang="cs-CZ" sz="1800" dirty="0" smtClean="0"/>
              <a:t>.“</a:t>
            </a:r>
          </a:p>
          <a:p>
            <a:pPr algn="just"/>
            <a:r>
              <a:rPr lang="cs-CZ" sz="1800" dirty="0" err="1"/>
              <a:t>Pl</a:t>
            </a:r>
            <a:r>
              <a:rPr lang="cs-CZ" sz="1800" dirty="0"/>
              <a:t>. ÚS </a:t>
            </a:r>
            <a:r>
              <a:rPr lang="cs-CZ" sz="1800" dirty="0" smtClean="0"/>
              <a:t>35/93, </a:t>
            </a:r>
            <a:r>
              <a:rPr lang="cs-CZ" sz="1800" dirty="0"/>
              <a:t>„</a:t>
            </a:r>
            <a:r>
              <a:rPr lang="cs-CZ" sz="1800" i="1" dirty="0">
                <a:solidFill>
                  <a:srgbClr val="FF0000"/>
                </a:solidFill>
              </a:rPr>
              <a:t>Právo na bezplatné základní a středoškolské vzdělání</a:t>
            </a:r>
            <a:r>
              <a:rPr lang="cs-CZ" sz="1800" i="1" dirty="0"/>
              <a:t>, které občanům přiznává čl. 33 odst. 2 Listiny základních práv a svobod, má nepodmíněnou povahu. I když podle čl. 41 odst. 1 Listiny je možno se tohoto práva domáhat pouze v mezích prováděcích zákonů, lze sotva mít za to, že s šetřením mezi základních práv a svobod by ještě byla slučitelná zákonnou výjimkou zpochybněná nepodmíněnost práva na bezplatné základní a středoškolské vzdělání</a:t>
            </a:r>
            <a:r>
              <a:rPr lang="cs-CZ" sz="1800" dirty="0"/>
              <a:t>.“ </a:t>
            </a:r>
          </a:p>
          <a:p>
            <a:pPr algn="just"/>
            <a:r>
              <a:rPr lang="cs-CZ" sz="1800" dirty="0" err="1" smtClean="0"/>
              <a:t>Pl</a:t>
            </a:r>
            <a:r>
              <a:rPr lang="cs-CZ" sz="1800" dirty="0" smtClean="0"/>
              <a:t>. </a:t>
            </a:r>
            <a:r>
              <a:rPr lang="cs-CZ" sz="1800" dirty="0"/>
              <a:t>ÚS </a:t>
            </a:r>
            <a:r>
              <a:rPr lang="cs-CZ" sz="1800" dirty="0" smtClean="0"/>
              <a:t>32/95, </a:t>
            </a:r>
            <a:r>
              <a:rPr lang="cs-CZ" sz="1800" dirty="0"/>
              <a:t>„</a:t>
            </a:r>
            <a:r>
              <a:rPr lang="cs-CZ" sz="1800" i="1" dirty="0">
                <a:solidFill>
                  <a:srgbClr val="FF0000"/>
                </a:solidFill>
              </a:rPr>
              <a:t>Právo na vzdělání na vysoké škole nelze chápat jako základní právo v tom smyslu, že by každý byl oprávněn studovat na vysoké škole, jakou si sám zvolí, a že by stát byl povinen zaručit komukoliv takové vzdělání, jaké si přeje</a:t>
            </a:r>
            <a:r>
              <a:rPr lang="cs-CZ" sz="1800" dirty="0" smtClean="0"/>
              <a:t>.“ </a:t>
            </a:r>
          </a:p>
        </p:txBody>
      </p:sp>
      <p:sp>
        <p:nvSpPr>
          <p:cNvPr id="4" name="Zástupný symbol pro zápatí 3"/>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Tree>
    <p:extLst>
      <p:ext uri="{BB962C8B-B14F-4D97-AF65-F5344CB8AC3E}">
        <p14:creationId xmlns:p14="http://schemas.microsoft.com/office/powerpoint/2010/main" val="586501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6</a:t>
            </a:fld>
            <a:endParaRPr lang="cs-CZ" altLang="cs-CZ"/>
          </a:p>
        </p:txBody>
      </p:sp>
      <p:sp>
        <p:nvSpPr>
          <p:cNvPr id="96258" name="Rectangle 2"/>
          <p:cNvSpPr>
            <a:spLocks noGrp="1" noChangeArrowheads="1"/>
          </p:cNvSpPr>
          <p:nvPr>
            <p:ph type="title"/>
          </p:nvPr>
        </p:nvSpPr>
        <p:spPr/>
        <p:txBody>
          <a:bodyPr/>
          <a:lstStyle/>
          <a:p>
            <a:r>
              <a:rPr lang="cs-CZ" altLang="cs-CZ" dirty="0" smtClean="0"/>
              <a:t>Právní úprava</a:t>
            </a:r>
            <a:endParaRPr lang="cs-CZ" altLang="cs-CZ" dirty="0"/>
          </a:p>
        </p:txBody>
      </p:sp>
      <p:sp>
        <p:nvSpPr>
          <p:cNvPr id="96259" name="Rectangle 3"/>
          <p:cNvSpPr>
            <a:spLocks noGrp="1" noChangeArrowheads="1"/>
          </p:cNvSpPr>
          <p:nvPr>
            <p:ph type="body" idx="1"/>
          </p:nvPr>
        </p:nvSpPr>
        <p:spPr/>
        <p:txBody>
          <a:bodyPr/>
          <a:lstStyle/>
          <a:p>
            <a:pPr algn="just"/>
            <a:r>
              <a:rPr lang="cs-CZ" sz="1800" b="1" dirty="0" smtClean="0"/>
              <a:t>Zákon </a:t>
            </a:r>
            <a:r>
              <a:rPr lang="cs-CZ" sz="1800" b="1" dirty="0"/>
              <a:t>č. 561/2004 Sb., o předškolním, základním, středním, </a:t>
            </a:r>
            <a:r>
              <a:rPr lang="cs-CZ" sz="1800" b="1" dirty="0" smtClean="0"/>
              <a:t>vyšším odborném </a:t>
            </a:r>
            <a:r>
              <a:rPr lang="cs-CZ" sz="1800" b="1" dirty="0"/>
              <a:t>a jiném vzdělávání (školský zákon)</a:t>
            </a:r>
          </a:p>
          <a:p>
            <a:pPr algn="just"/>
            <a:r>
              <a:rPr lang="cs-CZ" sz="1800" dirty="0" smtClean="0"/>
              <a:t>Zákon </a:t>
            </a:r>
            <a:r>
              <a:rPr lang="cs-CZ" sz="1800" dirty="0"/>
              <a:t>č. 563/2004 Sb., o pedagogických pracovnících a o změně </a:t>
            </a:r>
            <a:r>
              <a:rPr lang="cs-CZ" sz="1800" dirty="0" smtClean="0"/>
              <a:t>některých zákonů </a:t>
            </a:r>
          </a:p>
          <a:p>
            <a:pPr algn="just"/>
            <a:r>
              <a:rPr lang="cs-CZ" sz="1800" dirty="0" smtClean="0"/>
              <a:t>zákon </a:t>
            </a:r>
            <a:r>
              <a:rPr lang="cs-CZ" sz="1800" dirty="0"/>
              <a:t>č. 306/1999 Sb., o poskytování dotací soukromým školám</a:t>
            </a:r>
            <a:r>
              <a:rPr lang="cs-CZ" sz="1800" dirty="0" smtClean="0"/>
              <a:t>, předškolním </a:t>
            </a:r>
            <a:r>
              <a:rPr lang="cs-CZ" sz="1800" dirty="0"/>
              <a:t>a školským zařízením</a:t>
            </a:r>
          </a:p>
          <a:p>
            <a:pPr algn="just"/>
            <a:r>
              <a:rPr lang="cs-CZ" sz="1800" dirty="0" smtClean="0"/>
              <a:t>Zákon </a:t>
            </a:r>
            <a:r>
              <a:rPr lang="cs-CZ" sz="1800" dirty="0"/>
              <a:t>č. 109/2002 Sb., o výkonu ústavní výchovy nebo ochranné výchovy </a:t>
            </a:r>
            <a:r>
              <a:rPr lang="cs-CZ" sz="1800" dirty="0" smtClean="0"/>
              <a:t>ve školských </a:t>
            </a:r>
            <a:r>
              <a:rPr lang="cs-CZ" sz="1800" dirty="0"/>
              <a:t>zařízeních a o preventivně výchovné péči ve školských </a:t>
            </a:r>
            <a:r>
              <a:rPr lang="cs-CZ" sz="1800" dirty="0" smtClean="0"/>
              <a:t>zařízeních a </a:t>
            </a:r>
            <a:r>
              <a:rPr lang="cs-CZ" sz="1800" dirty="0"/>
              <a:t>o změně dalších </a:t>
            </a:r>
            <a:r>
              <a:rPr lang="cs-CZ" sz="1800" dirty="0" smtClean="0"/>
              <a:t>zákonů</a:t>
            </a:r>
          </a:p>
          <a:p>
            <a:pPr algn="just"/>
            <a:r>
              <a:rPr lang="cs-CZ" altLang="cs-CZ" sz="1800" dirty="0"/>
              <a:t>Vyhláška č. </a:t>
            </a:r>
            <a:r>
              <a:rPr lang="cs-CZ" altLang="cs-CZ" sz="1800" dirty="0" smtClean="0"/>
              <a:t>353/2016 </a:t>
            </a:r>
            <a:r>
              <a:rPr lang="cs-CZ" altLang="cs-CZ" sz="1800" dirty="0"/>
              <a:t>Sb., </a:t>
            </a:r>
            <a:r>
              <a:rPr lang="cs-CZ" altLang="cs-CZ" sz="1800" dirty="0"/>
              <a:t>o přijímacím řízení ke střednímu </a:t>
            </a:r>
            <a:r>
              <a:rPr lang="cs-CZ" altLang="cs-CZ" sz="1800" dirty="0" smtClean="0"/>
              <a:t>vzdělávání</a:t>
            </a:r>
          </a:p>
          <a:p>
            <a:pPr algn="just"/>
            <a:r>
              <a:rPr lang="cs-CZ" sz="1800" dirty="0" smtClean="0"/>
              <a:t>Vyhláška </a:t>
            </a:r>
            <a:r>
              <a:rPr lang="cs-CZ" sz="1800" dirty="0"/>
              <a:t>č. 10/2005 Sb., o vyšším odborném vzdělávání</a:t>
            </a:r>
            <a:endParaRPr lang="cs-CZ" altLang="cs-CZ" sz="1800" dirty="0"/>
          </a:p>
          <a:p>
            <a:pPr algn="just"/>
            <a:r>
              <a:rPr lang="cs-CZ" sz="1800" dirty="0" smtClean="0"/>
              <a:t>Vyhláška </a:t>
            </a:r>
            <a:r>
              <a:rPr lang="cs-CZ" sz="1800" dirty="0"/>
              <a:t>č. 13/2005 Sb., o středním vzdělávání a vzdělávání v konzervatoři</a:t>
            </a:r>
          </a:p>
          <a:p>
            <a:pPr marL="0" indent="0" algn="just">
              <a:buNone/>
            </a:pPr>
            <a:endParaRPr lang="cs-CZ" alt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7</a:t>
            </a:fld>
            <a:endParaRPr lang="cs-CZ" altLang="cs-CZ"/>
          </a:p>
        </p:txBody>
      </p:sp>
      <p:sp>
        <p:nvSpPr>
          <p:cNvPr id="96258" name="Rectangle 2"/>
          <p:cNvSpPr>
            <a:spLocks noGrp="1" noChangeArrowheads="1"/>
          </p:cNvSpPr>
          <p:nvPr>
            <p:ph type="title"/>
          </p:nvPr>
        </p:nvSpPr>
        <p:spPr/>
        <p:txBody>
          <a:bodyPr/>
          <a:lstStyle/>
          <a:p>
            <a:r>
              <a:rPr lang="cs-CZ" altLang="cs-CZ" dirty="0" smtClean="0"/>
              <a:t>Právní úprava</a:t>
            </a:r>
            <a:endParaRPr lang="cs-CZ" altLang="cs-CZ" dirty="0"/>
          </a:p>
        </p:txBody>
      </p:sp>
      <p:sp>
        <p:nvSpPr>
          <p:cNvPr id="96259" name="Rectangle 3"/>
          <p:cNvSpPr>
            <a:spLocks noGrp="1" noChangeArrowheads="1"/>
          </p:cNvSpPr>
          <p:nvPr>
            <p:ph type="body" idx="1"/>
          </p:nvPr>
        </p:nvSpPr>
        <p:spPr/>
        <p:txBody>
          <a:bodyPr/>
          <a:lstStyle/>
          <a:p>
            <a:pPr algn="just"/>
            <a:r>
              <a:rPr lang="cs-CZ" sz="1800" dirty="0"/>
              <a:t>Vyhláška č. 14/2005 Sb., o předškolním vzdělávání</a:t>
            </a:r>
          </a:p>
          <a:p>
            <a:pPr algn="just"/>
            <a:r>
              <a:rPr lang="pl-PL" sz="1800" dirty="0"/>
              <a:t>Vyhláška č. 16/2005 Sb., o organizaci školního roku</a:t>
            </a:r>
          </a:p>
          <a:p>
            <a:pPr algn="just"/>
            <a:r>
              <a:rPr lang="cs-CZ" sz="1800" dirty="0" smtClean="0"/>
              <a:t>Vyhláška </a:t>
            </a:r>
            <a:r>
              <a:rPr lang="cs-CZ" sz="1800" dirty="0"/>
              <a:t>č. 47/2005 Sb., o ukončování vzdělávání ve středních školách závěrečnou zkouškou a o ukončování vzdělávání v konzervatoři absolutoriem</a:t>
            </a:r>
          </a:p>
          <a:p>
            <a:pPr algn="just"/>
            <a:r>
              <a:rPr lang="cs-CZ" sz="1800" dirty="0"/>
              <a:t>Vyhláška č. 48/2005 Sb., o základním vzdělávání a některých náležitostech plnění povinné školní docházky</a:t>
            </a:r>
          </a:p>
          <a:p>
            <a:pPr algn="just"/>
            <a:r>
              <a:rPr lang="cs-CZ" altLang="cs-CZ" sz="1800" dirty="0" smtClean="0"/>
              <a:t>Vyhláška č. </a:t>
            </a:r>
            <a:r>
              <a:rPr lang="cs-CZ" altLang="cs-CZ" sz="1800" dirty="0"/>
              <a:t>107/2005 Sb., o školním </a:t>
            </a:r>
            <a:r>
              <a:rPr lang="cs-CZ" altLang="cs-CZ" sz="1800" dirty="0" smtClean="0"/>
              <a:t>stravování</a:t>
            </a:r>
          </a:p>
          <a:p>
            <a:pPr algn="just"/>
            <a:r>
              <a:rPr lang="cs-CZ" altLang="cs-CZ" sz="1800" dirty="0" smtClean="0"/>
              <a:t>Vyhláška č. </a:t>
            </a:r>
            <a:r>
              <a:rPr lang="cs-CZ" altLang="cs-CZ" sz="1800" dirty="0"/>
              <a:t>492/2005 Sb., o krajských </a:t>
            </a:r>
            <a:r>
              <a:rPr lang="cs-CZ" altLang="cs-CZ" sz="1800" dirty="0" smtClean="0"/>
              <a:t>normativech</a:t>
            </a:r>
          </a:p>
          <a:p>
            <a:pPr algn="just"/>
            <a:r>
              <a:rPr lang="cs-CZ" altLang="cs-CZ" sz="1800" dirty="0" smtClean="0"/>
              <a:t>Vyhláška č. </a:t>
            </a:r>
            <a:r>
              <a:rPr lang="cs-CZ" altLang="cs-CZ" sz="1800" dirty="0"/>
              <a:t>177/2009 Sb., o bližších podmínkách ukončování vzdělávání ve středních školách maturitní </a:t>
            </a:r>
            <a:r>
              <a:rPr lang="cs-CZ" altLang="cs-CZ" sz="1800" dirty="0" smtClean="0"/>
              <a:t>zkouškou</a:t>
            </a:r>
          </a:p>
          <a:p>
            <a:pPr algn="just"/>
            <a:r>
              <a:rPr lang="cs-CZ" altLang="cs-CZ" sz="1800" dirty="0" smtClean="0"/>
              <a:t>Vyhláška č. </a:t>
            </a:r>
            <a:r>
              <a:rPr lang="cs-CZ" altLang="cs-CZ" sz="1800" dirty="0"/>
              <a:t>3/2015 Sb., o některých dokladech o </a:t>
            </a:r>
            <a:r>
              <a:rPr lang="cs-CZ" altLang="cs-CZ" sz="1800" dirty="0" smtClean="0"/>
              <a:t>vzdělání</a:t>
            </a:r>
          </a:p>
          <a:p>
            <a:pPr algn="just"/>
            <a:r>
              <a:rPr lang="cs-CZ" altLang="cs-CZ" sz="1800" dirty="0" smtClean="0"/>
              <a:t>Vyhláška č. </a:t>
            </a:r>
            <a:r>
              <a:rPr lang="cs-CZ" altLang="cs-CZ" sz="1800" dirty="0"/>
              <a:t>27/2016 Sb., o vzdělávání žáků se speciálními vzdělávacími potřebami a žáků nadaných</a:t>
            </a:r>
          </a:p>
        </p:txBody>
      </p:sp>
    </p:spTree>
    <p:extLst>
      <p:ext uri="{BB962C8B-B14F-4D97-AF65-F5344CB8AC3E}">
        <p14:creationId xmlns:p14="http://schemas.microsoft.com/office/powerpoint/2010/main" val="3845552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Právní úprava</a:t>
            </a:r>
            <a:endParaRPr lang="cs-CZ" dirty="0"/>
          </a:p>
        </p:txBody>
      </p:sp>
      <p:sp>
        <p:nvSpPr>
          <p:cNvPr id="3" name="Zástupný symbol pro obsah 2"/>
          <p:cNvSpPr>
            <a:spLocks noGrp="1"/>
          </p:cNvSpPr>
          <p:nvPr>
            <p:ph idx="1"/>
          </p:nvPr>
        </p:nvSpPr>
        <p:spPr/>
        <p:txBody>
          <a:bodyPr/>
          <a:lstStyle/>
          <a:p>
            <a:pPr algn="just"/>
            <a:r>
              <a:rPr lang="cs-CZ" sz="1800" dirty="0" smtClean="0"/>
              <a:t>Vyhláška č. 282/2016 </a:t>
            </a:r>
            <a:r>
              <a:rPr lang="cs-CZ" sz="1800" dirty="0"/>
              <a:t>Sb. o požadavcích na potraviny, pro které je přípustná reklama a které lze nabízet k prodeji a prodávat ve školách a školských </a:t>
            </a:r>
            <a:r>
              <a:rPr lang="cs-CZ" sz="1800" dirty="0" smtClean="0"/>
              <a:t>zařízeních</a:t>
            </a:r>
          </a:p>
          <a:p>
            <a:pPr algn="just"/>
            <a:r>
              <a:rPr lang="cs-CZ" sz="1800" dirty="0"/>
              <a:t>Nařízení vlády č. 445/2016 Sb. o stanovení oborů vzdělání, v nichž je matematika zkušebním předmětem společné části maturitní zkoušky</a:t>
            </a:r>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3746787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NSS, </a:t>
            </a:r>
            <a:r>
              <a:rPr lang="cs-CZ" dirty="0" err="1" smtClean="0"/>
              <a:t>sp</a:t>
            </a:r>
            <a:r>
              <a:rPr lang="cs-CZ" dirty="0" smtClean="0"/>
              <a:t>. zn. 1 As 160/2012, č. 2812/2013 Sb. NSS</a:t>
            </a:r>
            <a:endParaRPr lang="cs-CZ" dirty="0"/>
          </a:p>
        </p:txBody>
      </p:sp>
      <p:sp>
        <p:nvSpPr>
          <p:cNvPr id="3" name="Zástupný symbol pro obsah 2"/>
          <p:cNvSpPr>
            <a:spLocks noGrp="1"/>
          </p:cNvSpPr>
          <p:nvPr>
            <p:ph idx="1"/>
          </p:nvPr>
        </p:nvSpPr>
        <p:spPr/>
        <p:txBody>
          <a:bodyPr/>
          <a:lstStyle/>
          <a:p>
            <a:pPr marL="0" indent="0" algn="just">
              <a:buNone/>
            </a:pPr>
            <a:r>
              <a:rPr lang="cs-CZ" dirty="0" smtClean="0"/>
              <a:t>„</a:t>
            </a:r>
            <a:r>
              <a:rPr lang="cs-CZ" i="1" dirty="0" smtClean="0"/>
              <a:t>problematickou právní úpravu obsaženou ve školském zákoně, v níž se těžko orientují nejen děti, žáci, studenti a jejich rodiče, ale též školy a školská zařízení</a:t>
            </a:r>
            <a:r>
              <a:rPr lang="cs-CZ" dirty="0" smtClean="0"/>
              <a:t>“.</a:t>
            </a:r>
            <a:endParaRPr lang="cs-CZ" dirty="0"/>
          </a:p>
        </p:txBody>
      </p:sp>
      <p:sp>
        <p:nvSpPr>
          <p:cNvPr id="4" name="Zástupný symbol pro zápatí 3"/>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898444473"/>
      </p:ext>
    </p:extLst>
  </p:cSld>
  <p:clrMapOvr>
    <a:masterClrMapping/>
  </p:clrMapOvr>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Template>
  <TotalTime>501</TotalTime>
  <Words>4256</Words>
  <Application>Microsoft Office PowerPoint</Application>
  <PresentationFormat>Předvádění na obrazovce (4:3)</PresentationFormat>
  <Paragraphs>259</Paragraphs>
  <Slides>37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37</vt:i4>
      </vt:variant>
    </vt:vector>
  </HeadingPairs>
  <TitlesOfParts>
    <vt:vector size="41" baseType="lpstr">
      <vt:lpstr>Arial</vt:lpstr>
      <vt:lpstr>Tahoma</vt:lpstr>
      <vt:lpstr>Wingdings</vt:lpstr>
      <vt:lpstr>Prezentace_MU_CZ</vt:lpstr>
      <vt:lpstr>SPRÁVA ŠKOLSTVÍ I.  Základní charakteristika, orgány a organizace správy na úseku základního a středního školství; vzdělávací soustava (zejm. mateřské školy, základní školy, střední školy); práva a povinnosti dětí a jejich zákonných zástupců; procesní aspekty řízení ve věcech na úseku základního a středního školství.  JUDr. Lukáš Potěšil, Ph.D. </vt:lpstr>
      <vt:lpstr>Správa školství</vt:lpstr>
      <vt:lpstr>NSS, sp. zn. 2 As 60/2006, č. 1163/2007 Sb. NSS</vt:lpstr>
      <vt:lpstr>Ústavní a mezinárodně právní východiska a zakotvení </vt:lpstr>
      <vt:lpstr>Ústavní a mezinárodně právní východiska a zakotvení </vt:lpstr>
      <vt:lpstr>Právní úprava</vt:lpstr>
      <vt:lpstr>Právní úprava</vt:lpstr>
      <vt:lpstr>Právní úprava</vt:lpstr>
      <vt:lpstr>NSS, sp. zn. 1 As 160/2012, č. 2812/2013 Sb. NSS</vt:lpstr>
      <vt:lpstr>Orgány a organizace na úseku školství</vt:lpstr>
      <vt:lpstr>Orgány a organizace na úseku školství</vt:lpstr>
      <vt:lpstr>Orgány a organizace na úseku školství</vt:lpstr>
      <vt:lpstr>Školský zákon</vt:lpstr>
      <vt:lpstr>Zásady vzdělávání (§ 2 ŠZ)</vt:lpstr>
      <vt:lpstr>Cíle vzdělávání (§ 2 ŠZ)</vt:lpstr>
      <vt:lpstr>Systém vzdělávacích programů</vt:lpstr>
      <vt:lpstr>Vzdělávací soustava</vt:lpstr>
      <vt:lpstr>Školský rejstřík (§ 141 ŠZ)</vt:lpstr>
      <vt:lpstr>Hodnocení škol (§ 12 ŠZ)</vt:lpstr>
      <vt:lpstr>Práva žáků, studentů a jejich zákonných zástupců (§ 21 ŠZ)</vt:lpstr>
      <vt:lpstr>Povinnosti žáků, studentů a jejich zákonných zástupců (§ 22 ŠZ)</vt:lpstr>
      <vt:lpstr>Zákonní zástupci jsou povinni zejména:</vt:lpstr>
      <vt:lpstr>Financování</vt:lpstr>
      <vt:lpstr>Pojmy a instituty</vt:lpstr>
      <vt:lpstr>Pojmy a instituty</vt:lpstr>
      <vt:lpstr>Procesní aspekty</vt:lpstr>
      <vt:lpstr>Výuka náboženství</vt:lpstr>
      <vt:lpstr>Procesní aspekty</vt:lpstr>
      <vt:lpstr>Procesní aspekty</vt:lpstr>
      <vt:lpstr>Procesní aspekty</vt:lpstr>
      <vt:lpstr>Soudní přezkum</vt:lpstr>
      <vt:lpstr>Soudní přezkum</vt:lpstr>
      <vt:lpstr>Soudní přezkum</vt:lpstr>
      <vt:lpstr>Soudní přezkum</vt:lpstr>
      <vt:lpstr>Soudní přezkum - maturita</vt:lpstr>
      <vt:lpstr>Soudní přezkum - maturita</vt:lpstr>
      <vt:lpstr>Soudní přezkum - maturita</vt:lpstr>
    </vt:vector>
  </TitlesOfParts>
  <Company>PrF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61256</dc:creator>
  <cp:lastModifiedBy>Lukas Potesil</cp:lastModifiedBy>
  <cp:revision>177</cp:revision>
  <cp:lastPrinted>2016-03-10T07:08:12Z</cp:lastPrinted>
  <dcterms:created xsi:type="dcterms:W3CDTF">2016-03-07T12:55:38Z</dcterms:created>
  <dcterms:modified xsi:type="dcterms:W3CDTF">2017-03-21T12:25:31Z</dcterms:modified>
</cp:coreProperties>
</file>