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256" r:id="rId2"/>
    <p:sldId id="289" r:id="rId3"/>
    <p:sldId id="290" r:id="rId4"/>
    <p:sldId id="291" r:id="rId5"/>
    <p:sldId id="292" r:id="rId6"/>
    <p:sldId id="257" r:id="rId7"/>
    <p:sldId id="272" r:id="rId8"/>
    <p:sldId id="300" r:id="rId9"/>
    <p:sldId id="288" r:id="rId10"/>
    <p:sldId id="293" r:id="rId11"/>
    <p:sldId id="301" r:id="rId12"/>
    <p:sldId id="294" r:id="rId13"/>
    <p:sldId id="266"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304" r:id="rId28"/>
    <p:sldId id="296" r:id="rId29"/>
    <p:sldId id="298" r:id="rId30"/>
    <p:sldId id="299" r:id="rId31"/>
    <p:sldId id="286" r:id="rId32"/>
    <p:sldId id="303" r:id="rId33"/>
    <p:sldId id="302" r:id="rId34"/>
    <p:sldId id="295" r:id="rId35"/>
    <p:sldId id="297" r:id="rId36"/>
    <p:sldId id="287" r:id="rId37"/>
    <p:sldId id="305" r:id="rId38"/>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5" d="100"/>
          <a:sy n="125" d="100"/>
        </p:scale>
        <p:origin x="1296"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77915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77915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777607"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66909" y="4715153"/>
            <a:ext cx="533527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777607"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1024923" y="1074420"/>
            <a:ext cx="7518400" cy="4787365"/>
          </a:xfrm>
        </p:spPr>
        <p:txBody>
          <a:bodyPr/>
          <a:lstStyle/>
          <a:p>
            <a:pPr algn="ctr"/>
            <a:r>
              <a:rPr lang="cs-CZ" sz="2600" u="sng" dirty="0" smtClean="0">
                <a:effectLst>
                  <a:outerShdw blurRad="38100" dist="38100" dir="2700000" algn="tl">
                    <a:srgbClr val="000000">
                      <a:alpha val="43137"/>
                    </a:srgbClr>
                  </a:outerShdw>
                </a:effectLst>
              </a:rPr>
              <a:t>SPRÁVA ŠKOLSTVÍ I.</a:t>
            </a:r>
            <a:br>
              <a:rPr lang="cs-CZ" sz="2600" u="sng" dirty="0" smtClean="0">
                <a:effectLst>
                  <a:outerShdw blurRad="38100" dist="38100" dir="2700000" algn="tl">
                    <a:srgbClr val="000000">
                      <a:alpha val="43137"/>
                    </a:srgbClr>
                  </a:outerShdw>
                </a:effectLst>
              </a:rPr>
            </a:br>
            <a:r>
              <a:rPr lang="cs-CZ" sz="2600" dirty="0" smtClean="0">
                <a:effectLst>
                  <a:outerShdw blurRad="38100" dist="38100" dir="2700000" algn="tl">
                    <a:srgbClr val="000000">
                      <a:alpha val="43137"/>
                    </a:srgbClr>
                  </a:outerShdw>
                </a:effectLst>
              </a:rPr>
              <a:t/>
            </a:r>
            <a:br>
              <a:rPr lang="cs-CZ" sz="2600" dirty="0" smtClean="0">
                <a:effectLst>
                  <a:outerShdw blurRad="38100" dist="38100" dir="2700000" algn="tl">
                    <a:srgbClr val="000000">
                      <a:alpha val="43137"/>
                    </a:srgbClr>
                  </a:outerShdw>
                </a:effectLst>
              </a:rPr>
            </a:br>
            <a:r>
              <a:rPr lang="cs-CZ" sz="2600" b="0" dirty="0" smtClean="0">
                <a:effectLst>
                  <a:outerShdw blurRad="38100" dist="38100" dir="2700000" algn="tl">
                    <a:srgbClr val="000000">
                      <a:alpha val="43137"/>
                    </a:srgbClr>
                  </a:outerShdw>
                </a:effectLst>
              </a:rPr>
              <a:t>Základní </a:t>
            </a:r>
            <a:r>
              <a:rPr lang="cs-CZ" sz="2600" b="0" dirty="0">
                <a:effectLst>
                  <a:outerShdw blurRad="38100" dist="38100" dir="2700000" algn="tl">
                    <a:srgbClr val="000000">
                      <a:alpha val="43137"/>
                    </a:srgbClr>
                  </a:outerShdw>
                </a:effectLst>
              </a:rPr>
              <a:t>charakteristika, orgány a organizace správy na úseku základního a středního </a:t>
            </a:r>
            <a:r>
              <a:rPr lang="cs-CZ" sz="2600" b="0" dirty="0" smtClean="0">
                <a:effectLst>
                  <a:outerShdw blurRad="38100" dist="38100" dir="2700000" algn="tl">
                    <a:srgbClr val="000000">
                      <a:alpha val="43137"/>
                    </a:srgbClr>
                  </a:outerShdw>
                </a:effectLst>
              </a:rPr>
              <a:t>školství; vzdělávací </a:t>
            </a:r>
            <a:r>
              <a:rPr lang="cs-CZ" sz="2600" b="0" dirty="0">
                <a:effectLst>
                  <a:outerShdw blurRad="38100" dist="38100" dir="2700000" algn="tl">
                    <a:srgbClr val="000000">
                      <a:alpha val="43137"/>
                    </a:srgbClr>
                  </a:outerShdw>
                </a:effectLst>
              </a:rPr>
              <a:t>soustava (zejm. mateřské školy, základní školy, střední školy</a:t>
            </a:r>
            <a:r>
              <a:rPr lang="cs-CZ" sz="2600" b="0" dirty="0" smtClean="0">
                <a:effectLst>
                  <a:outerShdw blurRad="38100" dist="38100" dir="2700000" algn="tl">
                    <a:srgbClr val="000000">
                      <a:alpha val="43137"/>
                    </a:srgbClr>
                  </a:outerShdw>
                </a:effectLst>
              </a:rPr>
              <a:t>); práva </a:t>
            </a:r>
            <a:r>
              <a:rPr lang="cs-CZ" sz="2600" b="0" dirty="0">
                <a:effectLst>
                  <a:outerShdw blurRad="38100" dist="38100" dir="2700000" algn="tl">
                    <a:srgbClr val="000000">
                      <a:alpha val="43137"/>
                    </a:srgbClr>
                  </a:outerShdw>
                </a:effectLst>
              </a:rPr>
              <a:t>a povinnosti dětí a jejich zákonných </a:t>
            </a:r>
            <a:r>
              <a:rPr lang="cs-CZ" sz="2600" b="0" dirty="0" smtClean="0">
                <a:effectLst>
                  <a:outerShdw blurRad="38100" dist="38100" dir="2700000" algn="tl">
                    <a:srgbClr val="000000">
                      <a:alpha val="43137"/>
                    </a:srgbClr>
                  </a:outerShdw>
                </a:effectLst>
              </a:rPr>
              <a:t>zástupců; procesní </a:t>
            </a:r>
            <a:r>
              <a:rPr lang="cs-CZ" sz="2600" b="0" dirty="0">
                <a:effectLst>
                  <a:outerShdw blurRad="38100" dist="38100" dir="2700000" algn="tl">
                    <a:srgbClr val="000000">
                      <a:alpha val="43137"/>
                    </a:srgbClr>
                  </a:outerShdw>
                </a:effectLst>
              </a:rPr>
              <a:t>aspekty řízení ve věcech na úseku základního a středního školství</a:t>
            </a:r>
            <a:r>
              <a:rPr lang="cs-CZ" sz="2600" b="0" dirty="0" smtClean="0">
                <a:effectLst>
                  <a:outerShdw blurRad="38100" dist="38100" dir="2700000" algn="tl">
                    <a:srgbClr val="000000">
                      <a:alpha val="43137"/>
                    </a:srgbClr>
                  </a:outerShdw>
                </a:effectLst>
              </a:rPr>
              <a:t>.</a:t>
            </a:r>
            <a:r>
              <a:rPr lang="cs-CZ" sz="2600" dirty="0" smtClean="0"/>
              <a:t/>
            </a:r>
            <a:br>
              <a:rPr lang="cs-CZ" sz="2600" dirty="0" smtClean="0"/>
            </a:br>
            <a:r>
              <a:rPr lang="cs-CZ" sz="2600" dirty="0"/>
              <a:t/>
            </a:r>
            <a:br>
              <a:rPr lang="cs-CZ" sz="2600" dirty="0"/>
            </a:br>
            <a:r>
              <a:rPr lang="cs-CZ" altLang="cs-CZ" sz="2600" b="0" dirty="0" smtClean="0"/>
              <a:t>JUDr. Lukáš Potěšil, Ph.D.</a:t>
            </a:r>
            <a:br>
              <a:rPr lang="cs-CZ" altLang="cs-CZ" sz="2600" b="0" dirty="0" smtClean="0"/>
            </a:br>
            <a:endParaRPr lang="cs-CZ" altLang="cs-CZ" sz="2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a organizace na úseku školství</a:t>
            </a:r>
            <a:endParaRPr lang="cs-CZ" dirty="0"/>
          </a:p>
        </p:txBody>
      </p:sp>
      <p:sp>
        <p:nvSpPr>
          <p:cNvPr id="3" name="Zástupný symbol pro obsah 2"/>
          <p:cNvSpPr>
            <a:spLocks noGrp="1"/>
          </p:cNvSpPr>
          <p:nvPr>
            <p:ph idx="1"/>
          </p:nvPr>
        </p:nvSpPr>
        <p:spPr/>
        <p:txBody>
          <a:bodyPr/>
          <a:lstStyle/>
          <a:p>
            <a:pPr marL="457200" indent="-457200" algn="just">
              <a:buAutoNum type="arabicParenR"/>
            </a:pPr>
            <a:r>
              <a:rPr lang="cs-CZ" sz="1800" b="1" dirty="0" smtClean="0"/>
              <a:t>Státní správa (</a:t>
            </a:r>
            <a:r>
              <a:rPr lang="cs-CZ" sz="1800" b="1" dirty="0" smtClean="0"/>
              <a:t>přímá)</a:t>
            </a:r>
            <a:endParaRPr lang="cs-CZ" sz="1800" b="1" dirty="0" smtClean="0"/>
          </a:p>
          <a:p>
            <a:pPr marL="0" indent="0" algn="just">
              <a:buNone/>
            </a:pPr>
            <a:r>
              <a:rPr lang="cs-CZ" sz="1800" b="1" dirty="0" smtClean="0"/>
              <a:t>a) MŠMT </a:t>
            </a:r>
            <a:r>
              <a:rPr lang="cs-CZ" sz="1800" dirty="0" smtClean="0"/>
              <a:t>(§ 7 zákona č. 2/1969 Sb.), </a:t>
            </a:r>
            <a:r>
              <a:rPr lang="cs-CZ" sz="1800" dirty="0" smtClean="0">
                <a:solidFill>
                  <a:srgbClr val="FF0000"/>
                </a:solidFill>
              </a:rPr>
              <a:t>ústřední orgán státní správy </a:t>
            </a:r>
            <a:r>
              <a:rPr lang="cs-CZ" sz="1800" dirty="0" smtClean="0"/>
              <a:t>pro předškolní zařízení, školská zařízení, základní školy, střední školy, kvalifikace, uznávání, … , koordinační úloha v oblasti vzdělávání</a:t>
            </a:r>
            <a:r>
              <a:rPr lang="cs-CZ" sz="1800" dirty="0"/>
              <a:t>; zřizuje </a:t>
            </a:r>
            <a:r>
              <a:rPr lang="cs-CZ" sz="1800" b="1" dirty="0" smtClean="0"/>
              <a:t>Centrum </a:t>
            </a:r>
            <a:r>
              <a:rPr lang="cs-CZ" sz="1800" b="1" dirty="0"/>
              <a:t>pro zjišťování výsledků </a:t>
            </a:r>
            <a:r>
              <a:rPr lang="cs-CZ" sz="1800" b="1" dirty="0" smtClean="0"/>
              <a:t>vzdělávání </a:t>
            </a:r>
            <a:r>
              <a:rPr lang="cs-CZ" sz="1800" dirty="0" smtClean="0"/>
              <a:t>(§ 169a); </a:t>
            </a:r>
            <a:r>
              <a:rPr lang="cs-CZ" sz="1800" b="1" dirty="0" smtClean="0"/>
              <a:t>MV</a:t>
            </a:r>
            <a:r>
              <a:rPr lang="cs-CZ" sz="1800" dirty="0" smtClean="0"/>
              <a:t> (</a:t>
            </a:r>
            <a:r>
              <a:rPr lang="cs-CZ" sz="1600" i="1" dirty="0"/>
              <a:t>Vyšší policejní škola a </a:t>
            </a:r>
            <a:r>
              <a:rPr lang="cs-CZ" sz="1600" i="1" dirty="0" smtClean="0"/>
              <a:t>Střední </a:t>
            </a:r>
            <a:r>
              <a:rPr lang="cs-CZ" sz="1600" i="1" dirty="0"/>
              <a:t>policejní škola </a:t>
            </a:r>
            <a:r>
              <a:rPr lang="cs-CZ" sz="1600" i="1" dirty="0" smtClean="0"/>
              <a:t>Ministerstva vnitra v Praze</a:t>
            </a:r>
            <a:r>
              <a:rPr lang="cs-CZ" sz="1600" dirty="0"/>
              <a:t>, </a:t>
            </a:r>
            <a:r>
              <a:rPr lang="cs-CZ" sz="1600" dirty="0" smtClean="0"/>
              <a:t>V</a:t>
            </a:r>
            <a:r>
              <a:rPr lang="cs-CZ" sz="1600" i="1" dirty="0" smtClean="0"/>
              <a:t>yšší </a:t>
            </a:r>
            <a:r>
              <a:rPr lang="cs-CZ" sz="1600" i="1" dirty="0"/>
              <a:t>policejní </a:t>
            </a:r>
            <a:r>
              <a:rPr lang="cs-CZ" sz="1600" i="1" dirty="0" smtClean="0"/>
              <a:t>škola </a:t>
            </a:r>
            <a:r>
              <a:rPr lang="cs-CZ" sz="1600" i="1" dirty="0"/>
              <a:t>a Střední policejní škola </a:t>
            </a:r>
            <a:r>
              <a:rPr lang="cs-CZ" sz="1600" i="1" dirty="0" smtClean="0"/>
              <a:t>Ministerstva vnitra </a:t>
            </a:r>
            <a:r>
              <a:rPr lang="cs-CZ" sz="1600" i="1" dirty="0"/>
              <a:t>v Holešově</a:t>
            </a:r>
            <a:r>
              <a:rPr lang="cs-CZ" sz="1600" dirty="0"/>
              <a:t>, </a:t>
            </a:r>
            <a:r>
              <a:rPr lang="cs-CZ" sz="1600" i="1" dirty="0" smtClean="0"/>
              <a:t>Střední odborná </a:t>
            </a:r>
            <a:r>
              <a:rPr lang="cs-CZ" sz="1600" i="1" dirty="0"/>
              <a:t>škola požární ochrany </a:t>
            </a:r>
            <a:r>
              <a:rPr lang="cs-CZ" sz="1600" i="1" dirty="0" smtClean="0"/>
              <a:t>a Vyšší odborná škola požární ochrany ve Frýdku-Místku</a:t>
            </a:r>
            <a:r>
              <a:rPr lang="cs-CZ" sz="1800" dirty="0"/>
              <a:t>), </a:t>
            </a:r>
            <a:r>
              <a:rPr lang="cs-CZ" sz="1800" b="1" dirty="0"/>
              <a:t>MO </a:t>
            </a:r>
            <a:r>
              <a:rPr lang="cs-CZ" sz="1800" dirty="0" smtClean="0"/>
              <a:t>(</a:t>
            </a:r>
            <a:r>
              <a:rPr lang="cs-CZ" sz="1600" i="1" dirty="0"/>
              <a:t>Vojenská </a:t>
            </a:r>
            <a:r>
              <a:rPr lang="cs-CZ" sz="1600" i="1" dirty="0" smtClean="0"/>
              <a:t>střední </a:t>
            </a:r>
            <a:r>
              <a:rPr lang="cs-CZ" sz="1600" i="1" dirty="0"/>
              <a:t>škola a Vyšší </a:t>
            </a:r>
            <a:r>
              <a:rPr lang="cs-CZ" sz="1600" i="1" dirty="0" smtClean="0"/>
              <a:t>odborná škola Ministerstva obrany </a:t>
            </a:r>
            <a:r>
              <a:rPr lang="cs-CZ" sz="1600" i="1" dirty="0"/>
              <a:t>v </a:t>
            </a:r>
            <a:r>
              <a:rPr lang="cs-CZ" sz="1600" i="1" dirty="0" smtClean="0"/>
              <a:t>Moravské Třebové</a:t>
            </a:r>
            <a:r>
              <a:rPr lang="cs-CZ" sz="1600" dirty="0" smtClean="0"/>
              <a:t>), </a:t>
            </a:r>
            <a:r>
              <a:rPr lang="cs-CZ" sz="1600" b="1" dirty="0" smtClean="0"/>
              <a:t>MZV</a:t>
            </a:r>
            <a:r>
              <a:rPr lang="cs-CZ" sz="1600" dirty="0" smtClean="0"/>
              <a:t>, </a:t>
            </a:r>
            <a:r>
              <a:rPr lang="cs-CZ" sz="1600" b="1" dirty="0" err="1" smtClean="0"/>
              <a:t>MSp</a:t>
            </a:r>
            <a:r>
              <a:rPr lang="cs-CZ" sz="1600" dirty="0" smtClean="0"/>
              <a:t> (x Justiční akademie, Diplomatická akademie, …)</a:t>
            </a:r>
          </a:p>
          <a:p>
            <a:pPr marL="0" indent="0" algn="just">
              <a:buNone/>
            </a:pPr>
            <a:r>
              <a:rPr lang="cs-CZ" sz="1800" b="1" dirty="0" smtClean="0"/>
              <a:t>b) ČŠI </a:t>
            </a:r>
            <a:r>
              <a:rPr lang="cs-CZ" sz="1800" dirty="0" smtClean="0"/>
              <a:t>(§ 173 ŠZ, </a:t>
            </a:r>
            <a:r>
              <a:rPr lang="cs-CZ" sz="1800" dirty="0" smtClean="0">
                <a:solidFill>
                  <a:srgbClr val="FF0000"/>
                </a:solidFill>
              </a:rPr>
              <a:t>inspekční </a:t>
            </a:r>
            <a:r>
              <a:rPr lang="cs-CZ" sz="1800" dirty="0" smtClean="0">
                <a:solidFill>
                  <a:srgbClr val="FF0000"/>
                </a:solidFill>
              </a:rPr>
              <a:t>orgán s celostátní působností</a:t>
            </a:r>
            <a:r>
              <a:rPr lang="cs-CZ" sz="1800" dirty="0" smtClean="0"/>
              <a:t>, podřízená MŠMT, ústředí a inspektoráty, </a:t>
            </a:r>
            <a:r>
              <a:rPr lang="cs-CZ" sz="1800" b="1" dirty="0" smtClean="0"/>
              <a:t>inspekční </a:t>
            </a:r>
            <a:r>
              <a:rPr lang="cs-CZ" sz="1800" b="1" dirty="0" smtClean="0"/>
              <a:t>zpráva</a:t>
            </a:r>
            <a:r>
              <a:rPr lang="cs-CZ" sz="1800" dirty="0" smtClean="0"/>
              <a:t>, </a:t>
            </a:r>
            <a:r>
              <a:rPr lang="cs-CZ" sz="1800" b="1" dirty="0" smtClean="0"/>
              <a:t>protokol o kontrole</a:t>
            </a:r>
            <a:r>
              <a:rPr lang="cs-CZ" sz="1800" dirty="0" smtClean="0"/>
              <a:t>, tematická zpráva, výroční zpráva)</a:t>
            </a:r>
          </a:p>
          <a:p>
            <a:pPr marL="0" indent="0" algn="just">
              <a:buNone/>
            </a:pPr>
            <a:r>
              <a:rPr lang="cs-CZ" sz="1800" b="1" dirty="0" smtClean="0"/>
              <a:t>c) Národní úřad pro vzdělávání</a:t>
            </a:r>
            <a:endParaRPr lang="cs-CZ" sz="1800" b="1"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10912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a organizace na úseku školství</a:t>
            </a:r>
            <a:endParaRPr lang="cs-CZ" dirty="0"/>
          </a:p>
        </p:txBody>
      </p:sp>
      <p:sp>
        <p:nvSpPr>
          <p:cNvPr id="3" name="Zástupný symbol pro obsah 2"/>
          <p:cNvSpPr>
            <a:spLocks noGrp="1"/>
          </p:cNvSpPr>
          <p:nvPr>
            <p:ph idx="1"/>
          </p:nvPr>
        </p:nvSpPr>
        <p:spPr/>
        <p:txBody>
          <a:bodyPr/>
          <a:lstStyle/>
          <a:p>
            <a:pPr marL="457200" indent="-457200" algn="just">
              <a:buAutoNum type="arabicParenR"/>
            </a:pPr>
            <a:r>
              <a:rPr lang="cs-CZ" sz="1800" b="1" dirty="0" smtClean="0"/>
              <a:t>Státní správa </a:t>
            </a:r>
            <a:r>
              <a:rPr lang="cs-CZ" sz="1800" b="1" dirty="0" smtClean="0"/>
              <a:t>(nepřímá)</a:t>
            </a:r>
            <a:endParaRPr lang="cs-CZ" sz="1800" b="1" dirty="0" smtClean="0"/>
          </a:p>
          <a:p>
            <a:pPr marL="0" indent="0" algn="just">
              <a:buNone/>
            </a:pPr>
            <a:r>
              <a:rPr lang="cs-CZ" sz="1800" b="1" dirty="0" smtClean="0"/>
              <a:t>d) </a:t>
            </a:r>
            <a:r>
              <a:rPr lang="cs-CZ" sz="1800" b="1" dirty="0" smtClean="0"/>
              <a:t>KÚ a </a:t>
            </a:r>
            <a:r>
              <a:rPr lang="cs-CZ" sz="1800" b="1" dirty="0" err="1" smtClean="0"/>
              <a:t>ObÚRP</a:t>
            </a:r>
            <a:endParaRPr lang="cs-CZ" sz="1800" b="1" dirty="0" smtClean="0"/>
          </a:p>
          <a:p>
            <a:pPr marL="0" indent="0" algn="just">
              <a:buNone/>
            </a:pPr>
            <a:r>
              <a:rPr lang="cs-CZ" sz="1800" b="1" dirty="0" smtClean="0"/>
              <a:t>e) </a:t>
            </a:r>
            <a:r>
              <a:rPr lang="cs-CZ" sz="1800" b="1" dirty="0" smtClean="0"/>
              <a:t>ředitel školy a školského zařízení </a:t>
            </a:r>
            <a:r>
              <a:rPr lang="cs-CZ" sz="1800" dirty="0" smtClean="0"/>
              <a:t>– zejm. </a:t>
            </a:r>
            <a:r>
              <a:rPr lang="cs-CZ" sz="1800" dirty="0" smtClean="0">
                <a:solidFill>
                  <a:srgbClr val="FF0000"/>
                </a:solidFill>
              </a:rPr>
              <a:t>individuální rozhodování </a:t>
            </a:r>
            <a:r>
              <a:rPr lang="cs-CZ" sz="1800" dirty="0" smtClean="0"/>
              <a:t>o právech a povinnostech </a:t>
            </a:r>
            <a:r>
              <a:rPr lang="cs-CZ" sz="1800" dirty="0" smtClean="0"/>
              <a:t>(§ 165/2 přijetí</a:t>
            </a:r>
            <a:r>
              <a:rPr lang="cs-CZ" sz="1800" dirty="0" smtClean="0"/>
              <a:t>, vyloučení, odklad, …), odpovědnost navenek (§ 164 a násl. ŠZ), pedagogická rada školy (poradní orgán</a:t>
            </a:r>
            <a:r>
              <a:rPr lang="cs-CZ" sz="1800" dirty="0" smtClean="0"/>
              <a:t>), výběrové řízení(konkurz) na pozici ředitele</a:t>
            </a:r>
            <a:endParaRPr lang="cs-CZ" sz="1800" b="1"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237080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a organizace na úseku školství</a:t>
            </a:r>
            <a:endParaRPr lang="cs-CZ" dirty="0"/>
          </a:p>
        </p:txBody>
      </p:sp>
      <p:sp>
        <p:nvSpPr>
          <p:cNvPr id="3" name="Zástupný symbol pro obsah 2"/>
          <p:cNvSpPr>
            <a:spLocks noGrp="1"/>
          </p:cNvSpPr>
          <p:nvPr>
            <p:ph idx="1"/>
          </p:nvPr>
        </p:nvSpPr>
        <p:spPr/>
        <p:txBody>
          <a:bodyPr/>
          <a:lstStyle/>
          <a:p>
            <a:pPr algn="just">
              <a:buFont typeface="+mj-lt"/>
              <a:buAutoNum type="arabicParenR" startAt="2"/>
            </a:pPr>
            <a:r>
              <a:rPr lang="cs-CZ" sz="1800" b="1" dirty="0" smtClean="0"/>
              <a:t>Samospráva</a:t>
            </a:r>
            <a:r>
              <a:rPr lang="cs-CZ" sz="1800" dirty="0" smtClean="0"/>
              <a:t> </a:t>
            </a:r>
          </a:p>
          <a:p>
            <a:pPr lvl="2" indent="-342900" algn="just">
              <a:buAutoNum type="alphaLcParenR"/>
            </a:pPr>
            <a:r>
              <a:rPr lang="cs-CZ" sz="1800" b="1" dirty="0" smtClean="0"/>
              <a:t>ÚSC</a:t>
            </a:r>
            <a:r>
              <a:rPr lang="cs-CZ" sz="1800" dirty="0" smtClean="0"/>
              <a:t> jako zřizovatelé při plnění povinné školní docházky (obec MŠ a ZŠ, § 178  a 179 ŠZ, kraj SŠ, VOŠ, ZUŠ, … § 181 ŠZ) </a:t>
            </a:r>
          </a:p>
          <a:p>
            <a:pPr lvl="2" indent="-342900" algn="just">
              <a:buAutoNum type="alphaLcParenR"/>
            </a:pPr>
            <a:r>
              <a:rPr lang="cs-CZ" sz="1800" b="1" dirty="0" smtClean="0"/>
              <a:t>školské rady </a:t>
            </a:r>
            <a:r>
              <a:rPr lang="cs-CZ" sz="1800" dirty="0" smtClean="0"/>
              <a:t>(§ 167 ŠZ) – participace rodičů, žáků a pedagogů na správě školy; vyjadřuje se, schvaluje </a:t>
            </a:r>
            <a:r>
              <a:rPr lang="cs-CZ" sz="1800" b="1" dirty="0" smtClean="0"/>
              <a:t>školní řád</a:t>
            </a:r>
            <a:r>
              <a:rPr lang="cs-CZ" sz="1800" dirty="0" smtClean="0"/>
              <a:t>, přístup k informacím </a:t>
            </a:r>
          </a:p>
          <a:p>
            <a:pPr lvl="2" indent="-342900" algn="just">
              <a:buAutoNum type="alphaLcParenR"/>
            </a:pPr>
            <a:endParaRPr lang="cs-CZ" sz="1800" dirty="0"/>
          </a:p>
          <a:p>
            <a:pPr marL="571500" lvl="2" algn="just"/>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91330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13</a:t>
            </a:fld>
            <a:endParaRPr lang="cs-CZ" altLang="cs-CZ"/>
          </a:p>
        </p:txBody>
      </p:sp>
      <p:sp>
        <p:nvSpPr>
          <p:cNvPr id="96258" name="Rectangle 2"/>
          <p:cNvSpPr>
            <a:spLocks noGrp="1" noChangeArrowheads="1"/>
          </p:cNvSpPr>
          <p:nvPr>
            <p:ph type="title"/>
          </p:nvPr>
        </p:nvSpPr>
        <p:spPr/>
        <p:txBody>
          <a:bodyPr/>
          <a:lstStyle/>
          <a:p>
            <a:r>
              <a:rPr lang="cs-CZ" altLang="cs-CZ" dirty="0" smtClean="0"/>
              <a:t>Školský zákon</a:t>
            </a:r>
            <a:endParaRPr lang="cs-CZ" altLang="cs-CZ" dirty="0"/>
          </a:p>
        </p:txBody>
      </p:sp>
      <p:sp>
        <p:nvSpPr>
          <p:cNvPr id="96259" name="Rectangle 3"/>
          <p:cNvSpPr>
            <a:spLocks noGrp="1" noChangeArrowheads="1"/>
          </p:cNvSpPr>
          <p:nvPr>
            <p:ph type="body" idx="1"/>
          </p:nvPr>
        </p:nvSpPr>
        <p:spPr/>
        <p:txBody>
          <a:bodyPr/>
          <a:lstStyle/>
          <a:p>
            <a:pPr algn="just"/>
            <a:r>
              <a:rPr lang="cs-CZ" sz="1800" b="1" dirty="0" smtClean="0"/>
              <a:t>zásady </a:t>
            </a:r>
            <a:r>
              <a:rPr lang="cs-CZ" sz="1800" b="1" dirty="0"/>
              <a:t>a cíle </a:t>
            </a:r>
            <a:r>
              <a:rPr lang="cs-CZ" sz="1800" b="1" dirty="0" smtClean="0"/>
              <a:t>vzdělávání </a:t>
            </a:r>
            <a:r>
              <a:rPr lang="cs-CZ" sz="1800" dirty="0" smtClean="0"/>
              <a:t>(§ 2)</a:t>
            </a:r>
            <a:endParaRPr lang="cs-CZ" sz="1800" dirty="0"/>
          </a:p>
          <a:p>
            <a:pPr algn="just"/>
            <a:r>
              <a:rPr lang="cs-CZ" sz="1800" b="1" dirty="0" smtClean="0"/>
              <a:t>systém </a:t>
            </a:r>
            <a:r>
              <a:rPr lang="cs-CZ" sz="1800" b="1" dirty="0"/>
              <a:t>vzdělávacích </a:t>
            </a:r>
            <a:r>
              <a:rPr lang="cs-CZ" sz="1800" b="1" dirty="0" smtClean="0"/>
              <a:t>programů </a:t>
            </a:r>
            <a:r>
              <a:rPr lang="cs-CZ" sz="1800" dirty="0" smtClean="0"/>
              <a:t>(§ 3 a násl.)</a:t>
            </a:r>
            <a:endParaRPr lang="cs-CZ" sz="1800" dirty="0"/>
          </a:p>
          <a:p>
            <a:pPr algn="just"/>
            <a:r>
              <a:rPr lang="cs-CZ" sz="1800" b="1" dirty="0" smtClean="0"/>
              <a:t>vzdělávací soustava</a:t>
            </a:r>
            <a:r>
              <a:rPr lang="cs-CZ" sz="1800" dirty="0" smtClean="0"/>
              <a:t>; včetně </a:t>
            </a:r>
            <a:r>
              <a:rPr lang="cs-CZ" sz="1800" dirty="0"/>
              <a:t>problematiky </a:t>
            </a:r>
            <a:r>
              <a:rPr lang="cs-CZ" sz="1800" b="1" dirty="0"/>
              <a:t>školského rejstříku </a:t>
            </a:r>
            <a:r>
              <a:rPr lang="cs-CZ" sz="1800" dirty="0"/>
              <a:t>a </a:t>
            </a:r>
            <a:r>
              <a:rPr lang="cs-CZ" sz="1800" b="1" dirty="0"/>
              <a:t>školské </a:t>
            </a:r>
            <a:r>
              <a:rPr lang="cs-CZ" sz="1800" b="1" dirty="0" smtClean="0"/>
              <a:t>právnické osoby</a:t>
            </a:r>
            <a:r>
              <a:rPr lang="cs-CZ" sz="1800" dirty="0" smtClean="0"/>
              <a:t> (§ 7 a násl.)</a:t>
            </a:r>
            <a:endParaRPr lang="cs-CZ" sz="1800" dirty="0"/>
          </a:p>
          <a:p>
            <a:pPr algn="just"/>
            <a:r>
              <a:rPr lang="cs-CZ" sz="1800" b="1" dirty="0" smtClean="0"/>
              <a:t>hodnocení </a:t>
            </a:r>
            <a:r>
              <a:rPr lang="cs-CZ" sz="1800" b="1" dirty="0"/>
              <a:t>škol</a:t>
            </a:r>
            <a:r>
              <a:rPr lang="cs-CZ" sz="1800" dirty="0"/>
              <a:t>, školských zařízení a vzdělávací soustavy</a:t>
            </a:r>
          </a:p>
          <a:p>
            <a:pPr algn="just"/>
            <a:r>
              <a:rPr lang="cs-CZ" sz="1800" dirty="0" smtClean="0"/>
              <a:t>některá </a:t>
            </a:r>
            <a:r>
              <a:rPr lang="cs-CZ" sz="1800" dirty="0"/>
              <a:t>základní pravidla vzdělávání a jeho organizace </a:t>
            </a:r>
            <a:r>
              <a:rPr lang="cs-CZ" sz="1800" dirty="0" smtClean="0"/>
              <a:t>ve školách</a:t>
            </a:r>
            <a:endParaRPr lang="cs-CZ" sz="1800" dirty="0"/>
          </a:p>
          <a:p>
            <a:pPr algn="just"/>
            <a:r>
              <a:rPr lang="cs-CZ" sz="1800" dirty="0" smtClean="0"/>
              <a:t>práva </a:t>
            </a:r>
            <a:r>
              <a:rPr lang="cs-CZ" sz="1800" dirty="0"/>
              <a:t>a povinnosti žáků, studentů a zákonných zástupců</a:t>
            </a:r>
          </a:p>
          <a:p>
            <a:pPr algn="just"/>
            <a:r>
              <a:rPr lang="cs-CZ" sz="1800" dirty="0" smtClean="0"/>
              <a:t>uznávání </a:t>
            </a:r>
            <a:r>
              <a:rPr lang="cs-CZ" sz="1800" dirty="0"/>
              <a:t>zahraničního vzdělávání</a:t>
            </a:r>
          </a:p>
          <a:p>
            <a:pPr algn="just"/>
            <a:r>
              <a:rPr lang="cs-CZ" sz="1800" b="1" dirty="0" smtClean="0"/>
              <a:t>financování</a:t>
            </a:r>
            <a:r>
              <a:rPr lang="cs-CZ" sz="1800" dirty="0" smtClean="0"/>
              <a:t> </a:t>
            </a:r>
            <a:r>
              <a:rPr lang="cs-CZ" sz="1800" dirty="0"/>
              <a:t>škol a školských </a:t>
            </a:r>
            <a:r>
              <a:rPr lang="cs-CZ" sz="1800" dirty="0" smtClean="0"/>
              <a:t>zařízení (§ 160 a násl.)</a:t>
            </a:r>
            <a:endParaRPr lang="cs-CZ" altLang="cs-CZ" sz="1800" dirty="0"/>
          </a:p>
        </p:txBody>
      </p:sp>
    </p:spTree>
    <p:extLst>
      <p:ext uri="{BB962C8B-B14F-4D97-AF65-F5344CB8AC3E}">
        <p14:creationId xmlns:p14="http://schemas.microsoft.com/office/powerpoint/2010/main" val="3678554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96258" name="Rectangle 2"/>
          <p:cNvSpPr>
            <a:spLocks noGrp="1" noChangeArrowheads="1"/>
          </p:cNvSpPr>
          <p:nvPr>
            <p:ph type="title"/>
          </p:nvPr>
        </p:nvSpPr>
        <p:spPr/>
        <p:txBody>
          <a:bodyPr/>
          <a:lstStyle/>
          <a:p>
            <a:r>
              <a:rPr lang="cs-CZ" altLang="cs-CZ" dirty="0" smtClean="0"/>
              <a:t>Zásady vzdělávání (§ 2 ŠZ)</a:t>
            </a:r>
            <a:endParaRPr lang="cs-CZ" altLang="cs-CZ" dirty="0"/>
          </a:p>
        </p:txBody>
      </p:sp>
      <p:sp>
        <p:nvSpPr>
          <p:cNvPr id="96259" name="Rectangle 3"/>
          <p:cNvSpPr>
            <a:spLocks noGrp="1" noChangeArrowheads="1"/>
          </p:cNvSpPr>
          <p:nvPr>
            <p:ph type="body" idx="1"/>
          </p:nvPr>
        </p:nvSpPr>
        <p:spPr/>
        <p:txBody>
          <a:bodyPr/>
          <a:lstStyle/>
          <a:p>
            <a:pPr algn="just"/>
            <a:r>
              <a:rPr lang="cs-CZ" sz="1800" dirty="0"/>
              <a:t>rovného přístupu každého státního občana ČR nebo </a:t>
            </a:r>
            <a:r>
              <a:rPr lang="cs-CZ" sz="1800" dirty="0" smtClean="0"/>
              <a:t>jiného členského </a:t>
            </a:r>
            <a:r>
              <a:rPr lang="cs-CZ" sz="1800" dirty="0"/>
              <a:t>státu Evropské unie ke vzdělávání bez </a:t>
            </a:r>
            <a:r>
              <a:rPr lang="cs-CZ" sz="1800" dirty="0" smtClean="0"/>
              <a:t>jakékoli diskriminace</a:t>
            </a:r>
            <a:endParaRPr lang="cs-CZ" sz="1800" dirty="0"/>
          </a:p>
          <a:p>
            <a:pPr algn="just"/>
            <a:r>
              <a:rPr lang="cs-CZ" sz="1800" dirty="0" smtClean="0"/>
              <a:t>zohledňování </a:t>
            </a:r>
            <a:r>
              <a:rPr lang="cs-CZ" sz="1800" dirty="0"/>
              <a:t>vzdělávacích potřeb jednotlivce</a:t>
            </a:r>
          </a:p>
          <a:p>
            <a:pPr algn="just"/>
            <a:r>
              <a:rPr lang="cs-CZ" sz="1800" dirty="0" smtClean="0"/>
              <a:t>vzájemné </a:t>
            </a:r>
            <a:r>
              <a:rPr lang="cs-CZ" sz="1800" dirty="0"/>
              <a:t>úcty, respektu, názorové snášenlivosti, solidarity </a:t>
            </a:r>
            <a:r>
              <a:rPr lang="cs-CZ" sz="1800" dirty="0" smtClean="0"/>
              <a:t>a důstojnosti </a:t>
            </a:r>
            <a:r>
              <a:rPr lang="cs-CZ" sz="1800" dirty="0"/>
              <a:t>všech účastníků vzdělávání</a:t>
            </a:r>
          </a:p>
          <a:p>
            <a:pPr algn="just"/>
            <a:r>
              <a:rPr lang="cs-CZ" sz="1800" dirty="0" smtClean="0"/>
              <a:t>bezplatného </a:t>
            </a:r>
            <a:r>
              <a:rPr lang="cs-CZ" sz="1800" dirty="0"/>
              <a:t>základního a středního vzdělávání</a:t>
            </a:r>
          </a:p>
          <a:p>
            <a:pPr algn="just"/>
            <a:r>
              <a:rPr lang="cs-CZ" sz="1800" dirty="0" smtClean="0"/>
              <a:t>svobodného </a:t>
            </a:r>
            <a:r>
              <a:rPr lang="cs-CZ" sz="1800" dirty="0"/>
              <a:t>šíření poznatků, které vyplývají z výsledků </a:t>
            </a:r>
            <a:r>
              <a:rPr lang="cs-CZ" sz="1800" dirty="0" smtClean="0"/>
              <a:t>soudobého stavu </a:t>
            </a:r>
            <a:r>
              <a:rPr lang="cs-CZ" sz="1800" dirty="0"/>
              <a:t>poznání světa a jsou v souladu s obecnými cíli vzdělávání</a:t>
            </a:r>
          </a:p>
          <a:p>
            <a:pPr algn="just"/>
            <a:r>
              <a:rPr lang="cs-CZ" sz="1800" dirty="0" smtClean="0"/>
              <a:t>zdokonalování </a:t>
            </a:r>
            <a:r>
              <a:rPr lang="cs-CZ" sz="1800" dirty="0"/>
              <a:t>procesu vzdělávání</a:t>
            </a:r>
          </a:p>
          <a:p>
            <a:pPr algn="just"/>
            <a:r>
              <a:rPr lang="cs-CZ" sz="1800" dirty="0" smtClean="0"/>
              <a:t>hodnocení </a:t>
            </a:r>
            <a:r>
              <a:rPr lang="cs-CZ" sz="1800" dirty="0"/>
              <a:t>výsledků vzdělávání vzhledem k dosahování </a:t>
            </a:r>
            <a:r>
              <a:rPr lang="cs-CZ" sz="1800" dirty="0" smtClean="0"/>
              <a:t>cílů vzdělávání </a:t>
            </a:r>
            <a:r>
              <a:rPr lang="cs-CZ" sz="1800" dirty="0"/>
              <a:t>stanovených tímto zákonem a vzdělávacími programy</a:t>
            </a:r>
          </a:p>
          <a:p>
            <a:pPr algn="just"/>
            <a:r>
              <a:rPr lang="cs-CZ" sz="1800" dirty="0" smtClean="0"/>
              <a:t>možnosti </a:t>
            </a:r>
            <a:r>
              <a:rPr lang="cs-CZ" sz="1800" dirty="0"/>
              <a:t>každého vzdělávat se po dobu celého života při </a:t>
            </a:r>
            <a:r>
              <a:rPr lang="cs-CZ" sz="1800" dirty="0" smtClean="0"/>
              <a:t>vědomí spoluodpovědnosti </a:t>
            </a:r>
            <a:r>
              <a:rPr lang="cs-CZ" sz="1800" dirty="0"/>
              <a:t>za své vzdělávání</a:t>
            </a:r>
            <a:endParaRPr lang="cs-CZ" altLang="cs-CZ" sz="1800" dirty="0"/>
          </a:p>
        </p:txBody>
      </p:sp>
    </p:spTree>
    <p:extLst>
      <p:ext uri="{BB962C8B-B14F-4D97-AF65-F5344CB8AC3E}">
        <p14:creationId xmlns:p14="http://schemas.microsoft.com/office/powerpoint/2010/main" val="700066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15</a:t>
            </a:fld>
            <a:endParaRPr lang="cs-CZ" altLang="cs-CZ"/>
          </a:p>
        </p:txBody>
      </p:sp>
      <p:sp>
        <p:nvSpPr>
          <p:cNvPr id="96258" name="Rectangle 2"/>
          <p:cNvSpPr>
            <a:spLocks noGrp="1" noChangeArrowheads="1"/>
          </p:cNvSpPr>
          <p:nvPr>
            <p:ph type="title"/>
          </p:nvPr>
        </p:nvSpPr>
        <p:spPr/>
        <p:txBody>
          <a:bodyPr/>
          <a:lstStyle/>
          <a:p>
            <a:r>
              <a:rPr lang="cs-CZ" altLang="cs-CZ" dirty="0" smtClean="0"/>
              <a:t>Cíle vzdělávání (§ 2 ŠZ)</a:t>
            </a:r>
            <a:endParaRPr lang="cs-CZ" altLang="cs-CZ" dirty="0"/>
          </a:p>
        </p:txBody>
      </p:sp>
      <p:sp>
        <p:nvSpPr>
          <p:cNvPr id="96259" name="Rectangle 3"/>
          <p:cNvSpPr>
            <a:spLocks noGrp="1" noChangeArrowheads="1"/>
          </p:cNvSpPr>
          <p:nvPr>
            <p:ph type="body" idx="1"/>
          </p:nvPr>
        </p:nvSpPr>
        <p:spPr/>
        <p:txBody>
          <a:bodyPr/>
          <a:lstStyle/>
          <a:p>
            <a:pPr algn="just"/>
            <a:r>
              <a:rPr lang="cs-CZ" sz="1800" dirty="0"/>
              <a:t>rozvoj osobnosti člověka</a:t>
            </a:r>
          </a:p>
          <a:p>
            <a:pPr algn="just"/>
            <a:r>
              <a:rPr lang="cs-CZ" sz="1800" dirty="0" smtClean="0"/>
              <a:t>získání </a:t>
            </a:r>
            <a:r>
              <a:rPr lang="cs-CZ" sz="1800" dirty="0"/>
              <a:t>všeobecného vzdělání nebo všeobecného a </a:t>
            </a:r>
            <a:r>
              <a:rPr lang="cs-CZ" sz="1800" dirty="0" smtClean="0"/>
              <a:t>odborného vzdělání</a:t>
            </a:r>
            <a:endParaRPr lang="cs-CZ" sz="1800" dirty="0"/>
          </a:p>
          <a:p>
            <a:pPr algn="just"/>
            <a:r>
              <a:rPr lang="cs-CZ" sz="1800" dirty="0" smtClean="0"/>
              <a:t>pochopení </a:t>
            </a:r>
            <a:r>
              <a:rPr lang="cs-CZ" sz="1800" dirty="0"/>
              <a:t>a uplatňování zásad demokracie a právního státu</a:t>
            </a:r>
            <a:r>
              <a:rPr lang="cs-CZ" sz="1800" dirty="0" smtClean="0"/>
              <a:t>, základních </a:t>
            </a:r>
            <a:r>
              <a:rPr lang="cs-CZ" sz="1800" dirty="0"/>
              <a:t>lidských práv a svobod spolu s odpovědností a </a:t>
            </a:r>
            <a:r>
              <a:rPr lang="cs-CZ" sz="1800" dirty="0" smtClean="0"/>
              <a:t>smyslem pro </a:t>
            </a:r>
            <a:r>
              <a:rPr lang="cs-CZ" sz="1800" dirty="0"/>
              <a:t>sociální soudržnost</a:t>
            </a:r>
          </a:p>
          <a:p>
            <a:pPr algn="just"/>
            <a:r>
              <a:rPr lang="cs-CZ" sz="1800" dirty="0" smtClean="0"/>
              <a:t>pochopení </a:t>
            </a:r>
            <a:r>
              <a:rPr lang="cs-CZ" sz="1800" dirty="0"/>
              <a:t>a uplatňování principu rovnosti žen a mužů </a:t>
            </a:r>
            <a:r>
              <a:rPr lang="cs-CZ" sz="1800" dirty="0" smtClean="0"/>
              <a:t>ve společnosti</a:t>
            </a:r>
            <a:endParaRPr lang="cs-CZ" sz="1800" dirty="0"/>
          </a:p>
          <a:p>
            <a:pPr algn="just"/>
            <a:r>
              <a:rPr lang="cs-CZ" sz="1800" dirty="0" smtClean="0"/>
              <a:t>utváření </a:t>
            </a:r>
            <a:r>
              <a:rPr lang="cs-CZ" sz="1800" dirty="0"/>
              <a:t>vědomí národní a státní příslušnosti a respektu k etnické</a:t>
            </a:r>
            <a:r>
              <a:rPr lang="cs-CZ" sz="1800" dirty="0" smtClean="0"/>
              <a:t>, národnostní</a:t>
            </a:r>
            <a:r>
              <a:rPr lang="cs-CZ" sz="1800" dirty="0"/>
              <a:t>, kulturní, jazykové a náboženské identitě každého</a:t>
            </a:r>
          </a:p>
          <a:p>
            <a:pPr algn="just"/>
            <a:r>
              <a:rPr lang="cs-CZ" sz="1800" dirty="0" smtClean="0"/>
              <a:t>poznání </a:t>
            </a:r>
            <a:r>
              <a:rPr lang="cs-CZ" sz="1800" dirty="0"/>
              <a:t>světových a evropských kulturních hodnot a tradic</a:t>
            </a:r>
            <a:r>
              <a:rPr lang="cs-CZ" sz="1800" dirty="0" smtClean="0"/>
              <a:t>, pochopení </a:t>
            </a:r>
            <a:r>
              <a:rPr lang="cs-CZ" sz="1800" dirty="0"/>
              <a:t>a osvojení zásad a pravidel vycházejících z </a:t>
            </a:r>
            <a:r>
              <a:rPr lang="cs-CZ" sz="1800" dirty="0" smtClean="0"/>
              <a:t>evropské integrace </a:t>
            </a:r>
            <a:r>
              <a:rPr lang="cs-CZ" sz="1800" dirty="0"/>
              <a:t>jako základu pro soužití v národním a </a:t>
            </a:r>
            <a:r>
              <a:rPr lang="cs-CZ" sz="1800" dirty="0" smtClean="0"/>
              <a:t>mezinárodním měřítku</a:t>
            </a:r>
            <a:endParaRPr lang="cs-CZ" sz="1800" dirty="0"/>
          </a:p>
          <a:p>
            <a:pPr algn="just"/>
            <a:r>
              <a:rPr lang="cs-CZ" sz="1800" dirty="0" smtClean="0"/>
              <a:t>získání </a:t>
            </a:r>
            <a:r>
              <a:rPr lang="cs-CZ" sz="1800" dirty="0"/>
              <a:t>a uplatňování znalostí o životním prostředí a jeho ochraně</a:t>
            </a:r>
            <a:endParaRPr lang="cs-CZ" altLang="cs-CZ" sz="1800" dirty="0"/>
          </a:p>
        </p:txBody>
      </p:sp>
    </p:spTree>
    <p:extLst>
      <p:ext uri="{BB962C8B-B14F-4D97-AF65-F5344CB8AC3E}">
        <p14:creationId xmlns:p14="http://schemas.microsoft.com/office/powerpoint/2010/main" val="1672846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a:p>
        </p:txBody>
      </p:sp>
      <p:sp>
        <p:nvSpPr>
          <p:cNvPr id="96258" name="Rectangle 2"/>
          <p:cNvSpPr>
            <a:spLocks noGrp="1" noChangeArrowheads="1"/>
          </p:cNvSpPr>
          <p:nvPr>
            <p:ph type="title"/>
          </p:nvPr>
        </p:nvSpPr>
        <p:spPr/>
        <p:txBody>
          <a:bodyPr/>
          <a:lstStyle/>
          <a:p>
            <a:r>
              <a:rPr lang="cs-CZ" altLang="cs-CZ" dirty="0" smtClean="0"/>
              <a:t>Systém vzdělávacích programů</a:t>
            </a:r>
            <a:endParaRPr lang="cs-CZ" altLang="cs-CZ" dirty="0"/>
          </a:p>
        </p:txBody>
      </p:sp>
      <p:sp>
        <p:nvSpPr>
          <p:cNvPr id="96259" name="Rectangle 3"/>
          <p:cNvSpPr>
            <a:spLocks noGrp="1" noChangeArrowheads="1"/>
          </p:cNvSpPr>
          <p:nvPr>
            <p:ph type="body" idx="1"/>
          </p:nvPr>
        </p:nvSpPr>
        <p:spPr/>
        <p:txBody>
          <a:bodyPr/>
          <a:lstStyle/>
          <a:p>
            <a:pPr algn="just"/>
            <a:r>
              <a:rPr lang="cs-CZ" sz="1800" b="1" dirty="0" smtClean="0"/>
              <a:t>Národní </a:t>
            </a:r>
            <a:r>
              <a:rPr lang="cs-CZ" sz="1800" b="1" dirty="0"/>
              <a:t>program </a:t>
            </a:r>
            <a:r>
              <a:rPr lang="cs-CZ" sz="1800" b="1" dirty="0" smtClean="0"/>
              <a:t>vzdělávání </a:t>
            </a:r>
            <a:r>
              <a:rPr lang="cs-CZ" sz="1800" dirty="0" smtClean="0"/>
              <a:t>– zpracovává MŠMT, vláda předkládá Parlamentu ke schválení</a:t>
            </a:r>
            <a:endParaRPr lang="cs-CZ" sz="1800" dirty="0"/>
          </a:p>
          <a:p>
            <a:pPr algn="just"/>
            <a:r>
              <a:rPr lang="cs-CZ" sz="1800" b="1" dirty="0" smtClean="0"/>
              <a:t>rámcové </a:t>
            </a:r>
            <a:r>
              <a:rPr lang="cs-CZ" sz="1800" b="1" dirty="0"/>
              <a:t>vzdělávací </a:t>
            </a:r>
            <a:r>
              <a:rPr lang="cs-CZ" sz="1800" b="1" dirty="0" smtClean="0"/>
              <a:t>programy </a:t>
            </a:r>
            <a:r>
              <a:rPr lang="cs-CZ" sz="1800" dirty="0" smtClean="0"/>
              <a:t>- § 4 ŠZ, povinný </a:t>
            </a:r>
            <a:r>
              <a:rPr lang="cs-CZ" sz="1800" b="1" dirty="0" smtClean="0"/>
              <a:t>obsah, rozsah a podmínky vzdělávání</a:t>
            </a:r>
            <a:r>
              <a:rPr lang="cs-CZ" sz="1800" dirty="0" smtClean="0"/>
              <a:t>, </a:t>
            </a:r>
            <a:r>
              <a:rPr lang="cs-CZ" sz="1800" dirty="0" smtClean="0">
                <a:solidFill>
                  <a:srgbClr val="FF0000"/>
                </a:solidFill>
              </a:rPr>
              <a:t>závazné</a:t>
            </a:r>
            <a:r>
              <a:rPr lang="cs-CZ" sz="1800" dirty="0" smtClean="0"/>
              <a:t> pro školní vzdělávací programy, hodnocení, učebnice; vydává MŠMT (jiné ministerstvo)</a:t>
            </a:r>
            <a:endParaRPr lang="cs-CZ" sz="1800" dirty="0"/>
          </a:p>
          <a:p>
            <a:pPr algn="just"/>
            <a:r>
              <a:rPr lang="cs-CZ" sz="1800" b="1" dirty="0" smtClean="0"/>
              <a:t>školní </a:t>
            </a:r>
            <a:r>
              <a:rPr lang="cs-CZ" sz="1800" b="1" dirty="0"/>
              <a:t>vzdělávací </a:t>
            </a:r>
            <a:r>
              <a:rPr lang="cs-CZ" sz="1800" b="1" dirty="0" smtClean="0"/>
              <a:t>programy </a:t>
            </a:r>
            <a:r>
              <a:rPr lang="cs-CZ" sz="1800" dirty="0" smtClean="0"/>
              <a:t>- § 5 ŠZ, podle něj se v jednotliví škole uskutečňuje vzdělávání; vydává ředitel, člení se na předměty/moduly</a:t>
            </a:r>
            <a:endParaRPr lang="cs-CZ" sz="1800" dirty="0"/>
          </a:p>
          <a:p>
            <a:pPr algn="just"/>
            <a:r>
              <a:rPr lang="cs-CZ" sz="1800" b="1" dirty="0" smtClean="0"/>
              <a:t>vzdělávací </a:t>
            </a:r>
            <a:r>
              <a:rPr lang="cs-CZ" sz="1800" b="1" dirty="0"/>
              <a:t>programy pro vyšší odborné </a:t>
            </a:r>
            <a:r>
              <a:rPr lang="cs-CZ" sz="1800" b="1" dirty="0" smtClean="0"/>
              <a:t>vzdělávání </a:t>
            </a:r>
            <a:r>
              <a:rPr lang="cs-CZ" sz="1800" dirty="0" smtClean="0"/>
              <a:t>– 6 ŠZ, akreditace</a:t>
            </a:r>
          </a:p>
          <a:p>
            <a:pPr marL="0" indent="0" algn="just">
              <a:buNone/>
            </a:pPr>
            <a:endParaRPr lang="cs-CZ" sz="1800" dirty="0" smtClean="0"/>
          </a:p>
          <a:p>
            <a:pPr algn="just"/>
            <a:r>
              <a:rPr lang="cs-CZ" altLang="cs-CZ" sz="1800" dirty="0" smtClean="0"/>
              <a:t>NSS, </a:t>
            </a:r>
            <a:r>
              <a:rPr lang="cs-CZ" altLang="cs-CZ" sz="1800" dirty="0" err="1" smtClean="0"/>
              <a:t>sp</a:t>
            </a:r>
            <a:r>
              <a:rPr lang="cs-CZ" altLang="cs-CZ" sz="1800" dirty="0" smtClean="0"/>
              <a:t>. zn. 1 </a:t>
            </a:r>
            <a:r>
              <a:rPr lang="cs-CZ" altLang="cs-CZ" sz="1800" dirty="0" err="1" smtClean="0"/>
              <a:t>Ao</a:t>
            </a:r>
            <a:r>
              <a:rPr lang="cs-CZ" altLang="cs-CZ" sz="1800" dirty="0" smtClean="0"/>
              <a:t> 1/2011, č. 2444/2011 Sb. NSS, </a:t>
            </a:r>
            <a:r>
              <a:rPr lang="cs-CZ" altLang="cs-CZ" sz="1800" dirty="0"/>
              <a:t>„</a:t>
            </a:r>
            <a:r>
              <a:rPr lang="cs-CZ" altLang="cs-CZ" sz="1800" i="1" dirty="0"/>
              <a:t>Rámcový vzdělávací program </a:t>
            </a:r>
            <a:r>
              <a:rPr lang="cs-CZ" altLang="cs-CZ" sz="1800" i="1" dirty="0" smtClean="0"/>
              <a:t>… </a:t>
            </a:r>
            <a:r>
              <a:rPr lang="cs-CZ" altLang="cs-CZ" sz="1800" i="1" dirty="0" smtClean="0">
                <a:solidFill>
                  <a:srgbClr val="FF0000"/>
                </a:solidFill>
              </a:rPr>
              <a:t>je </a:t>
            </a:r>
            <a:r>
              <a:rPr lang="cs-CZ" altLang="cs-CZ" sz="1800" i="1" dirty="0">
                <a:solidFill>
                  <a:srgbClr val="FF0000"/>
                </a:solidFill>
              </a:rPr>
              <a:t>tzv. vnitřním předpisem, nikoliv opatřením obecné povahy</a:t>
            </a:r>
            <a:r>
              <a:rPr lang="cs-CZ" altLang="cs-CZ" sz="1800" dirty="0" smtClean="0"/>
              <a:t>.“</a:t>
            </a:r>
            <a:endParaRPr lang="cs-CZ" altLang="cs-CZ" sz="1800" dirty="0"/>
          </a:p>
        </p:txBody>
      </p:sp>
    </p:spTree>
    <p:extLst>
      <p:ext uri="{BB962C8B-B14F-4D97-AF65-F5344CB8AC3E}">
        <p14:creationId xmlns:p14="http://schemas.microsoft.com/office/powerpoint/2010/main" val="3763441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17</a:t>
            </a:fld>
            <a:endParaRPr lang="cs-CZ" altLang="cs-CZ"/>
          </a:p>
        </p:txBody>
      </p:sp>
      <p:sp>
        <p:nvSpPr>
          <p:cNvPr id="96258" name="Rectangle 2"/>
          <p:cNvSpPr>
            <a:spLocks noGrp="1" noChangeArrowheads="1"/>
          </p:cNvSpPr>
          <p:nvPr>
            <p:ph type="title"/>
          </p:nvPr>
        </p:nvSpPr>
        <p:spPr/>
        <p:txBody>
          <a:bodyPr/>
          <a:lstStyle/>
          <a:p>
            <a:r>
              <a:rPr lang="cs-CZ" altLang="cs-CZ" dirty="0" smtClean="0"/>
              <a:t>Vzdělávací soustava</a:t>
            </a:r>
            <a:endParaRPr lang="cs-CZ" altLang="cs-CZ" dirty="0"/>
          </a:p>
        </p:txBody>
      </p:sp>
      <p:sp>
        <p:nvSpPr>
          <p:cNvPr id="96259" name="Rectangle 3"/>
          <p:cNvSpPr>
            <a:spLocks noGrp="1" noChangeArrowheads="1"/>
          </p:cNvSpPr>
          <p:nvPr>
            <p:ph type="body" idx="1"/>
          </p:nvPr>
        </p:nvSpPr>
        <p:spPr/>
        <p:txBody>
          <a:bodyPr/>
          <a:lstStyle/>
          <a:p>
            <a:pPr marL="0" indent="0" algn="just">
              <a:buNone/>
            </a:pPr>
            <a:r>
              <a:rPr lang="cs-CZ" sz="1800" dirty="0" smtClean="0"/>
              <a:t> </a:t>
            </a:r>
            <a:r>
              <a:rPr lang="cs-CZ" sz="1800" b="1" dirty="0"/>
              <a:t>hierarchický </a:t>
            </a:r>
            <a:r>
              <a:rPr lang="cs-CZ" sz="1800" b="1" dirty="0" smtClean="0"/>
              <a:t>systém (§ 7 odst. 3 a 4 ŠZ)</a:t>
            </a:r>
            <a:endParaRPr lang="cs-CZ" sz="1800" b="1" dirty="0"/>
          </a:p>
          <a:p>
            <a:pPr algn="just"/>
            <a:r>
              <a:rPr lang="cs-CZ" sz="1800" b="1" i="1" dirty="0" smtClean="0"/>
              <a:t>školy </a:t>
            </a:r>
            <a:r>
              <a:rPr lang="cs-CZ" sz="1800" dirty="0"/>
              <a:t>(uskutečňování vzdělávání podle </a:t>
            </a:r>
            <a:r>
              <a:rPr lang="cs-CZ" sz="1800" dirty="0" smtClean="0"/>
              <a:t>vzdělávacích programů</a:t>
            </a:r>
            <a:r>
              <a:rPr lang="cs-CZ" sz="1800" dirty="0"/>
              <a:t>)</a:t>
            </a:r>
          </a:p>
          <a:p>
            <a:pPr lvl="1" algn="just"/>
            <a:r>
              <a:rPr lang="cs-CZ" sz="1800" dirty="0" smtClean="0"/>
              <a:t>mateřská </a:t>
            </a:r>
            <a:r>
              <a:rPr lang="cs-CZ" sz="1800" dirty="0"/>
              <a:t>škola</a:t>
            </a:r>
          </a:p>
          <a:p>
            <a:pPr lvl="1" algn="just"/>
            <a:r>
              <a:rPr lang="cs-CZ" sz="1800" dirty="0" smtClean="0"/>
              <a:t>základní </a:t>
            </a:r>
            <a:r>
              <a:rPr lang="cs-CZ" sz="1800" dirty="0"/>
              <a:t>škola</a:t>
            </a:r>
          </a:p>
          <a:p>
            <a:pPr lvl="1" algn="just"/>
            <a:r>
              <a:rPr lang="cs-CZ" sz="1800" dirty="0" smtClean="0"/>
              <a:t>střední škola (</a:t>
            </a:r>
            <a:r>
              <a:rPr lang="cs-CZ" sz="1800" dirty="0"/>
              <a:t>gymnázium, střední odborná škola a </a:t>
            </a:r>
            <a:r>
              <a:rPr lang="cs-CZ" sz="1800" dirty="0" smtClean="0"/>
              <a:t>střední odborné </a:t>
            </a:r>
            <a:r>
              <a:rPr lang="cs-CZ" sz="1800" dirty="0"/>
              <a:t>učiliště)</a:t>
            </a:r>
          </a:p>
          <a:p>
            <a:pPr lvl="1" algn="just"/>
            <a:r>
              <a:rPr lang="cs-CZ" sz="1800" dirty="0" smtClean="0"/>
              <a:t>konzervatoř</a:t>
            </a:r>
            <a:endParaRPr lang="cs-CZ" sz="1800" dirty="0"/>
          </a:p>
          <a:p>
            <a:pPr lvl="1" algn="just"/>
            <a:r>
              <a:rPr lang="cs-CZ" sz="1800" dirty="0" smtClean="0"/>
              <a:t>vyšší </a:t>
            </a:r>
            <a:r>
              <a:rPr lang="cs-CZ" sz="1800" dirty="0"/>
              <a:t>odborná škola</a:t>
            </a:r>
          </a:p>
          <a:p>
            <a:pPr lvl="1" algn="just"/>
            <a:r>
              <a:rPr lang="cs-CZ" sz="1800" dirty="0" smtClean="0"/>
              <a:t>základní </a:t>
            </a:r>
            <a:r>
              <a:rPr lang="cs-CZ" sz="1800" dirty="0"/>
              <a:t>umělecká škola a </a:t>
            </a:r>
            <a:endParaRPr lang="cs-CZ" sz="1800" dirty="0" smtClean="0"/>
          </a:p>
          <a:p>
            <a:pPr lvl="1" algn="just"/>
            <a:r>
              <a:rPr lang="cs-CZ" sz="1800" dirty="0" smtClean="0"/>
              <a:t>jazyková </a:t>
            </a:r>
            <a:r>
              <a:rPr lang="cs-CZ" sz="1800" dirty="0"/>
              <a:t>škola s právem </a:t>
            </a:r>
            <a:r>
              <a:rPr lang="cs-CZ" sz="1800" dirty="0" smtClean="0"/>
              <a:t>státní jazykové </a:t>
            </a:r>
            <a:r>
              <a:rPr lang="cs-CZ" sz="1800" dirty="0"/>
              <a:t>zkoušky</a:t>
            </a:r>
          </a:p>
          <a:p>
            <a:pPr algn="just"/>
            <a:r>
              <a:rPr lang="cs-CZ" sz="1800" b="1" i="1" dirty="0" smtClean="0"/>
              <a:t>školská </a:t>
            </a:r>
            <a:r>
              <a:rPr lang="cs-CZ" sz="1800" b="1" i="1" dirty="0"/>
              <a:t>zařízení </a:t>
            </a:r>
            <a:r>
              <a:rPr lang="cs-CZ" sz="1800" dirty="0"/>
              <a:t>(doprovodné aktivity – služby </a:t>
            </a:r>
            <a:r>
              <a:rPr lang="cs-CZ" sz="1800" dirty="0" smtClean="0"/>
              <a:t>a vzdělávání)</a:t>
            </a:r>
          </a:p>
          <a:p>
            <a:pPr algn="just"/>
            <a:r>
              <a:rPr lang="cs-CZ" altLang="cs-CZ" sz="1800" dirty="0" smtClean="0"/>
              <a:t>Podmínkou je </a:t>
            </a:r>
            <a:r>
              <a:rPr lang="cs-CZ" altLang="cs-CZ" sz="1800" b="1" dirty="0" smtClean="0"/>
              <a:t>zápis do školského rejstříku</a:t>
            </a:r>
            <a:endParaRPr lang="cs-CZ" altLang="cs-CZ" sz="1800" b="1" dirty="0"/>
          </a:p>
        </p:txBody>
      </p:sp>
    </p:spTree>
    <p:extLst>
      <p:ext uri="{BB962C8B-B14F-4D97-AF65-F5344CB8AC3E}">
        <p14:creationId xmlns:p14="http://schemas.microsoft.com/office/powerpoint/2010/main" val="3610236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18</a:t>
            </a:fld>
            <a:endParaRPr lang="cs-CZ" altLang="cs-CZ"/>
          </a:p>
        </p:txBody>
      </p:sp>
      <p:sp>
        <p:nvSpPr>
          <p:cNvPr id="96258" name="Rectangle 2"/>
          <p:cNvSpPr>
            <a:spLocks noGrp="1" noChangeArrowheads="1"/>
          </p:cNvSpPr>
          <p:nvPr>
            <p:ph type="title"/>
          </p:nvPr>
        </p:nvSpPr>
        <p:spPr/>
        <p:txBody>
          <a:bodyPr/>
          <a:lstStyle/>
          <a:p>
            <a:r>
              <a:rPr lang="cs-CZ" altLang="cs-CZ" dirty="0" smtClean="0"/>
              <a:t>Školský rejstřík (§ 141 ŠZ)</a:t>
            </a:r>
            <a:endParaRPr lang="cs-CZ" altLang="cs-CZ" dirty="0"/>
          </a:p>
        </p:txBody>
      </p:sp>
      <p:sp>
        <p:nvSpPr>
          <p:cNvPr id="96259" name="Rectangle 3"/>
          <p:cNvSpPr>
            <a:spLocks noGrp="1" noChangeArrowheads="1"/>
          </p:cNvSpPr>
          <p:nvPr>
            <p:ph type="body" idx="1"/>
          </p:nvPr>
        </p:nvSpPr>
        <p:spPr/>
        <p:txBody>
          <a:bodyPr/>
          <a:lstStyle/>
          <a:p>
            <a:pPr algn="just"/>
            <a:r>
              <a:rPr lang="cs-CZ" sz="1800" b="1" dirty="0" smtClean="0"/>
              <a:t>veřejný </a:t>
            </a:r>
            <a:r>
              <a:rPr lang="cs-CZ" sz="1800" b="1" dirty="0"/>
              <a:t>seznam</a:t>
            </a:r>
          </a:p>
          <a:p>
            <a:pPr lvl="1" algn="just"/>
            <a:r>
              <a:rPr lang="cs-CZ" sz="1800" dirty="0" smtClean="0"/>
              <a:t>zápis </a:t>
            </a:r>
            <a:r>
              <a:rPr lang="cs-CZ" sz="1800" dirty="0"/>
              <a:t>= podmínka výkonu činnosti školy a </a:t>
            </a:r>
            <a:r>
              <a:rPr lang="cs-CZ" sz="1800" dirty="0" smtClean="0"/>
              <a:t>školského zařízení, nárok na financování</a:t>
            </a:r>
          </a:p>
          <a:p>
            <a:pPr lvl="1" algn="just"/>
            <a:r>
              <a:rPr lang="cs-CZ" sz="1800" dirty="0" smtClean="0"/>
              <a:t>Řízení o zápisu (§ 145 a násl. ŠZ, zamítnutí x vyhovění </a:t>
            </a:r>
            <a:r>
              <a:rPr lang="cs-CZ" sz="1800" dirty="0" smtClean="0"/>
              <a:t>zápisu)</a:t>
            </a:r>
            <a:endParaRPr lang="cs-CZ" sz="1800" dirty="0"/>
          </a:p>
          <a:p>
            <a:pPr marL="800100" lvl="1" indent="-342900" algn="just">
              <a:buFont typeface="+mj-lt"/>
              <a:buAutoNum type="arabicPeriod"/>
            </a:pPr>
            <a:r>
              <a:rPr lang="cs-CZ" sz="1800" b="1" dirty="0" smtClean="0"/>
              <a:t>Rejstřík </a:t>
            </a:r>
            <a:r>
              <a:rPr lang="cs-CZ" sz="1800" b="1" dirty="0"/>
              <a:t>škol a školských zařízení</a:t>
            </a:r>
          </a:p>
          <a:p>
            <a:pPr marL="800100" lvl="1" indent="-342900" algn="just">
              <a:buFont typeface="+mj-lt"/>
              <a:buAutoNum type="arabicPeriod"/>
            </a:pPr>
            <a:r>
              <a:rPr lang="cs-CZ" sz="1800" b="1" dirty="0" smtClean="0"/>
              <a:t>Rejstřík </a:t>
            </a:r>
            <a:r>
              <a:rPr lang="cs-CZ" sz="1800" b="1" dirty="0"/>
              <a:t>školských právnických </a:t>
            </a:r>
            <a:r>
              <a:rPr lang="cs-CZ" sz="1800" b="1" dirty="0" smtClean="0"/>
              <a:t>osob - </a:t>
            </a:r>
            <a:r>
              <a:rPr lang="cs-CZ" sz="1800" dirty="0" smtClean="0"/>
              <a:t>specifická </a:t>
            </a:r>
            <a:r>
              <a:rPr lang="cs-CZ" sz="1800" dirty="0"/>
              <a:t>právnická osoba podle školského zákona </a:t>
            </a:r>
            <a:r>
              <a:rPr lang="cs-CZ" sz="1800" dirty="0" smtClean="0"/>
              <a:t>za účelem </a:t>
            </a:r>
            <a:r>
              <a:rPr lang="cs-CZ" sz="1800" dirty="0"/>
              <a:t>poskytování vzdělávání podle </a:t>
            </a:r>
            <a:r>
              <a:rPr lang="cs-CZ" sz="1800" dirty="0" smtClean="0"/>
              <a:t>vzdělávacích programů (§ 124 ŠZ)</a:t>
            </a:r>
            <a:endParaRPr lang="cs-CZ" altLang="cs-CZ" sz="1800" dirty="0"/>
          </a:p>
        </p:txBody>
      </p:sp>
    </p:spTree>
    <p:extLst>
      <p:ext uri="{BB962C8B-B14F-4D97-AF65-F5344CB8AC3E}">
        <p14:creationId xmlns:p14="http://schemas.microsoft.com/office/powerpoint/2010/main" val="2543811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a:p>
        </p:txBody>
      </p:sp>
      <p:sp>
        <p:nvSpPr>
          <p:cNvPr id="96258" name="Rectangle 2"/>
          <p:cNvSpPr>
            <a:spLocks noGrp="1" noChangeArrowheads="1"/>
          </p:cNvSpPr>
          <p:nvPr>
            <p:ph type="title"/>
          </p:nvPr>
        </p:nvSpPr>
        <p:spPr/>
        <p:txBody>
          <a:bodyPr/>
          <a:lstStyle/>
          <a:p>
            <a:r>
              <a:rPr lang="cs-CZ" altLang="cs-CZ" dirty="0" smtClean="0"/>
              <a:t>Hodnocení škol (§ 12 ŠZ)</a:t>
            </a:r>
            <a:endParaRPr lang="cs-CZ" altLang="cs-CZ" dirty="0"/>
          </a:p>
        </p:txBody>
      </p:sp>
      <p:sp>
        <p:nvSpPr>
          <p:cNvPr id="96259" name="Rectangle 3"/>
          <p:cNvSpPr>
            <a:spLocks noGrp="1" noChangeArrowheads="1"/>
          </p:cNvSpPr>
          <p:nvPr>
            <p:ph type="body" idx="1"/>
          </p:nvPr>
        </p:nvSpPr>
        <p:spPr/>
        <p:txBody>
          <a:bodyPr/>
          <a:lstStyle/>
          <a:p>
            <a:pPr algn="just"/>
            <a:r>
              <a:rPr lang="cs-CZ" sz="1800" b="1" u="sng" dirty="0"/>
              <a:t>každoročně</a:t>
            </a:r>
          </a:p>
          <a:p>
            <a:pPr lvl="1" algn="just"/>
            <a:r>
              <a:rPr lang="cs-CZ" sz="1800" dirty="0" smtClean="0"/>
              <a:t>výroční </a:t>
            </a:r>
            <a:r>
              <a:rPr lang="cs-CZ" sz="1800" dirty="0"/>
              <a:t>zpráva o stavu a rozvoji vzdělávací soustavy v </a:t>
            </a:r>
            <a:r>
              <a:rPr lang="cs-CZ" sz="1800" dirty="0" smtClean="0"/>
              <a:t>ČR</a:t>
            </a:r>
          </a:p>
          <a:p>
            <a:pPr lvl="1" algn="just"/>
            <a:r>
              <a:rPr lang="cs-CZ" sz="1800" dirty="0" smtClean="0"/>
              <a:t>výroční </a:t>
            </a:r>
            <a:r>
              <a:rPr lang="cs-CZ" sz="1800" dirty="0"/>
              <a:t>zpráva České školní inspekce</a:t>
            </a:r>
          </a:p>
          <a:p>
            <a:pPr lvl="1" algn="just"/>
            <a:r>
              <a:rPr lang="cs-CZ" sz="1800" dirty="0" smtClean="0"/>
              <a:t>výroční </a:t>
            </a:r>
            <a:r>
              <a:rPr lang="cs-CZ" sz="1800" dirty="0"/>
              <a:t>zpráva o stavu a rozvoji vzdělávací soustavy </a:t>
            </a:r>
            <a:r>
              <a:rPr lang="cs-CZ" sz="1800" dirty="0" smtClean="0"/>
              <a:t>v kraji</a:t>
            </a:r>
            <a:endParaRPr lang="cs-CZ" sz="1800" dirty="0"/>
          </a:p>
          <a:p>
            <a:pPr lvl="1" algn="just"/>
            <a:r>
              <a:rPr lang="cs-CZ" sz="1800" dirty="0" smtClean="0"/>
              <a:t>výroční </a:t>
            </a:r>
            <a:r>
              <a:rPr lang="cs-CZ" sz="1800" dirty="0"/>
              <a:t>zpráva o činnosti školy</a:t>
            </a:r>
          </a:p>
          <a:p>
            <a:pPr algn="just"/>
            <a:r>
              <a:rPr lang="cs-CZ" sz="1800" b="1" u="sng" dirty="0" smtClean="0"/>
              <a:t>hodnocení </a:t>
            </a:r>
            <a:r>
              <a:rPr lang="cs-CZ" sz="1800" b="1" u="sng" dirty="0"/>
              <a:t>školy </a:t>
            </a:r>
            <a:r>
              <a:rPr lang="cs-CZ" sz="1800" dirty="0"/>
              <a:t>= vlastní + hodnocení Českou </a:t>
            </a:r>
            <a:r>
              <a:rPr lang="cs-CZ" sz="1800" dirty="0" smtClean="0"/>
              <a:t>školní inspekcí</a:t>
            </a:r>
            <a:endParaRPr lang="cs-CZ" altLang="cs-CZ" sz="1800" dirty="0"/>
          </a:p>
        </p:txBody>
      </p:sp>
    </p:spTree>
    <p:extLst>
      <p:ext uri="{BB962C8B-B14F-4D97-AF65-F5344CB8AC3E}">
        <p14:creationId xmlns:p14="http://schemas.microsoft.com/office/powerpoint/2010/main" val="299672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Správa školství</a:t>
            </a:r>
            <a:endParaRPr lang="cs-CZ" dirty="0"/>
          </a:p>
        </p:txBody>
      </p:sp>
      <p:sp>
        <p:nvSpPr>
          <p:cNvPr id="3" name="Zástupný symbol pro obsah 2"/>
          <p:cNvSpPr>
            <a:spLocks noGrp="1"/>
          </p:cNvSpPr>
          <p:nvPr>
            <p:ph idx="1"/>
          </p:nvPr>
        </p:nvSpPr>
        <p:spPr/>
        <p:txBody>
          <a:bodyPr/>
          <a:lstStyle/>
          <a:p>
            <a:pPr algn="just"/>
            <a:r>
              <a:rPr lang="cs-CZ" i="1" dirty="0" smtClean="0"/>
              <a:t>Každý má zkušenost – každý má pocit, že tomu rozumí</a:t>
            </a:r>
          </a:p>
          <a:p>
            <a:pPr marL="0" indent="0" algn="just">
              <a:buNone/>
            </a:pPr>
            <a:endParaRPr lang="cs-CZ" i="1" dirty="0" smtClean="0"/>
          </a:p>
          <a:p>
            <a:pPr algn="just"/>
            <a:r>
              <a:rPr lang="cs-CZ" b="1" dirty="0" smtClean="0"/>
              <a:t>Školské právo </a:t>
            </a:r>
            <a:r>
              <a:rPr lang="cs-CZ" dirty="0" smtClean="0"/>
              <a:t>– součást tzv. zvláštní části správního práva, veřejnoprávní charakter, vzdělávací aktivity zaručené a realizované státem (přímo x nepřímo)</a:t>
            </a:r>
          </a:p>
          <a:p>
            <a:pPr algn="just"/>
            <a:r>
              <a:rPr lang="cs-CZ" b="1" dirty="0" smtClean="0">
                <a:solidFill>
                  <a:srgbClr val="FF0000"/>
                </a:solidFill>
              </a:rPr>
              <a:t>Veřejné subjektivní právo na vzdělání</a:t>
            </a:r>
            <a:r>
              <a:rPr lang="cs-CZ" dirty="0" smtClean="0"/>
              <a:t>, </a:t>
            </a:r>
            <a:r>
              <a:rPr lang="cs-CZ" b="1" dirty="0" smtClean="0"/>
              <a:t>veřejnoprávní</a:t>
            </a:r>
            <a:r>
              <a:rPr lang="cs-CZ" dirty="0" smtClean="0"/>
              <a:t> povaha poskytovatelů (škol), </a:t>
            </a:r>
            <a:r>
              <a:rPr lang="cs-CZ" b="1" dirty="0" smtClean="0"/>
              <a:t>veřejnoprávní</a:t>
            </a:r>
            <a:r>
              <a:rPr lang="cs-CZ" dirty="0" smtClean="0"/>
              <a:t> prostředky (formy) a metody – soudní ochrana poskytovaná správním soudnictvím (§ 2 SŘS)</a:t>
            </a:r>
          </a:p>
          <a:p>
            <a:pPr algn="just"/>
            <a:r>
              <a:rPr lang="cs-CZ" dirty="0" smtClean="0"/>
              <a:t>Jde o </a:t>
            </a:r>
            <a:r>
              <a:rPr lang="cs-CZ" b="1" dirty="0" smtClean="0"/>
              <a:t>veřejnou službu </a:t>
            </a:r>
            <a:r>
              <a:rPr lang="cs-CZ" dirty="0" smtClean="0"/>
              <a:t>(§ 2 odst. 3 ŠZ)</a:t>
            </a: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56458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a:p>
        </p:txBody>
      </p:sp>
      <p:sp>
        <p:nvSpPr>
          <p:cNvPr id="96258" name="Rectangle 2"/>
          <p:cNvSpPr>
            <a:spLocks noGrp="1" noChangeArrowheads="1"/>
          </p:cNvSpPr>
          <p:nvPr>
            <p:ph type="title"/>
          </p:nvPr>
        </p:nvSpPr>
        <p:spPr/>
        <p:txBody>
          <a:bodyPr/>
          <a:lstStyle/>
          <a:p>
            <a:r>
              <a:rPr lang="cs-CZ" altLang="cs-CZ" dirty="0" smtClean="0"/>
              <a:t>Práva žáků, studentů a jejich zákonných zástupců (§ 21 ŠZ)</a:t>
            </a:r>
            <a:endParaRPr lang="cs-CZ" altLang="cs-CZ" dirty="0"/>
          </a:p>
        </p:txBody>
      </p:sp>
      <p:sp>
        <p:nvSpPr>
          <p:cNvPr id="96259" name="Rectangle 3"/>
          <p:cNvSpPr>
            <a:spLocks noGrp="1" noChangeArrowheads="1"/>
          </p:cNvSpPr>
          <p:nvPr>
            <p:ph type="body" idx="1"/>
          </p:nvPr>
        </p:nvSpPr>
        <p:spPr/>
        <p:txBody>
          <a:bodyPr/>
          <a:lstStyle/>
          <a:p>
            <a:pPr algn="just"/>
            <a:r>
              <a:rPr lang="cs-CZ" sz="1800" dirty="0"/>
              <a:t>na vzdělávání a školské služby podle školského zákona</a:t>
            </a:r>
          </a:p>
          <a:p>
            <a:pPr algn="just"/>
            <a:r>
              <a:rPr lang="cs-CZ" sz="1800" dirty="0" smtClean="0"/>
              <a:t>na </a:t>
            </a:r>
            <a:r>
              <a:rPr lang="cs-CZ" sz="1800" dirty="0"/>
              <a:t>informace o průběhu a výsledcích svého vzdělávání</a:t>
            </a:r>
          </a:p>
          <a:p>
            <a:pPr algn="just"/>
            <a:r>
              <a:rPr lang="cs-CZ" sz="1800" dirty="0" smtClean="0"/>
              <a:t>volit </a:t>
            </a:r>
            <a:r>
              <a:rPr lang="cs-CZ" sz="1800" dirty="0"/>
              <a:t>a být voleni do školské rady, jsou-li zletilí</a:t>
            </a:r>
          </a:p>
          <a:p>
            <a:pPr algn="just"/>
            <a:r>
              <a:rPr lang="cs-CZ" sz="1800" dirty="0" smtClean="0"/>
              <a:t>zakládat </a:t>
            </a:r>
            <a:r>
              <a:rPr lang="cs-CZ" sz="1800" dirty="0"/>
              <a:t>v rámci školy samosprávné orgány žáků </a:t>
            </a:r>
            <a:r>
              <a:rPr lang="cs-CZ" sz="1800" dirty="0" smtClean="0"/>
              <a:t>a </a:t>
            </a:r>
            <a:r>
              <a:rPr lang="pl-PL" sz="1800" dirty="0" smtClean="0"/>
              <a:t>studentů</a:t>
            </a:r>
            <a:r>
              <a:rPr lang="pl-PL" sz="1800" dirty="0"/>
              <a:t>, volit a být do nich voleni, pracovat v nich </a:t>
            </a:r>
            <a:r>
              <a:rPr lang="pl-PL" sz="1800" dirty="0" smtClean="0"/>
              <a:t>a </a:t>
            </a:r>
            <a:r>
              <a:rPr lang="cs-CZ" sz="1800" dirty="0" smtClean="0"/>
              <a:t>jejich </a:t>
            </a:r>
            <a:r>
              <a:rPr lang="cs-CZ" sz="1800" dirty="0"/>
              <a:t>prostřednictvím se obracet na ředitele školy</a:t>
            </a:r>
          </a:p>
          <a:p>
            <a:pPr algn="just"/>
            <a:r>
              <a:rPr lang="cs-CZ" sz="1800" dirty="0" smtClean="0"/>
              <a:t>vyjadřovat </a:t>
            </a:r>
            <a:r>
              <a:rPr lang="cs-CZ" sz="1800" dirty="0"/>
              <a:t>se ke všem rozhodnutím týkajícím </a:t>
            </a:r>
            <a:r>
              <a:rPr lang="cs-CZ" sz="1800" dirty="0" smtClean="0"/>
              <a:t>se podstatných </a:t>
            </a:r>
            <a:r>
              <a:rPr lang="cs-CZ" sz="1800" dirty="0"/>
              <a:t>záležitostí jejich vzdělávání, </a:t>
            </a:r>
            <a:r>
              <a:rPr lang="cs-CZ" sz="1800" dirty="0" smtClean="0"/>
              <a:t>přičemž jejich </a:t>
            </a:r>
            <a:r>
              <a:rPr lang="cs-CZ" sz="1800" dirty="0"/>
              <a:t>vyjádřením musí být věnována </a:t>
            </a:r>
            <a:r>
              <a:rPr lang="cs-CZ" sz="1800" dirty="0" smtClean="0"/>
              <a:t>pozornost odpovídající </a:t>
            </a:r>
            <a:r>
              <a:rPr lang="cs-CZ" sz="1800" dirty="0"/>
              <a:t>jejich věku a stupni vývoje,</a:t>
            </a:r>
          </a:p>
          <a:p>
            <a:pPr algn="just"/>
            <a:r>
              <a:rPr lang="cs-CZ" sz="1800" dirty="0" smtClean="0"/>
              <a:t>na </a:t>
            </a:r>
            <a:r>
              <a:rPr lang="cs-CZ" sz="1800" dirty="0"/>
              <a:t>informace a poradenskou pomoc</a:t>
            </a:r>
            <a:endParaRPr lang="cs-CZ" altLang="cs-CZ" sz="1800" dirty="0"/>
          </a:p>
        </p:txBody>
      </p:sp>
    </p:spTree>
    <p:extLst>
      <p:ext uri="{BB962C8B-B14F-4D97-AF65-F5344CB8AC3E}">
        <p14:creationId xmlns:p14="http://schemas.microsoft.com/office/powerpoint/2010/main" val="176023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21</a:t>
            </a:fld>
            <a:endParaRPr lang="cs-CZ" altLang="cs-CZ"/>
          </a:p>
        </p:txBody>
      </p:sp>
      <p:sp>
        <p:nvSpPr>
          <p:cNvPr id="96258" name="Rectangle 2"/>
          <p:cNvSpPr>
            <a:spLocks noGrp="1" noChangeArrowheads="1"/>
          </p:cNvSpPr>
          <p:nvPr>
            <p:ph type="title"/>
          </p:nvPr>
        </p:nvSpPr>
        <p:spPr/>
        <p:txBody>
          <a:bodyPr/>
          <a:lstStyle/>
          <a:p>
            <a:r>
              <a:rPr lang="cs-CZ" altLang="cs-CZ" dirty="0" smtClean="0"/>
              <a:t>Povinnosti žáků, studentů a jejich zákonných zástupců (§ 22 ŠZ)</a:t>
            </a:r>
            <a:endParaRPr lang="cs-CZ" altLang="cs-CZ" dirty="0"/>
          </a:p>
        </p:txBody>
      </p:sp>
      <p:sp>
        <p:nvSpPr>
          <p:cNvPr id="96259" name="Rectangle 3"/>
          <p:cNvSpPr>
            <a:spLocks noGrp="1" noChangeArrowheads="1"/>
          </p:cNvSpPr>
          <p:nvPr>
            <p:ph type="body" idx="1"/>
          </p:nvPr>
        </p:nvSpPr>
        <p:spPr/>
        <p:txBody>
          <a:bodyPr/>
          <a:lstStyle/>
          <a:p>
            <a:pPr algn="just"/>
            <a:r>
              <a:rPr lang="cs-CZ" sz="1800" dirty="0"/>
              <a:t>řádně docházet do školy nebo školského zařízení </a:t>
            </a:r>
            <a:r>
              <a:rPr lang="cs-CZ" sz="1800" dirty="0" smtClean="0"/>
              <a:t>a řádně </a:t>
            </a:r>
            <a:r>
              <a:rPr lang="cs-CZ" sz="1800" dirty="0"/>
              <a:t>se vzdělávat</a:t>
            </a:r>
          </a:p>
          <a:p>
            <a:pPr algn="just"/>
            <a:r>
              <a:rPr lang="cs-CZ" sz="1800" dirty="0" smtClean="0"/>
              <a:t>dodržovat </a:t>
            </a:r>
            <a:r>
              <a:rPr lang="cs-CZ" sz="1800" dirty="0"/>
              <a:t>školní a vnitřní řád a předpisy a pokyny </a:t>
            </a:r>
            <a:r>
              <a:rPr lang="cs-CZ" sz="1800" dirty="0" smtClean="0"/>
              <a:t>školy a </a:t>
            </a:r>
            <a:r>
              <a:rPr lang="cs-CZ" sz="1800" dirty="0"/>
              <a:t>školského zařízení k ochraně zdraví a bezpečnosti, </a:t>
            </a:r>
            <a:r>
              <a:rPr lang="cs-CZ" sz="1800" dirty="0" smtClean="0"/>
              <a:t>s nimiž </a:t>
            </a:r>
            <a:r>
              <a:rPr lang="cs-CZ" sz="1800" dirty="0"/>
              <a:t>byli seznámeni</a:t>
            </a:r>
          </a:p>
          <a:p>
            <a:pPr algn="just"/>
            <a:r>
              <a:rPr lang="cs-CZ" sz="1800" dirty="0" smtClean="0"/>
              <a:t>plnit </a:t>
            </a:r>
            <a:r>
              <a:rPr lang="cs-CZ" sz="1800" dirty="0"/>
              <a:t>pokyny pedagogických pracovníků</a:t>
            </a:r>
          </a:p>
          <a:p>
            <a:pPr algn="just"/>
            <a:r>
              <a:rPr lang="cs-CZ" sz="1800" dirty="0" smtClean="0"/>
              <a:t>zletilí </a:t>
            </a:r>
            <a:r>
              <a:rPr lang="cs-CZ" sz="1800" dirty="0"/>
              <a:t>žáci a studenti jsou dále povinni např.</a:t>
            </a:r>
          </a:p>
          <a:p>
            <a:pPr lvl="1" algn="just"/>
            <a:r>
              <a:rPr lang="cs-CZ" sz="1800" dirty="0" smtClean="0"/>
              <a:t>informovat </a:t>
            </a:r>
            <a:r>
              <a:rPr lang="cs-CZ" sz="1800" dirty="0"/>
              <a:t>školu a školské zařízení o změně </a:t>
            </a:r>
            <a:r>
              <a:rPr lang="cs-CZ" sz="1800" dirty="0" smtClean="0"/>
              <a:t>zdravotní způsobilosti</a:t>
            </a:r>
            <a:endParaRPr lang="cs-CZ" sz="1800" dirty="0"/>
          </a:p>
          <a:p>
            <a:pPr lvl="1" algn="just"/>
            <a:r>
              <a:rPr lang="cs-CZ" sz="1800" dirty="0" smtClean="0"/>
              <a:t>dokládat </a:t>
            </a:r>
            <a:r>
              <a:rPr lang="cs-CZ" sz="1800" dirty="0"/>
              <a:t>důvody své nepřítomnosti ve vyučování </a:t>
            </a:r>
            <a:r>
              <a:rPr lang="cs-CZ" sz="1800" dirty="0" smtClean="0"/>
              <a:t>v souladu </a:t>
            </a:r>
            <a:r>
              <a:rPr lang="cs-CZ" sz="1800" dirty="0"/>
              <a:t>s podmínkami stanovenými školním řádem</a:t>
            </a:r>
            <a:endParaRPr lang="cs-CZ" altLang="cs-CZ" sz="1800" dirty="0"/>
          </a:p>
        </p:txBody>
      </p:sp>
    </p:spTree>
    <p:extLst>
      <p:ext uri="{BB962C8B-B14F-4D97-AF65-F5344CB8AC3E}">
        <p14:creationId xmlns:p14="http://schemas.microsoft.com/office/powerpoint/2010/main" val="1594822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22</a:t>
            </a:fld>
            <a:endParaRPr lang="cs-CZ" altLang="cs-CZ"/>
          </a:p>
        </p:txBody>
      </p:sp>
      <p:sp>
        <p:nvSpPr>
          <p:cNvPr id="96258" name="Rectangle 2"/>
          <p:cNvSpPr>
            <a:spLocks noGrp="1" noChangeArrowheads="1"/>
          </p:cNvSpPr>
          <p:nvPr>
            <p:ph type="title"/>
          </p:nvPr>
        </p:nvSpPr>
        <p:spPr/>
        <p:txBody>
          <a:bodyPr/>
          <a:lstStyle/>
          <a:p>
            <a:r>
              <a:rPr lang="cs-CZ" altLang="cs-CZ" dirty="0" smtClean="0"/>
              <a:t>Zákonní zástupci jsou povinni zejména:</a:t>
            </a:r>
            <a:endParaRPr lang="cs-CZ" altLang="cs-CZ" dirty="0"/>
          </a:p>
        </p:txBody>
      </p:sp>
      <p:sp>
        <p:nvSpPr>
          <p:cNvPr id="96259" name="Rectangle 3"/>
          <p:cNvSpPr>
            <a:spLocks noGrp="1" noChangeArrowheads="1"/>
          </p:cNvSpPr>
          <p:nvPr>
            <p:ph type="body" idx="1"/>
          </p:nvPr>
        </p:nvSpPr>
        <p:spPr/>
        <p:txBody>
          <a:bodyPr/>
          <a:lstStyle/>
          <a:p>
            <a:pPr algn="just"/>
            <a:r>
              <a:rPr lang="cs-CZ" sz="1800" dirty="0"/>
              <a:t>zajistit, aby dítě a žák docházel řádně do školy </a:t>
            </a:r>
            <a:r>
              <a:rPr lang="cs-CZ" sz="1800" dirty="0" smtClean="0"/>
              <a:t>nebo školského </a:t>
            </a:r>
            <a:r>
              <a:rPr lang="cs-CZ" sz="1800" dirty="0"/>
              <a:t>zařízení</a:t>
            </a:r>
          </a:p>
          <a:p>
            <a:pPr algn="just"/>
            <a:r>
              <a:rPr lang="cs-CZ" sz="1800" dirty="0" smtClean="0"/>
              <a:t>na </a:t>
            </a:r>
            <a:r>
              <a:rPr lang="cs-CZ" sz="1800" dirty="0"/>
              <a:t>vyzvání ředitele školy nebo školského zařízení </a:t>
            </a:r>
            <a:r>
              <a:rPr lang="cs-CZ" sz="1800" dirty="0" smtClean="0"/>
              <a:t>se osobně </a:t>
            </a:r>
            <a:r>
              <a:rPr lang="cs-CZ" sz="1800" dirty="0"/>
              <a:t>zúčastnit projednání závažných </a:t>
            </a:r>
            <a:r>
              <a:rPr lang="cs-CZ" sz="1800" dirty="0" smtClean="0"/>
              <a:t>otázek týkajících </a:t>
            </a:r>
            <a:r>
              <a:rPr lang="cs-CZ" sz="1800" dirty="0"/>
              <a:t>se vzdělávání dítěte nebo žáka</a:t>
            </a:r>
          </a:p>
          <a:p>
            <a:pPr algn="just"/>
            <a:r>
              <a:rPr lang="cs-CZ" sz="1800" dirty="0" smtClean="0"/>
              <a:t>informovat </a:t>
            </a:r>
            <a:r>
              <a:rPr lang="cs-CZ" sz="1800" dirty="0"/>
              <a:t>školu a školské zařízení o změně zdravotní</a:t>
            </a:r>
          </a:p>
          <a:p>
            <a:pPr algn="just"/>
            <a:r>
              <a:rPr lang="cs-CZ" sz="1800" dirty="0"/>
              <a:t>způsobilosti, zdravotních obtížích dítěte nebo </a:t>
            </a:r>
            <a:r>
              <a:rPr lang="cs-CZ" sz="1800" dirty="0" smtClean="0"/>
              <a:t>žáka nebo </a:t>
            </a:r>
            <a:r>
              <a:rPr lang="cs-CZ" sz="1800" dirty="0"/>
              <a:t>jiných závažných skutečnostech, které by </a:t>
            </a:r>
            <a:r>
              <a:rPr lang="cs-CZ" sz="1800" dirty="0" smtClean="0"/>
              <a:t>mohly mít </a:t>
            </a:r>
            <a:r>
              <a:rPr lang="cs-CZ" sz="1800" dirty="0"/>
              <a:t>vliv na průběh vzdělávání</a:t>
            </a:r>
          </a:p>
          <a:p>
            <a:pPr algn="just"/>
            <a:r>
              <a:rPr lang="cs-CZ" sz="1800" dirty="0" smtClean="0"/>
              <a:t>dokládat </a:t>
            </a:r>
            <a:r>
              <a:rPr lang="cs-CZ" sz="1800" dirty="0"/>
              <a:t>důvody nepřítomnosti dítěte a žáka </a:t>
            </a:r>
            <a:r>
              <a:rPr lang="cs-CZ" sz="1800" dirty="0" smtClean="0"/>
              <a:t>ve vyučování </a:t>
            </a:r>
            <a:r>
              <a:rPr lang="cs-CZ" sz="1800" dirty="0"/>
              <a:t>v souladu s </a:t>
            </a:r>
            <a:r>
              <a:rPr lang="cs-CZ" sz="1800" dirty="0" smtClean="0"/>
              <a:t>podmínkami stanovenými </a:t>
            </a:r>
            <a:r>
              <a:rPr lang="cs-CZ" sz="1800" dirty="0"/>
              <a:t>škol. řádem</a:t>
            </a:r>
            <a:endParaRPr lang="cs-CZ" altLang="cs-CZ" sz="1800" dirty="0"/>
          </a:p>
        </p:txBody>
      </p:sp>
    </p:spTree>
    <p:extLst>
      <p:ext uri="{BB962C8B-B14F-4D97-AF65-F5344CB8AC3E}">
        <p14:creationId xmlns:p14="http://schemas.microsoft.com/office/powerpoint/2010/main" val="1422145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23</a:t>
            </a:fld>
            <a:endParaRPr lang="cs-CZ" altLang="cs-CZ"/>
          </a:p>
        </p:txBody>
      </p:sp>
      <p:sp>
        <p:nvSpPr>
          <p:cNvPr id="96258" name="Rectangle 2"/>
          <p:cNvSpPr>
            <a:spLocks noGrp="1" noChangeArrowheads="1"/>
          </p:cNvSpPr>
          <p:nvPr>
            <p:ph type="title"/>
          </p:nvPr>
        </p:nvSpPr>
        <p:spPr/>
        <p:txBody>
          <a:bodyPr/>
          <a:lstStyle/>
          <a:p>
            <a:r>
              <a:rPr lang="cs-CZ" altLang="cs-CZ" dirty="0" smtClean="0"/>
              <a:t>Financování</a:t>
            </a:r>
            <a:endParaRPr lang="cs-CZ" altLang="cs-CZ" dirty="0"/>
          </a:p>
        </p:txBody>
      </p:sp>
      <p:sp>
        <p:nvSpPr>
          <p:cNvPr id="96259" name="Rectangle 3"/>
          <p:cNvSpPr>
            <a:spLocks noGrp="1" noChangeArrowheads="1"/>
          </p:cNvSpPr>
          <p:nvPr>
            <p:ph type="body" idx="1"/>
          </p:nvPr>
        </p:nvSpPr>
        <p:spPr/>
        <p:txBody>
          <a:bodyPr/>
          <a:lstStyle/>
          <a:p>
            <a:pPr algn="just"/>
            <a:r>
              <a:rPr lang="cs-CZ" sz="1800" dirty="0"/>
              <a:t>školský zákon upravuje v případě financovaných </a:t>
            </a:r>
            <a:r>
              <a:rPr lang="cs-CZ" sz="1800" b="1" dirty="0" smtClean="0"/>
              <a:t>ze státního rozpočtu (§ 160)</a:t>
            </a:r>
            <a:endParaRPr lang="cs-CZ" sz="1800" b="1" dirty="0"/>
          </a:p>
          <a:p>
            <a:pPr lvl="1" algn="just"/>
            <a:r>
              <a:rPr lang="cs-CZ" sz="1800" b="1" dirty="0" smtClean="0"/>
              <a:t>státem </a:t>
            </a:r>
            <a:r>
              <a:rPr lang="cs-CZ" sz="1800" b="1" dirty="0"/>
              <a:t>zřizované</a:t>
            </a:r>
          </a:p>
          <a:p>
            <a:pPr lvl="2" algn="just"/>
            <a:r>
              <a:rPr lang="cs-CZ" sz="1800" dirty="0" smtClean="0"/>
              <a:t>podle </a:t>
            </a:r>
            <a:r>
              <a:rPr lang="cs-CZ" sz="1800" dirty="0"/>
              <a:t>skutečného počtu dětí</a:t>
            </a:r>
          </a:p>
          <a:p>
            <a:pPr lvl="1" algn="just"/>
            <a:r>
              <a:rPr lang="cs-CZ" sz="1800" b="1" dirty="0" smtClean="0"/>
              <a:t>jiné než státem zřizované</a:t>
            </a:r>
          </a:p>
          <a:p>
            <a:pPr lvl="2" algn="just"/>
            <a:r>
              <a:rPr lang="cs-CZ" sz="1800" dirty="0" smtClean="0"/>
              <a:t>prostřednictvím tzv. </a:t>
            </a:r>
            <a:r>
              <a:rPr lang="cs-CZ" sz="1800" b="1" dirty="0" smtClean="0">
                <a:solidFill>
                  <a:srgbClr val="FF0000"/>
                </a:solidFill>
              </a:rPr>
              <a:t>normativů</a:t>
            </a:r>
            <a:r>
              <a:rPr lang="cs-CZ" sz="1800" dirty="0" smtClean="0"/>
              <a:t> + poskytnutí formou </a:t>
            </a:r>
            <a:r>
              <a:rPr lang="cs-CZ" sz="1800" b="1" dirty="0" smtClean="0"/>
              <a:t>dotace</a:t>
            </a:r>
          </a:p>
          <a:p>
            <a:pPr algn="just"/>
            <a:r>
              <a:rPr lang="cs-CZ" sz="1800" dirty="0" smtClean="0"/>
              <a:t>možnost </a:t>
            </a:r>
            <a:r>
              <a:rPr lang="cs-CZ" sz="1800" dirty="0"/>
              <a:t>dalších zdrojů</a:t>
            </a:r>
          </a:p>
          <a:p>
            <a:pPr algn="just"/>
            <a:r>
              <a:rPr lang="cs-CZ" sz="1800" dirty="0" smtClean="0"/>
              <a:t>z </a:t>
            </a:r>
            <a:r>
              <a:rPr lang="cs-CZ" sz="1800" dirty="0"/>
              <a:t>důvodu bezplatnosti vzdělání omezena </a:t>
            </a:r>
            <a:r>
              <a:rPr lang="cs-CZ" sz="1800" dirty="0" smtClean="0"/>
              <a:t>možnost poskytování </a:t>
            </a:r>
            <a:r>
              <a:rPr lang="cs-CZ" sz="1800" dirty="0"/>
              <a:t>vzdělání za úplatu</a:t>
            </a:r>
            <a:endParaRPr lang="cs-CZ" altLang="cs-CZ" sz="1800" dirty="0"/>
          </a:p>
        </p:txBody>
      </p:sp>
    </p:spTree>
    <p:extLst>
      <p:ext uri="{BB962C8B-B14F-4D97-AF65-F5344CB8AC3E}">
        <p14:creationId xmlns:p14="http://schemas.microsoft.com/office/powerpoint/2010/main" val="1581420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24</a:t>
            </a:fld>
            <a:endParaRPr lang="cs-CZ" altLang="cs-CZ"/>
          </a:p>
        </p:txBody>
      </p:sp>
      <p:sp>
        <p:nvSpPr>
          <p:cNvPr id="96258" name="Rectangle 2"/>
          <p:cNvSpPr>
            <a:spLocks noGrp="1" noChangeArrowheads="1"/>
          </p:cNvSpPr>
          <p:nvPr>
            <p:ph type="title"/>
          </p:nvPr>
        </p:nvSpPr>
        <p:spPr/>
        <p:txBody>
          <a:bodyPr/>
          <a:lstStyle/>
          <a:p>
            <a:r>
              <a:rPr lang="cs-CZ" altLang="cs-CZ" dirty="0" smtClean="0"/>
              <a:t>Pojmy a instituty</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b="1" dirty="0" smtClean="0"/>
              <a:t>Školní rok </a:t>
            </a:r>
            <a:r>
              <a:rPr lang="cs-CZ" altLang="cs-CZ" sz="1800" dirty="0" smtClean="0"/>
              <a:t>(1. 9. – 31. 8.), období školního vyučování (2 pololetí) + období školních prázdnin (§ 24), ředitelské volno 5 dnů</a:t>
            </a:r>
          </a:p>
          <a:p>
            <a:pPr algn="just"/>
            <a:r>
              <a:rPr lang="cs-CZ" altLang="cs-CZ" sz="1800" b="1" dirty="0" smtClean="0"/>
              <a:t>Formy vzdělávání</a:t>
            </a:r>
            <a:r>
              <a:rPr lang="cs-CZ" altLang="cs-CZ" sz="1800" dirty="0" smtClean="0"/>
              <a:t>: denní, večerní, kombinovaná, distanční a kombinovaná (§ 25)</a:t>
            </a:r>
          </a:p>
          <a:p>
            <a:pPr algn="just"/>
            <a:r>
              <a:rPr lang="cs-CZ" altLang="cs-CZ" sz="1800" b="1" dirty="0" smtClean="0"/>
              <a:t>Vyučovací hodina</a:t>
            </a:r>
            <a:r>
              <a:rPr lang="cs-CZ" altLang="cs-CZ" sz="1800" dirty="0" smtClean="0"/>
              <a:t>: 45 minut, počty vyučovacích hodin pro jednotlivé ročníky (§ 26)</a:t>
            </a:r>
          </a:p>
          <a:p>
            <a:pPr algn="just"/>
            <a:r>
              <a:rPr lang="cs-CZ" altLang="cs-CZ" sz="1800" dirty="0" smtClean="0"/>
              <a:t>Školní řád/vnitřní řád (§ 30)</a:t>
            </a:r>
          </a:p>
          <a:p>
            <a:pPr algn="just"/>
            <a:r>
              <a:rPr lang="cs-CZ" altLang="cs-CZ" sz="1800" b="1" dirty="0" smtClean="0"/>
              <a:t>Výchovná opatření </a:t>
            </a:r>
            <a:r>
              <a:rPr lang="cs-CZ" altLang="cs-CZ" sz="1800" dirty="0" smtClean="0"/>
              <a:t>(§ 31) – pochvala (+) a kázeňské opatření (-), podmíněné vyloučení, vyloučení a další</a:t>
            </a:r>
            <a:endParaRPr lang="cs-CZ" altLang="cs-CZ" sz="1800" dirty="0"/>
          </a:p>
        </p:txBody>
      </p:sp>
    </p:spTree>
    <p:extLst>
      <p:ext uri="{BB962C8B-B14F-4D97-AF65-F5344CB8AC3E}">
        <p14:creationId xmlns:p14="http://schemas.microsoft.com/office/powerpoint/2010/main" val="31531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25</a:t>
            </a:fld>
            <a:endParaRPr lang="cs-CZ" altLang="cs-CZ"/>
          </a:p>
        </p:txBody>
      </p:sp>
      <p:sp>
        <p:nvSpPr>
          <p:cNvPr id="96258" name="Rectangle 2"/>
          <p:cNvSpPr>
            <a:spLocks noGrp="1" noChangeArrowheads="1"/>
          </p:cNvSpPr>
          <p:nvPr>
            <p:ph type="title"/>
          </p:nvPr>
        </p:nvSpPr>
        <p:spPr/>
        <p:txBody>
          <a:bodyPr/>
          <a:lstStyle/>
          <a:p>
            <a:r>
              <a:rPr lang="cs-CZ" altLang="cs-CZ" dirty="0"/>
              <a:t>Pojmy a instituty</a:t>
            </a:r>
          </a:p>
        </p:txBody>
      </p:sp>
      <p:sp>
        <p:nvSpPr>
          <p:cNvPr id="96259" name="Rectangle 3"/>
          <p:cNvSpPr>
            <a:spLocks noGrp="1" noChangeArrowheads="1"/>
          </p:cNvSpPr>
          <p:nvPr>
            <p:ph type="body" idx="1"/>
          </p:nvPr>
        </p:nvSpPr>
        <p:spPr/>
        <p:txBody>
          <a:bodyPr/>
          <a:lstStyle/>
          <a:p>
            <a:pPr algn="just"/>
            <a:r>
              <a:rPr lang="cs-CZ" altLang="cs-CZ" sz="1800" b="1" dirty="0" smtClean="0"/>
              <a:t>Předškolní vzdělávání </a:t>
            </a:r>
            <a:r>
              <a:rPr lang="cs-CZ" altLang="cs-CZ" sz="1800" dirty="0" smtClean="0"/>
              <a:t>(§ 34) od 3 do 6 </a:t>
            </a:r>
            <a:r>
              <a:rPr lang="cs-CZ" altLang="cs-CZ" sz="1800" dirty="0" smtClean="0"/>
              <a:t>let, </a:t>
            </a:r>
            <a:r>
              <a:rPr lang="cs-CZ" altLang="cs-CZ" sz="1800" dirty="0" smtClean="0">
                <a:solidFill>
                  <a:srgbClr val="FF0000"/>
                </a:solidFill>
              </a:rPr>
              <a:t>povinné</a:t>
            </a:r>
            <a:r>
              <a:rPr lang="cs-CZ" altLang="cs-CZ" sz="1800" dirty="0" smtClean="0"/>
              <a:t> pro děti starší </a:t>
            </a:r>
            <a:r>
              <a:rPr lang="cs-CZ" altLang="cs-CZ" sz="1800" dirty="0" smtClean="0">
                <a:solidFill>
                  <a:srgbClr val="FF0000"/>
                </a:solidFill>
              </a:rPr>
              <a:t>5let </a:t>
            </a:r>
            <a:r>
              <a:rPr lang="cs-CZ" altLang="cs-CZ" sz="1800" dirty="0" smtClean="0"/>
              <a:t>(od 1. 9. 2020 od 2 do 6 let)</a:t>
            </a:r>
            <a:endParaRPr lang="cs-CZ" altLang="cs-CZ" sz="1800" dirty="0" smtClean="0"/>
          </a:p>
          <a:p>
            <a:pPr algn="just"/>
            <a:r>
              <a:rPr lang="cs-CZ" altLang="cs-CZ" sz="1800" b="1" dirty="0" smtClean="0"/>
              <a:t>Povinná školní docházka</a:t>
            </a:r>
            <a:r>
              <a:rPr lang="cs-CZ" altLang="cs-CZ" sz="1800" dirty="0" smtClean="0"/>
              <a:t>: 9 let, povinnost zákonného zástupce přihlásit k zápisu</a:t>
            </a:r>
          </a:p>
          <a:p>
            <a:pPr algn="just"/>
            <a:r>
              <a:rPr lang="cs-CZ" altLang="cs-CZ" sz="1800" b="1" dirty="0" smtClean="0"/>
              <a:t>Základní vzdělávání </a:t>
            </a:r>
            <a:r>
              <a:rPr lang="cs-CZ" altLang="cs-CZ" sz="1800" dirty="0" smtClean="0"/>
              <a:t>(§ 44)</a:t>
            </a:r>
            <a:endParaRPr lang="cs-CZ" altLang="cs-CZ" sz="1800" b="1" dirty="0" smtClean="0"/>
          </a:p>
          <a:p>
            <a:pPr algn="just"/>
            <a:r>
              <a:rPr lang="cs-CZ" altLang="cs-CZ" sz="1800" b="1" dirty="0" smtClean="0"/>
              <a:t>Střední vzdělávání </a:t>
            </a:r>
            <a:r>
              <a:rPr lang="cs-CZ" altLang="cs-CZ" sz="1800" dirty="0" smtClean="0"/>
              <a:t>(§ 58) (stupně: a) střední vzdělání, b) střední vzdělání s výučním listem a c) střední vzdělání s maturitní zkouškou)</a:t>
            </a:r>
          </a:p>
          <a:p>
            <a:pPr algn="just"/>
            <a:r>
              <a:rPr lang="cs-CZ" altLang="cs-CZ" sz="1800" b="1" dirty="0" smtClean="0"/>
              <a:t>Maturitní zkouška </a:t>
            </a:r>
            <a:r>
              <a:rPr lang="cs-CZ" altLang="cs-CZ" sz="1800" dirty="0" smtClean="0"/>
              <a:t>(§ 77) – společná a profilová zkouška</a:t>
            </a:r>
          </a:p>
          <a:p>
            <a:pPr algn="just"/>
            <a:r>
              <a:rPr lang="cs-CZ" altLang="cs-CZ" sz="1800" dirty="0" smtClean="0"/>
              <a:t>Konzervatoř -  „</a:t>
            </a:r>
            <a:r>
              <a:rPr lang="cs-CZ" altLang="cs-CZ" sz="1800" dirty="0" err="1" smtClean="0"/>
              <a:t>DiS</a:t>
            </a:r>
            <a:r>
              <a:rPr lang="cs-CZ" altLang="cs-CZ" sz="1800" dirty="0" smtClean="0"/>
              <a:t>“ (§ 89)</a:t>
            </a:r>
          </a:p>
          <a:p>
            <a:pPr algn="just"/>
            <a:r>
              <a:rPr lang="cs-CZ" altLang="cs-CZ" sz="1800" b="1" dirty="0" smtClean="0"/>
              <a:t>Vyšší odborné vzdělávání </a:t>
            </a:r>
            <a:r>
              <a:rPr lang="cs-CZ" altLang="cs-CZ" sz="1800" dirty="0" smtClean="0"/>
              <a:t>(§ 92) – „</a:t>
            </a:r>
            <a:r>
              <a:rPr lang="cs-CZ" altLang="cs-CZ" sz="1800" dirty="0" err="1" smtClean="0"/>
              <a:t>DiS</a:t>
            </a:r>
            <a:r>
              <a:rPr lang="cs-CZ" altLang="cs-CZ" sz="1800" dirty="0" smtClean="0"/>
              <a:t>“</a:t>
            </a:r>
            <a:endParaRPr lang="cs-CZ" altLang="cs-CZ" sz="1800" dirty="0"/>
          </a:p>
        </p:txBody>
      </p:sp>
    </p:spTree>
    <p:extLst>
      <p:ext uri="{BB962C8B-B14F-4D97-AF65-F5344CB8AC3E}">
        <p14:creationId xmlns:p14="http://schemas.microsoft.com/office/powerpoint/2010/main" val="2455329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26</a:t>
            </a:fld>
            <a:endParaRPr lang="cs-CZ" altLang="cs-CZ"/>
          </a:p>
        </p:txBody>
      </p:sp>
      <p:sp>
        <p:nvSpPr>
          <p:cNvPr id="96258" name="Rectangle 2"/>
          <p:cNvSpPr>
            <a:spLocks noGrp="1" noChangeArrowheads="1"/>
          </p:cNvSpPr>
          <p:nvPr>
            <p:ph type="title"/>
          </p:nvPr>
        </p:nvSpPr>
        <p:spPr/>
        <p:txBody>
          <a:bodyPr/>
          <a:lstStyle/>
          <a:p>
            <a:r>
              <a:rPr lang="cs-CZ" altLang="cs-CZ" dirty="0" smtClean="0"/>
              <a:t>Procesní aspekty</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 183 – </a:t>
            </a:r>
            <a:r>
              <a:rPr lang="cs-CZ" altLang="cs-CZ" sz="1800" b="1" dirty="0" smtClean="0"/>
              <a:t>relativní vyloučení </a:t>
            </a:r>
            <a:r>
              <a:rPr lang="cs-CZ" altLang="cs-CZ" sz="1800" dirty="0" err="1" smtClean="0"/>
              <a:t>SpŘ</a:t>
            </a:r>
            <a:endParaRPr lang="cs-CZ" altLang="cs-CZ" sz="1800" dirty="0" smtClean="0"/>
          </a:p>
          <a:p>
            <a:pPr algn="just"/>
            <a:r>
              <a:rPr lang="cs-CZ" altLang="cs-CZ" sz="1800" dirty="0" smtClean="0"/>
              <a:t>NSS, </a:t>
            </a:r>
            <a:r>
              <a:rPr lang="cs-CZ" altLang="cs-CZ" sz="1800" dirty="0" err="1" smtClean="0"/>
              <a:t>sp</a:t>
            </a:r>
            <a:r>
              <a:rPr lang="cs-CZ" altLang="cs-CZ" sz="1800" dirty="0" smtClean="0"/>
              <a:t>. zn. 4 As 263/2015, „</a:t>
            </a:r>
            <a:r>
              <a:rPr lang="cs-CZ" sz="1800" i="1" dirty="0"/>
              <a:t>Správní řád se ve vztahu k zákonu č. 561/2004 Sb</a:t>
            </a:r>
            <a:r>
              <a:rPr lang="cs-CZ" sz="1800" i="1" dirty="0" smtClean="0"/>
              <a:t>. … použije </a:t>
            </a:r>
            <a:r>
              <a:rPr lang="cs-CZ" sz="1800" i="1" dirty="0"/>
              <a:t>subsidiárně pouze v případech, v nichž je správními orgány vykonávána jejich působnost podle uvedeného zákona</a:t>
            </a:r>
            <a:r>
              <a:rPr lang="cs-CZ" sz="1800" dirty="0" smtClean="0"/>
              <a:t>.“</a:t>
            </a:r>
            <a:endParaRPr lang="cs-CZ" altLang="cs-CZ" sz="1800" dirty="0" smtClean="0"/>
          </a:p>
          <a:p>
            <a:pPr algn="just"/>
            <a:r>
              <a:rPr lang="cs-CZ" altLang="cs-CZ" sz="1800" dirty="0" smtClean="0"/>
              <a:t>Nadřízeným správním orgánem </a:t>
            </a:r>
            <a:r>
              <a:rPr lang="cs-CZ" altLang="cs-CZ" sz="1800" b="1" dirty="0" smtClean="0"/>
              <a:t>vůči ředitelům je KÚ </a:t>
            </a:r>
            <a:r>
              <a:rPr lang="cs-CZ" altLang="cs-CZ" sz="1800" dirty="0" smtClean="0"/>
              <a:t>(§ 183 odst. 4)</a:t>
            </a:r>
            <a:endParaRPr lang="cs-CZ" altLang="cs-CZ" sz="1800" dirty="0"/>
          </a:p>
        </p:txBody>
      </p:sp>
    </p:spTree>
    <p:extLst>
      <p:ext uri="{BB962C8B-B14F-4D97-AF65-F5344CB8AC3E}">
        <p14:creationId xmlns:p14="http://schemas.microsoft.com/office/powerpoint/2010/main" val="1252689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Výuka náboženství</a:t>
            </a:r>
            <a:endParaRPr lang="cs-CZ" dirty="0"/>
          </a:p>
        </p:txBody>
      </p:sp>
      <p:sp>
        <p:nvSpPr>
          <p:cNvPr id="3" name="Zástupný symbol pro obsah 2"/>
          <p:cNvSpPr>
            <a:spLocks noGrp="1"/>
          </p:cNvSpPr>
          <p:nvPr>
            <p:ph idx="1"/>
          </p:nvPr>
        </p:nvSpPr>
        <p:spPr>
          <a:xfrm>
            <a:off x="509589" y="2055813"/>
            <a:ext cx="8082321" cy="4114800"/>
          </a:xfrm>
        </p:spPr>
        <p:txBody>
          <a:bodyPr/>
          <a:lstStyle/>
          <a:p>
            <a:pPr algn="just"/>
            <a:r>
              <a:rPr lang="cs-CZ" sz="1800" dirty="0" smtClean="0"/>
              <a:t>NSS, </a:t>
            </a:r>
            <a:r>
              <a:rPr lang="cs-CZ" sz="1800" dirty="0" err="1" smtClean="0"/>
              <a:t>sp</a:t>
            </a:r>
            <a:r>
              <a:rPr lang="cs-CZ" sz="1800" dirty="0" smtClean="0"/>
              <a:t>. zn. 5 As 65/2015, č. 3422/2016 Sb. </a:t>
            </a:r>
            <a:r>
              <a:rPr lang="cs-CZ" sz="1800" dirty="0"/>
              <a:t>NSS </a:t>
            </a:r>
            <a:r>
              <a:rPr lang="cs-CZ" sz="1800" dirty="0" smtClean="0"/>
              <a:t>„</a:t>
            </a:r>
            <a:r>
              <a:rPr lang="cs-CZ" sz="1800" i="1" dirty="0" smtClean="0"/>
              <a:t>Škola </a:t>
            </a:r>
            <a:r>
              <a:rPr lang="cs-CZ" sz="1800" i="1" dirty="0"/>
              <a:t>zřizovaná státem, krajem, obcí nebo svazkem obcí, v níž se alespoň 7 žáků školy přihlásilo v daném školním roce k výuce náboženství církve a náboženské společnosti k tomu oprávněné, má </a:t>
            </a:r>
            <a:r>
              <a:rPr lang="cs-CZ" sz="1800" i="1" dirty="0" smtClean="0"/>
              <a:t>podle </a:t>
            </a:r>
            <a:r>
              <a:rPr lang="cs-CZ" sz="1800" i="1" dirty="0"/>
              <a:t>§ 15 zákona č. 561/2004 Sb</a:t>
            </a:r>
            <a:r>
              <a:rPr lang="cs-CZ" sz="1800" i="1" dirty="0" smtClean="0"/>
              <a:t>. …., </a:t>
            </a:r>
            <a:r>
              <a:rPr lang="cs-CZ" sz="1800" i="1" dirty="0">
                <a:solidFill>
                  <a:srgbClr val="FF0000"/>
                </a:solidFill>
              </a:rPr>
              <a:t>povinnost zabezpečit výuku tohoto náboženství</a:t>
            </a:r>
            <a:r>
              <a:rPr lang="cs-CZ" sz="1800" i="1" dirty="0"/>
              <a:t>. Této povinnosti školy odpovídá jak </a:t>
            </a:r>
            <a:r>
              <a:rPr lang="cs-CZ" sz="1800" i="1" dirty="0">
                <a:solidFill>
                  <a:srgbClr val="FF0000"/>
                </a:solidFill>
              </a:rPr>
              <a:t>veřejné subjektivní právo žáků</a:t>
            </a:r>
            <a:r>
              <a:rPr lang="cs-CZ" sz="1800" i="1" dirty="0"/>
              <a:t>, aby jim byla tato výuka umožněna, vyplývající ze školského zákona, </a:t>
            </a:r>
            <a:r>
              <a:rPr lang="cs-CZ" sz="1800" i="1" dirty="0">
                <a:solidFill>
                  <a:srgbClr val="FF0000"/>
                </a:solidFill>
              </a:rPr>
              <a:t>tak právo církve a náboženské společnosti</a:t>
            </a:r>
            <a:r>
              <a:rPr lang="cs-CZ" sz="1800" i="1" dirty="0"/>
              <a:t>, která je nositelkou zvláštního práva podle § 7 odst. 1 písm. a) zákona č. 3/2002 Sb., o svobodě náboženského vyznání a postavení církví a náboženských společností, </a:t>
            </a:r>
            <a:r>
              <a:rPr lang="cs-CZ" sz="1800" i="1" dirty="0">
                <a:solidFill>
                  <a:srgbClr val="FF0000"/>
                </a:solidFill>
              </a:rPr>
              <a:t>na této škole náboženství vyučovat</a:t>
            </a:r>
            <a:r>
              <a:rPr lang="cs-CZ" sz="1800" i="1" dirty="0" smtClean="0"/>
              <a:t>. Pokud </a:t>
            </a:r>
            <a:r>
              <a:rPr lang="cs-CZ" sz="1800" i="1" dirty="0"/>
              <a:t>škola při splnění podmínek </a:t>
            </a:r>
            <a:r>
              <a:rPr lang="cs-CZ" sz="1800" i="1" dirty="0" smtClean="0"/>
              <a:t>…, </a:t>
            </a:r>
            <a:r>
              <a:rPr lang="cs-CZ" sz="1800" i="1" dirty="0"/>
              <a:t>výuku náboženství dané církve a náboženské společnosti nezabezpečí, půjde o </a:t>
            </a:r>
            <a:r>
              <a:rPr lang="cs-CZ" sz="1800" i="1" dirty="0">
                <a:solidFill>
                  <a:srgbClr val="FF0000"/>
                </a:solidFill>
              </a:rPr>
              <a:t>nezákonný zásah</a:t>
            </a:r>
            <a:r>
              <a:rPr lang="cs-CZ" sz="1800" i="1" dirty="0"/>
              <a:t>, </a:t>
            </a:r>
            <a:r>
              <a:rPr lang="cs-CZ" sz="1800" i="1" dirty="0">
                <a:solidFill>
                  <a:srgbClr val="FF0000"/>
                </a:solidFill>
              </a:rPr>
              <a:t>leda by </a:t>
            </a:r>
            <a:r>
              <a:rPr lang="cs-CZ" sz="1800" i="1" dirty="0"/>
              <a:t>škola prokázala, že ji nemohla zabezpečit z důvodů, které nemohla ovlivnit, buď proto, že byly zcela nezávislé na její vůli (například náhlé úmrtí či pracovní neschopnost vyučujícího), nebo že byly způsobeny neochotou nebo nemožností na straně církve a náboženské společnosti, která měla doporučit osobu splňující </a:t>
            </a:r>
            <a:r>
              <a:rPr lang="cs-CZ" sz="1800" i="1" dirty="0" smtClean="0"/>
              <a:t>požadavky ..</a:t>
            </a:r>
            <a:r>
              <a:rPr lang="cs-CZ" sz="1800" dirty="0" smtClean="0"/>
              <a:t>.“</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729378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28</a:t>
            </a:fld>
            <a:endParaRPr lang="cs-CZ" altLang="cs-CZ"/>
          </a:p>
        </p:txBody>
      </p:sp>
      <p:sp>
        <p:nvSpPr>
          <p:cNvPr id="96258" name="Rectangle 2"/>
          <p:cNvSpPr>
            <a:spLocks noGrp="1" noChangeArrowheads="1"/>
          </p:cNvSpPr>
          <p:nvPr>
            <p:ph type="title"/>
          </p:nvPr>
        </p:nvSpPr>
        <p:spPr/>
        <p:txBody>
          <a:bodyPr/>
          <a:lstStyle/>
          <a:p>
            <a:r>
              <a:rPr lang="cs-CZ" altLang="cs-CZ" dirty="0" smtClean="0"/>
              <a:t>Procesní aspekty</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1 As 35/2012, č. 2736/2013 Sb. NSS, </a:t>
            </a:r>
            <a:r>
              <a:rPr lang="cs-CZ" altLang="cs-CZ" sz="1800" dirty="0"/>
              <a:t>„</a:t>
            </a:r>
            <a:r>
              <a:rPr lang="cs-CZ" altLang="cs-CZ" sz="1800" i="1" dirty="0"/>
              <a:t>Rozhodování mateřské školy o </a:t>
            </a:r>
            <a:r>
              <a:rPr lang="cs-CZ" altLang="cs-CZ" sz="1800" i="1" dirty="0">
                <a:solidFill>
                  <a:srgbClr val="FF0000"/>
                </a:solidFill>
              </a:rPr>
              <a:t>nepřijetí dítěte</a:t>
            </a:r>
            <a:r>
              <a:rPr lang="cs-CZ" altLang="cs-CZ" sz="1800" i="1" dirty="0"/>
              <a:t> do (předškolního) vzdělávacího systému </a:t>
            </a:r>
            <a:r>
              <a:rPr lang="cs-CZ" altLang="cs-CZ" sz="1800" i="1" dirty="0" smtClean="0"/>
              <a:t>… se </a:t>
            </a:r>
            <a:r>
              <a:rPr lang="cs-CZ" altLang="cs-CZ" sz="1800" i="1" dirty="0">
                <a:solidFill>
                  <a:srgbClr val="FF0000"/>
                </a:solidFill>
              </a:rPr>
              <a:t>odehrává v oblasti veřejné správy</a:t>
            </a:r>
            <a:r>
              <a:rPr lang="cs-CZ" altLang="cs-CZ" sz="1800" i="1" dirty="0"/>
              <a:t>. Vzdělávání včetně předškolního je </a:t>
            </a:r>
            <a:r>
              <a:rPr lang="cs-CZ" altLang="cs-CZ" sz="1800" i="1" dirty="0">
                <a:solidFill>
                  <a:srgbClr val="FF0000"/>
                </a:solidFill>
              </a:rPr>
              <a:t>veřejnou službou</a:t>
            </a:r>
            <a:r>
              <a:rPr lang="cs-CZ" altLang="cs-CZ" sz="1800" i="1" dirty="0"/>
              <a:t>, je svázáno přísnou regulací a kontrolováno státem; rozhodování o jeho poskytnutí proto nelze považovat za akt vymykající se soudní kontrole</a:t>
            </a:r>
            <a:r>
              <a:rPr lang="cs-CZ" altLang="cs-CZ" sz="1800" i="1" dirty="0" smtClean="0"/>
              <a:t>. Disponuje-li </a:t>
            </a:r>
            <a:r>
              <a:rPr lang="cs-CZ" altLang="cs-CZ" sz="1800" i="1" dirty="0"/>
              <a:t>mateřská škola pravomocí rozhodovat o přijetí dítěte do systému (předškolního) vzdělávání – mateřské školy </a:t>
            </a:r>
            <a:r>
              <a:rPr lang="cs-CZ" altLang="cs-CZ" sz="1800" i="1" dirty="0" smtClean="0"/>
              <a:t>– … </a:t>
            </a:r>
            <a:r>
              <a:rPr lang="cs-CZ" altLang="cs-CZ" sz="1800" i="1" dirty="0"/>
              <a:t>přičemž zákonné podmínky pro taková rozhodování zákon nikterak neupravuje, pak je nutno zajistit, aby byla při rozhodování vážena </a:t>
            </a:r>
            <a:r>
              <a:rPr lang="cs-CZ" altLang="cs-CZ" sz="1800" b="1" i="1" dirty="0"/>
              <a:t>předem stanovená kritéria pro přijímání dětí do tohoto systému vzdělávání</a:t>
            </a:r>
            <a:r>
              <a:rPr lang="cs-CZ" altLang="cs-CZ" sz="1800" i="1" dirty="0" smtClean="0"/>
              <a:t>.</a:t>
            </a:r>
            <a:r>
              <a:rPr lang="cs-CZ" altLang="cs-CZ" sz="1800" dirty="0" smtClean="0"/>
              <a:t>“</a:t>
            </a:r>
            <a:endParaRPr lang="cs-CZ" altLang="cs-CZ" sz="1800" dirty="0"/>
          </a:p>
        </p:txBody>
      </p:sp>
    </p:spTree>
    <p:extLst>
      <p:ext uri="{BB962C8B-B14F-4D97-AF65-F5344CB8AC3E}">
        <p14:creationId xmlns:p14="http://schemas.microsoft.com/office/powerpoint/2010/main" val="17868610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29</a:t>
            </a:fld>
            <a:endParaRPr lang="cs-CZ" altLang="cs-CZ"/>
          </a:p>
        </p:txBody>
      </p:sp>
      <p:sp>
        <p:nvSpPr>
          <p:cNvPr id="96258" name="Rectangle 2"/>
          <p:cNvSpPr>
            <a:spLocks noGrp="1" noChangeArrowheads="1"/>
          </p:cNvSpPr>
          <p:nvPr>
            <p:ph type="title"/>
          </p:nvPr>
        </p:nvSpPr>
        <p:spPr/>
        <p:txBody>
          <a:bodyPr/>
          <a:lstStyle/>
          <a:p>
            <a:r>
              <a:rPr lang="cs-CZ" altLang="cs-CZ" dirty="0" smtClean="0"/>
              <a:t>Procesní aspekty</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1 As 160/2012, č. 2812/2013 Sb. NSS</a:t>
            </a:r>
            <a:r>
              <a:rPr lang="cs-CZ" altLang="cs-CZ" sz="1800" dirty="0"/>
              <a:t>, „</a:t>
            </a:r>
            <a:r>
              <a:rPr lang="cs-CZ" altLang="cs-CZ" sz="1800" i="1" dirty="0">
                <a:solidFill>
                  <a:srgbClr val="FF0000"/>
                </a:solidFill>
              </a:rPr>
              <a:t>Na rozhodování mateřské školy</a:t>
            </a:r>
            <a:r>
              <a:rPr lang="cs-CZ" altLang="cs-CZ" sz="1800" i="1" dirty="0"/>
              <a:t> zřízené registrovanou církví nebo náboženskou společností o ukončení předškolního vzdělávání </a:t>
            </a:r>
            <a:r>
              <a:rPr lang="cs-CZ" altLang="cs-CZ" sz="1800" i="1" dirty="0" smtClean="0"/>
              <a:t>… </a:t>
            </a:r>
            <a:r>
              <a:rPr lang="cs-CZ" altLang="cs-CZ" sz="1800" i="1" dirty="0" smtClean="0">
                <a:solidFill>
                  <a:srgbClr val="FF0000"/>
                </a:solidFill>
              </a:rPr>
              <a:t>se </a:t>
            </a:r>
            <a:r>
              <a:rPr lang="cs-CZ" altLang="cs-CZ" sz="1800" i="1" dirty="0">
                <a:solidFill>
                  <a:srgbClr val="FF0000"/>
                </a:solidFill>
              </a:rPr>
              <a:t>vztahuje správní řád </a:t>
            </a:r>
            <a:r>
              <a:rPr lang="cs-CZ" altLang="cs-CZ" sz="1800" i="1" dirty="0" smtClean="0"/>
              <a:t>… Proti </a:t>
            </a:r>
            <a:r>
              <a:rPr lang="cs-CZ" altLang="cs-CZ" sz="1800" i="1" dirty="0"/>
              <a:t>rozhodnutí mateřské školy zřízené registrovanou církví nebo náboženskou společností o ukončení předškolního vzdělávání </a:t>
            </a:r>
            <a:r>
              <a:rPr lang="cs-CZ" altLang="cs-CZ" sz="1800" i="1" dirty="0" smtClean="0"/>
              <a:t>… lze </a:t>
            </a:r>
            <a:r>
              <a:rPr lang="cs-CZ" altLang="cs-CZ" sz="1800" i="1" dirty="0"/>
              <a:t>podat odvolání, o němž přísluší rozhodnout Ministerstvu školství, mládeže a tělovýchovy</a:t>
            </a:r>
            <a:r>
              <a:rPr lang="cs-CZ" altLang="cs-CZ" sz="1800" dirty="0" smtClean="0"/>
              <a:t>.“</a:t>
            </a:r>
            <a:endParaRPr lang="cs-CZ" altLang="cs-CZ" sz="1800" dirty="0"/>
          </a:p>
        </p:txBody>
      </p:sp>
    </p:spTree>
    <p:extLst>
      <p:ext uri="{BB962C8B-B14F-4D97-AF65-F5344CB8AC3E}">
        <p14:creationId xmlns:p14="http://schemas.microsoft.com/office/powerpoint/2010/main" val="42088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NSS, </a:t>
            </a:r>
            <a:r>
              <a:rPr lang="cs-CZ" dirty="0" err="1"/>
              <a:t>sp</a:t>
            </a:r>
            <a:r>
              <a:rPr lang="cs-CZ" dirty="0"/>
              <a:t>. zn. 2 As 60/2006, č. 1163/2007 Sb. NSS</a:t>
            </a:r>
          </a:p>
        </p:txBody>
      </p:sp>
      <p:sp>
        <p:nvSpPr>
          <p:cNvPr id="3" name="Zástupný symbol pro obsah 2"/>
          <p:cNvSpPr>
            <a:spLocks noGrp="1"/>
          </p:cNvSpPr>
          <p:nvPr>
            <p:ph idx="1"/>
          </p:nvPr>
        </p:nvSpPr>
        <p:spPr>
          <a:xfrm>
            <a:off x="509589" y="1851660"/>
            <a:ext cx="8082321" cy="4280853"/>
          </a:xfrm>
        </p:spPr>
        <p:txBody>
          <a:bodyPr/>
          <a:lstStyle/>
          <a:p>
            <a:pPr marL="0" indent="0" algn="just">
              <a:buNone/>
            </a:pPr>
            <a:r>
              <a:rPr lang="cs-CZ" dirty="0" smtClean="0"/>
              <a:t> „</a:t>
            </a:r>
            <a:r>
              <a:rPr lang="cs-CZ" sz="1600" i="1" dirty="0" smtClean="0"/>
              <a:t>učitel </a:t>
            </a:r>
            <a:r>
              <a:rPr lang="cs-CZ" sz="1600" i="1" dirty="0"/>
              <a:t>či profesor na střední škole má nesporně potenciálně silný vliv na vývoj a chování svých žáků, </a:t>
            </a:r>
            <a:r>
              <a:rPr lang="cs-CZ" sz="1600" b="1" i="1" dirty="0"/>
              <a:t>z titulu své funkce je vůči nim v pozici mnohdy se blížící vrchnostenskému postavení </a:t>
            </a:r>
            <a:r>
              <a:rPr lang="cs-CZ" sz="1600" i="1" dirty="0" smtClean="0"/>
              <a:t>… Toto </a:t>
            </a:r>
            <a:r>
              <a:rPr lang="cs-CZ" sz="1600" i="1" dirty="0"/>
              <a:t>takřka </a:t>
            </a:r>
            <a:r>
              <a:rPr lang="cs-CZ" sz="1600" i="1" dirty="0" smtClean="0"/>
              <a:t>vrchnostenské </a:t>
            </a:r>
            <a:r>
              <a:rPr lang="cs-CZ" sz="1600" i="1" dirty="0"/>
              <a:t>postavení, byť jistě nemá na počátku 21. století již tak paternalistickou povahu </a:t>
            </a:r>
            <a:r>
              <a:rPr lang="cs-CZ" sz="1600" i="1" dirty="0" smtClean="0"/>
              <a:t>… tak </a:t>
            </a:r>
            <a:r>
              <a:rPr lang="cs-CZ" sz="1600" i="1" dirty="0"/>
              <a:t>staví učitele před nelehkou zodpovědnost </a:t>
            </a:r>
            <a:r>
              <a:rPr lang="cs-CZ" sz="1600" i="1" dirty="0" smtClean="0"/>
              <a:t>… nikoli </a:t>
            </a:r>
            <a:r>
              <a:rPr lang="cs-CZ" sz="1600" i="1" dirty="0"/>
              <a:t>však v tom směru, že by musel mluvit pouze neutrálně či „politicky korektně“, ale tak, aby na žáky výchovně působil, a to přiměřeně tomu, v jaké situaci hovoří a před jakými žáky stojí. Jiný přístup je jistě třeba zvolit vůči žákům prvních tříd základní školy, kteří jsou ze své povahy značně ovlivnitelní, ale i zranitelní, a jinak k žákům blížícím se plnoletosti, kteří jsou již více schopni hájit svá práva i práva jiných. </a:t>
            </a:r>
            <a:r>
              <a:rPr lang="cs-CZ" sz="1600" i="1" dirty="0" smtClean="0"/>
              <a:t>… žalobkyně </a:t>
            </a:r>
            <a:r>
              <a:rPr lang="cs-CZ" sz="1600" i="1" dirty="0"/>
              <a:t>poskytnutím tohoto negativního příkladu </a:t>
            </a:r>
            <a:r>
              <a:rPr lang="cs-CZ" sz="1600" b="1" i="1" dirty="0"/>
              <a:t>plnila jednu ze svých úloh</a:t>
            </a:r>
            <a:r>
              <a:rPr lang="cs-CZ" sz="1600" i="1" dirty="0"/>
              <a:t>, jež jsou jí jako profesorce na střední škole svěřeny. Touto funkcí je </a:t>
            </a:r>
            <a:r>
              <a:rPr lang="cs-CZ" sz="1600" b="1" i="1" dirty="0"/>
              <a:t>výchova</a:t>
            </a:r>
            <a:r>
              <a:rPr lang="cs-CZ" sz="1600" i="1" dirty="0"/>
              <a:t> a nebylo by namístě, za situace, kdy označení Lucie H. za osobu primitivní nebylo ani samoúčelné, ani nepřiměřené, a subjektivně z pohledu žalobkyně ani bezdůvodné, trestat ji v rámci přestupkového řízení za to, že použila při výchovném působení na svého žáka označení pejorativní, emociálně zabarvené, když tato </a:t>
            </a:r>
            <a:r>
              <a:rPr lang="cs-CZ" sz="1600" i="1" dirty="0" err="1"/>
              <a:t>emociálnost</a:t>
            </a:r>
            <a:r>
              <a:rPr lang="cs-CZ" sz="1600" i="1" dirty="0"/>
              <a:t>, ba i určitá hanlivost, byla </a:t>
            </a:r>
            <a:r>
              <a:rPr lang="cs-CZ" sz="1600" i="1" dirty="0" smtClean="0"/>
              <a:t>zcela přiměřená </a:t>
            </a:r>
            <a:r>
              <a:rPr lang="cs-CZ" sz="1600" i="1" dirty="0"/>
              <a:t>dané situaci a stěžovatelčiným motivacím</a:t>
            </a:r>
            <a:r>
              <a:rPr lang="cs-CZ" sz="1600" dirty="0" smtClean="0"/>
              <a:t>.</a:t>
            </a:r>
            <a:r>
              <a:rPr lang="cs-CZ" dirty="0" smtClean="0"/>
              <a:t>“</a:t>
            </a: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3959348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30</a:t>
            </a:fld>
            <a:endParaRPr lang="cs-CZ" altLang="cs-CZ"/>
          </a:p>
        </p:txBody>
      </p:sp>
      <p:sp>
        <p:nvSpPr>
          <p:cNvPr id="96258" name="Rectangle 2"/>
          <p:cNvSpPr>
            <a:spLocks noGrp="1" noChangeArrowheads="1"/>
          </p:cNvSpPr>
          <p:nvPr>
            <p:ph type="title"/>
          </p:nvPr>
        </p:nvSpPr>
        <p:spPr/>
        <p:txBody>
          <a:bodyPr/>
          <a:lstStyle/>
          <a:p>
            <a:r>
              <a:rPr lang="cs-CZ" altLang="cs-CZ" dirty="0" smtClean="0"/>
              <a:t>Procesní aspekty</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7 </a:t>
            </a:r>
            <a:r>
              <a:rPr lang="cs-CZ" altLang="cs-CZ" sz="1800" dirty="0" err="1" smtClean="0"/>
              <a:t>Ans</a:t>
            </a:r>
            <a:r>
              <a:rPr lang="cs-CZ" altLang="cs-CZ" sz="1800" dirty="0" smtClean="0"/>
              <a:t> 21/2012, „</a:t>
            </a:r>
            <a:r>
              <a:rPr lang="cs-CZ" altLang="cs-CZ" sz="1800" i="1" dirty="0"/>
              <a:t>O </a:t>
            </a:r>
            <a:r>
              <a:rPr lang="cs-CZ" altLang="cs-CZ" sz="1800" i="1" dirty="0">
                <a:solidFill>
                  <a:srgbClr val="FF0000"/>
                </a:solidFill>
              </a:rPr>
              <a:t>subjektivním veřejném právu na přijetí do zařízení zajišťujícího základní vzdělání </a:t>
            </a:r>
            <a:r>
              <a:rPr lang="cs-CZ" altLang="cs-CZ" sz="1800" i="1" dirty="0"/>
              <a:t>rozhoduje </a:t>
            </a:r>
            <a:r>
              <a:rPr lang="cs-CZ" altLang="cs-CZ" sz="1800" i="1" dirty="0" smtClean="0"/>
              <a:t>… </a:t>
            </a:r>
            <a:r>
              <a:rPr lang="cs-CZ" altLang="cs-CZ" sz="1800" i="1" dirty="0"/>
              <a:t>ředitel školy za podmínek stanovených v § 36 téhož zákona, případně jemu nadřízený odvolací orgán. V rámci tohoto rozhodování posuzuje i otázku, zda obec k zajištění výše uvedeného práva vytvořila takové podmínky, jaké jí ukládá zákon</a:t>
            </a:r>
            <a:r>
              <a:rPr lang="cs-CZ" altLang="cs-CZ" sz="1800" dirty="0" smtClean="0"/>
              <a:t>.“</a:t>
            </a:r>
            <a:endParaRPr lang="cs-CZ" altLang="cs-CZ" sz="1800" dirty="0"/>
          </a:p>
        </p:txBody>
      </p:sp>
    </p:spTree>
    <p:extLst>
      <p:ext uri="{BB962C8B-B14F-4D97-AF65-F5344CB8AC3E}">
        <p14:creationId xmlns:p14="http://schemas.microsoft.com/office/powerpoint/2010/main" val="2180868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31</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3 As 73/2006, č. 1568/2008 Sb. </a:t>
            </a:r>
            <a:r>
              <a:rPr lang="cs-CZ" altLang="cs-CZ" sz="1800" dirty="0"/>
              <a:t>NSS, „</a:t>
            </a:r>
            <a:r>
              <a:rPr lang="cs-CZ" altLang="cs-CZ" sz="1800" i="1" dirty="0"/>
              <a:t>Rozhodnutí ředitele školy o žádosti žáka o opakování ročníku </a:t>
            </a:r>
            <a:r>
              <a:rPr lang="cs-CZ" altLang="cs-CZ" sz="1800" i="1" dirty="0" smtClean="0"/>
              <a:t>… je </a:t>
            </a:r>
            <a:r>
              <a:rPr lang="cs-CZ" altLang="cs-CZ" sz="1800" i="1" dirty="0"/>
              <a:t>rozhodnutím o veřejném subjektivním právu vydaným na základě správního uvážení </a:t>
            </a:r>
            <a:r>
              <a:rPr lang="cs-CZ" altLang="cs-CZ" sz="1800" i="1" dirty="0">
                <a:solidFill>
                  <a:srgbClr val="FF0000"/>
                </a:solidFill>
              </a:rPr>
              <a:t>a je přezkoumatelné ve správním soudnictví</a:t>
            </a:r>
            <a:r>
              <a:rPr lang="cs-CZ" altLang="cs-CZ" sz="1800" dirty="0" smtClean="0"/>
              <a:t>.“</a:t>
            </a:r>
            <a:endParaRPr lang="cs-CZ" altLang="cs-CZ" sz="1800" dirty="0"/>
          </a:p>
        </p:txBody>
      </p:sp>
    </p:spTree>
    <p:extLst>
      <p:ext uri="{BB962C8B-B14F-4D97-AF65-F5344CB8AC3E}">
        <p14:creationId xmlns:p14="http://schemas.microsoft.com/office/powerpoint/2010/main" val="4090239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32</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a:t>
            </a:r>
            <a:endParaRPr lang="cs-CZ" altLang="cs-CZ" dirty="0"/>
          </a:p>
        </p:txBody>
      </p:sp>
      <p:sp>
        <p:nvSpPr>
          <p:cNvPr id="96259" name="Rectangle 3"/>
          <p:cNvSpPr>
            <a:spLocks noGrp="1" noChangeArrowheads="1"/>
          </p:cNvSpPr>
          <p:nvPr>
            <p:ph type="body" idx="1"/>
          </p:nvPr>
        </p:nvSpPr>
        <p:spPr>
          <a:xfrm>
            <a:off x="509589" y="1773239"/>
            <a:ext cx="8082321" cy="4359274"/>
          </a:xfrm>
        </p:spPr>
        <p:txBody>
          <a:bodyPr/>
          <a:lstStyle/>
          <a:p>
            <a:pPr algn="just"/>
            <a:r>
              <a:rPr lang="cs-CZ" altLang="cs-CZ" sz="1800" dirty="0" smtClean="0"/>
              <a:t>NSS, </a:t>
            </a:r>
            <a:r>
              <a:rPr lang="cs-CZ" altLang="cs-CZ" sz="1800" dirty="0" err="1" smtClean="0"/>
              <a:t>sp</a:t>
            </a:r>
            <a:r>
              <a:rPr lang="cs-CZ" altLang="cs-CZ" sz="1800" dirty="0" smtClean="0"/>
              <a:t>. zn. </a:t>
            </a:r>
            <a:r>
              <a:rPr lang="cs-CZ" altLang="cs-CZ" sz="1800" dirty="0" smtClean="0"/>
              <a:t>4 </a:t>
            </a:r>
            <a:r>
              <a:rPr lang="cs-CZ" altLang="cs-CZ" sz="1800" dirty="0" smtClean="0"/>
              <a:t>As </a:t>
            </a:r>
            <a:r>
              <a:rPr lang="cs-CZ" altLang="cs-CZ" sz="1800" dirty="0"/>
              <a:t>280/2015, </a:t>
            </a:r>
            <a:r>
              <a:rPr lang="cs-CZ" altLang="cs-CZ" sz="1800" dirty="0" smtClean="0"/>
              <a:t>„</a:t>
            </a:r>
            <a:r>
              <a:rPr lang="cs-CZ" altLang="cs-CZ" sz="1600" i="1" dirty="0" smtClean="0"/>
              <a:t>právo </a:t>
            </a:r>
            <a:r>
              <a:rPr lang="cs-CZ" altLang="cs-CZ" sz="1600" i="1" dirty="0"/>
              <a:t>na vzdělávání a školské služby </a:t>
            </a:r>
            <a:r>
              <a:rPr lang="cs-CZ" altLang="cs-CZ" sz="1600" i="1" dirty="0" smtClean="0"/>
              <a:t>…náleží </a:t>
            </a:r>
            <a:r>
              <a:rPr lang="cs-CZ" altLang="cs-CZ" sz="1600" i="1" dirty="0"/>
              <a:t>pouze žákům a studentům, nikoli jejich zákonným zástupcům (rodičům). Stěžovatel, proto nemohl být účastníkem řízení o přijetí své dcery do základní školy podle </a:t>
            </a:r>
            <a:r>
              <a:rPr lang="cs-CZ" altLang="cs-CZ" sz="1600" i="1" dirty="0">
                <a:solidFill>
                  <a:srgbClr val="FF0000"/>
                </a:solidFill>
              </a:rPr>
              <a:t>§ 27 odst. 1 písm. a) </a:t>
            </a:r>
            <a:r>
              <a:rPr lang="cs-CZ" altLang="cs-CZ" sz="1600" i="1" dirty="0"/>
              <a:t>správního </a:t>
            </a:r>
            <a:r>
              <a:rPr lang="cs-CZ" altLang="cs-CZ" sz="1600" i="1" dirty="0" smtClean="0"/>
              <a:t>řádu …, </a:t>
            </a:r>
            <a:r>
              <a:rPr lang="cs-CZ" altLang="cs-CZ" sz="1600" i="1" dirty="0"/>
              <a:t>neboť není a nemůže být dotčenou osobou, na níž by se s ohledem na společenství práv nebo povinností s žadatelem (jeho nezletilou dcerou) vztahovalo rozhodnutí správního orgánu. Stěžovatel nemohl být účastníkem řízení </a:t>
            </a:r>
            <a:r>
              <a:rPr lang="cs-CZ" altLang="cs-CZ" sz="1600" i="1" dirty="0">
                <a:solidFill>
                  <a:srgbClr val="FF0000"/>
                </a:solidFill>
              </a:rPr>
              <a:t>ani podle § 27 odst. 2 správního </a:t>
            </a:r>
            <a:r>
              <a:rPr lang="cs-CZ" altLang="cs-CZ" sz="1600" i="1" dirty="0" smtClean="0">
                <a:solidFill>
                  <a:srgbClr val="FF0000"/>
                </a:solidFill>
              </a:rPr>
              <a:t>řádu </a:t>
            </a:r>
            <a:r>
              <a:rPr lang="cs-CZ" altLang="cs-CZ" sz="1600" i="1" dirty="0" smtClean="0"/>
              <a:t>… </a:t>
            </a:r>
            <a:r>
              <a:rPr lang="cs-CZ" altLang="cs-CZ" sz="1600" i="1" dirty="0"/>
              <a:t>Není totiž splněna podmínka přímého a bezprostředního dotčení jeho práv či povinností v oblasti veřejného práva. V posuzované věci se totiž jedná o právo na vzdělávání a školské služby pouze </a:t>
            </a:r>
            <a:r>
              <a:rPr lang="cs-CZ" altLang="cs-CZ" sz="1600" i="1" dirty="0" err="1"/>
              <a:t>nezl</a:t>
            </a:r>
            <a:r>
              <a:rPr lang="cs-CZ" altLang="cs-CZ" sz="1600" i="1" dirty="0"/>
              <a:t>. dcery stěžovatele, stěžovateli tudíž v posuzované věci nesvědčí veřejné subjektivní právo na vzdělávání a školské služby a toto jeho právo proto nemohlo být ani jakkoliv dotčeno. </a:t>
            </a:r>
            <a:r>
              <a:rPr lang="cs-CZ" altLang="cs-CZ" sz="1600" i="1" dirty="0" smtClean="0"/>
              <a:t> … I </a:t>
            </a:r>
            <a:r>
              <a:rPr lang="cs-CZ" altLang="cs-CZ" sz="1600" i="1" dirty="0"/>
              <a:t>podle ustálené judikatury nepostačuje k založení postavení účastníka </a:t>
            </a:r>
            <a:r>
              <a:rPr lang="cs-CZ" altLang="cs-CZ" sz="1600" i="1" dirty="0" smtClean="0"/>
              <a:t>… ani </a:t>
            </a:r>
            <a:r>
              <a:rPr lang="cs-CZ" altLang="cs-CZ" sz="1600" i="1" dirty="0"/>
              <a:t>to, že výsledek správního řízení se určitým způsobem zprostředkovaně může projevit v soukromoprávních vztazích určité osoby, resp. v jejích majetkových </a:t>
            </a:r>
            <a:r>
              <a:rPr lang="cs-CZ" altLang="cs-CZ" sz="1600" i="1" dirty="0" smtClean="0"/>
              <a:t>poměrech. I v nyní posuzované </a:t>
            </a:r>
            <a:r>
              <a:rPr lang="cs-CZ" altLang="cs-CZ" sz="1600" i="1" dirty="0"/>
              <a:t>věci se přijetí dcery stěžovatele do základní školy projeví v právní sféře stěžovatele pouze zprostředkovaně při výkonu jeho rodičovské odpovědnosti, respektive v jeho povinnosti platit případné školné či další platby a náklady spojené s docházkou dítěte do základní školy</a:t>
            </a:r>
            <a:r>
              <a:rPr lang="cs-CZ" altLang="cs-CZ" sz="1600" i="1" dirty="0" smtClean="0"/>
              <a:t>. </a:t>
            </a:r>
            <a:r>
              <a:rPr lang="cs-CZ" altLang="cs-CZ" sz="1800" dirty="0"/>
              <a:t>“</a:t>
            </a:r>
            <a:endParaRPr lang="cs-CZ" altLang="cs-CZ" sz="1800" dirty="0"/>
          </a:p>
        </p:txBody>
      </p:sp>
    </p:spTree>
    <p:extLst>
      <p:ext uri="{BB962C8B-B14F-4D97-AF65-F5344CB8AC3E}">
        <p14:creationId xmlns:p14="http://schemas.microsoft.com/office/powerpoint/2010/main" val="3639806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33</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a:t>
            </a:r>
            <a:r>
              <a:rPr lang="cs-CZ" altLang="cs-CZ" sz="1800" dirty="0" smtClean="0"/>
              <a:t>8 </a:t>
            </a:r>
            <a:r>
              <a:rPr lang="cs-CZ" altLang="cs-CZ" sz="1800" dirty="0" smtClean="0"/>
              <a:t>As </a:t>
            </a:r>
            <a:r>
              <a:rPr lang="cs-CZ" altLang="cs-CZ" sz="1800" dirty="0" smtClean="0"/>
              <a:t>154/2014, </a:t>
            </a:r>
            <a:r>
              <a:rPr lang="cs-CZ" altLang="cs-CZ" sz="1800" dirty="0" smtClean="0"/>
              <a:t>č. 1568/2008 Sb. </a:t>
            </a:r>
            <a:r>
              <a:rPr lang="cs-CZ" altLang="cs-CZ" sz="1800" dirty="0"/>
              <a:t>NSS, </a:t>
            </a:r>
            <a:r>
              <a:rPr lang="cs-CZ" altLang="cs-CZ" sz="1800" dirty="0"/>
              <a:t>„</a:t>
            </a:r>
            <a:r>
              <a:rPr lang="cs-CZ" altLang="cs-CZ" sz="1800" i="1" dirty="0">
                <a:solidFill>
                  <a:srgbClr val="FF0000"/>
                </a:solidFill>
              </a:rPr>
              <a:t>Stanovení kritérií pro přijetí do mateřské školy</a:t>
            </a:r>
            <a:r>
              <a:rPr lang="cs-CZ" altLang="cs-CZ" sz="1800" i="1" dirty="0"/>
              <a:t> je autonomním oprávněním ředitelky mateřské školy </a:t>
            </a:r>
            <a:r>
              <a:rPr lang="cs-CZ" altLang="cs-CZ" sz="1800" i="1" dirty="0" smtClean="0"/>
              <a:t>…, </a:t>
            </a:r>
            <a:r>
              <a:rPr lang="cs-CZ" altLang="cs-CZ" sz="1800" i="1" dirty="0"/>
              <a:t>není výsledkem správního řízení, resp. rozhodováním o právech a povinnostech v oblasti státní správy </a:t>
            </a:r>
            <a:r>
              <a:rPr lang="cs-CZ" altLang="cs-CZ" sz="1800" i="1" dirty="0" smtClean="0"/>
              <a:t>… a </a:t>
            </a:r>
            <a:r>
              <a:rPr lang="cs-CZ" altLang="cs-CZ" sz="1800" i="1" dirty="0"/>
              <a:t>nepodléhá tedy přezkumu odvolacím orgánem, a to ani v řízení o přijetí nebo nepřijetí žadatele do mateřské školy</a:t>
            </a:r>
            <a:r>
              <a:rPr lang="cs-CZ" altLang="cs-CZ" sz="1800" i="1" dirty="0" smtClean="0"/>
              <a:t>. Jestliže </a:t>
            </a:r>
            <a:r>
              <a:rPr lang="cs-CZ" altLang="cs-CZ" sz="1800" i="1" dirty="0"/>
              <a:t>žalovaný v řízení o odvolání proti rozhodnutí o nepřijetí do mateřské školy obsahově reinterpretoval kritérium trvalého pobytu namísto správního orgánu prvního stupně, zasáhl tím do stanovení podmínek pro přijetí žadatele do mateřské školy</a:t>
            </a:r>
            <a:r>
              <a:rPr lang="cs-CZ" altLang="cs-CZ" sz="1800" dirty="0" smtClean="0"/>
              <a:t>.“</a:t>
            </a:r>
            <a:endParaRPr lang="cs-CZ" altLang="cs-CZ" sz="1800" dirty="0"/>
          </a:p>
        </p:txBody>
      </p:sp>
    </p:spTree>
    <p:extLst>
      <p:ext uri="{BB962C8B-B14F-4D97-AF65-F5344CB8AC3E}">
        <p14:creationId xmlns:p14="http://schemas.microsoft.com/office/powerpoint/2010/main" val="694370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34</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2 </a:t>
            </a:r>
            <a:r>
              <a:rPr lang="cs-CZ" altLang="cs-CZ" sz="1800" dirty="0" err="1" smtClean="0"/>
              <a:t>Aps</a:t>
            </a:r>
            <a:r>
              <a:rPr lang="cs-CZ" altLang="cs-CZ" sz="1800" dirty="0" smtClean="0"/>
              <a:t> 3/2010, č. 2350/2011 Sb. </a:t>
            </a:r>
            <a:r>
              <a:rPr lang="cs-CZ" altLang="cs-CZ" sz="1800" dirty="0"/>
              <a:t>NSS, </a:t>
            </a:r>
            <a:r>
              <a:rPr lang="cs-CZ" altLang="cs-CZ" sz="1800" dirty="0" smtClean="0"/>
              <a:t>„</a:t>
            </a:r>
            <a:r>
              <a:rPr lang="cs-CZ" altLang="cs-CZ" sz="1800" i="1" dirty="0"/>
              <a:t>Právo na přístup ke </a:t>
            </a:r>
            <a:r>
              <a:rPr lang="cs-CZ" altLang="cs-CZ" sz="1800" i="1" dirty="0">
                <a:solidFill>
                  <a:srgbClr val="FF0000"/>
                </a:solidFill>
              </a:rPr>
              <a:t>školnímu stravování </a:t>
            </a:r>
            <a:r>
              <a:rPr lang="cs-CZ" altLang="cs-CZ" sz="1800" i="1" dirty="0"/>
              <a:t>je veřejným subjektivním právem, o němž přísluší rozhodnout řediteli školy nebo školského zařízení </a:t>
            </a:r>
            <a:r>
              <a:rPr lang="cs-CZ" altLang="cs-CZ" sz="1800" i="1" dirty="0" smtClean="0"/>
              <a:t>… </a:t>
            </a:r>
            <a:r>
              <a:rPr lang="cs-CZ" altLang="cs-CZ" sz="1800" i="1" dirty="0"/>
              <a:t>Z toho ovšem ještě nevyplývá, že žák má právní nárok na to, aby mu byla přímo poskytnuta strava jdoucí nad rámec výživových norem a finančních limitů dle vyhlášky č. 107/2005 Sb., o školním stravování. Není přitom porušením ústavním pořádkem garantované svobody vyznání, pokud je žákovi umožněno, aby si stravu, která je v souladu s náboženským vyznáním nebo světonázorem jeho a jeho zákonných zástupců, přinesl do školy, v době oběda si ji nechal ve školní jídelně ohřát a následně ji zkonzumoval</a:t>
            </a:r>
            <a:r>
              <a:rPr lang="cs-CZ" altLang="cs-CZ" sz="1800" i="1" dirty="0" smtClean="0"/>
              <a:t>.“</a:t>
            </a:r>
            <a:endParaRPr lang="cs-CZ" altLang="cs-CZ" sz="1800" dirty="0"/>
          </a:p>
        </p:txBody>
      </p:sp>
    </p:spTree>
    <p:extLst>
      <p:ext uri="{BB962C8B-B14F-4D97-AF65-F5344CB8AC3E}">
        <p14:creationId xmlns:p14="http://schemas.microsoft.com/office/powerpoint/2010/main" val="4109821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35</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 - maturita</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NSS, </a:t>
            </a:r>
            <a:r>
              <a:rPr lang="cs-CZ" altLang="cs-CZ" sz="1800" dirty="0" err="1" smtClean="0"/>
              <a:t>sp</a:t>
            </a:r>
            <a:r>
              <a:rPr lang="cs-CZ" altLang="cs-CZ" sz="1800" dirty="0" smtClean="0"/>
              <a:t>. zn. 7 As 165/2012, „</a:t>
            </a:r>
            <a:r>
              <a:rPr lang="cs-CZ" altLang="cs-CZ" sz="1800" i="1" dirty="0" smtClean="0"/>
              <a:t>Vyrozumění </a:t>
            </a:r>
            <a:r>
              <a:rPr lang="cs-CZ" altLang="cs-CZ" sz="1800" i="1" dirty="0"/>
              <a:t>ministerstva školství o žádosti o přezkoumání výsledku společné části maturitní zkoušky s výjimkou dílčí zkoušky konané formou písemné práce a ústní formou nebo o přezkoumání rozhodnutí o vyloučení ze zkoušky </a:t>
            </a:r>
            <a:r>
              <a:rPr lang="cs-CZ" altLang="cs-CZ" sz="1800" i="1" dirty="0" smtClean="0">
                <a:solidFill>
                  <a:srgbClr val="FF0000"/>
                </a:solidFill>
              </a:rPr>
              <a:t>je </a:t>
            </a:r>
            <a:r>
              <a:rPr lang="cs-CZ" altLang="cs-CZ" sz="1800" i="1" dirty="0">
                <a:solidFill>
                  <a:srgbClr val="FF0000"/>
                </a:solidFill>
              </a:rPr>
              <a:t>rozhodnutím ve smyslu § 65 odst. 1 s. ř. s. přezkoumatelným ve správním soudnictví </a:t>
            </a:r>
            <a:r>
              <a:rPr lang="cs-CZ" altLang="cs-CZ" sz="1800" i="1" dirty="0"/>
              <a:t>na základě žaloby proti rozhodnutí správního orgánu (§ 65 a násl. s. ř. s</a:t>
            </a:r>
            <a:r>
              <a:rPr lang="cs-CZ" altLang="cs-CZ" sz="1800" i="1" dirty="0" smtClean="0"/>
              <a:t>.). Skutečnost</a:t>
            </a:r>
            <a:r>
              <a:rPr lang="cs-CZ" altLang="cs-CZ" sz="1800" i="1" dirty="0"/>
              <a:t>, že určitá otázka závisí na odborném posouzení, nemůže znamenat, že ji to vylučuje ze soudní kontroly. Pokud by tomu tak bylo, soudní kontrola by v řadě oblastí zcela ztratila smysl, neboť rozhodování veřejné správy se velmi často týká otázek specializovaných, vysoce odborných, a tedy vymykajících se znalostem soudců. K tomu, aby soud dokázal posoudit i takové otázky, má k dispozici příslušné procesní nástroje, které může v rámci dokazování použít, a to odborné vyjádření nebo znalecký posudek (§ 127 o. s. ř. ve spojení s § 64 s. ř. s</a:t>
            </a:r>
            <a:r>
              <a:rPr lang="cs-CZ" altLang="cs-CZ" sz="1800" i="1" dirty="0" smtClean="0"/>
              <a:t>.)</a:t>
            </a:r>
            <a:r>
              <a:rPr lang="cs-CZ" altLang="cs-CZ" sz="1800" dirty="0" smtClean="0"/>
              <a:t>.“</a:t>
            </a:r>
            <a:endParaRPr lang="cs-CZ" altLang="cs-CZ" sz="1800" dirty="0"/>
          </a:p>
        </p:txBody>
      </p:sp>
    </p:spTree>
    <p:extLst>
      <p:ext uri="{BB962C8B-B14F-4D97-AF65-F5344CB8AC3E}">
        <p14:creationId xmlns:p14="http://schemas.microsoft.com/office/powerpoint/2010/main" val="3575258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36</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 - maturita</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smtClean="0"/>
              <a:t>RS NSS, </a:t>
            </a:r>
            <a:r>
              <a:rPr lang="cs-CZ" altLang="cs-CZ" sz="1800" dirty="0" err="1" smtClean="0"/>
              <a:t>sp</a:t>
            </a:r>
            <a:r>
              <a:rPr lang="cs-CZ" altLang="cs-CZ" sz="1800" dirty="0" smtClean="0"/>
              <a:t>. zn. 6 As 68/2012, č. 3104/2014 Sb. NSS, „</a:t>
            </a:r>
            <a:r>
              <a:rPr lang="cs-CZ" altLang="cs-CZ" sz="1800" i="1" dirty="0" smtClean="0"/>
              <a:t>V </a:t>
            </a:r>
            <a:r>
              <a:rPr lang="cs-CZ" altLang="cs-CZ" sz="1800" i="1" dirty="0"/>
              <a:t>řízení o žádosti o přezkoumání výsledku části maturitní zkoušky konané formou didaktického </a:t>
            </a:r>
            <a:r>
              <a:rPr lang="cs-CZ" altLang="cs-CZ" sz="1800" i="1" dirty="0" smtClean="0"/>
              <a:t>testu … je </a:t>
            </a:r>
            <a:r>
              <a:rPr lang="cs-CZ" altLang="cs-CZ" sz="1800" i="1" dirty="0"/>
              <a:t>třeba podle § 180 odst. 1 správního řádu </a:t>
            </a:r>
            <a:r>
              <a:rPr lang="cs-CZ" altLang="cs-CZ" sz="1800" i="1" dirty="0" smtClean="0"/>
              <a:t>… </a:t>
            </a:r>
            <a:r>
              <a:rPr lang="cs-CZ" altLang="cs-CZ" sz="1800" i="1" dirty="0" smtClean="0">
                <a:solidFill>
                  <a:srgbClr val="FF0000"/>
                </a:solidFill>
              </a:rPr>
              <a:t>aplikovat </a:t>
            </a:r>
            <a:r>
              <a:rPr lang="cs-CZ" altLang="cs-CZ" sz="1800" i="1" dirty="0">
                <a:solidFill>
                  <a:srgbClr val="FF0000"/>
                </a:solidFill>
              </a:rPr>
              <a:t>v otázkách, jejichž řešení je nezbytné, správní řád</a:t>
            </a:r>
            <a:r>
              <a:rPr lang="cs-CZ" altLang="cs-CZ" sz="1800" i="1" dirty="0"/>
              <a:t>. Proti rozhodnutí o této žádosti není opravný prostředek přípustný</a:t>
            </a:r>
            <a:r>
              <a:rPr lang="cs-CZ" altLang="cs-CZ" sz="1800" i="1" dirty="0" smtClean="0"/>
              <a:t>. Rozhodnutí </a:t>
            </a:r>
            <a:r>
              <a:rPr lang="cs-CZ" altLang="cs-CZ" sz="1800" i="1" dirty="0"/>
              <a:t>(„vyrozumění“) o žádosti o přezkoumání výsledku části maturitní zkoušky konané formou didaktického testu </a:t>
            </a:r>
            <a:r>
              <a:rPr lang="cs-CZ" altLang="cs-CZ" sz="1800" i="1" dirty="0" smtClean="0"/>
              <a:t>… </a:t>
            </a:r>
            <a:r>
              <a:rPr lang="cs-CZ" altLang="cs-CZ" sz="1800" i="1" dirty="0"/>
              <a:t>je třeba považovat za </a:t>
            </a:r>
            <a:r>
              <a:rPr lang="cs-CZ" altLang="cs-CZ" sz="1800" i="1" dirty="0">
                <a:solidFill>
                  <a:srgbClr val="FF0000"/>
                </a:solidFill>
              </a:rPr>
              <a:t>rozhodnutí podle § 65 odst. 1 s. ř. s</a:t>
            </a:r>
            <a:r>
              <a:rPr lang="cs-CZ" altLang="cs-CZ" sz="1800" i="1" dirty="0" smtClean="0"/>
              <a:t>. Soud </a:t>
            </a:r>
            <a:r>
              <a:rPr lang="cs-CZ" altLang="cs-CZ" sz="1800" i="1" dirty="0"/>
              <a:t>je v řízení o žalobě proti rozhodnutí o žádosti o přezkoumání výsledku části maturitní zkoušky konané formou didaktického testu </a:t>
            </a:r>
            <a:r>
              <a:rPr lang="cs-CZ" altLang="cs-CZ" sz="1800" i="1" dirty="0" smtClean="0"/>
              <a:t>… povinen </a:t>
            </a:r>
            <a:r>
              <a:rPr lang="cs-CZ" altLang="cs-CZ" sz="1800" i="1" dirty="0"/>
              <a:t>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smtClean="0"/>
              <a:t>.“</a:t>
            </a:r>
            <a:endParaRPr lang="cs-CZ" altLang="cs-CZ" sz="1800" dirty="0"/>
          </a:p>
        </p:txBody>
      </p:sp>
    </p:spTree>
    <p:extLst>
      <p:ext uri="{BB962C8B-B14F-4D97-AF65-F5344CB8AC3E}">
        <p14:creationId xmlns:p14="http://schemas.microsoft.com/office/powerpoint/2010/main" val="18420441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37</a:t>
            </a:fld>
            <a:endParaRPr lang="cs-CZ" altLang="cs-CZ"/>
          </a:p>
        </p:txBody>
      </p:sp>
      <p:sp>
        <p:nvSpPr>
          <p:cNvPr id="96258" name="Rectangle 2"/>
          <p:cNvSpPr>
            <a:spLocks noGrp="1" noChangeArrowheads="1"/>
          </p:cNvSpPr>
          <p:nvPr>
            <p:ph type="title"/>
          </p:nvPr>
        </p:nvSpPr>
        <p:spPr/>
        <p:txBody>
          <a:bodyPr/>
          <a:lstStyle/>
          <a:p>
            <a:r>
              <a:rPr lang="cs-CZ" altLang="cs-CZ" dirty="0" smtClean="0"/>
              <a:t>Soudní přezkum - maturita</a:t>
            </a:r>
            <a:endParaRPr lang="cs-CZ" altLang="cs-CZ" dirty="0"/>
          </a:p>
        </p:txBody>
      </p:sp>
      <p:sp>
        <p:nvSpPr>
          <p:cNvPr id="96259" name="Rectangle 3"/>
          <p:cNvSpPr>
            <a:spLocks noGrp="1" noChangeArrowheads="1"/>
          </p:cNvSpPr>
          <p:nvPr>
            <p:ph type="body" idx="1"/>
          </p:nvPr>
        </p:nvSpPr>
        <p:spPr/>
        <p:txBody>
          <a:bodyPr/>
          <a:lstStyle/>
          <a:p>
            <a:pPr algn="just"/>
            <a:r>
              <a:rPr lang="cs-CZ" altLang="cs-CZ" sz="1800" dirty="0" err="1" smtClean="0"/>
              <a:t>MěS</a:t>
            </a:r>
            <a:r>
              <a:rPr lang="cs-CZ" altLang="cs-CZ" sz="1800" dirty="0" smtClean="0"/>
              <a:t> Praha, </a:t>
            </a:r>
            <a:r>
              <a:rPr lang="cs-CZ" altLang="cs-CZ" sz="1800" dirty="0" err="1" smtClean="0"/>
              <a:t>sp</a:t>
            </a:r>
            <a:r>
              <a:rPr lang="cs-CZ" altLang="cs-CZ" sz="1800" dirty="0" smtClean="0"/>
              <a:t>. zn. 3 A 135/2016 – řeši</a:t>
            </a:r>
            <a:r>
              <a:rPr lang="cs-CZ" altLang="cs-CZ" sz="1800" dirty="0"/>
              <a:t>l </a:t>
            </a:r>
            <a:r>
              <a:rPr lang="cs-CZ" altLang="cs-CZ" sz="1800" dirty="0" smtClean="0"/>
              <a:t>takovouto žalobu</a:t>
            </a:r>
            <a:r>
              <a:rPr lang="cs-CZ" altLang="cs-CZ" sz="1800" dirty="0"/>
              <a:t>: </a:t>
            </a:r>
            <a:r>
              <a:rPr lang="cs-CZ" altLang="cs-CZ" sz="1800" dirty="0" smtClean="0"/>
              <a:t>„</a:t>
            </a:r>
            <a:r>
              <a:rPr lang="cs-CZ" altLang="cs-CZ" sz="1800" i="1" dirty="0" smtClean="0"/>
              <a:t>úloha </a:t>
            </a:r>
            <a:r>
              <a:rPr lang="cs-CZ" altLang="cs-CZ" sz="1800" i="1" dirty="0"/>
              <a:t>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smtClean="0"/>
              <a:t>.“</a:t>
            </a:r>
          </a:p>
          <a:p>
            <a:pPr algn="just"/>
            <a:r>
              <a:rPr lang="cs-CZ" altLang="cs-CZ" sz="1800" dirty="0" err="1" smtClean="0"/>
              <a:t>MěS</a:t>
            </a:r>
            <a:r>
              <a:rPr lang="cs-CZ" altLang="cs-CZ" sz="1800" dirty="0" smtClean="0"/>
              <a:t> Praha, </a:t>
            </a:r>
            <a:r>
              <a:rPr lang="cs-CZ" altLang="cs-CZ" sz="1800" dirty="0" err="1" smtClean="0"/>
              <a:t>sp</a:t>
            </a:r>
            <a:r>
              <a:rPr lang="cs-CZ" altLang="cs-CZ" sz="1800" dirty="0" smtClean="0"/>
              <a:t>. zn. 6 A 116/2012 – řešil </a:t>
            </a:r>
            <a:r>
              <a:rPr lang="cs-CZ" altLang="cs-CZ" sz="1800" dirty="0"/>
              <a:t>tuto žalobu: </a:t>
            </a:r>
            <a:r>
              <a:rPr lang="cs-CZ" altLang="cs-CZ" sz="1800" dirty="0" smtClean="0"/>
              <a:t>„</a:t>
            </a:r>
            <a:r>
              <a:rPr lang="cs-CZ" altLang="cs-CZ" sz="1800" i="1" dirty="0" smtClean="0"/>
              <a:t>u </a:t>
            </a:r>
            <a:r>
              <a:rPr lang="cs-CZ" altLang="cs-CZ" sz="1800" i="1" dirty="0"/>
              <a:t>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smtClean="0"/>
              <a:t>.“</a:t>
            </a:r>
            <a:endParaRPr lang="cs-CZ" altLang="cs-CZ" sz="1800" dirty="0"/>
          </a:p>
        </p:txBody>
      </p:sp>
    </p:spTree>
    <p:extLst>
      <p:ext uri="{BB962C8B-B14F-4D97-AF65-F5344CB8AC3E}">
        <p14:creationId xmlns:p14="http://schemas.microsoft.com/office/powerpoint/2010/main" val="1584956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Ústavní a mezinárodně právní východiska a zakotvení </a:t>
            </a:r>
            <a:endParaRPr lang="cs-CZ" dirty="0"/>
          </a:p>
        </p:txBody>
      </p:sp>
      <p:sp>
        <p:nvSpPr>
          <p:cNvPr id="3" name="Zástupný symbol pro obsah 2"/>
          <p:cNvSpPr>
            <a:spLocks noGrp="1"/>
          </p:cNvSpPr>
          <p:nvPr>
            <p:ph idx="1"/>
          </p:nvPr>
        </p:nvSpPr>
        <p:spPr/>
        <p:txBody>
          <a:bodyPr/>
          <a:lstStyle/>
          <a:p>
            <a:pPr algn="just"/>
            <a:r>
              <a:rPr lang="cs-CZ" sz="1800" b="1" dirty="0" smtClean="0"/>
              <a:t>Mezinárodní právo: </a:t>
            </a:r>
            <a:r>
              <a:rPr lang="cs-CZ" sz="1800" dirty="0" smtClean="0"/>
              <a:t>Mezinárodní pakt o hospodářských, sociálních a kulturních právech (č. 120/1976 Sb.), Úmluva o právech dítěte (č. 104/1991 Sb.)</a:t>
            </a:r>
          </a:p>
          <a:p>
            <a:pPr algn="just"/>
            <a:r>
              <a:rPr lang="cs-CZ" sz="1800" b="1" dirty="0" smtClean="0"/>
              <a:t>Ústavní právo: </a:t>
            </a:r>
          </a:p>
          <a:p>
            <a:pPr lvl="1" algn="just"/>
            <a:r>
              <a:rPr lang="cs-CZ" sz="1800" dirty="0" smtClean="0"/>
              <a:t>čl. 15/2 LZPS</a:t>
            </a:r>
          </a:p>
          <a:p>
            <a:pPr lvl="1" algn="just"/>
            <a:r>
              <a:rPr lang="cs-CZ" sz="1800" dirty="0" smtClean="0">
                <a:solidFill>
                  <a:srgbClr val="FF0000"/>
                </a:solidFill>
              </a:rPr>
              <a:t>čl. 33 LZPS </a:t>
            </a:r>
            <a:r>
              <a:rPr lang="cs-CZ" sz="1800" dirty="0" smtClean="0"/>
              <a:t>(+ </a:t>
            </a:r>
            <a:r>
              <a:rPr lang="cs-CZ" sz="1800" b="1" dirty="0" smtClean="0"/>
              <a:t>čl. 41/1 </a:t>
            </a:r>
            <a:r>
              <a:rPr lang="cs-CZ" sz="1800" dirty="0" smtClean="0"/>
              <a:t>lze se domáhat v mezích zákonů, které tato práva provádějí)</a:t>
            </a:r>
            <a:endParaRPr lang="cs-CZ" sz="1800" dirty="0"/>
          </a:p>
          <a:p>
            <a:pPr marL="914400" lvl="1" indent="-457200" algn="just">
              <a:buAutoNum type="arabicParenR"/>
            </a:pPr>
            <a:r>
              <a:rPr lang="cs-CZ" sz="1800" b="1" dirty="0" smtClean="0"/>
              <a:t>Právo na vzdělání </a:t>
            </a:r>
            <a:r>
              <a:rPr lang="cs-CZ" sz="1800" dirty="0" smtClean="0"/>
              <a:t>(= povinnost umožnit) a </a:t>
            </a:r>
            <a:r>
              <a:rPr lang="cs-CZ" sz="1800" b="1" dirty="0" smtClean="0"/>
              <a:t>povinná školní docházka</a:t>
            </a:r>
          </a:p>
          <a:p>
            <a:pPr marL="914400" lvl="1" indent="-457200" algn="just">
              <a:buAutoNum type="arabicParenR"/>
            </a:pPr>
            <a:r>
              <a:rPr lang="cs-CZ" sz="1800" b="1" dirty="0" smtClean="0"/>
              <a:t>Právo na bezplatné vzdělání </a:t>
            </a:r>
            <a:r>
              <a:rPr lang="cs-CZ" sz="1800" dirty="0" smtClean="0"/>
              <a:t>na </a:t>
            </a:r>
            <a:r>
              <a:rPr lang="cs-CZ" sz="1800" b="1" dirty="0" smtClean="0"/>
              <a:t>ZŠ a SŠ </a:t>
            </a:r>
            <a:r>
              <a:rPr lang="cs-CZ" sz="1800" dirty="0" smtClean="0"/>
              <a:t>- limity</a:t>
            </a:r>
          </a:p>
          <a:p>
            <a:pPr marL="914400" lvl="1" indent="-457200" algn="just">
              <a:buAutoNum type="arabicParenR"/>
            </a:pPr>
            <a:r>
              <a:rPr lang="cs-CZ" sz="1800" b="1" dirty="0" smtClean="0"/>
              <a:t>Právo na vzdělání na VŠ </a:t>
            </a:r>
            <a:r>
              <a:rPr lang="cs-CZ" sz="1800" dirty="0" smtClean="0"/>
              <a:t>podle </a:t>
            </a:r>
            <a:r>
              <a:rPr lang="cs-CZ" sz="1800" b="1" dirty="0" smtClean="0"/>
              <a:t>schopností občana a možností společnosti</a:t>
            </a:r>
          </a:p>
          <a:p>
            <a:pPr marL="914400" lvl="1" indent="-457200" algn="just">
              <a:buAutoNum type="arabicParenR"/>
            </a:pPr>
            <a:r>
              <a:rPr lang="cs-CZ" sz="1800" b="1" dirty="0" smtClean="0"/>
              <a:t>Školné</a:t>
            </a:r>
            <a:r>
              <a:rPr lang="cs-CZ" sz="1800" dirty="0" smtClean="0"/>
              <a:t> na jiných než státních školách</a:t>
            </a: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55668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Ústavní a mezinárodně právní východiska a zakotvení </a:t>
            </a:r>
            <a:endParaRPr lang="cs-CZ" dirty="0"/>
          </a:p>
        </p:txBody>
      </p:sp>
      <p:sp>
        <p:nvSpPr>
          <p:cNvPr id="3" name="Zástupný symbol pro obsah 2"/>
          <p:cNvSpPr>
            <a:spLocks noGrp="1"/>
          </p:cNvSpPr>
          <p:nvPr>
            <p:ph idx="1"/>
          </p:nvPr>
        </p:nvSpPr>
        <p:spPr/>
        <p:txBody>
          <a:bodyPr/>
          <a:lstStyle/>
          <a:p>
            <a:pPr algn="just"/>
            <a:r>
              <a:rPr lang="cs-CZ" sz="1800" dirty="0" err="1" smtClean="0"/>
              <a:t>Pl</a:t>
            </a:r>
            <a:r>
              <a:rPr lang="cs-CZ" sz="1800" dirty="0" smtClean="0"/>
              <a:t>. </a:t>
            </a:r>
            <a:r>
              <a:rPr lang="cs-CZ" sz="1800" dirty="0"/>
              <a:t>ÚS </a:t>
            </a:r>
            <a:r>
              <a:rPr lang="cs-CZ" sz="1800" dirty="0" smtClean="0"/>
              <a:t>25/94, </a:t>
            </a:r>
            <a:r>
              <a:rPr lang="cs-CZ" sz="1800" dirty="0"/>
              <a:t>„</a:t>
            </a:r>
            <a:r>
              <a:rPr lang="cs-CZ" sz="1800" i="1" dirty="0">
                <a:solidFill>
                  <a:srgbClr val="FF0000"/>
                </a:solidFill>
              </a:rPr>
              <a:t>Bezplatnost vzdělání </a:t>
            </a:r>
            <a:r>
              <a:rPr lang="cs-CZ" sz="1800" i="1" dirty="0"/>
              <a:t>znamená, že stát nese náklady na zřizování škol a školských zařízení, na jejich provoz a údržbu, především však </a:t>
            </a:r>
            <a:r>
              <a:rPr lang="cs-CZ" sz="1800" i="1" dirty="0">
                <a:solidFill>
                  <a:srgbClr val="FF0000"/>
                </a:solidFill>
              </a:rPr>
              <a:t>nevyžaduje tzv. školné, tedy poskytování vzdělání na základním a středním stupni za úplatu</a:t>
            </a:r>
            <a:r>
              <a:rPr lang="cs-CZ" sz="1800" i="1" dirty="0"/>
              <a:t>. Bezplatnost vzdělání </a:t>
            </a:r>
            <a:r>
              <a:rPr lang="cs-CZ" sz="1800" b="1" i="1" dirty="0"/>
              <a:t>nemůže spočívat v tom, že stát ponese veškeré náklady</a:t>
            </a:r>
            <a:r>
              <a:rPr lang="cs-CZ" sz="1800" i="1" dirty="0"/>
              <a:t> v souvislosti s realizací práva na vzdělání</a:t>
            </a:r>
            <a:r>
              <a:rPr lang="cs-CZ" sz="1800" dirty="0" smtClean="0"/>
              <a:t>.“</a:t>
            </a:r>
          </a:p>
          <a:p>
            <a:pPr algn="just"/>
            <a:r>
              <a:rPr lang="cs-CZ" sz="1800" dirty="0" err="1"/>
              <a:t>Pl</a:t>
            </a:r>
            <a:r>
              <a:rPr lang="cs-CZ" sz="1800" dirty="0"/>
              <a:t>. ÚS </a:t>
            </a:r>
            <a:r>
              <a:rPr lang="cs-CZ" sz="1800" dirty="0" smtClean="0"/>
              <a:t>35/93, </a:t>
            </a:r>
            <a:r>
              <a:rPr lang="cs-CZ" sz="1800" dirty="0"/>
              <a:t>„</a:t>
            </a:r>
            <a:r>
              <a:rPr lang="cs-CZ" sz="1800" i="1" dirty="0">
                <a:solidFill>
                  <a:srgbClr val="FF0000"/>
                </a:solidFill>
              </a:rPr>
              <a:t>Právo na bezplatné základní a středoškolské vzdělání</a:t>
            </a:r>
            <a:r>
              <a:rPr lang="cs-CZ" sz="1800" i="1" dirty="0"/>
              <a:t>,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r>
              <a:rPr lang="cs-CZ" sz="1800" dirty="0"/>
              <a:t>.“ </a:t>
            </a:r>
          </a:p>
          <a:p>
            <a:pPr algn="just"/>
            <a:r>
              <a:rPr lang="cs-CZ" sz="1800" dirty="0" err="1" smtClean="0"/>
              <a:t>Pl</a:t>
            </a:r>
            <a:r>
              <a:rPr lang="cs-CZ" sz="1800" dirty="0" smtClean="0"/>
              <a:t>. </a:t>
            </a:r>
            <a:r>
              <a:rPr lang="cs-CZ" sz="1800" dirty="0"/>
              <a:t>ÚS </a:t>
            </a:r>
            <a:r>
              <a:rPr lang="cs-CZ" sz="1800" dirty="0" smtClean="0"/>
              <a:t>32/95, </a:t>
            </a:r>
            <a:r>
              <a:rPr lang="cs-CZ" sz="1800" dirty="0"/>
              <a:t>„</a:t>
            </a:r>
            <a:r>
              <a:rPr lang="cs-CZ" sz="1800" i="1" dirty="0">
                <a:solidFill>
                  <a:srgbClr val="FF0000"/>
                </a:solidFill>
              </a:rPr>
              <a:t>Právo na vzdělání na vysoké škole nelze chápat jako základní právo v tom smyslu, že by každý byl oprávněn studovat na vysoké škole, jakou si sám zvolí, a že by stát byl povinen zaručit komukoliv takové vzdělání, jaké si přeje</a:t>
            </a:r>
            <a:r>
              <a:rPr lang="cs-CZ" sz="1800" dirty="0" smtClean="0"/>
              <a:t>.“ </a:t>
            </a:r>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58650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96258" name="Rectangle 2"/>
          <p:cNvSpPr>
            <a:spLocks noGrp="1" noChangeArrowheads="1"/>
          </p:cNvSpPr>
          <p:nvPr>
            <p:ph type="title"/>
          </p:nvPr>
        </p:nvSpPr>
        <p:spPr/>
        <p:txBody>
          <a:bodyPr/>
          <a:lstStyle/>
          <a:p>
            <a:r>
              <a:rPr lang="cs-CZ" altLang="cs-CZ" dirty="0" smtClean="0"/>
              <a:t>Právní úprava</a:t>
            </a:r>
            <a:endParaRPr lang="cs-CZ" altLang="cs-CZ" dirty="0"/>
          </a:p>
        </p:txBody>
      </p:sp>
      <p:sp>
        <p:nvSpPr>
          <p:cNvPr id="96259" name="Rectangle 3"/>
          <p:cNvSpPr>
            <a:spLocks noGrp="1" noChangeArrowheads="1"/>
          </p:cNvSpPr>
          <p:nvPr>
            <p:ph type="body" idx="1"/>
          </p:nvPr>
        </p:nvSpPr>
        <p:spPr/>
        <p:txBody>
          <a:bodyPr/>
          <a:lstStyle/>
          <a:p>
            <a:pPr algn="just"/>
            <a:r>
              <a:rPr lang="cs-CZ" sz="1800" b="1" dirty="0" smtClean="0"/>
              <a:t>Zákon </a:t>
            </a:r>
            <a:r>
              <a:rPr lang="cs-CZ" sz="1800" b="1" dirty="0"/>
              <a:t>č. 561/2004 Sb., o předškolním, základním, středním, </a:t>
            </a:r>
            <a:r>
              <a:rPr lang="cs-CZ" sz="1800" b="1" dirty="0" smtClean="0"/>
              <a:t>vyšším odborném </a:t>
            </a:r>
            <a:r>
              <a:rPr lang="cs-CZ" sz="1800" b="1" dirty="0"/>
              <a:t>a jiném vzdělávání (školský zákon)</a:t>
            </a:r>
          </a:p>
          <a:p>
            <a:pPr algn="just"/>
            <a:r>
              <a:rPr lang="cs-CZ" sz="1800" dirty="0" smtClean="0"/>
              <a:t>Zákon </a:t>
            </a:r>
            <a:r>
              <a:rPr lang="cs-CZ" sz="1800" dirty="0"/>
              <a:t>č. 563/2004 Sb., o pedagogických pracovnících a o změně </a:t>
            </a:r>
            <a:r>
              <a:rPr lang="cs-CZ" sz="1800" dirty="0" smtClean="0"/>
              <a:t>některých zákonů </a:t>
            </a:r>
          </a:p>
          <a:p>
            <a:pPr algn="just"/>
            <a:r>
              <a:rPr lang="cs-CZ" sz="1800" dirty="0" smtClean="0"/>
              <a:t>zákon </a:t>
            </a:r>
            <a:r>
              <a:rPr lang="cs-CZ" sz="1800" dirty="0"/>
              <a:t>č. 306/1999 Sb., o poskytování dotací soukromým školám</a:t>
            </a:r>
            <a:r>
              <a:rPr lang="cs-CZ" sz="1800" dirty="0" smtClean="0"/>
              <a:t>, předškolním </a:t>
            </a:r>
            <a:r>
              <a:rPr lang="cs-CZ" sz="1800" dirty="0"/>
              <a:t>a školským zařízením</a:t>
            </a:r>
          </a:p>
          <a:p>
            <a:pPr algn="just"/>
            <a:r>
              <a:rPr lang="cs-CZ" sz="1800" dirty="0" smtClean="0"/>
              <a:t>Zákon </a:t>
            </a:r>
            <a:r>
              <a:rPr lang="cs-CZ" sz="1800" dirty="0"/>
              <a:t>č. 109/2002 Sb., o výkonu ústavní výchovy nebo ochranné výchovy </a:t>
            </a:r>
            <a:r>
              <a:rPr lang="cs-CZ" sz="1800" dirty="0" smtClean="0"/>
              <a:t>ve školských </a:t>
            </a:r>
            <a:r>
              <a:rPr lang="cs-CZ" sz="1800" dirty="0"/>
              <a:t>zařízeních a o preventivně výchovné péči ve školských </a:t>
            </a:r>
            <a:r>
              <a:rPr lang="cs-CZ" sz="1800" dirty="0" smtClean="0"/>
              <a:t>zařízeních a </a:t>
            </a:r>
            <a:r>
              <a:rPr lang="cs-CZ" sz="1800" dirty="0"/>
              <a:t>o změně dalších </a:t>
            </a:r>
            <a:r>
              <a:rPr lang="cs-CZ" sz="1800" dirty="0" smtClean="0"/>
              <a:t>zákonů</a:t>
            </a:r>
          </a:p>
          <a:p>
            <a:pPr algn="just"/>
            <a:r>
              <a:rPr lang="cs-CZ" altLang="cs-CZ" sz="1800" dirty="0"/>
              <a:t>Vyhláška č. </a:t>
            </a:r>
            <a:r>
              <a:rPr lang="cs-CZ" altLang="cs-CZ" sz="1800" dirty="0" smtClean="0"/>
              <a:t>353/2016 </a:t>
            </a:r>
            <a:r>
              <a:rPr lang="cs-CZ" altLang="cs-CZ" sz="1800" dirty="0"/>
              <a:t>Sb., </a:t>
            </a:r>
            <a:r>
              <a:rPr lang="cs-CZ" altLang="cs-CZ" sz="1800" dirty="0"/>
              <a:t>o přijímacím řízení ke střednímu </a:t>
            </a:r>
            <a:r>
              <a:rPr lang="cs-CZ" altLang="cs-CZ" sz="1800" dirty="0" smtClean="0"/>
              <a:t>vzdělávání</a:t>
            </a:r>
          </a:p>
          <a:p>
            <a:pPr algn="just"/>
            <a:r>
              <a:rPr lang="cs-CZ" sz="1800" dirty="0" smtClean="0"/>
              <a:t>Vyhláška </a:t>
            </a:r>
            <a:r>
              <a:rPr lang="cs-CZ" sz="1800" dirty="0"/>
              <a:t>č. 10/2005 Sb., o vyšším odborném vzdělávání</a:t>
            </a:r>
            <a:endParaRPr lang="cs-CZ" altLang="cs-CZ" sz="1800" dirty="0"/>
          </a:p>
          <a:p>
            <a:pPr algn="just"/>
            <a:r>
              <a:rPr lang="cs-CZ" sz="1800" dirty="0" smtClean="0"/>
              <a:t>Vyhláška </a:t>
            </a:r>
            <a:r>
              <a:rPr lang="cs-CZ" sz="1800" dirty="0"/>
              <a:t>č. 13/2005 Sb., o středním vzdělávání a vzdělávání v konzervatoři</a:t>
            </a:r>
          </a:p>
          <a:p>
            <a:pPr marL="0" indent="0" algn="just">
              <a:buNone/>
            </a:pPr>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96258" name="Rectangle 2"/>
          <p:cNvSpPr>
            <a:spLocks noGrp="1" noChangeArrowheads="1"/>
          </p:cNvSpPr>
          <p:nvPr>
            <p:ph type="title"/>
          </p:nvPr>
        </p:nvSpPr>
        <p:spPr/>
        <p:txBody>
          <a:bodyPr/>
          <a:lstStyle/>
          <a:p>
            <a:r>
              <a:rPr lang="cs-CZ" altLang="cs-CZ" dirty="0" smtClean="0"/>
              <a:t>Právní úprava</a:t>
            </a:r>
            <a:endParaRPr lang="cs-CZ" altLang="cs-CZ" dirty="0"/>
          </a:p>
        </p:txBody>
      </p:sp>
      <p:sp>
        <p:nvSpPr>
          <p:cNvPr id="96259" name="Rectangle 3"/>
          <p:cNvSpPr>
            <a:spLocks noGrp="1" noChangeArrowheads="1"/>
          </p:cNvSpPr>
          <p:nvPr>
            <p:ph type="body" idx="1"/>
          </p:nvPr>
        </p:nvSpPr>
        <p:spPr/>
        <p:txBody>
          <a:bodyPr/>
          <a:lstStyle/>
          <a:p>
            <a:pPr algn="just"/>
            <a:r>
              <a:rPr lang="cs-CZ" sz="1800" dirty="0"/>
              <a:t>Vyhláška č. 14/2005 Sb., o předškolním vzdělávání</a:t>
            </a:r>
          </a:p>
          <a:p>
            <a:pPr algn="just"/>
            <a:r>
              <a:rPr lang="pl-PL" sz="1800" dirty="0"/>
              <a:t>Vyhláška č. 16/2005 Sb., o organizaci školního roku</a:t>
            </a:r>
          </a:p>
          <a:p>
            <a:pPr algn="just"/>
            <a:r>
              <a:rPr lang="cs-CZ" sz="1800" dirty="0" smtClean="0"/>
              <a:t>Vyhláška </a:t>
            </a:r>
            <a:r>
              <a:rPr lang="cs-CZ" sz="1800" dirty="0"/>
              <a:t>č. 47/2005 Sb., o ukončování vzdělávání ve středních školách závěrečnou zkouškou a o ukončování vzdělávání v konzervatoři absolutoriem</a:t>
            </a:r>
          </a:p>
          <a:p>
            <a:pPr algn="just"/>
            <a:r>
              <a:rPr lang="cs-CZ" sz="1800" dirty="0"/>
              <a:t>Vyhláška č. 48/2005 Sb., o základním vzdělávání a některých náležitostech plnění povinné školní docházky</a:t>
            </a:r>
          </a:p>
          <a:p>
            <a:pPr algn="just"/>
            <a:r>
              <a:rPr lang="cs-CZ" altLang="cs-CZ" sz="1800" dirty="0" smtClean="0"/>
              <a:t>Vyhláška č. </a:t>
            </a:r>
            <a:r>
              <a:rPr lang="cs-CZ" altLang="cs-CZ" sz="1800" dirty="0"/>
              <a:t>107/2005 Sb., o školním </a:t>
            </a:r>
            <a:r>
              <a:rPr lang="cs-CZ" altLang="cs-CZ" sz="1800" dirty="0" smtClean="0"/>
              <a:t>stravování</a:t>
            </a:r>
          </a:p>
          <a:p>
            <a:pPr algn="just"/>
            <a:r>
              <a:rPr lang="cs-CZ" altLang="cs-CZ" sz="1800" dirty="0" smtClean="0"/>
              <a:t>Vyhláška č. </a:t>
            </a:r>
            <a:r>
              <a:rPr lang="cs-CZ" altLang="cs-CZ" sz="1800" dirty="0"/>
              <a:t>492/2005 Sb., o krajských </a:t>
            </a:r>
            <a:r>
              <a:rPr lang="cs-CZ" altLang="cs-CZ" sz="1800" dirty="0" smtClean="0"/>
              <a:t>normativech</a:t>
            </a:r>
          </a:p>
          <a:p>
            <a:pPr algn="just"/>
            <a:r>
              <a:rPr lang="cs-CZ" altLang="cs-CZ" sz="1800" dirty="0" smtClean="0"/>
              <a:t>Vyhláška č. </a:t>
            </a:r>
            <a:r>
              <a:rPr lang="cs-CZ" altLang="cs-CZ" sz="1800" dirty="0"/>
              <a:t>177/2009 Sb., o bližších podmínkách ukončování vzdělávání ve středních školách maturitní </a:t>
            </a:r>
            <a:r>
              <a:rPr lang="cs-CZ" altLang="cs-CZ" sz="1800" dirty="0" smtClean="0"/>
              <a:t>zkouškou</a:t>
            </a:r>
          </a:p>
          <a:p>
            <a:pPr algn="just"/>
            <a:r>
              <a:rPr lang="cs-CZ" altLang="cs-CZ" sz="1800" dirty="0" smtClean="0"/>
              <a:t>Vyhláška č. </a:t>
            </a:r>
            <a:r>
              <a:rPr lang="cs-CZ" altLang="cs-CZ" sz="1800" dirty="0"/>
              <a:t>3/2015 Sb., o některých dokladech o </a:t>
            </a:r>
            <a:r>
              <a:rPr lang="cs-CZ" altLang="cs-CZ" sz="1800" dirty="0" smtClean="0"/>
              <a:t>vzdělání</a:t>
            </a:r>
          </a:p>
          <a:p>
            <a:pPr algn="just"/>
            <a:r>
              <a:rPr lang="cs-CZ" altLang="cs-CZ" sz="1800" dirty="0" smtClean="0"/>
              <a:t>Vyhláška č. </a:t>
            </a:r>
            <a:r>
              <a:rPr lang="cs-CZ" altLang="cs-CZ" sz="1800" dirty="0"/>
              <a:t>27/2016 Sb., o vzdělávání žáků se speciálními vzdělávacími potřebami a žáků nadaných</a:t>
            </a:r>
          </a:p>
        </p:txBody>
      </p:sp>
    </p:spTree>
    <p:extLst>
      <p:ext uri="{BB962C8B-B14F-4D97-AF65-F5344CB8AC3E}">
        <p14:creationId xmlns:p14="http://schemas.microsoft.com/office/powerpoint/2010/main" val="384555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Právní úprava</a:t>
            </a:r>
            <a:endParaRPr lang="cs-CZ" dirty="0"/>
          </a:p>
        </p:txBody>
      </p:sp>
      <p:sp>
        <p:nvSpPr>
          <p:cNvPr id="3" name="Zástupný symbol pro obsah 2"/>
          <p:cNvSpPr>
            <a:spLocks noGrp="1"/>
          </p:cNvSpPr>
          <p:nvPr>
            <p:ph idx="1"/>
          </p:nvPr>
        </p:nvSpPr>
        <p:spPr/>
        <p:txBody>
          <a:bodyPr/>
          <a:lstStyle/>
          <a:p>
            <a:pPr algn="just"/>
            <a:r>
              <a:rPr lang="cs-CZ" sz="1800" dirty="0" smtClean="0"/>
              <a:t>Vyhláška č. 282/2016 </a:t>
            </a:r>
            <a:r>
              <a:rPr lang="cs-CZ" sz="1800" dirty="0"/>
              <a:t>Sb. o požadavcích na potraviny, pro které je přípustná reklama a které lze nabízet k prodeji a prodávat ve školách a školských </a:t>
            </a:r>
            <a:r>
              <a:rPr lang="cs-CZ" sz="1800" dirty="0" smtClean="0"/>
              <a:t>zařízeních</a:t>
            </a:r>
          </a:p>
          <a:p>
            <a:pPr algn="just"/>
            <a:r>
              <a:rPr lang="cs-CZ" sz="1800" dirty="0"/>
              <a:t>Nařízení vlády č. 445/2016 Sb. o stanovení oborů vzdělání, v nichž je matematika zkušebním předmětem společné části maturitní zkoušky</a:t>
            </a: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374678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NSS, </a:t>
            </a:r>
            <a:r>
              <a:rPr lang="cs-CZ" dirty="0" err="1" smtClean="0"/>
              <a:t>sp</a:t>
            </a:r>
            <a:r>
              <a:rPr lang="cs-CZ" dirty="0" smtClean="0"/>
              <a:t>. zn. 1 As 160/2012, č. 2812/2013 Sb. NSS</a:t>
            </a:r>
            <a:endParaRPr lang="cs-CZ" dirty="0"/>
          </a:p>
        </p:txBody>
      </p:sp>
      <p:sp>
        <p:nvSpPr>
          <p:cNvPr id="3" name="Zástupný symbol pro obsah 2"/>
          <p:cNvSpPr>
            <a:spLocks noGrp="1"/>
          </p:cNvSpPr>
          <p:nvPr>
            <p:ph idx="1"/>
          </p:nvPr>
        </p:nvSpPr>
        <p:spPr/>
        <p:txBody>
          <a:bodyPr/>
          <a:lstStyle/>
          <a:p>
            <a:pPr marL="0" indent="0" algn="just">
              <a:buNone/>
            </a:pPr>
            <a:r>
              <a:rPr lang="cs-CZ" dirty="0" smtClean="0"/>
              <a:t>„</a:t>
            </a:r>
            <a:r>
              <a:rPr lang="cs-CZ" i="1" dirty="0" smtClean="0"/>
              <a:t>problematickou právní úpravu obsaženou ve školském zákoně, v níž se těžko orientují nejen děti, žáci, studenti a jejich rodiče, ale též školy a školská zařízení</a:t>
            </a:r>
            <a:r>
              <a:rPr lang="cs-CZ" dirty="0" smtClean="0"/>
              <a:t>“.</a:t>
            </a: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898444473"/>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501</TotalTime>
  <Words>4256</Words>
  <Application>Microsoft Office PowerPoint</Application>
  <PresentationFormat>Předvádění na obrazovce (4:3)</PresentationFormat>
  <Paragraphs>259</Paragraphs>
  <Slides>37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37</vt:i4>
      </vt:variant>
    </vt:vector>
  </HeadingPairs>
  <TitlesOfParts>
    <vt:vector size="41" baseType="lpstr">
      <vt:lpstr>Arial</vt:lpstr>
      <vt:lpstr>Tahoma</vt:lpstr>
      <vt:lpstr>Wingdings</vt:lpstr>
      <vt:lpstr>Prezentace_MU_CZ</vt:lpstr>
      <vt:lpstr>SPRÁVA ŠKOLSTVÍ I.  Základní charakteristika, orgány a organizace správy na úseku základního a středního školství; vzdělávací soustava (zejm. mateřské školy, základní školy, střední školy); práva a povinnosti dětí a jejich zákonných zástupců; procesní aspekty řízení ve věcech na úseku základního a středního školství.  JUDr. Lukáš Potěšil, Ph.D. </vt:lpstr>
      <vt:lpstr>Správa školství</vt:lpstr>
      <vt:lpstr>NSS, sp. zn. 2 As 60/2006, č. 1163/2007 Sb. NSS</vt:lpstr>
      <vt:lpstr>Ústavní a mezinárodně právní východiska a zakotvení </vt:lpstr>
      <vt:lpstr>Ústavní a mezinárodně právní východiska a zakotvení </vt:lpstr>
      <vt:lpstr>Právní úprava</vt:lpstr>
      <vt:lpstr>Právní úprava</vt:lpstr>
      <vt:lpstr>Právní úprava</vt:lpstr>
      <vt:lpstr>NSS, sp. zn. 1 As 160/2012, č. 2812/2013 Sb. NSS</vt:lpstr>
      <vt:lpstr>Orgány a organizace na úseku školství</vt:lpstr>
      <vt:lpstr>Orgány a organizace na úseku školství</vt:lpstr>
      <vt:lpstr>Orgány a organizace na úseku školství</vt:lpstr>
      <vt:lpstr>Školský zákon</vt:lpstr>
      <vt:lpstr>Zásady vzdělávání (§ 2 ŠZ)</vt:lpstr>
      <vt:lpstr>Cíle vzdělávání (§ 2 ŠZ)</vt:lpstr>
      <vt:lpstr>Systém vzdělávacích programů</vt:lpstr>
      <vt:lpstr>Vzdělávací soustava</vt:lpstr>
      <vt:lpstr>Školský rejstřík (§ 141 ŠZ)</vt:lpstr>
      <vt:lpstr>Hodnocení škol (§ 12 ŠZ)</vt:lpstr>
      <vt:lpstr>Práva žáků, studentů a jejich zákonných zástupců (§ 21 ŠZ)</vt:lpstr>
      <vt:lpstr>Povinnosti žáků, studentů a jejich zákonných zástupců (§ 22 ŠZ)</vt:lpstr>
      <vt:lpstr>Zákonní zástupci jsou povinni zejména:</vt:lpstr>
      <vt:lpstr>Financování</vt:lpstr>
      <vt:lpstr>Pojmy a instituty</vt:lpstr>
      <vt:lpstr>Pojmy a instituty</vt:lpstr>
      <vt:lpstr>Procesní aspekty</vt:lpstr>
      <vt:lpstr>Výuka náboženství</vt:lpstr>
      <vt:lpstr>Procesní aspekty</vt:lpstr>
      <vt:lpstr>Procesní aspekty</vt:lpstr>
      <vt:lpstr>Procesní aspekty</vt:lpstr>
      <vt:lpstr>Soudní přezkum</vt:lpstr>
      <vt:lpstr>Soudní přezkum</vt:lpstr>
      <vt:lpstr>Soudní přezkum</vt:lpstr>
      <vt:lpstr>Soudní přezkum</vt:lpstr>
      <vt:lpstr>Soudní přezkum - maturita</vt:lpstr>
      <vt:lpstr>Soudní přezkum - maturita</vt:lpstr>
      <vt:lpstr>Soudní přezkum - maturita</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61256</dc:creator>
  <cp:lastModifiedBy>Lukas Potesil</cp:lastModifiedBy>
  <cp:revision>177</cp:revision>
  <cp:lastPrinted>2016-03-10T07:08:12Z</cp:lastPrinted>
  <dcterms:created xsi:type="dcterms:W3CDTF">2016-03-07T12:55:38Z</dcterms:created>
  <dcterms:modified xsi:type="dcterms:W3CDTF">2017-03-21T12:25:31Z</dcterms:modified>
</cp:coreProperties>
</file>