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2" r:id="rId3"/>
    <p:sldId id="258" r:id="rId4"/>
    <p:sldId id="263" r:id="rId5"/>
    <p:sldId id="259" r:id="rId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43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B2E3C-93A9-4249-9162-634F50E29F12}" type="datetimeFigureOut">
              <a:rPr lang="cs-CZ" smtClean="0"/>
              <a:t>27.2.2017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41BCA-C730-47B1-B106-0130E13262D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309132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B2E3C-93A9-4249-9162-634F50E29F12}" type="datetimeFigureOut">
              <a:rPr lang="cs-CZ" smtClean="0"/>
              <a:t>27.2.2017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41BCA-C730-47B1-B106-0130E13262D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87492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B2E3C-93A9-4249-9162-634F50E29F12}" type="datetimeFigureOut">
              <a:rPr lang="cs-CZ" smtClean="0"/>
              <a:t>27.2.2017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41BCA-C730-47B1-B106-0130E13262D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08302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B2E3C-93A9-4249-9162-634F50E29F12}" type="datetimeFigureOut">
              <a:rPr lang="cs-CZ" smtClean="0"/>
              <a:t>27.2.2017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41BCA-C730-47B1-B106-0130E13262D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030967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B2E3C-93A9-4249-9162-634F50E29F12}" type="datetimeFigureOut">
              <a:rPr lang="cs-CZ" smtClean="0"/>
              <a:t>27.2.2017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41BCA-C730-47B1-B106-0130E13262D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847015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B2E3C-93A9-4249-9162-634F50E29F12}" type="datetimeFigureOut">
              <a:rPr lang="cs-CZ" smtClean="0"/>
              <a:t>27.2.2017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41BCA-C730-47B1-B106-0130E13262D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157852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B2E3C-93A9-4249-9162-634F50E29F12}" type="datetimeFigureOut">
              <a:rPr lang="cs-CZ" smtClean="0"/>
              <a:t>27.2.2017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41BCA-C730-47B1-B106-0130E13262D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009772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B2E3C-93A9-4249-9162-634F50E29F12}" type="datetimeFigureOut">
              <a:rPr lang="cs-CZ" smtClean="0"/>
              <a:t>27.2.2017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41BCA-C730-47B1-B106-0130E13262D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599381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B2E3C-93A9-4249-9162-634F50E29F12}" type="datetimeFigureOut">
              <a:rPr lang="cs-CZ" smtClean="0"/>
              <a:t>27.2.2017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41BCA-C730-47B1-B106-0130E13262D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6012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B2E3C-93A9-4249-9162-634F50E29F12}" type="datetimeFigureOut">
              <a:rPr lang="cs-CZ" smtClean="0"/>
              <a:t>27.2.2017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41BCA-C730-47B1-B106-0130E13262D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29437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B2E3C-93A9-4249-9162-634F50E29F12}" type="datetimeFigureOut">
              <a:rPr lang="cs-CZ" smtClean="0"/>
              <a:t>27.2.2017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41BCA-C730-47B1-B106-0130E13262D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22796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CB2E3C-93A9-4249-9162-634F50E29F12}" type="datetimeFigureOut">
              <a:rPr lang="cs-CZ" smtClean="0"/>
              <a:t>27.2.2017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941BCA-C730-47B1-B106-0130E13262D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288547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899592" y="188640"/>
            <a:ext cx="7848872" cy="720080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>
                <a:solidFill>
                  <a:schemeClr val="tx1"/>
                </a:solidFill>
              </a:rPr>
              <a:t>Péče řádného hospodáře</a:t>
            </a:r>
            <a:endParaRPr lang="cs-CZ" sz="2400" dirty="0">
              <a:solidFill>
                <a:schemeClr val="tx1"/>
              </a:solidFill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395536" y="1340768"/>
            <a:ext cx="3600400" cy="720080"/>
          </a:xfrm>
          <a:prstGeom prst="rect">
            <a:avLst/>
          </a:prstGeom>
          <a:solidFill>
            <a:srgbClr val="00B05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>
                <a:solidFill>
                  <a:schemeClr val="tx1"/>
                </a:solidFill>
              </a:rPr>
              <a:t>Vymezení pojmu</a:t>
            </a:r>
            <a:endParaRPr lang="cs-CZ" sz="2400" dirty="0">
              <a:solidFill>
                <a:schemeClr val="tx1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682818" y="2446919"/>
            <a:ext cx="1800950" cy="622041"/>
          </a:xfrm>
          <a:prstGeom prst="rect">
            <a:avLst/>
          </a:prstGeom>
          <a:solidFill>
            <a:srgbClr val="FFC0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>
                <a:solidFill>
                  <a:schemeClr val="tx1"/>
                </a:solidFill>
              </a:rPr>
              <a:t>OZ</a:t>
            </a:r>
            <a:endParaRPr lang="cs-CZ" sz="2400" dirty="0">
              <a:solidFill>
                <a:schemeClr val="tx1"/>
              </a:solidFill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5364088" y="2446919"/>
            <a:ext cx="1800950" cy="622041"/>
          </a:xfrm>
          <a:prstGeom prst="rect">
            <a:avLst/>
          </a:prstGeom>
          <a:solidFill>
            <a:srgbClr val="FFC0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>
                <a:solidFill>
                  <a:schemeClr val="tx1"/>
                </a:solidFill>
              </a:rPr>
              <a:t>ZOK</a:t>
            </a:r>
            <a:endParaRPr lang="cs-CZ" sz="2400" dirty="0">
              <a:solidFill>
                <a:schemeClr val="tx1"/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251520" y="3429000"/>
            <a:ext cx="417646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§ 159: složky: loajalita</a:t>
            </a:r>
          </a:p>
          <a:p>
            <a:r>
              <a:rPr lang="cs-CZ" sz="2400" dirty="0"/>
              <a:t> </a:t>
            </a:r>
            <a:r>
              <a:rPr lang="cs-CZ" sz="2400" dirty="0" smtClean="0"/>
              <a:t>                        odbornost</a:t>
            </a:r>
          </a:p>
          <a:p>
            <a:r>
              <a:rPr lang="cs-CZ" sz="2400" dirty="0"/>
              <a:t> </a:t>
            </a:r>
            <a:r>
              <a:rPr lang="cs-CZ" sz="2400" dirty="0" smtClean="0"/>
              <a:t>                        pečlivost</a:t>
            </a:r>
          </a:p>
          <a:p>
            <a:r>
              <a:rPr lang="cs-CZ" sz="2400" dirty="0" smtClean="0"/>
              <a:t>Objektivní měřítko se subjektivním hodnocením: presumpce nedbalosti</a:t>
            </a:r>
          </a:p>
          <a:p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4572000" y="3429000"/>
            <a:ext cx="4392488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§ 52: péče jiné </a:t>
            </a:r>
            <a:r>
              <a:rPr lang="cs-CZ" dirty="0" smtClean="0">
                <a:solidFill>
                  <a:srgbClr val="FF0000"/>
                </a:solidFill>
              </a:rPr>
              <a:t>rozumně</a:t>
            </a:r>
            <a:r>
              <a:rPr lang="cs-CZ" dirty="0" smtClean="0"/>
              <a:t> pečlivé osoby</a:t>
            </a:r>
          </a:p>
          <a:p>
            <a:r>
              <a:rPr lang="cs-CZ" dirty="0"/>
              <a:t> </a:t>
            </a:r>
            <a:r>
              <a:rPr lang="cs-CZ" dirty="0" smtClean="0"/>
              <a:t>         v obdobné situaci</a:t>
            </a:r>
          </a:p>
          <a:p>
            <a:r>
              <a:rPr lang="cs-CZ" dirty="0"/>
              <a:t> </a:t>
            </a:r>
            <a:r>
              <a:rPr lang="cs-CZ" dirty="0" smtClean="0"/>
              <a:t>          v obdobné pozici</a:t>
            </a:r>
          </a:p>
          <a:p>
            <a:endParaRPr lang="cs-CZ" dirty="0"/>
          </a:p>
          <a:p>
            <a:r>
              <a:rPr lang="cs-CZ" dirty="0" smtClean="0"/>
              <a:t>§ 51: BJR: jen v kategorii podnikatelského</a:t>
            </a:r>
          </a:p>
          <a:p>
            <a:r>
              <a:rPr lang="cs-CZ" dirty="0"/>
              <a:t> </a:t>
            </a:r>
            <a:r>
              <a:rPr lang="cs-CZ" dirty="0" smtClean="0"/>
              <a:t>                 rozhodování</a:t>
            </a:r>
          </a:p>
          <a:p>
            <a:r>
              <a:rPr lang="cs-CZ" dirty="0"/>
              <a:t> </a:t>
            </a:r>
            <a:r>
              <a:rPr lang="cs-CZ" dirty="0" smtClean="0"/>
              <a:t>                 dobrá víra, která kryje</a:t>
            </a:r>
          </a:p>
          <a:p>
            <a:r>
              <a:rPr lang="cs-CZ" dirty="0"/>
              <a:t> </a:t>
            </a:r>
            <a:r>
              <a:rPr lang="cs-CZ" dirty="0" smtClean="0"/>
              <a:t>                          informovanost</a:t>
            </a:r>
          </a:p>
          <a:p>
            <a:r>
              <a:rPr lang="cs-CZ" dirty="0"/>
              <a:t> </a:t>
            </a:r>
            <a:r>
              <a:rPr lang="cs-CZ" dirty="0" smtClean="0"/>
              <a:t>                          jednání v obhajitelném zájmu</a:t>
            </a:r>
          </a:p>
          <a:p>
            <a:r>
              <a:rPr lang="cs-CZ" dirty="0"/>
              <a:t> </a:t>
            </a:r>
            <a:r>
              <a:rPr lang="cs-CZ" dirty="0" smtClean="0"/>
              <a:t>                                           obchodní korporace</a:t>
            </a:r>
          </a:p>
          <a:p>
            <a:r>
              <a:rPr lang="cs-CZ" dirty="0"/>
              <a:t> </a:t>
            </a:r>
            <a:r>
              <a:rPr lang="cs-CZ" dirty="0" smtClean="0"/>
              <a:t>                  loajalita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98776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5" name="CustomShape 1"/>
          <p:cNvSpPr/>
          <p:nvPr/>
        </p:nvSpPr>
        <p:spPr>
          <a:xfrm>
            <a:off x="0" y="0"/>
            <a:ext cx="9142200" cy="7050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cs-CZ" sz="2400" strike="noStrike">
                <a:solidFill>
                  <a:srgbClr val="000000"/>
                </a:solidFill>
                <a:latin typeface="Calibri"/>
                <a:ea typeface="TimesNewRomanPSMT"/>
              </a:rPr>
              <a:t>5 Tdo 1224/2006</a:t>
            </a:r>
            <a:endParaRPr/>
          </a:p>
          <a:p>
            <a:pPr algn="just">
              <a:lnSpc>
                <a:spcPct val="100000"/>
              </a:lnSpc>
            </a:pPr>
            <a:r>
              <a:rPr lang="cs-CZ" sz="2400" strike="noStrike">
                <a:solidFill>
                  <a:srgbClr val="000000"/>
                </a:solidFill>
                <a:latin typeface="Calibri"/>
                <a:ea typeface="TimesNewRomanPSMT"/>
              </a:rPr>
              <a:t>Pojem péče řádného hospodáře lze přitom chápat tak, že řádný hospodář činí právní úkony týkající se obchodní společnosti odpovědně a svědomitě a stejným způsobem rovněž </a:t>
            </a:r>
            <a:r>
              <a:rPr lang="cs-CZ" sz="2400" strike="noStrike">
                <a:solidFill>
                  <a:srgbClr val="FF3333"/>
                </a:solidFill>
                <a:latin typeface="Calibri"/>
                <a:ea typeface="TimesNewRomanPSMT"/>
              </a:rPr>
              <a:t>pečuje o její majetek, jako kdyby šlo o jeho vlastní majetek</a:t>
            </a:r>
            <a:r>
              <a:rPr lang="cs-CZ" sz="2400" strike="noStrike">
                <a:solidFill>
                  <a:srgbClr val="000000"/>
                </a:solidFill>
                <a:latin typeface="Calibri"/>
                <a:ea typeface="TimesNewRomanPSMT"/>
              </a:rPr>
              <a:t>. Taková péče tedy nepochybně zahrnuje péči o majetek akciové společnosti nejen v tom smyslu, aby </a:t>
            </a:r>
            <a:r>
              <a:rPr lang="cs-CZ" sz="2400" strike="noStrike">
                <a:solidFill>
                  <a:srgbClr val="FF3333"/>
                </a:solidFill>
                <a:latin typeface="Calibri"/>
                <a:ea typeface="TimesNewRomanPSMT"/>
              </a:rPr>
              <a:t>nevznikla škoda na majetku jeho úbytkem či znehodnocením</a:t>
            </a:r>
            <a:r>
              <a:rPr lang="cs-CZ" sz="2400" strike="noStrike">
                <a:solidFill>
                  <a:srgbClr val="000000"/>
                </a:solidFill>
                <a:latin typeface="Calibri"/>
                <a:ea typeface="TimesNewRomanPSMT"/>
              </a:rPr>
              <a:t>, ale také aby byl majetek společnosti </a:t>
            </a:r>
            <a:r>
              <a:rPr lang="cs-CZ" sz="2400" strike="noStrike">
                <a:solidFill>
                  <a:srgbClr val="FF3333"/>
                </a:solidFill>
                <a:latin typeface="Calibri"/>
                <a:ea typeface="TimesNewRomanPSMT"/>
              </a:rPr>
              <a:t>zhodnocován a rozmnožován v maximální možné míře, jaká je momentálně dosažitelná</a:t>
            </a:r>
            <a:r>
              <a:rPr lang="cs-CZ" sz="2400" strike="noStrike">
                <a:solidFill>
                  <a:srgbClr val="000000"/>
                </a:solidFill>
                <a:latin typeface="Calibri"/>
                <a:ea typeface="TimesNewRomanPSMT"/>
              </a:rPr>
              <a:t>.</a:t>
            </a:r>
            <a:endParaRPr/>
          </a:p>
          <a:p>
            <a:pPr algn="just">
              <a:lnSpc>
                <a:spcPct val="100000"/>
              </a:lnSpc>
            </a:pPr>
            <a:r>
              <a:rPr lang="cs-CZ" sz="2400" strike="noStrike">
                <a:solidFill>
                  <a:srgbClr val="000000"/>
                </a:solidFill>
                <a:latin typeface="Calibri"/>
                <a:ea typeface="TimesNewRomanPSMT"/>
              </a:rPr>
              <a:t> Postup člena představenstva akciové společnosti s péčí řádného hospodáře ovšem nepředpokládá, aby byl vybaven všemi odbornými znalostmi, které souvisejí s uvedenou funkcí ve statutárním orgánu, ale k jeho odpovědnosti postačí </a:t>
            </a:r>
            <a:r>
              <a:rPr lang="cs-CZ" sz="2400" strike="noStrike">
                <a:solidFill>
                  <a:srgbClr val="FF3333"/>
                </a:solidFill>
                <a:latin typeface="Calibri"/>
                <a:ea typeface="TimesNewRomanPSMT"/>
              </a:rPr>
              <a:t>základní znalosti umožňující rozeznat hrozící škodu a zabránit jejímu způsobení na spravovaném majetku</a:t>
            </a:r>
            <a:r>
              <a:rPr lang="cs-CZ" sz="2400" strike="noStrike">
                <a:solidFill>
                  <a:srgbClr val="000000"/>
                </a:solidFill>
                <a:latin typeface="Calibri"/>
                <a:ea typeface="TimesNewRomanPSMT"/>
              </a:rPr>
              <a:t>. Navíc péče řádného hospodáře zahrnuje i povinnost člena statutárního orgánu </a:t>
            </a:r>
            <a:r>
              <a:rPr lang="cs-CZ" sz="2400" strike="noStrike">
                <a:solidFill>
                  <a:srgbClr val="FF3333"/>
                </a:solidFill>
                <a:latin typeface="Calibri"/>
                <a:ea typeface="TimesNewRomanPSMT"/>
              </a:rPr>
              <a:t>rozpoznat, že je nutná odborná pomoc</a:t>
            </a:r>
            <a:r>
              <a:rPr lang="cs-CZ" sz="2400" strike="noStrike">
                <a:solidFill>
                  <a:srgbClr val="000000"/>
                </a:solidFill>
                <a:latin typeface="Calibri"/>
                <a:ea typeface="TimesNewRomanPSMT"/>
              </a:rPr>
              <a:t> speciálně kvalifikovaného subjektu, a zajistit takovou pomoc. </a:t>
            </a:r>
            <a:endParaRPr/>
          </a:p>
          <a:p>
            <a:pPr algn="just"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855036313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7" name="CustomShape 2"/>
          <p:cNvSpPr/>
          <p:nvPr/>
        </p:nvSpPr>
        <p:spPr>
          <a:xfrm>
            <a:off x="648000" y="936000"/>
            <a:ext cx="8063280" cy="6984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cs-CZ" sz="2400" b="1" strike="noStrike" dirty="0">
                <a:solidFill>
                  <a:srgbClr val="151414"/>
                </a:solidFill>
                <a:latin typeface="Arial"/>
                <a:ea typeface="Arial"/>
              </a:rPr>
              <a:t>29 </a:t>
            </a:r>
            <a:r>
              <a:rPr lang="cs-CZ" sz="2400" b="1" strike="noStrike" dirty="0" err="1">
                <a:solidFill>
                  <a:srgbClr val="151414"/>
                </a:solidFill>
                <a:latin typeface="Arial"/>
                <a:ea typeface="Arial"/>
              </a:rPr>
              <a:t>Cdo</a:t>
            </a:r>
            <a:r>
              <a:rPr lang="cs-CZ" sz="2400" b="1" strike="noStrike" dirty="0">
                <a:solidFill>
                  <a:srgbClr val="151414"/>
                </a:solidFill>
                <a:latin typeface="Arial"/>
                <a:ea typeface="Arial"/>
              </a:rPr>
              <a:t> 3915/2012 </a:t>
            </a:r>
            <a:endParaRPr lang="cs-CZ" sz="2400" b="1" strike="noStrike" dirty="0" smtClean="0">
              <a:solidFill>
                <a:srgbClr val="151414"/>
              </a:solidFill>
              <a:latin typeface="Arial"/>
              <a:ea typeface="Arial"/>
            </a:endParaRPr>
          </a:p>
          <a:p>
            <a:pPr>
              <a:lnSpc>
                <a:spcPct val="100000"/>
              </a:lnSpc>
            </a:pPr>
            <a:endParaRPr lang="cs-CZ" sz="2400" b="1" dirty="0">
              <a:solidFill>
                <a:srgbClr val="151414"/>
              </a:solidFill>
              <a:latin typeface="Arial"/>
              <a:ea typeface="Arial"/>
            </a:endParaRPr>
          </a:p>
          <a:p>
            <a:pPr>
              <a:lnSpc>
                <a:spcPct val="100000"/>
              </a:lnSpc>
            </a:pPr>
            <a:endParaRPr lang="cs-CZ" sz="2400" b="1" strike="noStrike" dirty="0" smtClean="0">
              <a:solidFill>
                <a:srgbClr val="151414"/>
              </a:solidFill>
              <a:latin typeface="Arial"/>
              <a:ea typeface="Arial"/>
            </a:endParaRPr>
          </a:p>
          <a:p>
            <a:pPr>
              <a:lnSpc>
                <a:spcPct val="100000"/>
              </a:lnSpc>
            </a:pPr>
            <a:endParaRPr lang="cs-CZ" sz="2400" b="1" dirty="0">
              <a:solidFill>
                <a:srgbClr val="151414"/>
              </a:solidFill>
              <a:latin typeface="Arial"/>
              <a:ea typeface="Arial"/>
            </a:endParaRPr>
          </a:p>
          <a:p>
            <a:pPr>
              <a:lnSpc>
                <a:spcPct val="100000"/>
              </a:lnSpc>
            </a:pPr>
            <a:r>
              <a:rPr lang="cs-CZ" sz="2400" strike="noStrike" dirty="0" smtClean="0">
                <a:solidFill>
                  <a:srgbClr val="151414"/>
                </a:solidFill>
                <a:latin typeface="Arial"/>
                <a:ea typeface="Arial"/>
              </a:rPr>
              <a:t>nutno </a:t>
            </a:r>
            <a:r>
              <a:rPr lang="cs-CZ" sz="2400" strike="noStrike" dirty="0">
                <a:solidFill>
                  <a:srgbClr val="151414"/>
                </a:solidFill>
                <a:latin typeface="Arial"/>
                <a:ea typeface="Arial"/>
              </a:rPr>
              <a:t>posoudit všechny okolnosti případu (zneužití platební karty bytového družstva)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055324749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287524" y="751344"/>
            <a:ext cx="8568952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dirty="0" smtClean="0"/>
          </a:p>
          <a:p>
            <a:pPr algn="just">
              <a:lnSpc>
                <a:spcPct val="100000"/>
              </a:lnSpc>
            </a:pPr>
            <a:r>
              <a:rPr lang="cs-CZ" dirty="0">
                <a:solidFill>
                  <a:srgbClr val="000000"/>
                </a:solidFill>
                <a:ea typeface="DejaVu Sans"/>
              </a:rPr>
              <a:t>29 </a:t>
            </a:r>
            <a:r>
              <a:rPr lang="cs-CZ" dirty="0" err="1">
                <a:solidFill>
                  <a:srgbClr val="000000"/>
                </a:solidFill>
                <a:ea typeface="DejaVu Sans"/>
              </a:rPr>
              <a:t>Cdo</a:t>
            </a:r>
            <a:r>
              <a:rPr lang="cs-CZ" dirty="0">
                <a:solidFill>
                  <a:srgbClr val="000000"/>
                </a:solidFill>
                <a:ea typeface="DejaVu Sans"/>
              </a:rPr>
              <a:t> 2363/2011</a:t>
            </a:r>
          </a:p>
          <a:p>
            <a:pPr algn="just">
              <a:lnSpc>
                <a:spcPct val="100000"/>
              </a:lnSpc>
            </a:pPr>
            <a:endParaRPr lang="cs-CZ" dirty="0"/>
          </a:p>
          <a:p>
            <a:pPr algn="just">
              <a:lnSpc>
                <a:spcPct val="100000"/>
              </a:lnSpc>
            </a:pPr>
            <a:r>
              <a:rPr lang="cs-CZ" dirty="0"/>
              <a:t>Odpovědnost člena představenstva za škodu způsobenou vyplacením dividend v rozporu s ustanoveními § 65a nebo § 178 obch. zák. (§ 179 odst. 1 obch. zák.) je odpovědností za porušení péče řádného hospodáře.</a:t>
            </a:r>
          </a:p>
          <a:p>
            <a:endParaRPr lang="cs-CZ" dirty="0" smtClean="0"/>
          </a:p>
          <a:p>
            <a:r>
              <a:rPr lang="cs-CZ" dirty="0" smtClean="0"/>
              <a:t>Představenstvo </a:t>
            </a:r>
            <a:r>
              <a:rPr lang="cs-CZ" dirty="0"/>
              <a:t>– má-li jednat s péčí řádného hospodáře – musí, dříve než rozhodne o výplatě dividendy podle usnesení valné hromady, přezkoumat, zda usnesení valné hromady není v rozporu s ustanoveními § 65a nebo § 178 obch. zák. Neučiní-li tak, jeho členové nejednají v souladu s požadavkem péče řádného hospodáře. Jinými slovy, odpovědnost za škodu způsobenou vyplacením dividend v rozporu s ustanoveními § 65a nebo § 178 obch. zák. je odpovědností za porušení péče řádného hospodáře. </a:t>
            </a:r>
          </a:p>
          <a:p>
            <a:endParaRPr lang="cs-CZ" dirty="0" smtClean="0"/>
          </a:p>
          <a:p>
            <a:r>
              <a:rPr lang="cs-CZ" dirty="0" smtClean="0"/>
              <a:t>V </a:t>
            </a:r>
            <a:r>
              <a:rPr lang="cs-CZ" dirty="0"/>
              <a:t>této souvislosti Nejvyšší soud podotýká, že </a:t>
            </a:r>
            <a:r>
              <a:rPr lang="cs-CZ" dirty="0">
                <a:solidFill>
                  <a:srgbClr val="FF0000"/>
                </a:solidFill>
              </a:rPr>
              <a:t>člen představenstva odpovídá za řádný (v souladu s požadavkem péče řádného hospodáře jsoucí) výkon funkce, nikoliv za výsledek své činnosti. </a:t>
            </a:r>
            <a:r>
              <a:rPr lang="cs-CZ" dirty="0"/>
              <a:t>Jedná-li člen představenstva s péčí řádného hospodáře, není povinen hradit společnosti škodu, byť by v důsledku takového jednání vznikla.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753089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8" name="CustomShape 1"/>
          <p:cNvSpPr/>
          <p:nvPr/>
        </p:nvSpPr>
        <p:spPr>
          <a:xfrm>
            <a:off x="539640" y="908640"/>
            <a:ext cx="8134920" cy="5546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just">
              <a:lnSpc>
                <a:spcPct val="100000"/>
              </a:lnSpc>
            </a:pPr>
            <a:r>
              <a:rPr lang="cs-CZ" sz="2000" strike="noStrike">
                <a:solidFill>
                  <a:srgbClr val="000000"/>
                </a:solidFill>
                <a:latin typeface="Times New Roman"/>
                <a:ea typeface="DejaVu Sans"/>
              </a:rPr>
              <a:t>Neuplatnění pohledávek způsobem předvídaným v ustanovení § 402 a násl. obch. zák. nemuselo být samo o sobě porušením povinnosti jednat s náležitou péčí. Pro úvahu, zda byl jednatel povinen pohledávky vymáhat, je významné (mimo jiné) i posouzení případné úspěšnosti takového postupu (jenž odvisí např. od možnosti společnosti prokázat vznik, výši i trvání uplatněné pohledávky) a reálnosti jejího (alespoň částečného) vymožení. V případě dlužníka, který zjevně není schopen své závazky splnit ani částečně, popř. v situaci, kdy společnost není s to prokázat svá tvrzení ohledně vzniku, výše a trvání pohledávky, aniž by takový stav způsobil sám jednatel, by naopak v rozporu s náležitou péčí (péčí řádného hospodáře) mohlo být – podle okolností případu – podání žaloby a vynaložení dalších nákladů na vedení soudního řízení. Jinými slovy to,</a:t>
            </a:r>
            <a:r>
              <a:rPr lang="cs-CZ" sz="2000" strike="noStrike">
                <a:solidFill>
                  <a:srgbClr val="FF6600"/>
                </a:solidFill>
                <a:latin typeface="Times New Roman"/>
                <a:ea typeface="DejaVu Sans"/>
              </a:rPr>
              <a:t> zda jednatel bude pohledávky společnosti vymáhat, je věcí jeho úvahy v rámci obchodního vedení, jež musí být učiněna s ohledem na všechny okolnosti.</a:t>
            </a:r>
            <a:endParaRPr/>
          </a:p>
          <a:p>
            <a:pPr algn="just">
              <a:lnSpc>
                <a:spcPct val="100000"/>
              </a:lnSpc>
            </a:pPr>
            <a:endParaRPr/>
          </a:p>
          <a:p>
            <a:pPr algn="just">
              <a:lnSpc>
                <a:spcPct val="100000"/>
              </a:lnSpc>
            </a:pPr>
            <a:r>
              <a:rPr lang="cs-CZ" sz="2000" strike="noStrike">
                <a:solidFill>
                  <a:srgbClr val="000000"/>
                </a:solidFill>
                <a:latin typeface="Calibri"/>
                <a:ea typeface="DejaVu Sans"/>
              </a:rPr>
              <a:t>29 Cdo 4276/2009</a:t>
            </a:r>
            <a:endParaRPr/>
          </a:p>
          <a:p>
            <a:pPr algn="just"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484753417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607</Words>
  <Application>Microsoft Office PowerPoint</Application>
  <PresentationFormat>Předvádění na obrazovce (4:3)</PresentationFormat>
  <Paragraphs>38</Paragraphs>
  <Slides>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6" baseType="lpstr">
      <vt:lpstr>Motiv systému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PrF MU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Jarmila Pokorná</dc:creator>
  <cp:lastModifiedBy>Jarmila Pokorná</cp:lastModifiedBy>
  <cp:revision>5</cp:revision>
  <dcterms:created xsi:type="dcterms:W3CDTF">2017-02-27T09:14:39Z</dcterms:created>
  <dcterms:modified xsi:type="dcterms:W3CDTF">2017-02-27T09:55:25Z</dcterms:modified>
</cp:coreProperties>
</file>