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8" r:id="rId4"/>
    <p:sldId id="263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91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74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83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09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70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78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97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3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2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4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27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B2E3C-93A9-4249-9162-634F50E29F1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41BCA-C730-47B1-B106-0130E13262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85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88640"/>
            <a:ext cx="7848872" cy="7200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Péče řádného hospodáře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340768"/>
            <a:ext cx="3600400" cy="72008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Vymezení pojmu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2818" y="2446919"/>
            <a:ext cx="1800950" cy="622041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OZ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64088" y="2446919"/>
            <a:ext cx="1800950" cy="622041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ZOK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3429000"/>
            <a:ext cx="4176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§ 159: složky: loajalita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odbornost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pečlivost</a:t>
            </a:r>
          </a:p>
          <a:p>
            <a:r>
              <a:rPr lang="cs-CZ" sz="2400" dirty="0" smtClean="0"/>
              <a:t>Objektivní měřítko se subjektivním hodnocením: presumpce nedbalosti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72000" y="3429000"/>
            <a:ext cx="43924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§ 52: péče jiné </a:t>
            </a:r>
            <a:r>
              <a:rPr lang="cs-CZ" dirty="0" smtClean="0">
                <a:solidFill>
                  <a:srgbClr val="FF0000"/>
                </a:solidFill>
              </a:rPr>
              <a:t>rozumně</a:t>
            </a:r>
            <a:r>
              <a:rPr lang="cs-CZ" dirty="0" smtClean="0"/>
              <a:t> pečlivé osoby</a:t>
            </a:r>
          </a:p>
          <a:p>
            <a:r>
              <a:rPr lang="cs-CZ" dirty="0"/>
              <a:t> </a:t>
            </a:r>
            <a:r>
              <a:rPr lang="cs-CZ" dirty="0" smtClean="0"/>
              <a:t>         v obdobné situaci</a:t>
            </a:r>
          </a:p>
          <a:p>
            <a:r>
              <a:rPr lang="cs-CZ" dirty="0"/>
              <a:t> </a:t>
            </a:r>
            <a:r>
              <a:rPr lang="cs-CZ" dirty="0" smtClean="0"/>
              <a:t>          v obdobné pozici</a:t>
            </a:r>
          </a:p>
          <a:p>
            <a:endParaRPr lang="cs-CZ" dirty="0"/>
          </a:p>
          <a:p>
            <a:r>
              <a:rPr lang="cs-CZ" dirty="0" smtClean="0"/>
              <a:t>§ 51: BJR: jen v kategorii podnikatelského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rozhodování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dobrá víra, která kryje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informovanost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jednání v obhajitelném zájmu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obchodní korporace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loajalita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7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CustomShape 1"/>
          <p:cNvSpPr/>
          <p:nvPr/>
        </p:nvSpPr>
        <p:spPr>
          <a:xfrm>
            <a:off x="0" y="0"/>
            <a:ext cx="9142200" cy="705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5 Tdo 1224/2006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Pojem péče řádného hospodáře lze přitom chápat tak, že řádný hospodář činí právní úkony týkající se obchodní společnosti odpovědně a svědomitě a stejným způsobem rovněž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pečuje o její majetek, jako kdyby šlo o jeho vlastní majetek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. Taková péče tedy nepochybně zahrnuje péči o majetek akciové společnosti nejen v tom smyslu, aby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nevznikla škoda na majetku jeho úbytkem či znehodnocením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, ale také aby byl majetek společnosti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zhodnocován a rozmnožován v maximální možné míře, jaká je momentálně dosažitelná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.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 Postup člena představenstva akciové společnosti s péčí řádného hospodáře ovšem nepředpokládá, aby byl vybaven všemi odbornými znalostmi, které souvisejí s uvedenou funkcí ve statutárním orgánu, ale k jeho odpovědnosti postačí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základní znalosti umožňující rozeznat hrozící škodu a zabránit jejímu způsobení na spravovaném majetku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. Navíc péče řádného hospodáře zahrnuje i povinnost člena statutárního orgánu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rozpoznat, že je nutná odborná pomoc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 speciálně kvalifikovaného subjektu, a zajistit takovou pomoc.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50363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CustomShape 2"/>
          <p:cNvSpPr/>
          <p:nvPr/>
        </p:nvSpPr>
        <p:spPr>
          <a:xfrm>
            <a:off x="648000" y="936000"/>
            <a:ext cx="8063280" cy="69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b="1" strike="noStrike" dirty="0">
                <a:solidFill>
                  <a:srgbClr val="151414"/>
                </a:solidFill>
                <a:latin typeface="Arial"/>
                <a:ea typeface="Arial"/>
              </a:rPr>
              <a:t>29 </a:t>
            </a:r>
            <a:r>
              <a:rPr lang="cs-CZ" sz="2400" b="1" strike="noStrike" dirty="0" err="1">
                <a:solidFill>
                  <a:srgbClr val="151414"/>
                </a:solidFill>
                <a:latin typeface="Arial"/>
                <a:ea typeface="Arial"/>
              </a:rPr>
              <a:t>Cdo</a:t>
            </a:r>
            <a:r>
              <a:rPr lang="cs-CZ" sz="2400" b="1" strike="noStrike" dirty="0">
                <a:solidFill>
                  <a:srgbClr val="151414"/>
                </a:solidFill>
                <a:latin typeface="Arial"/>
                <a:ea typeface="Arial"/>
              </a:rPr>
              <a:t> 3915/2012 </a:t>
            </a:r>
            <a:endParaRPr lang="cs-CZ" sz="2400" b="1" strike="noStrike" dirty="0" smtClean="0">
              <a:solidFill>
                <a:srgbClr val="151414"/>
              </a:solid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cs-CZ" sz="2400" b="1" dirty="0">
              <a:solidFill>
                <a:srgbClr val="151414"/>
              </a:solid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cs-CZ" sz="2400" b="1" strike="noStrike" dirty="0" smtClean="0">
              <a:solidFill>
                <a:srgbClr val="151414"/>
              </a:solid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cs-CZ" sz="2400" b="1" dirty="0">
              <a:solidFill>
                <a:srgbClr val="151414"/>
              </a:solid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r>
              <a:rPr lang="cs-CZ" sz="2400" strike="noStrike" dirty="0" smtClean="0">
                <a:solidFill>
                  <a:srgbClr val="151414"/>
                </a:solidFill>
                <a:latin typeface="Arial"/>
                <a:ea typeface="Arial"/>
              </a:rPr>
              <a:t>nutno </a:t>
            </a:r>
            <a:r>
              <a:rPr lang="cs-CZ" sz="2400" strike="noStrike" dirty="0">
                <a:solidFill>
                  <a:srgbClr val="151414"/>
                </a:solidFill>
                <a:latin typeface="Arial"/>
                <a:ea typeface="Arial"/>
              </a:rPr>
              <a:t>posoudit všechny okolnosti případu (zneužití platební karty bytového družstva)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53247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7524" y="751344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>
                <a:solidFill>
                  <a:srgbClr val="000000"/>
                </a:solidFill>
                <a:ea typeface="DejaVu Sans"/>
              </a:rPr>
              <a:t>29 </a:t>
            </a:r>
            <a:r>
              <a:rPr lang="cs-CZ" dirty="0" err="1">
                <a:solidFill>
                  <a:srgbClr val="000000"/>
                </a:solidFill>
                <a:ea typeface="DejaVu Sans"/>
              </a:rPr>
              <a:t>Cdo</a:t>
            </a:r>
            <a:r>
              <a:rPr lang="cs-CZ" dirty="0">
                <a:solidFill>
                  <a:srgbClr val="000000"/>
                </a:solidFill>
                <a:ea typeface="DejaVu Sans"/>
              </a:rPr>
              <a:t> 2363/2011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Odpovědnost člena představenstva za škodu způsobenou vyplacením dividend v rozporu s ustanoveními § 65a nebo § 178 obch. zák. (§ 179 odst. 1 obch. zák.) je odpovědností za porušení péče řádného hospodáře.</a:t>
            </a:r>
          </a:p>
          <a:p>
            <a:endParaRPr lang="cs-CZ" dirty="0" smtClean="0"/>
          </a:p>
          <a:p>
            <a:r>
              <a:rPr lang="cs-CZ" dirty="0" smtClean="0"/>
              <a:t>Představenstvo </a:t>
            </a:r>
            <a:r>
              <a:rPr lang="cs-CZ" dirty="0"/>
              <a:t>– má-li jednat s péčí řádného hospodáře – musí, dříve než rozhodne o výplatě dividendy podle usnesení valné hromady, přezkoumat, zda usnesení valné hromady není v rozporu s ustanoveními § 65a nebo § 178 obch. zák. Neučiní-li tak, jeho členové nejednají v souladu s požadavkem péče řádného hospodáře. Jinými slovy, odpovědnost za škodu způsobenou vyplacením dividend v rozporu s ustanoveními § 65a nebo § 178 obch. zák. je odpovědností za porušení péče řádného hospodáře. </a:t>
            </a:r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této souvislosti Nejvyšší soud podotýká, že </a:t>
            </a:r>
            <a:r>
              <a:rPr lang="cs-CZ" dirty="0">
                <a:solidFill>
                  <a:srgbClr val="FF0000"/>
                </a:solidFill>
              </a:rPr>
              <a:t>člen představenstva odpovídá za řádný (v souladu s požadavkem péče řádného hospodáře jsoucí) výkon funkce, nikoliv za výsledek své činnosti. </a:t>
            </a:r>
            <a:r>
              <a:rPr lang="cs-CZ" dirty="0"/>
              <a:t>Jedná-li člen představenstva s péčí řádného hospodáře, není povinen hradit společnosti škodu, byť by v důsledku takového jednání vznikla.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30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CustomShape 1"/>
          <p:cNvSpPr/>
          <p:nvPr/>
        </p:nvSpPr>
        <p:spPr>
          <a:xfrm>
            <a:off x="539640" y="908640"/>
            <a:ext cx="8134920" cy="554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Neuplatnění pohledávek způsobem předvídaným v ustanovení § 402 a násl. obch. zák. nemuselo být samo o sobě porušením povinnosti jednat s náležitou péčí. Pro úvahu, zda byl jednatel povinen pohledávky vymáhat, je významné (mimo jiné) i posouzení případné úspěšnosti takového postupu (jenž odvisí např. od možnosti společnosti prokázat vznik, výši i trvání uplatněné pohledávky) a reálnosti jejího (alespoň částečného) vymožení. V případě dlužníka, který zjevně není schopen své závazky splnit ani částečně, popř. v situaci, kdy společnost není s to prokázat svá tvrzení ohledně vzniku, výše a trvání pohledávky, aniž by takový stav způsobil sám jednatel, by naopak v rozporu s náležitou péčí (péčí řádného hospodáře) mohlo být – podle okolností případu – podání žaloby a vynaložení dalších nákladů na vedení soudního řízení. Jinými slovy to,</a:t>
            </a:r>
            <a:r>
              <a:rPr lang="cs-CZ" sz="2000" strike="noStrike">
                <a:solidFill>
                  <a:srgbClr val="FF6600"/>
                </a:solidFill>
                <a:latin typeface="Times New Roman"/>
                <a:ea typeface="DejaVu Sans"/>
              </a:rPr>
              <a:t> zda jednatel bude pohledávky společnosti vymáhat, je věcí jeho úvahy v rámci obchodního vedení, jež musí být učiněna s ohledem na všechny okolnosti.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29 Cdo 4276/2009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47534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607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Jarmila Pokorná</dc:creator>
  <cp:lastModifiedBy>Jarmila Pokorná</cp:lastModifiedBy>
  <cp:revision>5</cp:revision>
  <dcterms:created xsi:type="dcterms:W3CDTF">2017-02-27T09:14:39Z</dcterms:created>
  <dcterms:modified xsi:type="dcterms:W3CDTF">2017-02-27T09:55:25Z</dcterms:modified>
</cp:coreProperties>
</file>