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Obrázek 69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06" name="Obrázek 105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Obrázek 106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2" name="Obrázek 141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43" name="Obrázek 142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81" name="Obrázek 180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82" name="Obrázek 181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47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000" cy="4726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48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C0C5A3F-0B8B-4870-818A-608E83ABE83D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683640" y="260640"/>
            <a:ext cx="777096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Změny výše základního kapitálu</a:t>
            </a:r>
            <a:endParaRPr/>
          </a:p>
        </p:txBody>
      </p:sp>
      <p:sp>
        <p:nvSpPr>
          <p:cNvPr id="184" name="CustomShape 2"/>
          <p:cNvSpPr/>
          <p:nvPr/>
        </p:nvSpPr>
        <p:spPr>
          <a:xfrm>
            <a:off x="227520" y="867960"/>
            <a:ext cx="8783640" cy="191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Východiska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Soubor pravidel, která závazně upravují postup, jehož cílem je změna údaje o výši základního kapitálu ve společenské smlouvě nebo stanovách . Jde současně o změnu v rozsahu vlastního zdroje financování společnosti, která má dopad na věřitele. Pro změnu proto neplatí běžné postupy, jimiž dochází ke změně společenské smlouvy nebo stanov.</a:t>
            </a:r>
            <a:endParaRPr/>
          </a:p>
        </p:txBody>
      </p:sp>
      <p:sp>
        <p:nvSpPr>
          <p:cNvPr id="185" name="CustomShape 3"/>
          <p:cNvSpPr/>
          <p:nvPr/>
        </p:nvSpPr>
        <p:spPr>
          <a:xfrm>
            <a:off x="287640" y="2809080"/>
            <a:ext cx="8663400" cy="64656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Calibri"/>
                <a:ea typeface="DejaVu Sans"/>
              </a:rPr>
              <a:t>Druhy postupu podle ekonomického významu změny </a:t>
            </a:r>
            <a:endParaRPr/>
          </a:p>
        </p:txBody>
      </p:sp>
      <p:sp>
        <p:nvSpPr>
          <p:cNvPr id="186" name="CustomShape 4"/>
          <p:cNvSpPr/>
          <p:nvPr/>
        </p:nvSpPr>
        <p:spPr>
          <a:xfrm>
            <a:off x="2483640" y="3717000"/>
            <a:ext cx="1654920" cy="646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Zvýšení</a:t>
            </a:r>
            <a:endParaRPr/>
          </a:p>
        </p:txBody>
      </p:sp>
      <p:sp>
        <p:nvSpPr>
          <p:cNvPr id="187" name="CustomShape 5"/>
          <p:cNvSpPr/>
          <p:nvPr/>
        </p:nvSpPr>
        <p:spPr>
          <a:xfrm>
            <a:off x="6228360" y="3717000"/>
            <a:ext cx="1654920" cy="646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Snížení</a:t>
            </a:r>
            <a:endParaRPr/>
          </a:p>
        </p:txBody>
      </p:sp>
      <p:sp>
        <p:nvSpPr>
          <p:cNvPr id="188" name="CustomShape 6"/>
          <p:cNvSpPr/>
          <p:nvPr/>
        </p:nvSpPr>
        <p:spPr>
          <a:xfrm>
            <a:off x="227520" y="4667400"/>
            <a:ext cx="1630800" cy="502560"/>
          </a:xfrm>
          <a:prstGeom prst="rect">
            <a:avLst/>
          </a:prstGeom>
          <a:solidFill>
            <a:srgbClr val="FF66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Efektivní</a:t>
            </a:r>
            <a:endParaRPr/>
          </a:p>
        </p:txBody>
      </p:sp>
      <p:sp>
        <p:nvSpPr>
          <p:cNvPr id="189" name="CustomShape 7"/>
          <p:cNvSpPr/>
          <p:nvPr/>
        </p:nvSpPr>
        <p:spPr>
          <a:xfrm>
            <a:off x="227520" y="5877360"/>
            <a:ext cx="1630800" cy="502560"/>
          </a:xfrm>
          <a:prstGeom prst="rect">
            <a:avLst/>
          </a:prstGeom>
          <a:solidFill>
            <a:srgbClr val="FF66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Nominální</a:t>
            </a:r>
            <a:endParaRPr/>
          </a:p>
        </p:txBody>
      </p:sp>
      <p:sp>
        <p:nvSpPr>
          <p:cNvPr id="190" name="CustomShape 8"/>
          <p:cNvSpPr/>
          <p:nvPr/>
        </p:nvSpPr>
        <p:spPr>
          <a:xfrm>
            <a:off x="2123640" y="4509000"/>
            <a:ext cx="2878920" cy="91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Rozšíření vlastních zdrojů financování, vyrovnání dluhů korporace</a:t>
            </a:r>
            <a:endParaRPr/>
          </a:p>
        </p:txBody>
      </p:sp>
      <p:sp>
        <p:nvSpPr>
          <p:cNvPr id="191" name="CustomShape 9"/>
          <p:cNvSpPr/>
          <p:nvPr/>
        </p:nvSpPr>
        <p:spPr>
          <a:xfrm>
            <a:off x="5308560" y="4546080"/>
            <a:ext cx="3587040" cy="91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Zmenšení rozsahu vázaných zdrojů, uvolněné zdroje se vracejí společníkům</a:t>
            </a:r>
            <a:endParaRPr/>
          </a:p>
        </p:txBody>
      </p:sp>
      <p:sp>
        <p:nvSpPr>
          <p:cNvPr id="192" name="CustomShape 10"/>
          <p:cNvSpPr/>
          <p:nvPr/>
        </p:nvSpPr>
        <p:spPr>
          <a:xfrm>
            <a:off x="2123640" y="5667480"/>
            <a:ext cx="2878920" cy="91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Přesun mezi účetními položkami, rozšíření vázaných zdrojů</a:t>
            </a:r>
            <a:endParaRPr/>
          </a:p>
        </p:txBody>
      </p:sp>
      <p:sp>
        <p:nvSpPr>
          <p:cNvPr id="193" name="CustomShape 11"/>
          <p:cNvSpPr/>
          <p:nvPr/>
        </p:nvSpPr>
        <p:spPr>
          <a:xfrm>
            <a:off x="5222160" y="5529240"/>
            <a:ext cx="3731040" cy="11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Přesuny uvnitř vlastního kapitálu, např. úhrada ztráty nebo přesun ze základního kapitálu do rezervního fondu (§ 544 ZOK)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457200" y="144000"/>
            <a:ext cx="822816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obecná úprava § 41 </a:t>
            </a:r>
            <a:endParaRPr/>
          </a:p>
        </p:txBody>
      </p:sp>
      <p:sp>
        <p:nvSpPr>
          <p:cNvPr id="255" name="CustomShape 2"/>
          <p:cNvSpPr/>
          <p:nvPr/>
        </p:nvSpPr>
        <p:spPr>
          <a:xfrm>
            <a:off x="485640" y="1510920"/>
            <a:ext cx="3166920" cy="5256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Podstata</a:t>
            </a:r>
            <a:endParaRPr/>
          </a:p>
        </p:txBody>
      </p:sp>
      <p:sp>
        <p:nvSpPr>
          <p:cNvPr id="256" name="CustomShape 3"/>
          <p:cNvSpPr/>
          <p:nvPr/>
        </p:nvSpPr>
        <p:spPr>
          <a:xfrm>
            <a:off x="288000" y="2304000"/>
            <a:ext cx="8566920" cy="374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Finanční asistence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je poskytnutí zálohy, půjčky nebo úvěru obchodní korporací investorovi, aby  mohl získat podíl na této korporaci. Obchodní korporace může též poskytnout zajištění pro tentýž účel.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Dříve zcela nepřípustná – viz Druhá směrnice 77/91/EHS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 českém právu do roku 1996 neupraveno, výslovný zákaz až od 1. 7. 1996 (z. č. 142/1996 Sb., který novelizoval ObchZ - § 161e odst. 1)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uvolnění přinesla novelizace druhé směrnice směrnicí 2006/68/ES, která formulovala podmínky přípustnosti finanční asistence, do obchodního zákoníku vtěleno z. č. 285/2009 Sb. Od 1. 1. 2001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Dnešní úprava: Směrnice Evropského parlamentu a Rady 2012/30/EU, čl. 25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pro  úvěrové instituce a investiční podniky: nař. EP a Rady EU 575/2013 (CRR)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                                                          Směrnice EP a Rady EU 2013/36/EU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457200" y="144000"/>
            <a:ext cx="822816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 – výhody a nevýhody </a:t>
            </a:r>
            <a:endParaRPr/>
          </a:p>
        </p:txBody>
      </p:sp>
      <p:sp>
        <p:nvSpPr>
          <p:cNvPr id="258" name="CustomShape 2"/>
          <p:cNvSpPr/>
          <p:nvPr/>
        </p:nvSpPr>
        <p:spPr>
          <a:xfrm>
            <a:off x="288000" y="1080000"/>
            <a:ext cx="8566920" cy="496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FF3333"/>
                </a:solidFill>
                <a:latin typeface="Arial"/>
                <a:ea typeface="DejaVu Sans"/>
              </a:rPr>
              <a:t>Důvody regulace: 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FF3333"/>
                </a:solidFill>
                <a:latin typeface="Arial"/>
                <a:ea typeface="DejaVu Sans"/>
              </a:rPr>
              <a:t>- </a:t>
            </a: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princip tvorby a zachování základního kapitálu – ochrana věřitelů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- regulace nabývání vlastních akcií 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- zamezení možnosti managementu, aby sám rozhodoval o poskytnutí finanční asistence a mohl tak ovlivnit akcionářskou strukturu společnosti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- ochrana minoritních akcionářů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- obrana před ovládnutím společnosti příjemcem asistence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- nedovolené odlévání majetku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FF3333"/>
                </a:solidFill>
                <a:latin typeface="Arial"/>
                <a:ea typeface="DejaVu Sans"/>
              </a:rPr>
              <a:t>Výhody finanční asistence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- pro příjemce: podíl může získat i osoba, která nemá dostatek vlastního kapitálu a jiné možnosti externího financování jsou pro ni nedostupné, pokud je poskytováno zajištění, potom se riziko nevrácení zajištěné pohledávky přenáší na asistující společnost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- pro poskytovatele: jen nepřímé efekty: spojení s konkurentem, klíčovým dodavatelem či odběratelem, management </a:t>
            </a:r>
            <a:r>
              <a:rPr lang="cs-CZ" strike="noStrike" dirty="0" err="1" smtClean="0">
                <a:solidFill>
                  <a:srgbClr val="000000"/>
                </a:solidFill>
                <a:latin typeface="Arial"/>
                <a:ea typeface="DejaVu Sans"/>
              </a:rPr>
              <a:t>buy-out</a:t>
            </a:r>
            <a:r>
              <a:rPr lang="cs-CZ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– rozhodující podíl získá management – efektivnější správa společnosti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457200" y="144000"/>
            <a:ext cx="822816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druhy a obecná úprava § 41 </a:t>
            </a:r>
            <a:endParaRPr/>
          </a:p>
        </p:txBody>
      </p:sp>
      <p:sp>
        <p:nvSpPr>
          <p:cNvPr id="260" name="CustomShape 2"/>
          <p:cNvSpPr/>
          <p:nvPr/>
        </p:nvSpPr>
        <p:spPr>
          <a:xfrm>
            <a:off x="485640" y="1510920"/>
            <a:ext cx="3166920" cy="5256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Druhy finanční asistence</a:t>
            </a:r>
            <a:endParaRPr/>
          </a:p>
        </p:txBody>
      </p:sp>
      <p:sp>
        <p:nvSpPr>
          <p:cNvPr id="261" name="CustomShape 3"/>
          <p:cNvSpPr/>
          <p:nvPr/>
        </p:nvSpPr>
        <p:spPr>
          <a:xfrm>
            <a:off x="288000" y="2016000"/>
            <a:ext cx="8566920" cy="403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Přímá: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obchodní korporace poskytuje plnění přímo osobě, která se má stát nabyvatelem podílu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Nepřímá: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-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plnění poskytnuté korporací slouží třetí osobě k tomu, aby tyto prostředky poskytla jako úvěr k nabytí podílu na korporaci další osobě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účelové nepřímé poskytnutí finančních prostředků, které zlepšuje finanční situaci příjemce a má totožný efekt jako přímá finanční asistence: darování, prominutí dluhu, převzetí dluhu apod.</a:t>
            </a: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 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FF3333"/>
                </a:solidFill>
                <a:latin typeface="Arial"/>
                <a:ea typeface="DejaVu Sans"/>
              </a:rPr>
              <a:t>Základní předpoklad pro poskytnutí podle § 41 ZOK: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korporace si finanční asistencí nesmí přivodit úpadek ať již v podobě platební neschopnosti nebo předlužení.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457200" y="144000"/>
            <a:ext cx="822816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 - § 200</a:t>
            </a:r>
            <a:endParaRPr/>
          </a:p>
        </p:txBody>
      </p:sp>
      <p:sp>
        <p:nvSpPr>
          <p:cNvPr id="263" name="CustomShape 2"/>
          <p:cNvSpPr/>
          <p:nvPr/>
        </p:nvSpPr>
        <p:spPr>
          <a:xfrm>
            <a:off x="504000" y="936000"/>
            <a:ext cx="3166920" cy="5256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Podmínky</a:t>
            </a:r>
            <a:endParaRPr/>
          </a:p>
        </p:txBody>
      </p:sp>
      <p:sp>
        <p:nvSpPr>
          <p:cNvPr id="264" name="CustomShape 3"/>
          <p:cNvSpPr/>
          <p:nvPr/>
        </p:nvSpPr>
        <p:spPr>
          <a:xfrm>
            <a:off x="232200" y="1693080"/>
            <a:ext cx="8566920" cy="439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 poskytnuta za spravedlivých podmínek, zejména úročení nebo zajištění ve prospěch společnosti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Finanční asistenci musí schválit valná hromada (§ 190 odst. 2 písm. k) ZOK)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jednatel vypracuje písemnou zprávu, v níž poskytnutí finanční asistence věcně zdůvodní, včetně výhod a rizik,  uvede její podmínky a  zdůvodní, proč  finanční asistence není v konfliktu se zájmem společnosti..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Zprávu musí  uložit bez zbytečného odkladu po schválení finanční asistence valnou hromadou  do sbírky listin.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k dispozici společníkům  v sídle společnosti ode dne odeslání pozvánek na  valnou hromadu.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na valné hromadě k dispozici společníkům.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457200" y="144000"/>
            <a:ext cx="822816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Finanční asistence - § 311</a:t>
            </a:r>
            <a:endParaRPr/>
          </a:p>
        </p:txBody>
      </p:sp>
      <p:sp>
        <p:nvSpPr>
          <p:cNvPr id="266" name="CustomShape 2"/>
          <p:cNvSpPr/>
          <p:nvPr/>
        </p:nvSpPr>
        <p:spPr>
          <a:xfrm>
            <a:off x="504000" y="936000"/>
            <a:ext cx="3166920" cy="5256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Podmínky</a:t>
            </a:r>
            <a:endParaRPr/>
          </a:p>
        </p:txBody>
      </p:sp>
      <p:sp>
        <p:nvSpPr>
          <p:cNvPr id="267" name="CustomShape 3"/>
          <p:cNvSpPr/>
          <p:nvPr/>
        </p:nvSpPr>
        <p:spPr>
          <a:xfrm>
            <a:off x="288000" y="1656000"/>
            <a:ext cx="8566920" cy="439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 poskytnuta za spravedlivých podmínek trhu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představenstvo řádně prošetří finanční způsobilost osoby, které je finanční asistence poskytována,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poskytnutí finanční asistence předem schválí valná hromada na základě zprávy představenstva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představenstvo vypracuje písemnou zprávu, v níž poskytnutí finanční asistence věcně zdůvodní, uvede její podmínky a závěry prošetření finanční způsobilosti osoby, které má být poskytnuta, zdůvodní, proč je finanční asistence v zájmu společnosti,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finanční asistence nezpůsobí změny vlastního kapitálu uvedené v zákoně,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společnost vytvoří ve výši finanční asistence zvláštní rezervní fond.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Zprávu musí společnost uložit bez zbytečného odkladu po schválení finanční asistence do sbírky listin.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k dispozici akcionářům v sídle společnosti ode dne svolání valné hromady a v totožné lhůtě musí být umístěna na internetové stránky společnosti.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Zpráva musí být na valné hromadě k dispozici akcionářům.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457200" y="144000"/>
            <a:ext cx="822816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Další možnosti financování</a:t>
            </a:r>
            <a:endParaRPr/>
          </a:p>
        </p:txBody>
      </p:sp>
      <p:sp>
        <p:nvSpPr>
          <p:cNvPr id="269" name="CustomShape 2"/>
          <p:cNvSpPr/>
          <p:nvPr/>
        </p:nvSpPr>
        <p:spPr>
          <a:xfrm>
            <a:off x="504000" y="936000"/>
            <a:ext cx="3166920" cy="5256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Initial Public Offering (IPO)</a:t>
            </a:r>
            <a:endParaRPr/>
          </a:p>
        </p:txBody>
      </p:sp>
      <p:sp>
        <p:nvSpPr>
          <p:cNvPr id="270" name="CustomShape 3"/>
          <p:cNvSpPr/>
          <p:nvPr/>
        </p:nvSpPr>
        <p:spPr>
          <a:xfrm>
            <a:off x="231840" y="1693080"/>
            <a:ext cx="8566920" cy="439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Spočívá ve vstupu akcií společnosti na regulovaný trh, kde jsou akcie veřejně nabízeny.</a:t>
            </a:r>
            <a:endParaRPr/>
          </a:p>
          <a:p>
            <a:endParaRPr/>
          </a:p>
          <a:p>
            <a:r>
              <a:rPr lang="cs-CZ" sz="1400" strike="noStrike">
                <a:solidFill>
                  <a:srgbClr val="151515"/>
                </a:solidFill>
                <a:latin typeface="Arial"/>
                <a:ea typeface="Arial"/>
              </a:rPr>
              <a:t>Důvody proč společnosti realizují </a:t>
            </a:r>
            <a:r>
              <a:rPr lang="cs-CZ" sz="1400" i="1" strike="noStrike">
                <a:solidFill>
                  <a:srgbClr val="151515"/>
                </a:solidFill>
                <a:latin typeface="Arial"/>
                <a:ea typeface="Arial"/>
              </a:rPr>
              <a:t>IPO</a:t>
            </a:r>
            <a:r>
              <a:rPr lang="cs-CZ" sz="1400" strike="noStrike">
                <a:solidFill>
                  <a:srgbClr val="151515"/>
                </a:solidFill>
                <a:latin typeface="Arial"/>
                <a:ea typeface="Arial"/>
              </a:rPr>
              <a:t>: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získání dalšího kapitálu pro rozvoj společnosti,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optimalizace kapitálové struktury (poměr cizího  a vlastního kapitálu),</a:t>
            </a:r>
            <a:endParaRPr/>
          </a:p>
          <a:p>
            <a:r>
              <a:rPr lang="cs-CZ" sz="1400" strike="noStrike">
                <a:solidFill>
                  <a:srgbClr val="151515"/>
                </a:solidFill>
                <a:latin typeface="Arial"/>
                <a:ea typeface="Arial"/>
              </a:rPr>
              <a:t>-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zvyšuje se důvěryhodnost společnosti, transparentnost, marketingové účely, větší prestiž,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zvýšení likvidity akcií,</a:t>
            </a:r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možnost zainteresovat management a zaměstnance formou odměňování manažerskými/zaměstnaneckými akciemi.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Provádí se při konjuktuře, využívá se služeb underwriterů – zpravidla banky, které emisní projekt připravují a realizují.</a:t>
            </a:r>
            <a:endParaRPr/>
          </a:p>
          <a:p>
            <a:r>
              <a:rPr lang="cs-CZ" sz="1400" strike="noStrike">
                <a:solidFill>
                  <a:srgbClr val="151515"/>
                </a:solidFill>
                <a:latin typeface="Arial"/>
                <a:ea typeface="Arial"/>
              </a:rPr>
              <a:t>Společnost je důkladně prověřena a to jak z právního, tak i ekonomického a finančního a účetního hlediska. 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Výsledkem interního ocenění je stanovení cenového rozpětí akcií, které je důležité pro jednání s potenciálními investory. Pokud by se tato cena výrazně lišila od představy stávajících vlastníků, může být celý proces ukončen.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457200" y="144000"/>
            <a:ext cx="822816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Další možnosti financování</a:t>
            </a:r>
            <a:endParaRPr/>
          </a:p>
        </p:txBody>
      </p:sp>
      <p:sp>
        <p:nvSpPr>
          <p:cNvPr id="272" name="CustomShape 2"/>
          <p:cNvSpPr/>
          <p:nvPr/>
        </p:nvSpPr>
        <p:spPr>
          <a:xfrm>
            <a:off x="432000" y="720000"/>
            <a:ext cx="3166920" cy="5256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Rizikový (venture) kapitál</a:t>
            </a:r>
            <a:endParaRPr/>
          </a:p>
        </p:txBody>
      </p:sp>
      <p:sp>
        <p:nvSpPr>
          <p:cNvPr id="273" name="CustomShape 3"/>
          <p:cNvSpPr/>
          <p:nvPr/>
        </p:nvSpPr>
        <p:spPr>
          <a:xfrm>
            <a:off x="504000" y="1224000"/>
            <a:ext cx="8566920" cy="496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Kapitál určený k založení, rozvoji nebo odkupu společností s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rychlým růstovým potenciálem –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komunikační a informační technologie,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obchodní řetězce. </a:t>
            </a:r>
            <a:endParaRPr/>
          </a:p>
          <a:p>
            <a:pPr algn="just"/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Tento kapitál poskytují buďto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jednotliví investoři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, kteří se pak stávají podílníky v příslušné společnosti, nebo jej poskytují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fondy rizikového kapitálu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, které sdružují individuální investory.</a:t>
            </a:r>
            <a:endParaRPr/>
          </a:p>
          <a:p>
            <a:pPr algn="just"/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Investoři financují určitý podnikatelský projekt, který je schopen rychlého dosažení vysoké tržní hodnoty podílů. Návratnost rizikového kapitálu je totiž vázána na schopnost společnosti prodat v budoucnu své podíly </a:t>
            </a:r>
            <a:r>
              <a:rPr lang="cs-CZ" sz="2000" b="1" strike="noStrike">
                <a:solidFill>
                  <a:srgbClr val="000000"/>
                </a:solidFill>
                <a:latin typeface="Times New Roman"/>
                <a:ea typeface="ArialMT"/>
              </a:rPr>
              <a:t>strategickému partnerovi</a:t>
            </a:r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 nebo vstoupit na veřejný trh akcií. Doba působení rizikových investorů: 3 – 5 let, ztráty nese vložený rizikový kapitál, při likvidaci uspokojován až jako poslední.  </a:t>
            </a:r>
            <a:endParaRPr/>
          </a:p>
          <a:p>
            <a:r>
              <a:rPr lang="cs-CZ" sz="2000" strike="noStrike">
                <a:solidFill>
                  <a:srgbClr val="000000"/>
                </a:solidFill>
                <a:latin typeface="Times New Roman"/>
                <a:ea typeface="ArialMT"/>
              </a:rPr>
              <a:t>Možnosti využití: start-up financing, kdy má společnost již připravený produkt včetně prodejní strategie a je potřeba financovat výrobu a distribuci; rozvojové financování, financování akvizic, financování dluhů a záchranný kapitál.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467640" y="116640"/>
            <a:ext cx="8228160" cy="56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Rozhodování o změně výše základního kapitálu</a:t>
            </a:r>
            <a:endParaRPr/>
          </a:p>
        </p:txBody>
      </p:sp>
      <p:sp>
        <p:nvSpPr>
          <p:cNvPr id="195" name="CustomShape 2"/>
          <p:cNvSpPr/>
          <p:nvPr/>
        </p:nvSpPr>
        <p:spPr>
          <a:xfrm>
            <a:off x="2555640" y="836640"/>
            <a:ext cx="2950920" cy="57456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Rozhodovací orgán</a:t>
            </a:r>
            <a:endParaRPr/>
          </a:p>
        </p:txBody>
      </p:sp>
      <p:sp>
        <p:nvSpPr>
          <p:cNvPr id="196" name="CustomShape 3"/>
          <p:cNvSpPr/>
          <p:nvPr/>
        </p:nvSpPr>
        <p:spPr>
          <a:xfrm>
            <a:off x="2555640" y="3903480"/>
            <a:ext cx="2950920" cy="57456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Přijímání rozhodnutí</a:t>
            </a:r>
            <a:endParaRPr/>
          </a:p>
        </p:txBody>
      </p:sp>
      <p:sp>
        <p:nvSpPr>
          <p:cNvPr id="197" name="CustomShape 4"/>
          <p:cNvSpPr/>
          <p:nvPr/>
        </p:nvSpPr>
        <p:spPr>
          <a:xfrm>
            <a:off x="395640" y="1412640"/>
            <a:ext cx="934560" cy="790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198" name="CustomShape 5"/>
          <p:cNvSpPr/>
          <p:nvPr/>
        </p:nvSpPr>
        <p:spPr>
          <a:xfrm>
            <a:off x="408600" y="2439720"/>
            <a:ext cx="934560" cy="646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199" name="CustomShape 6"/>
          <p:cNvSpPr/>
          <p:nvPr/>
        </p:nvSpPr>
        <p:spPr>
          <a:xfrm>
            <a:off x="251640" y="4725000"/>
            <a:ext cx="934560" cy="646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200" name="CustomShape 7"/>
          <p:cNvSpPr/>
          <p:nvPr/>
        </p:nvSpPr>
        <p:spPr>
          <a:xfrm>
            <a:off x="251640" y="5577480"/>
            <a:ext cx="934560" cy="646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201" name="CustomShape 8"/>
          <p:cNvSpPr/>
          <p:nvPr/>
        </p:nvSpPr>
        <p:spPr>
          <a:xfrm>
            <a:off x="1547640" y="1700640"/>
            <a:ext cx="7199280" cy="39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Výlučná působnost valné hromady (§ 190 ZOK)</a:t>
            </a:r>
            <a:endParaRPr/>
          </a:p>
        </p:txBody>
      </p:sp>
      <p:sp>
        <p:nvSpPr>
          <p:cNvPr id="202" name="CustomShape 9"/>
          <p:cNvSpPr/>
          <p:nvPr/>
        </p:nvSpPr>
        <p:spPr>
          <a:xfrm>
            <a:off x="1531080" y="2272320"/>
            <a:ext cx="7199280" cy="1613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Valná hromada: rozhodování o změně výše základního kapitálu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rozhodování o pověření představenstva (správní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rady) ke zvýšení základního kapitálu (§ 421 ZOK)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Představenstvo (správní rada): rozhodování na základě pověření a za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podmínek stanovených zákonem (§ 511 a n. ZOK)</a:t>
            </a:r>
            <a:endParaRPr/>
          </a:p>
        </p:txBody>
      </p:sp>
      <p:sp>
        <p:nvSpPr>
          <p:cNvPr id="203" name="CustomShape 10"/>
          <p:cNvSpPr/>
          <p:nvPr/>
        </p:nvSpPr>
        <p:spPr>
          <a:xfrm>
            <a:off x="1331640" y="5534640"/>
            <a:ext cx="6839280" cy="13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Alespoň dvoutřetinová většina hlasů přítomných akcionářů a dvoutřetinová většina hlasů přítomných akcionářů každého rozhodnutím dotčeného druhu akcií,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osvědčení veřejnou listinou ( § 416, 417 ZOK)</a:t>
            </a:r>
            <a:endParaRPr/>
          </a:p>
        </p:txBody>
      </p:sp>
      <p:sp>
        <p:nvSpPr>
          <p:cNvPr id="204" name="CustomShape 11"/>
          <p:cNvSpPr/>
          <p:nvPr/>
        </p:nvSpPr>
        <p:spPr>
          <a:xfrm>
            <a:off x="1344600" y="4695120"/>
            <a:ext cx="7618320" cy="69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Dvoutřetinová většina hlasů všech společníků, osvědčuje se veřejnou listinou (§ 171, 172 ZOK)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493200" y="116640"/>
            <a:ext cx="82281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Účinnost změny výše základního kapitálu</a:t>
            </a:r>
            <a:endParaRPr/>
          </a:p>
        </p:txBody>
      </p:sp>
      <p:sp>
        <p:nvSpPr>
          <p:cNvPr id="206" name="CustomShape 2"/>
          <p:cNvSpPr/>
          <p:nvPr/>
        </p:nvSpPr>
        <p:spPr>
          <a:xfrm>
            <a:off x="2771640" y="558000"/>
            <a:ext cx="3670920" cy="57456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Zvýšení základního kapitálu</a:t>
            </a:r>
            <a:endParaRPr/>
          </a:p>
        </p:txBody>
      </p:sp>
      <p:sp>
        <p:nvSpPr>
          <p:cNvPr id="207" name="CustomShape 3"/>
          <p:cNvSpPr/>
          <p:nvPr/>
        </p:nvSpPr>
        <p:spPr>
          <a:xfrm>
            <a:off x="2771640" y="3789000"/>
            <a:ext cx="3670920" cy="57456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Snížení základního kapitálu</a:t>
            </a:r>
            <a:endParaRPr/>
          </a:p>
        </p:txBody>
      </p:sp>
      <p:sp>
        <p:nvSpPr>
          <p:cNvPr id="208" name="CustomShape 4"/>
          <p:cNvSpPr/>
          <p:nvPr/>
        </p:nvSpPr>
        <p:spPr>
          <a:xfrm>
            <a:off x="323640" y="2925000"/>
            <a:ext cx="934560" cy="574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209" name="CustomShape 5"/>
          <p:cNvSpPr/>
          <p:nvPr/>
        </p:nvSpPr>
        <p:spPr>
          <a:xfrm>
            <a:off x="323640" y="4581000"/>
            <a:ext cx="934560" cy="574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210" name="CustomShape 6"/>
          <p:cNvSpPr/>
          <p:nvPr/>
        </p:nvSpPr>
        <p:spPr>
          <a:xfrm>
            <a:off x="323640" y="5949360"/>
            <a:ext cx="934560" cy="574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211" name="CustomShape 7"/>
          <p:cNvSpPr/>
          <p:nvPr/>
        </p:nvSpPr>
        <p:spPr>
          <a:xfrm>
            <a:off x="323640" y="1749960"/>
            <a:ext cx="934560" cy="57456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212" name="CustomShape 8"/>
          <p:cNvSpPr/>
          <p:nvPr/>
        </p:nvSpPr>
        <p:spPr>
          <a:xfrm>
            <a:off x="1403640" y="1299600"/>
            <a:ext cx="7487280" cy="146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Převzetím vkladové povinnosti a splněním její předepsané části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Později podle rozhodnutí valné hromady, avšak ne později, než je nová výše základního kapitálu zapsána do obchodního rejstříku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Zvýšení z vlastních zdrojů: okamžikem zápisu nové výše základního kapitálu do obchodního rejstříku (§ 216 ZOK)</a:t>
            </a:r>
            <a:endParaRPr/>
          </a:p>
        </p:txBody>
      </p:sp>
      <p:sp>
        <p:nvSpPr>
          <p:cNvPr id="213" name="CustomShape 9"/>
          <p:cNvSpPr/>
          <p:nvPr/>
        </p:nvSpPr>
        <p:spPr>
          <a:xfrm>
            <a:off x="1547640" y="2776680"/>
            <a:ext cx="7343280" cy="91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do obchodního rejstříku, neplatí pro společnosti, jejichž akcie byly přijaty k obchodování na regulovaném trhu (§ 464 odst. 2 ZOK)</a:t>
            </a:r>
            <a:endParaRPr/>
          </a:p>
        </p:txBody>
      </p:sp>
      <p:sp>
        <p:nvSpPr>
          <p:cNvPr id="214" name="CustomShape 10"/>
          <p:cNvSpPr/>
          <p:nvPr/>
        </p:nvSpPr>
        <p:spPr>
          <a:xfrm>
            <a:off x="1655640" y="4581000"/>
            <a:ext cx="712728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do obchodního rejstříku (§ 239 ZOK)</a:t>
            </a:r>
            <a:endParaRPr/>
          </a:p>
        </p:txBody>
      </p:sp>
      <p:sp>
        <p:nvSpPr>
          <p:cNvPr id="215" name="CustomShape 11"/>
          <p:cNvSpPr/>
          <p:nvPr/>
        </p:nvSpPr>
        <p:spPr>
          <a:xfrm>
            <a:off x="1547640" y="5733360"/>
            <a:ext cx="723528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Okamžikem zápisu nové výše základního kapitálu  do obchodního rejstříku (§ 467 ZOK).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467640" y="116640"/>
            <a:ext cx="8228160" cy="48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Ochrana akcionářů – přednostní právo na upsání nových akcií</a:t>
            </a:r>
            <a:endParaRPr/>
          </a:p>
        </p:txBody>
      </p:sp>
      <p:sp>
        <p:nvSpPr>
          <p:cNvPr id="217" name="CustomShape 2"/>
          <p:cNvSpPr/>
          <p:nvPr/>
        </p:nvSpPr>
        <p:spPr>
          <a:xfrm>
            <a:off x="323640" y="764640"/>
            <a:ext cx="2014920" cy="64656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Důvod ochrany</a:t>
            </a:r>
            <a:endParaRPr/>
          </a:p>
        </p:txBody>
      </p:sp>
      <p:sp>
        <p:nvSpPr>
          <p:cNvPr id="218" name="CustomShape 3"/>
          <p:cNvSpPr/>
          <p:nvPr/>
        </p:nvSpPr>
        <p:spPr>
          <a:xfrm>
            <a:off x="337320" y="1883520"/>
            <a:ext cx="2014920" cy="82368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Rozsah přednostního práva</a:t>
            </a:r>
            <a:endParaRPr/>
          </a:p>
        </p:txBody>
      </p:sp>
      <p:sp>
        <p:nvSpPr>
          <p:cNvPr id="219" name="CustomShape 4"/>
          <p:cNvSpPr/>
          <p:nvPr/>
        </p:nvSpPr>
        <p:spPr>
          <a:xfrm>
            <a:off x="301680" y="3201120"/>
            <a:ext cx="2014920" cy="64656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Informace pro společníky</a:t>
            </a:r>
            <a:endParaRPr/>
          </a:p>
        </p:txBody>
      </p:sp>
      <p:sp>
        <p:nvSpPr>
          <p:cNvPr id="220" name="CustomShape 5"/>
          <p:cNvSpPr/>
          <p:nvPr/>
        </p:nvSpPr>
        <p:spPr>
          <a:xfrm>
            <a:off x="337320" y="4568760"/>
            <a:ext cx="2014920" cy="64656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Samostatná převoditelnost</a:t>
            </a:r>
            <a:endParaRPr/>
          </a:p>
        </p:txBody>
      </p:sp>
      <p:sp>
        <p:nvSpPr>
          <p:cNvPr id="221" name="CustomShape 6"/>
          <p:cNvSpPr/>
          <p:nvPr/>
        </p:nvSpPr>
        <p:spPr>
          <a:xfrm>
            <a:off x="323640" y="5661360"/>
            <a:ext cx="2014920" cy="86256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Omezení přednostního práva</a:t>
            </a:r>
            <a:endParaRPr/>
          </a:p>
        </p:txBody>
      </p:sp>
      <p:sp>
        <p:nvSpPr>
          <p:cNvPr id="222" name="CustomShape 7"/>
          <p:cNvSpPr/>
          <p:nvPr/>
        </p:nvSpPr>
        <p:spPr>
          <a:xfrm>
            <a:off x="2555640" y="836640"/>
            <a:ext cx="6335280" cy="69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Zabránění poklesu celkového podílu akcionářů na řízení společnosti („naředění akcií)</a:t>
            </a:r>
            <a:endParaRPr/>
          </a:p>
        </p:txBody>
      </p:sp>
      <p:sp>
        <p:nvSpPr>
          <p:cNvPr id="223" name="CustomShape 8"/>
          <p:cNvSpPr/>
          <p:nvPr/>
        </p:nvSpPr>
        <p:spPr>
          <a:xfrm>
            <a:off x="2555640" y="1708200"/>
            <a:ext cx="6335280" cy="100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Právo podílet se na celkové částce  zvýšení v rozsahu vlastního podílu akcionáře, pokud má být emisní kurs akcií splácen v penězích. (§ 484 ZOK)</a:t>
            </a:r>
            <a:endParaRPr/>
          </a:p>
        </p:txBody>
      </p:sp>
      <p:sp>
        <p:nvSpPr>
          <p:cNvPr id="224" name="CustomShape 9"/>
          <p:cNvSpPr/>
          <p:nvPr/>
        </p:nvSpPr>
        <p:spPr>
          <a:xfrm>
            <a:off x="2555640" y="2925000"/>
            <a:ext cx="6407280" cy="11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Představenstvo zašle akcionářům informaci o místě a lhůtě vykonání přednostního práva, počtu nových akcií, které lze upsat na jednu dosavadní, charakteristice nových akcií a rozhodném dni (§ 485 ZOK).</a:t>
            </a:r>
            <a:endParaRPr/>
          </a:p>
        </p:txBody>
      </p:sp>
      <p:sp>
        <p:nvSpPr>
          <p:cNvPr id="225" name="CustomShape 10"/>
          <p:cNvSpPr/>
          <p:nvPr/>
        </p:nvSpPr>
        <p:spPr>
          <a:xfrm>
            <a:off x="2499840" y="4393440"/>
            <a:ext cx="6335280" cy="13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Přednostní právo je samostatně převoditelné ode dne, kdy valná hromada rozhodla o zvýšení základního kapitálu. Přednostní právo zaniká uplynutím lhůty pro jeho uplatnění. (§ 486)</a:t>
            </a:r>
            <a:endParaRPr/>
          </a:p>
        </p:txBody>
      </p:sp>
      <p:sp>
        <p:nvSpPr>
          <p:cNvPr id="226" name="CustomShape 11"/>
          <p:cNvSpPr/>
          <p:nvPr/>
        </p:nvSpPr>
        <p:spPr>
          <a:xfrm>
            <a:off x="2555640" y="5661360"/>
            <a:ext cx="6407280" cy="91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Přednostní právo nelze omezit nebo vyloučit stanovami, ale o  - omezení nebo vyloučení může rozhodnout valná hromada, je-li to v důležitém zájmu společnosti. (§ 487 – 489 ZOK)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457200" y="274680"/>
            <a:ext cx="8228160" cy="56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Ochrana věřitelů – snížení základního kapitálu</a:t>
            </a:r>
            <a:endParaRPr/>
          </a:p>
        </p:txBody>
      </p:sp>
      <p:sp>
        <p:nvSpPr>
          <p:cNvPr id="228" name="CustomShape 2"/>
          <p:cNvSpPr/>
          <p:nvPr/>
        </p:nvSpPr>
        <p:spPr>
          <a:xfrm>
            <a:off x="179640" y="908640"/>
            <a:ext cx="2446920" cy="64656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Podstata ochrany</a:t>
            </a:r>
            <a:endParaRPr/>
          </a:p>
        </p:txBody>
      </p:sp>
      <p:sp>
        <p:nvSpPr>
          <p:cNvPr id="229" name="CustomShape 3"/>
          <p:cNvSpPr/>
          <p:nvPr/>
        </p:nvSpPr>
        <p:spPr>
          <a:xfrm>
            <a:off x="2857680" y="916560"/>
            <a:ext cx="6047280" cy="69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Informace o rozhodnutí snížit základní kapitál a výzva k přihlášení pohledávek.</a:t>
            </a:r>
            <a:endParaRPr/>
          </a:p>
        </p:txBody>
      </p:sp>
      <p:sp>
        <p:nvSpPr>
          <p:cNvPr id="230" name="CustomShape 4"/>
          <p:cNvSpPr/>
          <p:nvPr/>
        </p:nvSpPr>
        <p:spPr>
          <a:xfrm>
            <a:off x="197280" y="1736640"/>
            <a:ext cx="4678920" cy="64656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Postup představenstva (§ 518 ZOK)</a:t>
            </a:r>
            <a:endParaRPr/>
          </a:p>
        </p:txBody>
      </p:sp>
      <p:sp>
        <p:nvSpPr>
          <p:cNvPr id="231" name="CustomShape 5"/>
          <p:cNvSpPr/>
          <p:nvPr/>
        </p:nvSpPr>
        <p:spPr>
          <a:xfrm>
            <a:off x="179640" y="2709000"/>
            <a:ext cx="8725320" cy="313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oznámení rozhodnutí o snížení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základního kapitálu písemně těm známým věřitelům, jejichž pohledávky vznikly před účinností rozhodnutí valné hromady o snížení, spojeno s výzvou k přihlášení pohledávek - § 518 odst. 1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zveřejnění usnesení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o snížení základního kapitálu dvakrát po sobě s odstupem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30 dní. Poprvé zveřejní představenstvo usnesení po zápisu usnesení do obchodního rejstříku, součástí zveřejnění je výzva k přihlášení pohledávek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Věřitelé mohou do 90 dnů ode dne, kdy obdrželi oznámení, nebo od druhého zveřejnění informace o snížení požadovat, aby jejich dosud nesplatné pohledávky byly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splněny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nebo přiměřeně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zajištěny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nebo bylo dohodnuto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jiné řešení.</a:t>
            </a:r>
            <a:endParaRPr/>
          </a:p>
        </p:txBody>
      </p:sp>
      <p:sp>
        <p:nvSpPr>
          <p:cNvPr id="232" name="CustomShape 6"/>
          <p:cNvSpPr/>
          <p:nvPr/>
        </p:nvSpPr>
        <p:spPr>
          <a:xfrm>
            <a:off x="197280" y="5879160"/>
            <a:ext cx="8707320" cy="91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B050"/>
                </a:solidFill>
                <a:latin typeface="Calibri"/>
                <a:ea typeface="DejaVu Sans"/>
              </a:rPr>
              <a:t>Před splněním povinností vůči věřitelům nelze akcionářům poskytnout plnění z důvodu snížení základního kapitálu nebo prominout nesplacené části emisního kursu akcií.  Snížení zapíše soud, jen pokud bylo prokázáno uspokojení nebo zajištění věřitelů.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>
            <a:off x="360000" y="116640"/>
            <a:ext cx="8505720" cy="48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Výjimky z povinnosti oceňovat nepeněžitý vklad znalcem</a:t>
            </a:r>
            <a:endParaRPr/>
          </a:p>
        </p:txBody>
      </p:sp>
      <p:sp>
        <p:nvSpPr>
          <p:cNvPr id="234" name="CustomShape 2"/>
          <p:cNvSpPr/>
          <p:nvPr/>
        </p:nvSpPr>
        <p:spPr>
          <a:xfrm>
            <a:off x="539640" y="836640"/>
            <a:ext cx="4462920" cy="57456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Případy nepeněžitých vkladů (§ 468 a 469)</a:t>
            </a:r>
            <a:endParaRPr/>
          </a:p>
        </p:txBody>
      </p:sp>
      <p:sp>
        <p:nvSpPr>
          <p:cNvPr id="235" name="CustomShape 3"/>
          <p:cNvSpPr/>
          <p:nvPr/>
        </p:nvSpPr>
        <p:spPr>
          <a:xfrm>
            <a:off x="323640" y="1700640"/>
            <a:ext cx="8639640" cy="118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nepeněžitým vkladem je investiční cenný papír nebo nástroj peněžního trhu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 musí rozhodnout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použije se vážený průměr cen, za které byly uskutečněny obchody tímto cenným papírem nebo nástrojem v době 6 měsíců před vnesením vkladu</a:t>
            </a:r>
            <a:endParaRPr/>
          </a:p>
        </p:txBody>
      </p:sp>
      <p:sp>
        <p:nvSpPr>
          <p:cNvPr id="236" name="CustomShape 4"/>
          <p:cNvSpPr/>
          <p:nvPr/>
        </p:nvSpPr>
        <p:spPr>
          <a:xfrm>
            <a:off x="360000" y="3324240"/>
            <a:ext cx="8638920" cy="13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předmětem vkladu je jiný majetek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rozhodne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použije se reálná hodnota majetku určená obecně uznávaným nezávislým odborníkem za využití obecně uznávaných standardů a zásad oceňování, hodnocené období – 6 měsíců před vnesením vkladu</a:t>
            </a:r>
            <a:endParaRPr/>
          </a:p>
        </p:txBody>
      </p:sp>
      <p:sp>
        <p:nvSpPr>
          <p:cNvPr id="237" name="CustomShape 5"/>
          <p:cNvSpPr/>
          <p:nvPr/>
        </p:nvSpPr>
        <p:spPr>
          <a:xfrm>
            <a:off x="360000" y="5328000"/>
            <a:ext cx="8566920" cy="135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předmětem je majetek, o němž upisovatel účtuje v reálných hodnotách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rozhodne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použije se reálná hodnota, je-li vykázána v účetní závěrce za účetní období předcházející rozhodnutí valné hromady o tomto vkladu a tato účetní závěrka byla auditorem ověřena bez výhrad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457200" y="273240"/>
            <a:ext cx="8228160" cy="70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Výjimky z povinnosti oceňovat nepeněžitý vklad znalcem</a:t>
            </a:r>
            <a:endParaRPr/>
          </a:p>
        </p:txBody>
      </p:sp>
      <p:sp>
        <p:nvSpPr>
          <p:cNvPr id="239" name="CustomShape 2"/>
          <p:cNvSpPr/>
          <p:nvPr/>
        </p:nvSpPr>
        <p:spPr>
          <a:xfrm>
            <a:off x="360000" y="1296360"/>
            <a:ext cx="4462920" cy="57456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informace</a:t>
            </a:r>
            <a:endParaRPr/>
          </a:p>
        </p:txBody>
      </p:sp>
      <p:sp>
        <p:nvSpPr>
          <p:cNvPr id="240" name="CustomShape 3"/>
          <p:cNvSpPr/>
          <p:nvPr/>
        </p:nvSpPr>
        <p:spPr>
          <a:xfrm>
            <a:off x="360000" y="3888000"/>
            <a:ext cx="4462920" cy="57456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Potřeba nového ocenění</a:t>
            </a:r>
            <a:endParaRPr/>
          </a:p>
        </p:txBody>
      </p:sp>
      <p:sp>
        <p:nvSpPr>
          <p:cNvPr id="241" name="CustomShape 4"/>
          <p:cNvSpPr/>
          <p:nvPr/>
        </p:nvSpPr>
        <p:spPr>
          <a:xfrm>
            <a:off x="288000" y="2232000"/>
            <a:ext cx="8566920" cy="160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zveřejnění data rozhodnutí o zvýšení základního kapitálu a  oznámení popisujícího vklad a jeho cenu před  splacením vkladu v Obchodním věstníku (§ 472)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uloží do 1 měsíce ode dne vnesení vkladu do sbírky listin prohlášení popisující vklad a jeho cenu (§ 473)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242" name="CustomShape 5"/>
          <p:cNvSpPr/>
          <p:nvPr/>
        </p:nvSpPr>
        <p:spPr>
          <a:xfrm>
            <a:off x="216000" y="4752000"/>
            <a:ext cx="8710920" cy="262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cena nepeněžitého vkladu je ovlivněna výjimečnými okolnostmi, které by ji ke dni splacení významně ovlivnily (§ 470 odst. 1)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nastaly nové okolnosti, které by mohly ke dni splacení vkladu významně změnit jeho cenu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Nové ocenění je povinna provést společnost, pokud není provedeno, mohou o ně požádat akcionáři podle § 471 odst. 1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>
            <a:off x="457200" y="274680"/>
            <a:ext cx="8228160" cy="66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Způsoby zvýšení</a:t>
            </a:r>
            <a:endParaRPr/>
          </a:p>
        </p:txBody>
      </p:sp>
      <p:sp>
        <p:nvSpPr>
          <p:cNvPr id="244" name="CustomShape 2"/>
          <p:cNvSpPr/>
          <p:nvPr/>
        </p:nvSpPr>
        <p:spPr>
          <a:xfrm>
            <a:off x="1132560" y="1112760"/>
            <a:ext cx="2590920" cy="64692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Společnost s ručením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omezeným</a:t>
            </a:r>
            <a:endParaRPr/>
          </a:p>
        </p:txBody>
      </p:sp>
      <p:sp>
        <p:nvSpPr>
          <p:cNvPr id="245" name="CustomShape 3"/>
          <p:cNvSpPr/>
          <p:nvPr/>
        </p:nvSpPr>
        <p:spPr>
          <a:xfrm>
            <a:off x="4985640" y="1152000"/>
            <a:ext cx="3022920" cy="57492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246" name="CustomShape 4"/>
          <p:cNvSpPr/>
          <p:nvPr/>
        </p:nvSpPr>
        <p:spPr>
          <a:xfrm>
            <a:off x="504000" y="2088000"/>
            <a:ext cx="3526920" cy="84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převzetím vkladové povinnosti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 vlastních zdrojů</a:t>
            </a:r>
            <a:endParaRPr/>
          </a:p>
        </p:txBody>
      </p:sp>
      <p:sp>
        <p:nvSpPr>
          <p:cNvPr id="247" name="CustomShape 5"/>
          <p:cNvSpPr/>
          <p:nvPr/>
        </p:nvSpPr>
        <p:spPr>
          <a:xfrm>
            <a:off x="4680000" y="2160000"/>
            <a:ext cx="4246920" cy="256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upsáním nových akcií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z vlastních zdrojů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podmíněné zvýšení základního kapitálu (vydání prioritních nebo vyměnitelných dluhopisů - § 286 a n. ZOK nebo uplatnění výměnných nebo přednostních práv věřiteli podle úvěrových smluv - § 505 odst. 2)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48" name="CustomShape 6"/>
          <p:cNvSpPr/>
          <p:nvPr/>
        </p:nvSpPr>
        <p:spPr>
          <a:xfrm>
            <a:off x="4104000" y="5301360"/>
            <a:ext cx="4750920" cy="59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Arial"/>
                <a:ea typeface="DejaVu Sans"/>
              </a:rPr>
              <a:t>Základní kapitál může být zvýšen i na základě rozhodnutí představenstva nebo správní rady</a:t>
            </a:r>
            <a:r>
              <a:rPr lang="cs-CZ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. (§ 511 n.)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1"/>
          <p:cNvSpPr/>
          <p:nvPr/>
        </p:nvSpPr>
        <p:spPr>
          <a:xfrm>
            <a:off x="457200" y="2746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Způsoby snížení</a:t>
            </a:r>
            <a:endParaRPr/>
          </a:p>
        </p:txBody>
      </p:sp>
      <p:sp>
        <p:nvSpPr>
          <p:cNvPr id="250" name="CustomShape 2"/>
          <p:cNvSpPr/>
          <p:nvPr/>
        </p:nvSpPr>
        <p:spPr>
          <a:xfrm>
            <a:off x="504000" y="1656000"/>
            <a:ext cx="2590920" cy="64692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Společnost s ručením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omezeným</a:t>
            </a:r>
            <a:endParaRPr/>
          </a:p>
        </p:txBody>
      </p:sp>
      <p:sp>
        <p:nvSpPr>
          <p:cNvPr id="251" name="CustomShape 3"/>
          <p:cNvSpPr/>
          <p:nvPr/>
        </p:nvSpPr>
        <p:spPr>
          <a:xfrm>
            <a:off x="4968000" y="1584000"/>
            <a:ext cx="3022920" cy="574920"/>
          </a:xfrm>
          <a:prstGeom prst="rect">
            <a:avLst/>
          </a:prstGeom>
          <a:solidFill>
            <a:srgbClr val="FF9999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252" name="CustomShape 4"/>
          <p:cNvSpPr/>
          <p:nvPr/>
        </p:nvSpPr>
        <p:spPr>
          <a:xfrm>
            <a:off x="360000" y="2664000"/>
            <a:ext cx="3598920" cy="211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na základě usnesení valné hromady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Výše vkladu každého společníka se snižuje v poměru dosavadních vkladů, ale valná hromada může rozhodnout i o tom, že se vklady snižují nerovnoměrně.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Výše vkladů jednotlivých společníků nesmí klesnout pod hranici určenou zákonem nebo společenskou smlouvou. (§234, 235)</a:t>
            </a:r>
            <a:endParaRPr/>
          </a:p>
        </p:txBody>
      </p:sp>
      <p:sp>
        <p:nvSpPr>
          <p:cNvPr id="253" name="CustomShape 5"/>
          <p:cNvSpPr/>
          <p:nvPr/>
        </p:nvSpPr>
        <p:spPr>
          <a:xfrm>
            <a:off x="4392000" y="2808000"/>
            <a:ext cx="4390920" cy="211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snížení jmenovité hodnoty akcíi ( § 524 n.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vzetí akcií z oběhu na základě losování (§ 527 n.)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vzetí akcií z oběhu na základě veřejného návrhu smlouvy (§ 532 n.)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upuštění od vydání akcií (§ 536n.)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2034</Words>
  <Application>Microsoft Office PowerPoint</Application>
  <PresentationFormat>Předvádění na obrazovce (4:3)</PresentationFormat>
  <Paragraphs>194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Office Theme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Jarmila Pokorná</cp:lastModifiedBy>
  <cp:revision>2</cp:revision>
  <dcterms:modified xsi:type="dcterms:W3CDTF">2017-03-13T10:15:22Z</dcterms:modified>
</cp:coreProperties>
</file>