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2251-8FE2-4FFA-9EE4-508F79509F7F}" type="datetimeFigureOut">
              <a:rPr lang="cs-CZ" smtClean="0"/>
              <a:t>27.02.2017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839-270F-4F19-B0AB-251655F158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891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2251-8FE2-4FFA-9EE4-508F79509F7F}" type="datetimeFigureOut">
              <a:rPr lang="cs-CZ" smtClean="0"/>
              <a:t>27.02.2017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839-270F-4F19-B0AB-251655F158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25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2251-8FE2-4FFA-9EE4-508F79509F7F}" type="datetimeFigureOut">
              <a:rPr lang="cs-CZ" smtClean="0"/>
              <a:t>27.02.2017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839-270F-4F19-B0AB-251655F158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8727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2251-8FE2-4FFA-9EE4-508F79509F7F}" type="datetimeFigureOut">
              <a:rPr lang="cs-CZ" smtClean="0"/>
              <a:t>27.02.2017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839-270F-4F19-B0AB-251655F158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718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2251-8FE2-4FFA-9EE4-508F79509F7F}" type="datetimeFigureOut">
              <a:rPr lang="cs-CZ" smtClean="0"/>
              <a:t>27.02.2017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839-270F-4F19-B0AB-251655F158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350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2251-8FE2-4FFA-9EE4-508F79509F7F}" type="datetimeFigureOut">
              <a:rPr lang="cs-CZ" smtClean="0"/>
              <a:t>27.02.2017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839-270F-4F19-B0AB-251655F158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686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2251-8FE2-4FFA-9EE4-508F79509F7F}" type="datetimeFigureOut">
              <a:rPr lang="cs-CZ" smtClean="0"/>
              <a:t>27.02.2017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839-270F-4F19-B0AB-251655F158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655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2251-8FE2-4FFA-9EE4-508F79509F7F}" type="datetimeFigureOut">
              <a:rPr lang="cs-CZ" smtClean="0"/>
              <a:t>27.02.2017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839-270F-4F19-B0AB-251655F158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885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2251-8FE2-4FFA-9EE4-508F79509F7F}" type="datetimeFigureOut">
              <a:rPr lang="cs-CZ" smtClean="0"/>
              <a:t>27.02.2017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839-270F-4F19-B0AB-251655F158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603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2251-8FE2-4FFA-9EE4-508F79509F7F}" type="datetimeFigureOut">
              <a:rPr lang="cs-CZ" smtClean="0"/>
              <a:t>27.02.2017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839-270F-4F19-B0AB-251655F158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500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2251-8FE2-4FFA-9EE4-508F79509F7F}" type="datetimeFigureOut">
              <a:rPr lang="cs-CZ" smtClean="0"/>
              <a:t>27.02.2017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839-270F-4F19-B0AB-251655F158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3142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E2251-8FE2-4FFA-9EE4-508F79509F7F}" type="datetimeFigureOut">
              <a:rPr lang="cs-CZ" smtClean="0"/>
              <a:t>27.02.2017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4839-270F-4F19-B0AB-251655F158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769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/>
              <a:t>Z polskim na Ty, nawet prawniczym 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Petr Mrkyvka</a:t>
            </a:r>
          </a:p>
          <a:p>
            <a:r>
              <a:rPr lang="pl-PL" dirty="0" smtClean="0"/>
              <a:t>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0910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Ł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6600" dirty="0" smtClean="0"/>
              <a:t>Ł</a:t>
            </a:r>
          </a:p>
          <a:p>
            <a:pPr marL="0" indent="0" algn="ctr">
              <a:buNone/>
            </a:pPr>
            <a:r>
              <a:rPr lang="pl-PL" sz="3600" dirty="0" smtClean="0"/>
              <a:t>Anglick</a:t>
            </a:r>
            <a:r>
              <a:rPr lang="cs-CZ" sz="3600" dirty="0" smtClean="0"/>
              <a:t>é „</a:t>
            </a:r>
            <a:r>
              <a:rPr lang="cs-CZ" sz="3600" dirty="0" err="1" smtClean="0"/>
              <a:t>waw</a:t>
            </a:r>
            <a:r>
              <a:rPr lang="cs-CZ" sz="3600" dirty="0" smtClean="0"/>
              <a:t>“ = polské „</a:t>
            </a:r>
            <a:r>
              <a:rPr lang="pl-PL" sz="3600" dirty="0" smtClean="0"/>
              <a:t>łał”</a:t>
            </a:r>
          </a:p>
          <a:p>
            <a:pPr marL="0" indent="0" algn="ctr">
              <a:buNone/>
            </a:pPr>
            <a:r>
              <a:rPr lang="pl-PL" sz="3600" dirty="0" smtClean="0"/>
              <a:t>Po </a:t>
            </a:r>
            <a:r>
              <a:rPr lang="pl-PL" sz="3600" b="1" dirty="0" smtClean="0"/>
              <a:t>ł </a:t>
            </a:r>
            <a:r>
              <a:rPr lang="cs-CZ" sz="3600" dirty="0" smtClean="0"/>
              <a:t>je vždy </a:t>
            </a:r>
            <a:r>
              <a:rPr lang="cs-CZ" sz="3600" b="1" dirty="0" smtClean="0"/>
              <a:t>y!</a:t>
            </a:r>
          </a:p>
          <a:p>
            <a:pPr marL="0" indent="0" algn="ctr">
              <a:buNone/>
            </a:pPr>
            <a:r>
              <a:rPr lang="cs-CZ" sz="3600" dirty="0" smtClean="0"/>
              <a:t>Shoda podmětu s přísudkem a kde je v češtině „</a:t>
            </a:r>
            <a:r>
              <a:rPr lang="cs-CZ" sz="3600" dirty="0" err="1" smtClean="0"/>
              <a:t>ly</a:t>
            </a:r>
            <a:r>
              <a:rPr lang="cs-CZ" sz="3600" dirty="0" smtClean="0"/>
              <a:t>“ je vždy </a:t>
            </a:r>
            <a:r>
              <a:rPr lang="pl-PL" sz="3600" dirty="0" smtClean="0"/>
              <a:t>„</a:t>
            </a:r>
            <a:r>
              <a:rPr lang="pl-PL" sz="3600" b="1" dirty="0" smtClean="0"/>
              <a:t>ły</a:t>
            </a:r>
            <a:r>
              <a:rPr lang="pl-PL" sz="3600" dirty="0" smtClean="0"/>
              <a:t>”</a:t>
            </a:r>
          </a:p>
          <a:p>
            <a:pPr marL="0" indent="0" algn="ctr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672023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Nie bój się!</a:t>
            </a:r>
            <a:endParaRPr lang="cs-CZ" b="1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być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 smtClean="0"/>
              <a:t>Jest</a:t>
            </a:r>
            <a:r>
              <a:rPr lang="pl-PL" dirty="0" smtClean="0">
                <a:solidFill>
                  <a:srgbClr val="FF0000"/>
                </a:solidFill>
              </a:rPr>
              <a:t>em	</a:t>
            </a:r>
            <a:r>
              <a:rPr lang="pl-PL" dirty="0" smtClean="0"/>
              <a:t>byłem, -łam</a:t>
            </a:r>
            <a:endParaRPr lang="pl-PL" dirty="0" smtClean="0">
              <a:solidFill>
                <a:srgbClr val="FF0000"/>
              </a:solidFill>
            </a:endParaRPr>
          </a:p>
          <a:p>
            <a:r>
              <a:rPr lang="pl-PL" dirty="0" smtClean="0"/>
              <a:t>Jest</a:t>
            </a:r>
            <a:r>
              <a:rPr lang="pl-PL" dirty="0" smtClean="0">
                <a:solidFill>
                  <a:srgbClr val="FF0000"/>
                </a:solidFill>
              </a:rPr>
              <a:t>esz	</a:t>
            </a:r>
            <a:r>
              <a:rPr lang="pl-PL" dirty="0" smtClean="0"/>
              <a:t>byłeś, -łaś</a:t>
            </a:r>
          </a:p>
          <a:p>
            <a:r>
              <a:rPr lang="pl-PL" dirty="0" smtClean="0"/>
              <a:t>Jest		był, była</a:t>
            </a:r>
          </a:p>
          <a:p>
            <a:r>
              <a:rPr lang="pl-PL" dirty="0" smtClean="0"/>
              <a:t>Jest</a:t>
            </a:r>
            <a:r>
              <a:rPr lang="pl-PL" dirty="0" smtClean="0">
                <a:solidFill>
                  <a:srgbClr val="FF0000"/>
                </a:solidFill>
              </a:rPr>
              <a:t>eśmy    </a:t>
            </a:r>
            <a:r>
              <a:rPr lang="pl-PL" dirty="0" smtClean="0"/>
              <a:t>byliśmy, byłyśmy</a:t>
            </a:r>
          </a:p>
          <a:p>
            <a:r>
              <a:rPr lang="pl-PL" dirty="0" smtClean="0"/>
              <a:t>Jest</a:t>
            </a:r>
            <a:r>
              <a:rPr lang="pl-PL" dirty="0" smtClean="0">
                <a:solidFill>
                  <a:srgbClr val="FF0000"/>
                </a:solidFill>
              </a:rPr>
              <a:t>eście</a:t>
            </a:r>
            <a:r>
              <a:rPr lang="pl-PL" dirty="0" smtClean="0"/>
              <a:t>	byliście, byłyście</a:t>
            </a:r>
          </a:p>
          <a:p>
            <a:r>
              <a:rPr lang="pl-PL" dirty="0" smtClean="0"/>
              <a:t>Są		byli, były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 smtClean="0"/>
              <a:t>Będę	pił, piła, piło, pić</a:t>
            </a:r>
          </a:p>
          <a:p>
            <a:r>
              <a:rPr lang="pl-PL" dirty="0" smtClean="0"/>
              <a:t>Będziesz	</a:t>
            </a:r>
          </a:p>
          <a:p>
            <a:r>
              <a:rPr lang="pl-PL" dirty="0" smtClean="0"/>
              <a:t>Będzie</a:t>
            </a:r>
          </a:p>
          <a:p>
            <a:r>
              <a:rPr lang="pl-PL" dirty="0" smtClean="0"/>
              <a:t>Będziemy</a:t>
            </a:r>
          </a:p>
          <a:p>
            <a:r>
              <a:rPr lang="pl-PL" dirty="0" smtClean="0"/>
              <a:t>Będziecie</a:t>
            </a:r>
          </a:p>
          <a:p>
            <a:r>
              <a:rPr lang="pl-PL" dirty="0" smtClean="0"/>
              <a:t>będą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9344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Polština</a:t>
            </a:r>
            <a:r>
              <a:rPr lang="cs-CZ" dirty="0" smtClean="0"/>
              <a:t> – </a:t>
            </a:r>
            <a:r>
              <a:rPr lang="pl-PL" b="1" dirty="0" smtClean="0"/>
              <a:t>Język polski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Indoevropský jazyk</a:t>
            </a:r>
          </a:p>
          <a:p>
            <a:r>
              <a:rPr lang="cs-CZ" dirty="0" smtClean="0"/>
              <a:t>Západoslovanský – spolu s češtinou, slovenštinou, dolní a horní lužickou srbštinou, kašubštinou …</a:t>
            </a:r>
          </a:p>
          <a:p>
            <a:r>
              <a:rPr lang="cs-CZ" dirty="0" err="1" smtClean="0"/>
              <a:t>Lechycké</a:t>
            </a:r>
            <a:r>
              <a:rPr lang="cs-CZ" dirty="0" smtClean="0"/>
              <a:t> jazyky: polština, dolní a horní lužická srbština, kašubština, </a:t>
            </a:r>
            <a:r>
              <a:rPr lang="cs-CZ" dirty="0" err="1" smtClean="0"/>
              <a:t>slezština</a:t>
            </a:r>
            <a:r>
              <a:rPr lang="cs-CZ" dirty="0" smtClean="0"/>
              <a:t> (?), </a:t>
            </a:r>
            <a:r>
              <a:rPr lang="cs-CZ" dirty="0" err="1" smtClean="0"/>
              <a:t>mazurština</a:t>
            </a:r>
            <a:r>
              <a:rPr lang="cs-CZ" dirty="0" smtClean="0"/>
              <a:t> (+), pomořanská slovinština (+)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0172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Hlásky - samohlásky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Neexistují dlouhé samohlásky! </a:t>
            </a:r>
          </a:p>
          <a:p>
            <a:r>
              <a:rPr lang="cs-CZ" dirty="0" smtClean="0"/>
              <a:t>Nosovky: </a:t>
            </a:r>
          </a:p>
          <a:p>
            <a:pPr marL="0" indent="0" algn="ctr">
              <a:buNone/>
            </a:pPr>
            <a:r>
              <a:rPr lang="pl-PL" sz="9600" b="1" dirty="0" smtClean="0"/>
              <a:t>Ę  Ą </a:t>
            </a:r>
          </a:p>
          <a:p>
            <a:pPr marL="0" indent="0" algn="ctr">
              <a:buNone/>
            </a:pPr>
            <a:r>
              <a:rPr lang="pl-PL" b="1" dirty="0" smtClean="0"/>
              <a:t>Ę </a:t>
            </a:r>
            <a:r>
              <a:rPr lang="pl-PL" b="1" dirty="0" smtClean="0">
                <a:latin typeface="Comic Sans MS" panose="030F0702030302020204" pitchFamily="66" charset="0"/>
              </a:rPr>
              <a:t>» u</a:t>
            </a:r>
          </a:p>
          <a:p>
            <a:pPr marL="0" indent="0" algn="ctr">
              <a:buNone/>
            </a:pPr>
            <a:r>
              <a:rPr lang="cs-CZ" b="1" dirty="0" smtClean="0">
                <a:latin typeface="Comic Sans MS" panose="030F0702030302020204" pitchFamily="66" charset="0"/>
              </a:rPr>
              <a:t>Budu </a:t>
            </a:r>
            <a:r>
              <a:rPr lang="pl-PL" b="1" dirty="0" smtClean="0">
                <a:latin typeface="Comic Sans MS" panose="030F0702030302020204" pitchFamily="66" charset="0"/>
              </a:rPr>
              <a:t>» Będę</a:t>
            </a:r>
          </a:p>
          <a:p>
            <a:pPr marL="0" indent="0" algn="ctr">
              <a:buNone/>
            </a:pPr>
            <a:r>
              <a:rPr lang="pl-PL" b="1" dirty="0" smtClean="0">
                <a:latin typeface="Comic Sans MS" panose="030F0702030302020204" pitchFamily="66" charset="0"/>
              </a:rPr>
              <a:t>Ą » ou</a:t>
            </a:r>
          </a:p>
          <a:p>
            <a:pPr marL="0" indent="0" algn="ctr">
              <a:buNone/>
            </a:pPr>
            <a:r>
              <a:rPr lang="cs-CZ" b="1" dirty="0" smtClean="0">
                <a:latin typeface="Comic Sans MS" panose="030F0702030302020204" pitchFamily="66" charset="0"/>
              </a:rPr>
              <a:t>Budou </a:t>
            </a:r>
            <a:r>
              <a:rPr lang="pl-PL" b="1" dirty="0" smtClean="0">
                <a:latin typeface="Comic Sans MS" panose="030F0702030302020204" pitchFamily="66" charset="0"/>
              </a:rPr>
              <a:t>» Będą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745099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6000" dirty="0" smtClean="0"/>
              <a:t>A, E, O, U</a:t>
            </a:r>
          </a:p>
          <a:p>
            <a:pPr marL="0" indent="0" algn="ctr">
              <a:buNone/>
            </a:pPr>
            <a:r>
              <a:rPr lang="pl-PL" sz="6000" b="1" dirty="0" smtClean="0"/>
              <a:t>I </a:t>
            </a:r>
          </a:p>
          <a:p>
            <a:pPr marL="0" indent="0" algn="ctr">
              <a:buNone/>
            </a:pPr>
            <a:r>
              <a:rPr lang="cs-CZ" dirty="0" smtClean="0"/>
              <a:t>změkčuje vždy, někdy plní funkci </a:t>
            </a:r>
          </a:p>
          <a:p>
            <a:pPr marL="0" indent="0" algn="ctr">
              <a:buNone/>
            </a:pPr>
            <a:r>
              <a:rPr lang="cs-CZ" sz="9600" dirty="0" smtClean="0"/>
              <a:t>ˇ ´ </a:t>
            </a:r>
            <a:r>
              <a:rPr lang="cs-CZ" sz="4400" dirty="0" err="1" smtClean="0"/>
              <a:t>nie</a:t>
            </a:r>
            <a:r>
              <a:rPr lang="cs-CZ" sz="4400" dirty="0" smtClean="0"/>
              <a:t> </a:t>
            </a:r>
            <a:r>
              <a:rPr lang="pl-PL" sz="4400" b="1" dirty="0" smtClean="0">
                <a:latin typeface="Comic Sans MS" panose="030F0702030302020204" pitchFamily="66" charset="0"/>
              </a:rPr>
              <a:t>» ně ...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924886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6000" dirty="0" smtClean="0"/>
              <a:t>Ó = U </a:t>
            </a:r>
          </a:p>
          <a:p>
            <a:pPr marL="0" indent="0" algn="ctr">
              <a:buNone/>
            </a:pPr>
            <a:r>
              <a:rPr lang="cs-CZ" sz="6000" dirty="0" smtClean="0"/>
              <a:t>Ne </a:t>
            </a:r>
            <a:r>
              <a:rPr lang="en-US" sz="6000" dirty="0"/>
              <a:t>[</a:t>
            </a:r>
            <a:r>
              <a:rPr lang="cs-CZ" sz="6000" dirty="0" smtClean="0"/>
              <a:t>o:</a:t>
            </a:r>
            <a:r>
              <a:rPr lang="en-US" sz="6000" dirty="0" smtClean="0"/>
              <a:t>]</a:t>
            </a:r>
            <a:endParaRPr lang="cs-CZ" sz="6000" dirty="0" smtClean="0"/>
          </a:p>
          <a:p>
            <a:pPr marL="0" indent="0" algn="ctr">
              <a:buNone/>
            </a:pPr>
            <a:r>
              <a:rPr lang="cs-CZ" dirty="0" err="1" smtClean="0"/>
              <a:t>Kraków</a:t>
            </a:r>
            <a:r>
              <a:rPr lang="cs-CZ" dirty="0"/>
              <a:t> </a:t>
            </a:r>
            <a:endParaRPr lang="cs-CZ" dirty="0" smtClean="0"/>
          </a:p>
          <a:p>
            <a:pPr marL="0" indent="0" algn="ctr">
              <a:buNone/>
            </a:pPr>
            <a:r>
              <a:rPr lang="cs-CZ" b="1" dirty="0" err="1"/>
              <a:t>ó</a:t>
            </a:r>
            <a:r>
              <a:rPr lang="cs-CZ" b="1" dirty="0" err="1" smtClean="0"/>
              <a:t>w</a:t>
            </a:r>
            <a:r>
              <a:rPr lang="cs-CZ" b="1" dirty="0" smtClean="0"/>
              <a:t> </a:t>
            </a:r>
            <a:r>
              <a:rPr lang="pl-PL" b="1" dirty="0" smtClean="0">
                <a:latin typeface="Comic Sans MS" panose="030F0702030302020204" pitchFamily="66" charset="0"/>
              </a:rPr>
              <a:t>» ů</a:t>
            </a:r>
          </a:p>
          <a:p>
            <a:pPr marL="0" indent="0" algn="ctr">
              <a:buNone/>
            </a:pPr>
            <a:r>
              <a:rPr lang="pl-PL" b="1" dirty="0" smtClean="0"/>
              <a:t>Psów </a:t>
            </a:r>
            <a:r>
              <a:rPr lang="pl-PL" b="1" dirty="0" smtClean="0">
                <a:latin typeface="Comic Sans MS" panose="030F0702030302020204" pitchFamily="66" charset="0"/>
              </a:rPr>
              <a:t>» Psů </a:t>
            </a:r>
            <a:endParaRPr lang="pl-PL" b="1" dirty="0"/>
          </a:p>
          <a:p>
            <a:pPr marL="0" indent="0" algn="ctr">
              <a:buNone/>
            </a:pPr>
            <a:r>
              <a:rPr lang="pl-PL" b="1" dirty="0" smtClean="0"/>
              <a:t> </a:t>
            </a:r>
            <a:endParaRPr lang="pl-PL" b="1" dirty="0"/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0083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 ypsilon = </a:t>
            </a:r>
            <a:r>
              <a:rPr lang="cs-CZ" dirty="0" err="1"/>
              <a:t>i</a:t>
            </a:r>
            <a:r>
              <a:rPr lang="cs-CZ" dirty="0" err="1" smtClean="0"/>
              <a:t>grek</a:t>
            </a:r>
            <a:r>
              <a:rPr lang="cs-CZ" dirty="0" smtClean="0"/>
              <a:t> (řecké 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6600" b="1" dirty="0" smtClean="0"/>
              <a:t>Y</a:t>
            </a:r>
          </a:p>
          <a:p>
            <a:pPr marL="0" indent="0" algn="ctr">
              <a:buNone/>
            </a:pPr>
            <a:r>
              <a:rPr lang="cs-CZ" dirty="0"/>
              <a:t>t</a:t>
            </a:r>
            <a:r>
              <a:rPr lang="cs-CZ" dirty="0" smtClean="0"/>
              <a:t>vrdí „</a:t>
            </a:r>
            <a:r>
              <a:rPr lang="cs-CZ" dirty="0" err="1" smtClean="0"/>
              <a:t>muzyku</a:t>
            </a:r>
            <a:r>
              <a:rPr lang="cs-CZ" dirty="0" smtClean="0"/>
              <a:t>“  </a:t>
            </a:r>
          </a:p>
          <a:p>
            <a:pPr marL="0" indent="0" algn="ctr">
              <a:buNone/>
            </a:pPr>
            <a:r>
              <a:rPr lang="cs-CZ" dirty="0" smtClean="0"/>
              <a:t>Muzika byla by „</a:t>
            </a:r>
            <a:r>
              <a:rPr lang="cs-CZ" dirty="0" err="1" smtClean="0"/>
              <a:t>muźika</a:t>
            </a:r>
            <a:r>
              <a:rPr lang="cs-CZ" dirty="0" smtClean="0"/>
              <a:t>“ a fyzika „</a:t>
            </a:r>
            <a:r>
              <a:rPr lang="cs-CZ" dirty="0" err="1" smtClean="0"/>
              <a:t>fyźika</a:t>
            </a:r>
            <a:r>
              <a:rPr lang="cs-CZ" dirty="0" smtClean="0"/>
              <a:t>“, tak je </a:t>
            </a:r>
            <a:r>
              <a:rPr lang="cs-CZ" u="sng" dirty="0" err="1" smtClean="0"/>
              <a:t>fizyka</a:t>
            </a:r>
            <a:endParaRPr lang="cs-CZ" u="sng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Po některých souhláskách se píše vždy (skoro) </a:t>
            </a:r>
            <a:r>
              <a:rPr lang="cs-CZ" b="1" dirty="0" smtClean="0"/>
              <a:t>y </a:t>
            </a:r>
          </a:p>
          <a:p>
            <a:pPr marL="0" indent="0" algn="ctr">
              <a:buNone/>
            </a:pPr>
            <a:r>
              <a:rPr lang="cs-CZ" dirty="0"/>
              <a:t> </a:t>
            </a:r>
            <a:r>
              <a:rPr lang="cs-CZ" dirty="0" smtClean="0"/>
              <a:t>o tom ale později = ale o </a:t>
            </a:r>
            <a:r>
              <a:rPr lang="cs-CZ" dirty="0" err="1" smtClean="0"/>
              <a:t>tym</a:t>
            </a:r>
            <a:r>
              <a:rPr lang="cs-CZ" dirty="0" smtClean="0"/>
              <a:t> </a:t>
            </a:r>
            <a:r>
              <a:rPr lang="pl-PL" dirty="0" smtClean="0"/>
              <a:t>później </a:t>
            </a:r>
          </a:p>
          <a:p>
            <a:pPr marL="0" indent="0" algn="ctr">
              <a:buNone/>
            </a:pPr>
            <a:r>
              <a:rPr lang="pl-PL" dirty="0" smtClean="0"/>
              <a:t>Pamiętaj – pamatuj: </a:t>
            </a:r>
            <a:r>
              <a:rPr lang="cs-CZ" dirty="0" smtClean="0"/>
              <a:t>po </a:t>
            </a:r>
            <a:r>
              <a:rPr lang="cs-CZ" b="1" dirty="0" smtClean="0"/>
              <a:t>K a G </a:t>
            </a:r>
            <a:r>
              <a:rPr lang="cs-CZ" dirty="0" smtClean="0"/>
              <a:t>se píše vždycky </a:t>
            </a:r>
            <a:r>
              <a:rPr lang="cs-CZ" b="1" dirty="0" smtClean="0"/>
              <a:t>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7521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Souhlásky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4000" b="1" dirty="0" smtClean="0"/>
              <a:t>B, C, D, F, G, J, K, L, M, N, P, R, S, T, W, Z</a:t>
            </a:r>
          </a:p>
          <a:p>
            <a:pPr marL="0" indent="0" algn="ctr">
              <a:buNone/>
            </a:pPr>
            <a:r>
              <a:rPr lang="cs-CZ" sz="7200" b="1" dirty="0" smtClean="0"/>
              <a:t>Ć, Ś, Ź</a:t>
            </a:r>
            <a:endParaRPr lang="cs-CZ" sz="3600" b="1" dirty="0" smtClean="0"/>
          </a:p>
          <a:p>
            <a:pPr marL="0" indent="0" algn="ctr">
              <a:buNone/>
            </a:pPr>
            <a:r>
              <a:rPr lang="cs-CZ" sz="3600" b="1" dirty="0" err="1" smtClean="0"/>
              <a:t>Cie</a:t>
            </a:r>
            <a:r>
              <a:rPr lang="cs-CZ" sz="3600" b="1" dirty="0" smtClean="0"/>
              <a:t>, </a:t>
            </a:r>
            <a:r>
              <a:rPr lang="cs-CZ" sz="3600" b="1" dirty="0" err="1" smtClean="0"/>
              <a:t>sie</a:t>
            </a:r>
            <a:r>
              <a:rPr lang="cs-CZ" sz="3600" b="1" dirty="0" smtClean="0"/>
              <a:t>, </a:t>
            </a:r>
            <a:r>
              <a:rPr lang="cs-CZ" sz="3600" b="1" dirty="0" err="1" smtClean="0"/>
              <a:t>zie</a:t>
            </a:r>
            <a:r>
              <a:rPr lang="cs-CZ" sz="3600" b="1" dirty="0" smtClean="0"/>
              <a:t>, …</a:t>
            </a:r>
          </a:p>
          <a:p>
            <a:pPr marL="0" indent="0" algn="ctr">
              <a:buNone/>
            </a:pPr>
            <a:r>
              <a:rPr lang="cs-CZ" sz="3600" b="1" dirty="0" smtClean="0"/>
              <a:t>Ć </a:t>
            </a:r>
            <a:r>
              <a:rPr lang="pl-PL" sz="3600" b="1" dirty="0" smtClean="0">
                <a:latin typeface="Comic Sans MS" panose="030F0702030302020204" pitchFamily="66" charset="0"/>
              </a:rPr>
              <a:t>» ť </a:t>
            </a:r>
          </a:p>
          <a:p>
            <a:pPr marL="0" indent="0" algn="ctr">
              <a:buNone/>
            </a:pPr>
            <a:r>
              <a:rPr lang="pl-PL" sz="3600" b="1" dirty="0">
                <a:latin typeface="Comic Sans MS" panose="030F0702030302020204" pitchFamily="66" charset="0"/>
              </a:rPr>
              <a:t>s</a:t>
            </a:r>
            <a:r>
              <a:rPr lang="pl-PL" sz="3600" b="1" dirty="0" smtClean="0">
                <a:latin typeface="Comic Sans MS" panose="030F0702030302020204" pitchFamily="66" charset="0"/>
              </a:rPr>
              <a:t>lovenský infinitiv piť – pić </a:t>
            </a:r>
          </a:p>
          <a:p>
            <a:pPr marL="0" indent="0" algn="ctr">
              <a:buNone/>
            </a:pPr>
            <a:r>
              <a:rPr lang="pl-PL" sz="3600" b="1" dirty="0" smtClean="0">
                <a:latin typeface="Comic Sans MS" panose="030F0702030302020204" pitchFamily="66" charset="0"/>
              </a:rPr>
              <a:t>Ń, Ż » </a:t>
            </a:r>
            <a:r>
              <a:rPr lang="cs-CZ" sz="3600" b="1" dirty="0" smtClean="0">
                <a:latin typeface="Comic Sans MS" panose="030F0702030302020204" pitchFamily="66" charset="0"/>
              </a:rPr>
              <a:t>Ň, Ž</a:t>
            </a:r>
            <a:endParaRPr lang="pl-PL" sz="3600" b="1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pl-PL" sz="3600" b="1" dirty="0" smtClean="0">
                <a:latin typeface="Comic Sans MS" panose="030F0702030302020204" pitchFamily="66" charset="0"/>
              </a:rPr>
              <a:t> </a:t>
            </a:r>
          </a:p>
          <a:p>
            <a:pPr marL="0" indent="0" algn="ctr">
              <a:buNone/>
            </a:pP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3619700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Y – </a:t>
            </a:r>
            <a:r>
              <a:rPr lang="cs-CZ" dirty="0" err="1" smtClean="0"/>
              <a:t>igrek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J – jot</a:t>
            </a:r>
          </a:p>
          <a:p>
            <a:pPr marL="0" indent="0" algn="ctr">
              <a:buNone/>
            </a:pPr>
            <a:r>
              <a:rPr lang="cs-CZ" dirty="0" smtClean="0"/>
              <a:t>W – </a:t>
            </a:r>
            <a:r>
              <a:rPr lang="cs-CZ" dirty="0" err="1" smtClean="0"/>
              <a:t>vu</a:t>
            </a:r>
            <a:r>
              <a:rPr lang="cs-CZ" dirty="0" smtClean="0"/>
              <a:t> (větší </a:t>
            </a:r>
            <a:r>
              <a:rPr lang="cs-CZ" smtClean="0"/>
              <a:t>spotřeba inkoustu, čte se v)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------------</a:t>
            </a: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Jen v cizích slovech </a:t>
            </a:r>
          </a:p>
          <a:p>
            <a:pPr marL="0" indent="0" algn="ctr">
              <a:buNone/>
            </a:pPr>
            <a:r>
              <a:rPr lang="cs-CZ" dirty="0" smtClean="0"/>
              <a:t>V – </a:t>
            </a:r>
            <a:r>
              <a:rPr lang="cs-CZ" dirty="0" err="1" smtClean="0"/>
              <a:t>fau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X ….. Taksi (čte se taxi), SEKS je SEX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7446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Spřežky 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CZ – č  </a:t>
            </a:r>
          </a:p>
          <a:p>
            <a:r>
              <a:rPr lang="cs-CZ" dirty="0" smtClean="0"/>
              <a:t>RZ – ž, š, (tam, kde je v češtině Ř)</a:t>
            </a:r>
          </a:p>
          <a:p>
            <a:r>
              <a:rPr lang="cs-CZ" dirty="0" smtClean="0"/>
              <a:t>SZ – š</a:t>
            </a:r>
          </a:p>
          <a:p>
            <a:pPr marL="0" indent="0">
              <a:buNone/>
            </a:pPr>
            <a:r>
              <a:rPr lang="cs-CZ" dirty="0" smtClean="0"/>
              <a:t>……………………………………………………</a:t>
            </a:r>
          </a:p>
          <a:p>
            <a:pPr marL="0" indent="0">
              <a:buNone/>
            </a:pPr>
            <a:r>
              <a:rPr lang="cs-CZ" dirty="0" smtClean="0"/>
              <a:t>Po </a:t>
            </a:r>
            <a:r>
              <a:rPr lang="cs-CZ" dirty="0" err="1" smtClean="0"/>
              <a:t>cz</a:t>
            </a:r>
            <a:r>
              <a:rPr lang="cs-CZ" dirty="0" smtClean="0"/>
              <a:t>, </a:t>
            </a:r>
            <a:r>
              <a:rPr lang="cs-CZ" dirty="0" err="1" smtClean="0"/>
              <a:t>rz</a:t>
            </a:r>
            <a:r>
              <a:rPr lang="cs-CZ" dirty="0" smtClean="0"/>
              <a:t>, </a:t>
            </a:r>
            <a:r>
              <a:rPr lang="cs-CZ" dirty="0" err="1" smtClean="0"/>
              <a:t>sz</a:t>
            </a:r>
            <a:r>
              <a:rPr lang="cs-CZ" dirty="0" smtClean="0"/>
              <a:t>, </a:t>
            </a:r>
            <a:r>
              <a:rPr lang="pl-PL" dirty="0" smtClean="0"/>
              <a:t>ż se píše y – tvrdé č, š</a:t>
            </a:r>
          </a:p>
          <a:p>
            <a:pPr marL="0" indent="0">
              <a:buNone/>
            </a:pPr>
            <a:r>
              <a:rPr lang="pl-PL" dirty="0" smtClean="0"/>
              <a:t>Výjimka – reżim </a:t>
            </a:r>
            <a:r>
              <a:rPr lang="cs-CZ" dirty="0" smtClean="0"/>
              <a:t>(režim)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CH a H se vyslovuje stejně </a:t>
            </a:r>
            <a:r>
              <a:rPr lang="cs-CZ" i="1" dirty="0" smtClean="0"/>
              <a:t>ch</a:t>
            </a:r>
          </a:p>
          <a:p>
            <a:r>
              <a:rPr lang="cs-CZ" i="1" dirty="0" smtClean="0"/>
              <a:t>H = „samo ha“</a:t>
            </a:r>
          </a:p>
          <a:p>
            <a:r>
              <a:rPr lang="cs-CZ" i="1" dirty="0" smtClean="0"/>
              <a:t>CH = „</a:t>
            </a:r>
            <a:r>
              <a:rPr lang="cs-CZ" i="1" dirty="0" err="1" smtClean="0"/>
              <a:t>ce</a:t>
            </a:r>
            <a:r>
              <a:rPr lang="cs-CZ" i="1" dirty="0" smtClean="0"/>
              <a:t>-ha“</a:t>
            </a:r>
          </a:p>
          <a:p>
            <a:pPr marL="0" indent="0">
              <a:buNone/>
            </a:pPr>
            <a:r>
              <a:rPr lang="cs-CZ" dirty="0" smtClean="0"/>
              <a:t>Ch se píše tam, kde je v češtině ch.</a:t>
            </a:r>
          </a:p>
          <a:p>
            <a:pPr marL="0" indent="0">
              <a:buNone/>
            </a:pPr>
            <a:r>
              <a:rPr lang="cs-CZ" dirty="0" err="1" smtClean="0"/>
              <a:t>Chcesz</a:t>
            </a:r>
            <a:r>
              <a:rPr lang="cs-CZ" dirty="0" smtClean="0"/>
              <a:t>? Choroba, </a:t>
            </a:r>
            <a:r>
              <a:rPr lang="cs-CZ" dirty="0" err="1" smtClean="0"/>
              <a:t>mucha</a:t>
            </a:r>
            <a:r>
              <a:rPr lang="cs-CZ" dirty="0" smtClean="0"/>
              <a:t>, </a:t>
            </a:r>
            <a:r>
              <a:rPr lang="cs-CZ" dirty="0" err="1" smtClean="0"/>
              <a:t>chleb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668202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392</Words>
  <Application>Microsoft Office PowerPoint</Application>
  <PresentationFormat>Širokoúhlá obrazovka</PresentationFormat>
  <Paragraphs>82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Motiv Office</vt:lpstr>
      <vt:lpstr>Z polskim na Ty, nawet prawniczym I</vt:lpstr>
      <vt:lpstr>Polština – Język polski</vt:lpstr>
      <vt:lpstr>Hlásky - samohlásky</vt:lpstr>
      <vt:lpstr>Prezentace aplikace PowerPoint</vt:lpstr>
      <vt:lpstr>Prezentace aplikace PowerPoint</vt:lpstr>
      <vt:lpstr> ypsilon = igrek (řecké y)</vt:lpstr>
      <vt:lpstr>Souhlásky </vt:lpstr>
      <vt:lpstr>Prezentace aplikace PowerPoint</vt:lpstr>
      <vt:lpstr>Spřežky …</vt:lpstr>
      <vt:lpstr>Ł</vt:lpstr>
      <vt:lpstr>Nie bój się!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 polskim na Ty, nawet prawniczym I</dc:title>
  <dc:creator>Mrkyvka</dc:creator>
  <cp:lastModifiedBy>Mrkyvka</cp:lastModifiedBy>
  <cp:revision>12</cp:revision>
  <dcterms:created xsi:type="dcterms:W3CDTF">2017-02-23T20:22:44Z</dcterms:created>
  <dcterms:modified xsi:type="dcterms:W3CDTF">2017-02-27T12:55:34Z</dcterms:modified>
</cp:coreProperties>
</file>