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D5B6-524A-4E75-ACA4-89BC30616193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06FEF-7C8E-4691-95A9-96EBF11F94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107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D5B6-524A-4E75-ACA4-89BC30616193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06FEF-7C8E-4691-95A9-96EBF11F94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45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D5B6-524A-4E75-ACA4-89BC30616193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06FEF-7C8E-4691-95A9-96EBF11F94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284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D5B6-524A-4E75-ACA4-89BC30616193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06FEF-7C8E-4691-95A9-96EBF11F94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41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D5B6-524A-4E75-ACA4-89BC30616193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06FEF-7C8E-4691-95A9-96EBF11F94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00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D5B6-524A-4E75-ACA4-89BC30616193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06FEF-7C8E-4691-95A9-96EBF11F94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426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D5B6-524A-4E75-ACA4-89BC30616193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06FEF-7C8E-4691-95A9-96EBF11F94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712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D5B6-524A-4E75-ACA4-89BC30616193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06FEF-7C8E-4691-95A9-96EBF11F94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140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D5B6-524A-4E75-ACA4-89BC30616193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06FEF-7C8E-4691-95A9-96EBF11F94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384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D5B6-524A-4E75-ACA4-89BC30616193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06FEF-7C8E-4691-95A9-96EBF11F94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976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D5B6-524A-4E75-ACA4-89BC30616193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06FEF-7C8E-4691-95A9-96EBF11F94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94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CD5B6-524A-4E75-ACA4-89BC30616193}" type="datetimeFigureOut">
              <a:rPr lang="cs-CZ" smtClean="0"/>
              <a:t>13.03.2017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06FEF-7C8E-4691-95A9-96EBF11F94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43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ncyklopedia.pwn.pl/haslo/galezie-prawa;3903831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Z polskim na ty, nawet prawniczym III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sz="4000" b="1" dirty="0" smtClean="0"/>
              <a:t>System prawa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80911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Gałąź </a:t>
            </a:r>
            <a:r>
              <a:rPr lang="pl-PL" b="1" dirty="0" smtClean="0">
                <a:latin typeface="Comic Sans MS" panose="030F0702030302020204" pitchFamily="66" charset="0"/>
              </a:rPr>
              <a:t>~ žeby nějaká haluz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UWAGA! </a:t>
            </a:r>
            <a:r>
              <a:rPr lang="pl-PL" dirty="0"/>
              <a:t>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Sg. – ga</a:t>
            </a:r>
            <a:r>
              <a:rPr lang="pl-PL" b="1" dirty="0" smtClean="0">
                <a:solidFill>
                  <a:srgbClr val="FF0000"/>
                </a:solidFill>
              </a:rPr>
              <a:t>łą</a:t>
            </a:r>
            <a:r>
              <a:rPr lang="pl-PL" dirty="0" smtClean="0">
                <a:solidFill>
                  <a:srgbClr val="00B050"/>
                </a:solidFill>
              </a:rPr>
              <a:t>ź</a:t>
            </a:r>
            <a:r>
              <a:rPr lang="pl-PL" dirty="0" smtClean="0"/>
              <a:t>, ale bez ga</a:t>
            </a:r>
            <a:r>
              <a:rPr lang="pl-PL" b="1" dirty="0" smtClean="0">
                <a:solidFill>
                  <a:srgbClr val="FF0000"/>
                </a:solidFill>
              </a:rPr>
              <a:t>łę</a:t>
            </a:r>
            <a:r>
              <a:rPr lang="pl-PL" b="1" u="sng" dirty="0" smtClean="0">
                <a:solidFill>
                  <a:srgbClr val="00B050"/>
                </a:solidFill>
              </a:rPr>
              <a:t>zi</a:t>
            </a:r>
            <a:r>
              <a:rPr lang="pl-PL" dirty="0" smtClean="0"/>
              <a:t>, komu </a:t>
            </a:r>
            <a:r>
              <a:rPr lang="pl-PL" dirty="0" smtClean="0"/>
              <a:t>ga</a:t>
            </a:r>
            <a:r>
              <a:rPr lang="pl-PL" b="1" dirty="0" smtClean="0">
                <a:solidFill>
                  <a:srgbClr val="FF0000"/>
                </a:solidFill>
              </a:rPr>
              <a:t>łę</a:t>
            </a:r>
            <a:r>
              <a:rPr lang="pl-PL" b="1" u="sng" dirty="0" smtClean="0">
                <a:solidFill>
                  <a:srgbClr val="00B050"/>
                </a:solidFill>
              </a:rPr>
              <a:t>zi</a:t>
            </a:r>
            <a:r>
              <a:rPr lang="pl-PL" dirty="0" smtClean="0"/>
              <a:t>, widzę ga</a:t>
            </a:r>
            <a:r>
              <a:rPr lang="pl-PL" b="1" dirty="0" smtClean="0">
                <a:solidFill>
                  <a:srgbClr val="FF0000"/>
                </a:solidFill>
              </a:rPr>
              <a:t>łą</a:t>
            </a:r>
            <a:r>
              <a:rPr lang="pl-PL" dirty="0" smtClean="0">
                <a:solidFill>
                  <a:srgbClr val="00B050"/>
                </a:solidFill>
              </a:rPr>
              <a:t>ź, </a:t>
            </a:r>
            <a:r>
              <a:rPr lang="pl-PL" dirty="0" smtClean="0"/>
              <a:t>o ga</a:t>
            </a:r>
            <a:r>
              <a:rPr lang="pl-PL" b="1" dirty="0" smtClean="0">
                <a:solidFill>
                  <a:srgbClr val="FF0000"/>
                </a:solidFill>
              </a:rPr>
              <a:t>łę</a:t>
            </a:r>
            <a:r>
              <a:rPr lang="pl-PL" b="1" u="sng" dirty="0" smtClean="0">
                <a:solidFill>
                  <a:srgbClr val="00B050"/>
                </a:solidFill>
              </a:rPr>
              <a:t>zi</a:t>
            </a:r>
            <a:r>
              <a:rPr lang="pl-PL" dirty="0" smtClean="0"/>
              <a:t>, z ga</a:t>
            </a:r>
            <a:r>
              <a:rPr lang="pl-PL" b="1" dirty="0" smtClean="0">
                <a:solidFill>
                  <a:srgbClr val="FF0000"/>
                </a:solidFill>
              </a:rPr>
              <a:t>łę</a:t>
            </a:r>
            <a:r>
              <a:rPr lang="pl-PL" b="1" u="sng" dirty="0" smtClean="0">
                <a:solidFill>
                  <a:srgbClr val="00B050"/>
                </a:solidFill>
              </a:rPr>
              <a:t>zią</a:t>
            </a:r>
          </a:p>
          <a:p>
            <a:pPr marL="0" indent="0">
              <a:buNone/>
            </a:pPr>
            <a:r>
              <a:rPr lang="pl-PL" dirty="0" smtClean="0"/>
              <a:t>Pl. – gałęzie, gałęzi, gałęziam, </a:t>
            </a:r>
            <a:r>
              <a:rPr lang="pl-PL" dirty="0" smtClean="0"/>
              <a:t>gałęzie, o gałęziach, z gałęziami</a:t>
            </a:r>
            <a:r>
              <a:rPr lang="pl-PL" dirty="0" smtClean="0"/>
              <a:t> </a:t>
            </a:r>
            <a:endParaRPr lang="pl-PL" dirty="0" smtClean="0"/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95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hlinkClick r:id="rId2" tooltip="gałęzie prawa"/>
              </a:rPr>
              <a:t>gałęzie prawa,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zbiór norm prawnych (przepisów prawnych) regulujących wyodrębnioną dziedzinę życia społecznego;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1155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Prawo prywatne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Prawo prywatne – prawo cywilne w szyrokim </a:t>
            </a:r>
            <a:r>
              <a:rPr lang="pl-PL" b="1" dirty="0" smtClean="0"/>
              <a:t>ujęciu </a:t>
            </a:r>
            <a:r>
              <a:rPr lang="pl-PL" dirty="0" smtClean="0"/>
              <a:t>(ujęcie – pojet</a:t>
            </a:r>
            <a:r>
              <a:rPr lang="cs-CZ" dirty="0" smtClean="0"/>
              <a:t>í, smysl …) </a:t>
            </a:r>
          </a:p>
          <a:p>
            <a:r>
              <a:rPr lang="pl-PL" b="1" dirty="0" smtClean="0"/>
              <a:t>UWAGA:  </a:t>
            </a:r>
            <a:r>
              <a:rPr lang="pl-PL" dirty="0" smtClean="0"/>
              <a:t>podstatn</a:t>
            </a:r>
            <a:r>
              <a:rPr lang="cs-CZ" dirty="0" smtClean="0"/>
              <a:t>é jméno + přídavné jméno, tedy </a:t>
            </a:r>
          </a:p>
          <a:p>
            <a:pPr marL="0" indent="0" algn="ctr">
              <a:buNone/>
            </a:pPr>
            <a:r>
              <a:rPr lang="cs-CZ" b="1" dirty="0" err="1" smtClean="0"/>
              <a:t>prawo</a:t>
            </a:r>
            <a:r>
              <a:rPr lang="cs-CZ" b="1" dirty="0" smtClean="0"/>
              <a:t> </a:t>
            </a:r>
            <a:r>
              <a:rPr lang="cs-CZ" b="1" dirty="0" err="1" smtClean="0"/>
              <a:t>cywilne</a:t>
            </a:r>
            <a:r>
              <a:rPr lang="cs-CZ" b="1" dirty="0" smtClean="0"/>
              <a:t> </a:t>
            </a:r>
            <a:r>
              <a:rPr lang="pl-PL" b="1" dirty="0" smtClean="0">
                <a:latin typeface="Comic Sans MS" panose="030F0702030302020204" pitchFamily="66" charset="0"/>
              </a:rPr>
              <a:t>~ kyselina sírová 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Většinou to tak je, ale ne vždy … </a:t>
            </a:r>
          </a:p>
          <a:p>
            <a:r>
              <a:rPr lang="cs-CZ" b="1" dirty="0" err="1" smtClean="0"/>
              <a:t>Ga</a:t>
            </a:r>
            <a:r>
              <a:rPr lang="pl-PL" b="1" dirty="0" smtClean="0"/>
              <a:t>łęzie prawa prywatnego:</a:t>
            </a:r>
          </a:p>
          <a:p>
            <a:pPr marL="514350" indent="-514350">
              <a:buAutoNum type="arabicPeriod"/>
            </a:pPr>
            <a:r>
              <a:rPr lang="pl-PL" b="1" dirty="0" smtClean="0"/>
              <a:t>Prawo cywilne  </a:t>
            </a:r>
            <a:r>
              <a:rPr lang="pl-PL" b="1" dirty="0" smtClean="0">
                <a:solidFill>
                  <a:schemeClr val="accent2"/>
                </a:solidFill>
              </a:rPr>
              <a:t>NE!!! </a:t>
            </a:r>
            <a:r>
              <a:rPr lang="pl-PL" b="1" i="1" dirty="0" smtClean="0">
                <a:solidFill>
                  <a:schemeClr val="accent2"/>
                </a:solidFill>
              </a:rPr>
              <a:t>„prawo obywatelskie”</a:t>
            </a:r>
          </a:p>
          <a:p>
            <a:pPr marL="514350" indent="-514350">
              <a:buAutoNum type="arabicPeriod"/>
            </a:pPr>
            <a:r>
              <a:rPr lang="pl-PL" b="1" dirty="0" smtClean="0"/>
              <a:t>Prawo handlowe – </a:t>
            </a:r>
            <a:r>
              <a:rPr lang="pl-PL" dirty="0" smtClean="0"/>
              <a:t>handel, handlować </a:t>
            </a:r>
            <a:r>
              <a:rPr lang="cs-CZ" dirty="0" smtClean="0"/>
              <a:t>– ve smyslu činnosti, </a:t>
            </a:r>
            <a:r>
              <a:rPr lang="cs-CZ" b="1" dirty="0" err="1" smtClean="0"/>
              <a:t>prawo</a:t>
            </a:r>
            <a:r>
              <a:rPr lang="cs-CZ" b="1" dirty="0" smtClean="0"/>
              <a:t> </a:t>
            </a:r>
            <a:r>
              <a:rPr lang="cs-CZ" b="1" dirty="0" err="1" smtClean="0"/>
              <a:t>cywilne</a:t>
            </a:r>
            <a:r>
              <a:rPr lang="cs-CZ" b="1" dirty="0" smtClean="0"/>
              <a:t> </a:t>
            </a:r>
            <a:r>
              <a:rPr lang="cs-CZ" b="1" dirty="0" err="1" smtClean="0"/>
              <a:t>gospodarcze</a:t>
            </a:r>
            <a:endParaRPr lang="pl-PL" b="1" dirty="0" smtClean="0"/>
          </a:p>
          <a:p>
            <a:pPr marL="514350" indent="-514350">
              <a:buAutoNum type="arabicPeriod"/>
            </a:pPr>
            <a:r>
              <a:rPr lang="pl-PL" b="1" dirty="0" smtClean="0"/>
              <a:t>Prawo rodzinne i opiekuńcze</a:t>
            </a:r>
          </a:p>
          <a:p>
            <a:pPr marL="514350" indent="-514350">
              <a:buAutoNum type="arabicPeriod"/>
            </a:pPr>
            <a:r>
              <a:rPr lang="pl-PL" b="1" dirty="0" smtClean="0"/>
              <a:t>Prawo międzynarodowe prywatne</a:t>
            </a:r>
          </a:p>
          <a:p>
            <a:pPr marL="0" indent="0">
              <a:buNone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858101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Prawo</a:t>
            </a:r>
            <a:r>
              <a:rPr lang="cs-CZ" b="1" dirty="0" smtClean="0"/>
              <a:t> </a:t>
            </a:r>
            <a:r>
              <a:rPr lang="cs-CZ" b="1" dirty="0" err="1" smtClean="0"/>
              <a:t>publiczne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Ius publicum</a:t>
            </a:r>
          </a:p>
          <a:p>
            <a:r>
              <a:rPr lang="cs-CZ" dirty="0" err="1" smtClean="0"/>
              <a:t>Ga</a:t>
            </a:r>
            <a:r>
              <a:rPr lang="cs-CZ" dirty="0" smtClean="0"/>
              <a:t>….. </a:t>
            </a:r>
            <a:r>
              <a:rPr lang="cs-CZ" dirty="0" err="1"/>
              <a:t>p</a:t>
            </a:r>
            <a:r>
              <a:rPr lang="cs-CZ" dirty="0" err="1" smtClean="0"/>
              <a:t>rawa</a:t>
            </a:r>
            <a:r>
              <a:rPr lang="cs-CZ" dirty="0" smtClean="0"/>
              <a:t> </a:t>
            </a:r>
            <a:r>
              <a:rPr lang="cs-CZ" dirty="0" err="1" smtClean="0"/>
              <a:t>publicznego</a:t>
            </a:r>
            <a:r>
              <a:rPr lang="cs-CZ" dirty="0" smtClean="0"/>
              <a:t> to:</a:t>
            </a:r>
          </a:p>
          <a:p>
            <a:pPr marL="514350" indent="-514350">
              <a:buAutoNum type="arabicPeriod"/>
            </a:pPr>
            <a:r>
              <a:rPr lang="cs-CZ" b="1" dirty="0" err="1" smtClean="0"/>
              <a:t>Prawo</a:t>
            </a:r>
            <a:r>
              <a:rPr lang="cs-CZ" b="1" dirty="0" smtClean="0"/>
              <a:t> </a:t>
            </a:r>
            <a:r>
              <a:rPr lang="cs-CZ" b="1" dirty="0" err="1" smtClean="0"/>
              <a:t>konst</a:t>
            </a:r>
            <a:r>
              <a:rPr lang="cs-CZ" b="1" dirty="0" err="1" smtClean="0">
                <a:solidFill>
                  <a:schemeClr val="accent2"/>
                </a:solidFill>
              </a:rPr>
              <a:t>y</a:t>
            </a:r>
            <a:r>
              <a:rPr lang="cs-CZ" b="1" dirty="0" err="1" smtClean="0"/>
              <a:t>tuc</a:t>
            </a:r>
            <a:r>
              <a:rPr lang="cs-CZ" b="1" dirty="0" err="1" smtClean="0">
                <a:solidFill>
                  <a:schemeClr val="accent2"/>
                </a:solidFill>
              </a:rPr>
              <a:t>y</a:t>
            </a:r>
            <a:r>
              <a:rPr lang="cs-CZ" b="1" dirty="0" err="1" smtClean="0"/>
              <a:t>jne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b="1" dirty="0" err="1" smtClean="0"/>
              <a:t>Prawo</a:t>
            </a:r>
            <a:r>
              <a:rPr lang="cs-CZ" b="1" dirty="0" smtClean="0"/>
              <a:t> </a:t>
            </a:r>
            <a:r>
              <a:rPr lang="cs-CZ" b="1" dirty="0" err="1" smtClean="0"/>
              <a:t>admi</a:t>
            </a:r>
            <a:r>
              <a:rPr lang="cs-CZ" b="1" dirty="0" err="1" smtClean="0">
                <a:solidFill>
                  <a:schemeClr val="accent2"/>
                </a:solidFill>
              </a:rPr>
              <a:t>ni</a:t>
            </a:r>
            <a:r>
              <a:rPr lang="cs-CZ" b="1" dirty="0" err="1" smtClean="0"/>
              <a:t>stracyjne</a:t>
            </a:r>
            <a:r>
              <a:rPr lang="cs-CZ" b="1" dirty="0" smtClean="0"/>
              <a:t>  </a:t>
            </a:r>
            <a:r>
              <a:rPr lang="cs-CZ" dirty="0" smtClean="0"/>
              <a:t>(čti: </a:t>
            </a:r>
            <a:r>
              <a:rPr lang="cs-CZ" dirty="0" err="1" smtClean="0"/>
              <a:t>ad</a:t>
            </a:r>
            <a:r>
              <a:rPr lang="cs-CZ" dirty="0" err="1" smtClean="0">
                <a:solidFill>
                  <a:schemeClr val="accent2"/>
                </a:solidFill>
              </a:rPr>
              <a:t>mi</a:t>
            </a:r>
            <a:r>
              <a:rPr lang="cs-CZ" b="1" dirty="0" err="1" smtClean="0">
                <a:solidFill>
                  <a:schemeClr val="accent2"/>
                </a:solidFill>
              </a:rPr>
              <a:t>ňi</a:t>
            </a:r>
            <a:r>
              <a:rPr lang="cs-CZ" dirty="0" err="1" smtClean="0"/>
              <a:t>stra</a:t>
            </a:r>
            <a:r>
              <a:rPr lang="cs-CZ" b="1" dirty="0" err="1" smtClean="0">
                <a:solidFill>
                  <a:schemeClr val="accent2"/>
                </a:solidFill>
              </a:rPr>
              <a:t>cy</a:t>
            </a:r>
            <a:r>
              <a:rPr lang="cs-CZ" dirty="0" err="1" smtClean="0"/>
              <a:t>jne</a:t>
            </a:r>
            <a:r>
              <a:rPr lang="cs-CZ" dirty="0" smtClean="0"/>
              <a:t>)</a:t>
            </a:r>
          </a:p>
          <a:p>
            <a:pPr marL="514350" indent="-514350">
              <a:buAutoNum type="arabicPeriod"/>
            </a:pPr>
            <a:r>
              <a:rPr lang="cs-CZ" b="1" dirty="0" err="1" smtClean="0"/>
              <a:t>Prawo</a:t>
            </a:r>
            <a:r>
              <a:rPr lang="cs-CZ" b="1" dirty="0" smtClean="0"/>
              <a:t> </a:t>
            </a:r>
            <a:r>
              <a:rPr lang="cs-CZ" b="1" dirty="0" err="1" smtClean="0"/>
              <a:t>finan</a:t>
            </a:r>
            <a:r>
              <a:rPr lang="cs-CZ" b="1" dirty="0" err="1" smtClean="0">
                <a:solidFill>
                  <a:srgbClr val="FF0000"/>
                </a:solidFill>
              </a:rPr>
              <a:t>s</a:t>
            </a:r>
            <a:r>
              <a:rPr lang="cs-CZ" b="1" dirty="0" err="1" smtClean="0"/>
              <a:t>owe</a:t>
            </a:r>
            <a:endParaRPr lang="cs-CZ" b="1" dirty="0" smtClean="0"/>
          </a:p>
          <a:p>
            <a:pPr marL="514350" indent="-514350">
              <a:buAutoNum type="arabicPeriod"/>
            </a:pPr>
            <a:r>
              <a:rPr lang="cs-CZ" b="1" dirty="0" err="1" smtClean="0"/>
              <a:t>Prawo</a:t>
            </a:r>
            <a:r>
              <a:rPr lang="cs-CZ" b="1" dirty="0" smtClean="0"/>
              <a:t> </a:t>
            </a:r>
            <a:r>
              <a:rPr lang="cs-CZ" b="1" dirty="0" err="1" smtClean="0"/>
              <a:t>karne</a:t>
            </a:r>
            <a:r>
              <a:rPr lang="cs-CZ" b="1" dirty="0" smtClean="0"/>
              <a:t> </a:t>
            </a:r>
            <a:r>
              <a:rPr lang="pl-PL" b="1" dirty="0" smtClean="0">
                <a:latin typeface="Comic Sans MS" panose="030F0702030302020204" pitchFamily="66" charset="0"/>
              </a:rPr>
              <a:t>~ kárat, trestat, </a:t>
            </a:r>
            <a:r>
              <a:rPr lang="pl-PL" dirty="0" smtClean="0">
                <a:latin typeface="Comic Sans MS" panose="030F0702030302020204" pitchFamily="66" charset="0"/>
              </a:rPr>
              <a:t>komisja karna, senat karny, karniak = trestný kop</a:t>
            </a:r>
            <a:endParaRPr lang="pl-PL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Prawo</a:t>
            </a:r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gospodarcze</a:t>
            </a:r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publiczne</a:t>
            </a:r>
            <a:endParaRPr lang="cs-C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pl-PL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Prawa procesowe ./.</a:t>
            </a:r>
            <a:endParaRPr lang="cs-C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b="1" dirty="0" smtClean="0">
                <a:latin typeface="Comic Sans MS" panose="030F0702030302020204" pitchFamily="66" charset="0"/>
              </a:rPr>
              <a:t> </a:t>
            </a:r>
            <a:r>
              <a:rPr lang="cs-CZ" b="1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6915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Ga</a:t>
            </a:r>
            <a:r>
              <a:rPr lang="pl-PL" dirty="0" smtClean="0"/>
              <a:t>łęzie prawa procesowego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Prawo materialne</a:t>
            </a:r>
          </a:p>
          <a:p>
            <a:r>
              <a:rPr lang="pl-PL" dirty="0" smtClean="0"/>
              <a:t>Prawo procesowe, prawo postępowania</a:t>
            </a:r>
          </a:p>
          <a:p>
            <a:r>
              <a:rPr lang="pl-PL" b="1" dirty="0" smtClean="0"/>
              <a:t>Gałęzie prawa procesowego:</a:t>
            </a:r>
          </a:p>
          <a:p>
            <a:pPr marL="514350" indent="-514350">
              <a:buAutoNum type="arabicPeriod"/>
            </a:pPr>
            <a:r>
              <a:rPr lang="pl-PL" b="1" dirty="0" smtClean="0"/>
              <a:t>Prawo cywilne procesowe </a:t>
            </a:r>
          </a:p>
          <a:p>
            <a:pPr marL="514350" indent="-514350">
              <a:buAutoNum type="arabicPeriod"/>
            </a:pPr>
            <a:r>
              <a:rPr lang="pl-PL" b="1" dirty="0" smtClean="0"/>
              <a:t>Prawo administracyjne procesowe</a:t>
            </a:r>
          </a:p>
          <a:p>
            <a:pPr marL="514350" indent="-514350">
              <a:buAutoNum type="arabicPeriod"/>
            </a:pPr>
            <a:r>
              <a:rPr lang="pl-PL" b="1" dirty="0" smtClean="0"/>
              <a:t>Prawo karne procesowe</a:t>
            </a:r>
          </a:p>
        </p:txBody>
      </p:sp>
    </p:spTree>
    <p:extLst>
      <p:ext uri="{BB962C8B-B14F-4D97-AF65-F5344CB8AC3E}">
        <p14:creationId xmlns:p14="http://schemas.microsoft.com/office/powerpoint/2010/main" val="243911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Prawa mieszane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l-PL" dirty="0" smtClean="0"/>
              <a:t>Prawo morskie</a:t>
            </a:r>
            <a:endParaRPr lang="cs-CZ" dirty="0"/>
          </a:p>
          <a:p>
            <a:pPr marL="514350" indent="-514350">
              <a:buAutoNum type="arabicPeriod"/>
            </a:pPr>
            <a:r>
              <a:rPr lang="pl-PL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Prawo ochrony środowiska = životko</a:t>
            </a:r>
          </a:p>
          <a:p>
            <a:pPr marL="514350" indent="-514350">
              <a:buAutoNum type="arabicPeriod"/>
            </a:pPr>
            <a:r>
              <a:rPr lang="pl-PL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Prawo ubezpieczeń społecznych </a:t>
            </a:r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= </a:t>
            </a:r>
            <a:r>
              <a:rPr lang="cs-CZ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socko</a:t>
            </a:r>
            <a:endParaRPr lang="cs-C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eriod"/>
            </a:pPr>
            <a:r>
              <a:rPr lang="pl-PL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Prawo rolne</a:t>
            </a:r>
          </a:p>
          <a:p>
            <a:pPr marL="514350" indent="-514350">
              <a:buAutoNum type="arabicPeriod"/>
            </a:pPr>
            <a:r>
              <a:rPr lang="pl-PL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Prawo pracy</a:t>
            </a:r>
            <a:endParaRPr lang="cs-C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eriod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644084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Podstawowe żródła </a:t>
            </a:r>
            <a:r>
              <a:rPr lang="pl-PL" dirty="0" smtClean="0">
                <a:solidFill>
                  <a:srgbClr val="FF0000"/>
                </a:solidFill>
              </a:rPr>
              <a:t>poszczególnych </a:t>
            </a:r>
            <a:r>
              <a:rPr lang="pl-PL" dirty="0" smtClean="0"/>
              <a:t>gałęzi prawa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Poszczególny </a:t>
            </a:r>
            <a:r>
              <a:rPr lang="cs-CZ" dirty="0" smtClean="0"/>
              <a:t>= jednotlivý </a:t>
            </a:r>
          </a:p>
          <a:p>
            <a:r>
              <a:rPr lang="cs-CZ" dirty="0" smtClean="0"/>
              <a:t>UWAGA: </a:t>
            </a:r>
            <a:r>
              <a:rPr lang="cs-CZ" dirty="0" err="1" smtClean="0"/>
              <a:t>szczególny</a:t>
            </a:r>
            <a:r>
              <a:rPr lang="cs-CZ" dirty="0" smtClean="0"/>
              <a:t> = zvláštní x </a:t>
            </a:r>
            <a:r>
              <a:rPr lang="cs-CZ" dirty="0" err="1" smtClean="0"/>
              <a:t>szczeg</a:t>
            </a:r>
            <a:r>
              <a:rPr lang="pl-PL" dirty="0" smtClean="0"/>
              <a:t>ółowy = detailní, konkrétní</a:t>
            </a:r>
          </a:p>
          <a:p>
            <a:pPr marL="0" indent="0">
              <a:buNone/>
            </a:pPr>
            <a:r>
              <a:rPr lang="pl-PL" dirty="0" smtClean="0"/>
              <a:t>Obecná část trestního práva = część ogólna prawa karnego</a:t>
            </a:r>
          </a:p>
          <a:p>
            <a:pPr marL="0" indent="0">
              <a:buNone/>
            </a:pPr>
            <a:r>
              <a:rPr lang="pl-PL" dirty="0" smtClean="0"/>
              <a:t>Zvláštní část trestního práva = </a:t>
            </a:r>
            <a:r>
              <a:rPr lang="pl-PL" dirty="0" smtClean="0"/>
              <a:t>część szczególna prawa karnego</a:t>
            </a:r>
          </a:p>
          <a:p>
            <a:r>
              <a:rPr lang="pl-PL" dirty="0" smtClean="0"/>
              <a:t>Opáčko = powtórka:</a:t>
            </a:r>
          </a:p>
          <a:p>
            <a:pPr marL="0" indent="0">
              <a:buNone/>
            </a:pPr>
            <a:r>
              <a:rPr lang="pl-PL" dirty="0" smtClean="0"/>
              <a:t>Konstytucja –</a:t>
            </a:r>
          </a:p>
          <a:p>
            <a:pPr marL="0" indent="0">
              <a:buNone/>
            </a:pPr>
            <a:r>
              <a:rPr lang="pl-PL" dirty="0" smtClean="0"/>
              <a:t>Ustawa – ...... Kodeks, ustawa – akt kompleksowy: np. Ustawa – Prawo dewizowe, dekret na mocy ustawy </a:t>
            </a:r>
          </a:p>
          <a:p>
            <a:pPr marL="0" indent="0">
              <a:buNone/>
            </a:pPr>
            <a:r>
              <a:rPr lang="pl-PL" dirty="0" smtClean="0"/>
              <a:t>Rozporządzenie – , dekret </a:t>
            </a:r>
          </a:p>
          <a:p>
            <a:pPr marL="0" indent="0">
              <a:buNone/>
            </a:pPr>
            <a:r>
              <a:rPr lang="pl-PL" dirty="0" smtClean="0"/>
              <a:t>Umowa międzynarodowa</a:t>
            </a:r>
          </a:p>
          <a:p>
            <a:pPr marL="0" indent="0">
              <a:buNone/>
            </a:pPr>
            <a:r>
              <a:rPr lang="pl-PL" dirty="0" smtClean="0"/>
              <a:t>Akty prawa lokalnego – statuty, a.z. przepisy wykonawcze, przepisy porządkowe</a:t>
            </a:r>
          </a:p>
          <a:p>
            <a:pPr marL="0" indent="0">
              <a:buNone/>
            </a:pPr>
            <a:r>
              <a:rPr lang="pl-PL" dirty="0" smtClean="0"/>
              <a:t>Układy zbiorowe pracy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897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9004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751114"/>
            <a:ext cx="10515600" cy="5425849"/>
          </a:xfrm>
        </p:spPr>
        <p:txBody>
          <a:bodyPr/>
          <a:lstStyle/>
          <a:p>
            <a:r>
              <a:rPr lang="pl-PL" dirty="0" smtClean="0"/>
              <a:t>KC – Kodeks cywilny</a:t>
            </a:r>
          </a:p>
          <a:p>
            <a:r>
              <a:rPr lang="pl-PL" dirty="0" smtClean="0"/>
              <a:t>KPC – Kodeks postępowania </a:t>
            </a:r>
            <a:r>
              <a:rPr lang="pl-PL" dirty="0"/>
              <a:t>c</a:t>
            </a:r>
            <a:r>
              <a:rPr lang="pl-PL" dirty="0" smtClean="0"/>
              <a:t>ywilnego</a:t>
            </a:r>
          </a:p>
          <a:p>
            <a:r>
              <a:rPr lang="pl-PL" dirty="0" smtClean="0"/>
              <a:t>KK – Kodeks karny</a:t>
            </a:r>
          </a:p>
          <a:p>
            <a:r>
              <a:rPr lang="pl-PL" dirty="0" smtClean="0"/>
              <a:t>KKS – Kodeks karny </a:t>
            </a:r>
            <a:r>
              <a:rPr lang="pl-PL" dirty="0"/>
              <a:t>s</a:t>
            </a:r>
            <a:r>
              <a:rPr lang="pl-PL" dirty="0" smtClean="0"/>
              <a:t>karbowy</a:t>
            </a:r>
          </a:p>
          <a:p>
            <a:r>
              <a:rPr lang="pl-PL" dirty="0" smtClean="0"/>
              <a:t>KPA – Kodeks postępowania </a:t>
            </a:r>
            <a:r>
              <a:rPr lang="pl-PL" dirty="0"/>
              <a:t>a</a:t>
            </a:r>
            <a:r>
              <a:rPr lang="pl-PL" dirty="0" smtClean="0"/>
              <a:t>dministracyjnego</a:t>
            </a:r>
          </a:p>
          <a:p>
            <a:r>
              <a:rPr lang="pl-PL" dirty="0" smtClean="0"/>
              <a:t>KP – Kodeks pracy</a:t>
            </a:r>
          </a:p>
          <a:p>
            <a:r>
              <a:rPr lang="pl-PL" dirty="0" smtClean="0"/>
              <a:t>OP – Ordynacja podatkowa</a:t>
            </a:r>
          </a:p>
          <a:p>
            <a:r>
              <a:rPr lang="pl-PL" dirty="0" smtClean="0"/>
              <a:t>KRO – Kodeks rodzinny i opiekuńczy</a:t>
            </a:r>
          </a:p>
          <a:p>
            <a:r>
              <a:rPr lang="pl-PL" dirty="0" smtClean="0"/>
              <a:t>UFP – Ustawa o finansach </a:t>
            </a:r>
            <a:r>
              <a:rPr lang="pl-PL" dirty="0"/>
              <a:t>p</a:t>
            </a:r>
            <a:r>
              <a:rPr lang="pl-PL" dirty="0" smtClean="0"/>
              <a:t>ublicznych</a:t>
            </a:r>
            <a:endParaRPr lang="cs-CZ" dirty="0" smtClean="0"/>
          </a:p>
          <a:p>
            <a:r>
              <a:rPr lang="pl-PL" dirty="0" smtClean="0"/>
              <a:t>KSH – Kodeks spółek </a:t>
            </a:r>
            <a:r>
              <a:rPr lang="pl-PL" dirty="0"/>
              <a:t>h</a:t>
            </a:r>
            <a:r>
              <a:rPr lang="pl-PL" dirty="0" smtClean="0"/>
              <a:t>andlowych</a:t>
            </a:r>
          </a:p>
        </p:txBody>
      </p:sp>
    </p:spTree>
    <p:extLst>
      <p:ext uri="{BB962C8B-B14F-4D97-AF65-F5344CB8AC3E}">
        <p14:creationId xmlns:p14="http://schemas.microsoft.com/office/powerpoint/2010/main" val="103415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371</Words>
  <Application>Microsoft Office PowerPoint</Application>
  <PresentationFormat>Širokoúhlá obrazovka</PresentationFormat>
  <Paragraphs>67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Motiv Office</vt:lpstr>
      <vt:lpstr>Z polskim na ty, nawet prawniczym III</vt:lpstr>
      <vt:lpstr>Gałąź ~ žeby nějaká haluz</vt:lpstr>
      <vt:lpstr>Prezentace aplikace PowerPoint</vt:lpstr>
      <vt:lpstr>Prawo prywatne</vt:lpstr>
      <vt:lpstr>Prawo publiczne</vt:lpstr>
      <vt:lpstr>Gałęzie prawa procesowego</vt:lpstr>
      <vt:lpstr>Prawa mieszane</vt:lpstr>
      <vt:lpstr>Podstawowe żródła poszczególnych gałęzi prawa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 polskim na ty, nawet prawniczym II</dc:title>
  <dc:creator>Mrkyvka</dc:creator>
  <cp:lastModifiedBy>Mrkyvka</cp:lastModifiedBy>
  <cp:revision>11</cp:revision>
  <dcterms:created xsi:type="dcterms:W3CDTF">2017-03-13T11:12:06Z</dcterms:created>
  <dcterms:modified xsi:type="dcterms:W3CDTF">2017-03-13T12:43:27Z</dcterms:modified>
</cp:coreProperties>
</file>