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9"/>
  </p:handoutMasterIdLst>
  <p:sldIdLst>
    <p:sldId id="256" r:id="rId2"/>
    <p:sldId id="262" r:id="rId3"/>
    <p:sldId id="263" r:id="rId4"/>
    <p:sldId id="276" r:id="rId5"/>
    <p:sldId id="275" r:id="rId6"/>
    <p:sldId id="277" r:id="rId7"/>
    <p:sldId id="278" r:id="rId8"/>
    <p:sldId id="280" r:id="rId9"/>
    <p:sldId id="279" r:id="rId10"/>
    <p:sldId id="281" r:id="rId11"/>
    <p:sldId id="264" r:id="rId12"/>
    <p:sldId id="265" r:id="rId13"/>
    <p:sldId id="282" r:id="rId14"/>
    <p:sldId id="283" r:id="rId15"/>
    <p:sldId id="267" r:id="rId16"/>
    <p:sldId id="269" r:id="rId17"/>
    <p:sldId id="261" r:id="rId1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83" d="100"/>
          <a:sy n="83" d="100"/>
        </p:scale>
        <p:origin x="-54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19.04.2017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58752" y="314891"/>
            <a:ext cx="7276304" cy="2616199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Mezibankovní platební styk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FIPR – Platební styk</a:t>
            </a:r>
          </a:p>
          <a:p>
            <a:r>
              <a:rPr lang="cs-CZ" sz="2400" dirty="0" smtClean="0"/>
              <a:t>Přednáška 19.4.2017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5228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Metody vypořádání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2662" y="2340864"/>
            <a:ext cx="10018713" cy="4059936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Gross settlement </a:t>
            </a:r>
            <a:r>
              <a:rPr lang="cs-CZ" sz="2800" dirty="0" smtClean="0"/>
              <a:t>– každá platba je činěna/vypořádána individuálně</a:t>
            </a:r>
          </a:p>
          <a:p>
            <a:r>
              <a:rPr lang="cs-CZ" sz="2800" b="1" dirty="0" smtClean="0"/>
              <a:t>Net settlement </a:t>
            </a:r>
            <a:r>
              <a:rPr lang="cs-CZ" sz="2800" dirty="0" smtClean="0"/>
              <a:t>– příkazy k platbě jsou v určitém okamžiku započítávány; vypořádán je rozdíl</a:t>
            </a:r>
          </a:p>
          <a:p>
            <a:endParaRPr lang="cs-CZ" sz="2800" dirty="0" smtClean="0"/>
          </a:p>
          <a:p>
            <a:r>
              <a:rPr lang="cs-CZ" sz="2800" b="1" dirty="0" smtClean="0"/>
              <a:t>Real-</a:t>
            </a:r>
            <a:r>
              <a:rPr lang="cs-CZ" sz="2800" b="1" dirty="0" err="1" smtClean="0"/>
              <a:t>time</a:t>
            </a:r>
            <a:r>
              <a:rPr lang="cs-CZ" sz="2800" b="1" dirty="0" smtClean="0"/>
              <a:t> settlement </a:t>
            </a:r>
            <a:r>
              <a:rPr lang="cs-CZ" sz="2800" dirty="0" smtClean="0"/>
              <a:t>– vypořádání v reálném čase (postupně během dne)</a:t>
            </a:r>
          </a:p>
          <a:p>
            <a:r>
              <a:rPr lang="cs-CZ" sz="2800" b="1" dirty="0" err="1" smtClean="0"/>
              <a:t>Designated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time</a:t>
            </a:r>
            <a:r>
              <a:rPr lang="cs-CZ" sz="2800" b="1" dirty="0" smtClean="0"/>
              <a:t> settlement </a:t>
            </a:r>
            <a:r>
              <a:rPr lang="cs-CZ" sz="2800" dirty="0" smtClean="0"/>
              <a:t>– vypořádání nastává v předem určený čas</a:t>
            </a:r>
            <a:endParaRPr lang="cs-CZ" sz="2800" dirty="0"/>
          </a:p>
          <a:p>
            <a:endParaRPr lang="cs-CZ" sz="2800" dirty="0" smtClean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1898626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RTGS – </a:t>
            </a:r>
            <a:r>
              <a:rPr lang="cs-CZ" sz="4400" dirty="0" err="1" smtClean="0"/>
              <a:t>real</a:t>
            </a:r>
            <a:r>
              <a:rPr lang="cs-CZ" sz="4400" dirty="0" smtClean="0"/>
              <a:t> </a:t>
            </a:r>
            <a:r>
              <a:rPr lang="cs-CZ" sz="4400" dirty="0" err="1" smtClean="0"/>
              <a:t>time</a:t>
            </a:r>
            <a:r>
              <a:rPr lang="cs-CZ" sz="4400" dirty="0" smtClean="0"/>
              <a:t> gross settlement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356616"/>
            <a:ext cx="10018713" cy="4425696"/>
          </a:xfrm>
        </p:spPr>
        <p:txBody>
          <a:bodyPr>
            <a:noAutofit/>
          </a:bodyPr>
          <a:lstStyle/>
          <a:p>
            <a:r>
              <a:rPr lang="cs-CZ" sz="2800" dirty="0" smtClean="0"/>
              <a:t>Platby se stávají „konečnými“ okamžitě v okamžiku vypořádání</a:t>
            </a:r>
          </a:p>
          <a:p>
            <a:r>
              <a:rPr lang="cs-CZ" sz="2800" dirty="0" smtClean="0"/>
              <a:t>Omezení kreditního rizika</a:t>
            </a:r>
          </a:p>
          <a:p>
            <a:pPr>
              <a:buNone/>
            </a:pPr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998" y="2910532"/>
            <a:ext cx="9050086" cy="370636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 rot="16200000">
            <a:off x="10486399" y="5078922"/>
            <a:ext cx="270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 err="1" smtClean="0"/>
              <a:t>Kokkola</a:t>
            </a:r>
            <a:r>
              <a:rPr lang="cs-CZ" dirty="0" smtClean="0"/>
              <a:t>, T.,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Platební systém CERTIS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00784"/>
            <a:ext cx="10018713" cy="4425696"/>
          </a:xfrm>
        </p:spPr>
        <p:txBody>
          <a:bodyPr>
            <a:noAutofit/>
          </a:bodyPr>
          <a:lstStyle/>
          <a:p>
            <a:r>
              <a:rPr lang="en-US" sz="2800" dirty="0"/>
              <a:t>CERTIS (</a:t>
            </a:r>
            <a:r>
              <a:rPr lang="en-US" sz="2800" b="1" dirty="0"/>
              <a:t>C</a:t>
            </a:r>
            <a:r>
              <a:rPr lang="en-US" sz="2800" dirty="0"/>
              <a:t>zech </a:t>
            </a:r>
            <a:r>
              <a:rPr lang="en-US" sz="2800" b="1" dirty="0"/>
              <a:t>E</a:t>
            </a:r>
            <a:r>
              <a:rPr lang="en-US" sz="2800" dirty="0"/>
              <a:t>xpress </a:t>
            </a:r>
            <a:r>
              <a:rPr lang="en-US" sz="2800" b="1" dirty="0"/>
              <a:t>R</a:t>
            </a:r>
            <a:r>
              <a:rPr lang="en-US" sz="2800" dirty="0"/>
              <a:t>eal </a:t>
            </a:r>
            <a:r>
              <a:rPr lang="en-US" sz="2800" b="1" dirty="0"/>
              <a:t>T</a:t>
            </a:r>
            <a:r>
              <a:rPr lang="en-US" sz="2800" dirty="0"/>
              <a:t>ime </a:t>
            </a:r>
            <a:r>
              <a:rPr lang="en-US" sz="2800" b="1" dirty="0"/>
              <a:t>I</a:t>
            </a:r>
            <a:r>
              <a:rPr lang="en-US" sz="2800" dirty="0"/>
              <a:t>nterbank Gross </a:t>
            </a:r>
            <a:r>
              <a:rPr lang="en-US" sz="2800" b="1" dirty="0"/>
              <a:t>S</a:t>
            </a:r>
            <a:r>
              <a:rPr lang="en-US" sz="2800" dirty="0"/>
              <a:t>ettlement system</a:t>
            </a:r>
            <a:r>
              <a:rPr lang="en-US" sz="2800" dirty="0" smtClean="0"/>
              <a:t>)</a:t>
            </a:r>
            <a:endParaRPr lang="cs-CZ" sz="2800" dirty="0" smtClean="0"/>
          </a:p>
          <a:p>
            <a:r>
              <a:rPr lang="cs-CZ" dirty="0"/>
              <a:t>Každý účastník systému CERTIS je </a:t>
            </a:r>
            <a:r>
              <a:rPr lang="cs-CZ" dirty="0" smtClean="0"/>
              <a:t>identifikován </a:t>
            </a:r>
            <a:r>
              <a:rPr lang="cs-CZ" dirty="0"/>
              <a:t>kódem </a:t>
            </a:r>
            <a:r>
              <a:rPr lang="cs-CZ" dirty="0" smtClean="0"/>
              <a:t>banky</a:t>
            </a:r>
          </a:p>
          <a:p>
            <a:r>
              <a:rPr lang="cs-CZ" dirty="0"/>
              <a:t>Vznik a provozování systému CERTIS, stejně jako práva a povinnosti účastníků, jsou stanoveny zákonem o platebním </a:t>
            </a:r>
            <a:r>
              <a:rPr lang="cs-CZ" dirty="0" smtClean="0"/>
              <a:t>styku</a:t>
            </a:r>
          </a:p>
          <a:p>
            <a:r>
              <a:rPr lang="cs-CZ" dirty="0"/>
              <a:t>Mezibankovní platby v cizí měně systém CERTIS </a:t>
            </a:r>
            <a:r>
              <a:rPr lang="cs-CZ" dirty="0" smtClean="0"/>
              <a:t>nezajišťuje</a:t>
            </a:r>
          </a:p>
          <a:p>
            <a:r>
              <a:rPr lang="cs-CZ" dirty="0" smtClean="0"/>
              <a:t>CERTIS je provozován ČNB</a:t>
            </a:r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Platební systém CERTIS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00784"/>
            <a:ext cx="10018713" cy="4425696"/>
          </a:xfrm>
        </p:spPr>
        <p:txBody>
          <a:bodyPr>
            <a:noAutofit/>
          </a:bodyPr>
          <a:lstStyle/>
          <a:p>
            <a:r>
              <a:rPr lang="cs-CZ" sz="2800" dirty="0" smtClean="0"/>
              <a:t>Platební systém s neodvolatelností zúčtování</a:t>
            </a:r>
          </a:p>
          <a:p>
            <a:r>
              <a:rPr lang="cs-CZ" sz="2800" dirty="0" smtClean="0"/>
              <a:t>Převody mezi účastníky</a:t>
            </a:r>
          </a:p>
          <a:p>
            <a:r>
              <a:rPr lang="cs-CZ" sz="2800" dirty="0" smtClean="0"/>
              <a:t>Zúčtování v reálném čase (při současné kontrole krytí)  - </a:t>
            </a:r>
            <a:r>
              <a:rPr lang="cs-CZ" dirty="0" smtClean="0"/>
              <a:t>nedochází </a:t>
            </a:r>
            <a:r>
              <a:rPr lang="cs-CZ" dirty="0"/>
              <a:t>k vzájemným zápočtům (</a:t>
            </a:r>
            <a:r>
              <a:rPr lang="cs-CZ" dirty="0" err="1"/>
              <a:t>nettingu</a:t>
            </a:r>
            <a:r>
              <a:rPr lang="cs-CZ" dirty="0"/>
              <a:t>)</a:t>
            </a:r>
            <a:endParaRPr lang="cs-CZ" sz="2800" dirty="0" smtClean="0"/>
          </a:p>
          <a:p>
            <a:r>
              <a:rPr lang="cs-CZ" sz="2800" dirty="0" smtClean="0"/>
              <a:t>ČNB účastníkům vede účet mezibankovního platebního styku</a:t>
            </a:r>
          </a:p>
          <a:p>
            <a:r>
              <a:rPr lang="cs-CZ" sz="2800" dirty="0" smtClean="0"/>
              <a:t>Účastník musí dodržovat dostatek prostředků k zúčtování příkazů</a:t>
            </a:r>
          </a:p>
          <a:p>
            <a:r>
              <a:rPr lang="cs-CZ" sz="2800" dirty="0" smtClean="0"/>
              <a:t>Možnost využití vnitrodenního úvěru poskytovaného ČNB</a:t>
            </a:r>
            <a:endParaRPr lang="cs-CZ" dirty="0" smtClean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31688097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Platební systém CERTIS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00784"/>
            <a:ext cx="10280969" cy="4425696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Přímí účastníci </a:t>
            </a:r>
            <a:r>
              <a:rPr lang="cs-CZ" sz="2800" dirty="0" smtClean="0"/>
              <a:t>–</a:t>
            </a:r>
            <a:r>
              <a:rPr lang="cs-CZ" dirty="0" smtClean="0"/>
              <a:t>banky</a:t>
            </a:r>
            <a:r>
              <a:rPr lang="cs-CZ" dirty="0"/>
              <a:t>, které mají povolení působit jako banka, pobočky zahraničních bank a spořitelní a úvěrní družstva. CERTIS komunikuje pouze s centrálami jednotlivých bank. Pro každou banku vede ČNB pouze jeden účet mezibankovního platebního styku</a:t>
            </a:r>
            <a:endParaRPr lang="cs-CZ" sz="2800" dirty="0" smtClean="0"/>
          </a:p>
          <a:p>
            <a:r>
              <a:rPr lang="cs-CZ" sz="2800" b="1" dirty="0" smtClean="0"/>
              <a:t>Třetí strany </a:t>
            </a:r>
            <a:r>
              <a:rPr lang="cs-CZ" sz="2800" dirty="0" smtClean="0"/>
              <a:t>- </a:t>
            </a:r>
            <a:r>
              <a:rPr lang="cs-CZ" dirty="0" smtClean="0"/>
              <a:t>finanční </a:t>
            </a:r>
            <a:r>
              <a:rPr lang="cs-CZ" dirty="0"/>
              <a:t>instituce, které nejsou bankami, ale hrají </a:t>
            </a:r>
            <a:r>
              <a:rPr lang="cs-CZ" dirty="0" smtClean="0"/>
              <a:t>významnou </a:t>
            </a:r>
            <a:r>
              <a:rPr lang="cs-CZ" dirty="0"/>
              <a:t>roli na trhu, jako např. clearingová střediska pro platební karty a instituce zajišťující zúčtování a vypořádání obchodů s cennými papíry. Třetí strany nemají v ČNB účet mezibankovního platebního styku, ale mohou do CERTIS předávat (se souhlasem příslušného přímého účastníka) příkazy k převodům prostředků mezi přímými účastníky</a:t>
            </a:r>
            <a:endParaRPr lang="cs-CZ" sz="280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8363712" y="6126480"/>
            <a:ext cx="3401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ČNB, www.cnb.cz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500567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TARGET2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4583" y="3639313"/>
            <a:ext cx="10018713" cy="2871215"/>
          </a:xfrm>
        </p:spPr>
        <p:txBody>
          <a:bodyPr>
            <a:noAutofit/>
          </a:bodyPr>
          <a:lstStyle/>
          <a:p>
            <a:r>
              <a:rPr lang="cs-CZ" dirty="0"/>
              <a:t>platební systém, jehož vlastníkem a provozovatelem je </a:t>
            </a:r>
            <a:r>
              <a:rPr lang="cs-CZ" dirty="0" err="1" smtClean="0"/>
              <a:t>Eurosystém</a:t>
            </a:r>
            <a:endParaRPr lang="cs-CZ" dirty="0" smtClean="0"/>
          </a:p>
          <a:p>
            <a:r>
              <a:rPr lang="cs-CZ" dirty="0"/>
              <a:t>clearingový systém provozovaný Evropskou centrální bankou a </a:t>
            </a:r>
            <a:r>
              <a:rPr lang="cs-CZ" dirty="0" err="1"/>
              <a:t>zúčtující</a:t>
            </a:r>
            <a:r>
              <a:rPr lang="cs-CZ" dirty="0"/>
              <a:t> převody v reálném čase</a:t>
            </a:r>
            <a:endParaRPr lang="cs-CZ" dirty="0" smtClean="0"/>
          </a:p>
          <a:p>
            <a:r>
              <a:rPr lang="cs-CZ" dirty="0" smtClean="0"/>
              <a:t>největší evropská platforma </a:t>
            </a:r>
            <a:r>
              <a:rPr lang="cs-CZ" dirty="0"/>
              <a:t>pro zpracování velkoobjemových plateb, kterou využívají ke zpracování plateb v eurech v reálném čase jak centrální, tak komerční </a:t>
            </a:r>
            <a:r>
              <a:rPr lang="cs-CZ" dirty="0" smtClean="0"/>
              <a:t>banky</a:t>
            </a:r>
          </a:p>
          <a:p>
            <a:r>
              <a:rPr lang="cs-CZ" dirty="0" smtClean="0"/>
              <a:t>nahradil </a:t>
            </a:r>
            <a:r>
              <a:rPr lang="cs-CZ" dirty="0"/>
              <a:t>19. listopadu 1997 původní systém TARGET (Trans-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Automated</a:t>
            </a:r>
            <a:r>
              <a:rPr lang="cs-CZ" dirty="0"/>
              <a:t> Real-</a:t>
            </a:r>
            <a:r>
              <a:rPr lang="cs-CZ" dirty="0" err="1"/>
              <a:t>time</a:t>
            </a:r>
            <a:r>
              <a:rPr lang="cs-CZ" dirty="0"/>
              <a:t> Gross Settlement Express Transfer </a:t>
            </a:r>
            <a:r>
              <a:rPr lang="cs-CZ" dirty="0" smtClean="0"/>
              <a:t>Systém)</a:t>
            </a:r>
          </a:p>
          <a:p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SEPA – jednotná oblast pro platby v eur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402079"/>
            <a:ext cx="10018713" cy="4572001"/>
          </a:xfrm>
        </p:spPr>
        <p:txBody>
          <a:bodyPr>
            <a:noAutofit/>
          </a:bodyPr>
          <a:lstStyle/>
          <a:p>
            <a:r>
              <a:rPr lang="cs-CZ" sz="2800" dirty="0" smtClean="0"/>
              <a:t>Vytvoření </a:t>
            </a:r>
            <a:r>
              <a:rPr lang="cs-CZ" sz="2800" dirty="0"/>
              <a:t>integrovaného trhu elektronických plateb v eurech, kde není rozdílu mezi vnitrostátními a přeshraničními platbami</a:t>
            </a:r>
            <a:endParaRPr lang="cs-CZ" sz="2800" dirty="0" smtClean="0"/>
          </a:p>
          <a:p>
            <a:r>
              <a:rPr lang="cs-CZ" sz="2800" dirty="0"/>
              <a:t>Nařízení EP a R (EU) č. </a:t>
            </a:r>
            <a:r>
              <a:rPr lang="cs-CZ" sz="2800" dirty="0" smtClean="0"/>
              <a:t>260/2012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xmlns="" val="514847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Bezhotovostní peníze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55648"/>
            <a:ext cx="10018713" cy="442569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b="1" dirty="0" smtClean="0"/>
              <a:t>Účetní (žirové) peníze</a:t>
            </a:r>
          </a:p>
          <a:p>
            <a:pPr lvl="1"/>
            <a:r>
              <a:rPr lang="cs-CZ" dirty="0" smtClean="0"/>
              <a:t>Emise – komerční bankovnictví</a:t>
            </a:r>
          </a:p>
          <a:p>
            <a:pPr lvl="1"/>
            <a:r>
              <a:rPr lang="cs-CZ" dirty="0" smtClean="0"/>
              <a:t>Podoba – zůstatky na bankovních účtech</a:t>
            </a:r>
          </a:p>
          <a:p>
            <a:pPr lvl="1"/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/>
              <a:t>Zůstatky na rezervních účtech u centrální banky</a:t>
            </a:r>
          </a:p>
          <a:p>
            <a:pPr lvl="1"/>
            <a:r>
              <a:rPr lang="cs-CZ" dirty="0" smtClean="0"/>
              <a:t>Emise – centrální banky</a:t>
            </a:r>
          </a:p>
          <a:p>
            <a:pPr lvl="1"/>
            <a:r>
              <a:rPr lang="cs-CZ" dirty="0" smtClean="0"/>
              <a:t>Podoba – zůstatky na rezervních účtech u CB</a:t>
            </a:r>
          </a:p>
          <a:p>
            <a:pPr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Charakteristika „účetních“ peněz 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425696"/>
          </a:xfrm>
        </p:spPr>
        <p:txBody>
          <a:bodyPr>
            <a:noAutofit/>
          </a:bodyPr>
          <a:lstStyle/>
          <a:p>
            <a:r>
              <a:rPr lang="cs-CZ" sz="2800" dirty="0" smtClean="0"/>
              <a:t>Přístup k nim má každý, kdo má bankovní účet</a:t>
            </a:r>
          </a:p>
          <a:p>
            <a:r>
              <a:rPr lang="cs-CZ" sz="2800" dirty="0" smtClean="0"/>
              <a:t>Nemají fyzickou podobu / zůstatek na bankovním účtu</a:t>
            </a:r>
          </a:p>
          <a:p>
            <a:r>
              <a:rPr lang="cs-CZ" sz="2800" dirty="0" smtClean="0"/>
              <a:t>„přeměnitelnost“ za hotovost (např. u přepážky banky, ATM)</a:t>
            </a:r>
          </a:p>
          <a:p>
            <a:r>
              <a:rPr lang="cs-CZ" sz="2800" dirty="0" smtClean="0"/>
              <a:t>Pozitivní </a:t>
            </a:r>
            <a:r>
              <a:rPr lang="cs-CZ" sz="2800" dirty="0" smtClean="0"/>
              <a:t>zůstatek na bankovním účtu = aktivum vkladatele, pasivum (cizí zdroj) v rozvaze banky</a:t>
            </a:r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Charakteristika „rezervních“ peněz 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425696"/>
          </a:xfrm>
        </p:spPr>
        <p:txBody>
          <a:bodyPr>
            <a:noAutofit/>
          </a:bodyPr>
          <a:lstStyle/>
          <a:p>
            <a:r>
              <a:rPr lang="cs-CZ" sz="2800" dirty="0" smtClean="0"/>
              <a:t>Přístup k nim má pouze ten, kdo má rezervní účet u CB</a:t>
            </a:r>
          </a:p>
          <a:p>
            <a:r>
              <a:rPr lang="cs-CZ" sz="2800" dirty="0" smtClean="0"/>
              <a:t>Nemají fyzickou podobu / zůstatek na bankovním účtu</a:t>
            </a:r>
          </a:p>
          <a:p>
            <a:r>
              <a:rPr lang="cs-CZ" sz="2800" dirty="0" smtClean="0"/>
              <a:t>„přeměnitelnost“ za hotovost </a:t>
            </a:r>
            <a:r>
              <a:rPr lang="cs-CZ" sz="2800" dirty="0" smtClean="0"/>
              <a:t>(pouze </a:t>
            </a:r>
            <a:r>
              <a:rPr lang="cs-CZ" sz="2800" dirty="0" smtClean="0"/>
              <a:t>přes CB)</a:t>
            </a:r>
          </a:p>
          <a:p>
            <a:r>
              <a:rPr lang="cs-CZ" sz="2800" dirty="0" smtClean="0"/>
              <a:t>Pozitivní zůstatek na </a:t>
            </a:r>
            <a:r>
              <a:rPr lang="cs-CZ" sz="2800" dirty="0" smtClean="0"/>
              <a:t>rezervním účtu </a:t>
            </a:r>
            <a:r>
              <a:rPr lang="cs-CZ" sz="2800" dirty="0" smtClean="0"/>
              <a:t>= pohledávka vkladatele, závazek centrální </a:t>
            </a:r>
            <a:r>
              <a:rPr lang="cs-CZ" sz="2800" dirty="0" smtClean="0"/>
              <a:t>banky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5171670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Transakce s bezhotovostními penězi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425696"/>
          </a:xfrm>
        </p:spPr>
        <p:txBody>
          <a:bodyPr>
            <a:noAutofit/>
          </a:bodyPr>
          <a:lstStyle/>
          <a:p>
            <a:r>
              <a:rPr lang="cs-CZ" sz="2800" dirty="0" smtClean="0"/>
              <a:t>Tři základní typy:</a:t>
            </a:r>
          </a:p>
          <a:p>
            <a:pPr lvl="1"/>
            <a:r>
              <a:rPr lang="cs-CZ" sz="2400" dirty="0" smtClean="0"/>
              <a:t>„in house“</a:t>
            </a:r>
          </a:p>
          <a:p>
            <a:pPr lvl="1"/>
            <a:r>
              <a:rPr lang="cs-CZ" sz="2400" dirty="0" err="1" smtClean="0"/>
              <a:t>Correspondent</a:t>
            </a:r>
            <a:r>
              <a:rPr lang="cs-CZ" sz="2400" dirty="0" smtClean="0"/>
              <a:t> </a:t>
            </a:r>
            <a:r>
              <a:rPr lang="cs-CZ" sz="2400" dirty="0" err="1" smtClean="0"/>
              <a:t>banking</a:t>
            </a:r>
            <a:r>
              <a:rPr lang="cs-CZ" sz="2400" dirty="0" smtClean="0"/>
              <a:t> </a:t>
            </a:r>
            <a:r>
              <a:rPr lang="cs-CZ" sz="2400" dirty="0" err="1" smtClean="0"/>
              <a:t>agreements</a:t>
            </a:r>
            <a:endParaRPr lang="cs-CZ" sz="2400" dirty="0" smtClean="0"/>
          </a:p>
          <a:p>
            <a:pPr lvl="1"/>
            <a:r>
              <a:rPr lang="cs-CZ" sz="2400" dirty="0" smtClean="0"/>
              <a:t>Platební systémy (</a:t>
            </a:r>
            <a:r>
              <a:rPr lang="cs-CZ" sz="2400" dirty="0" err="1" smtClean="0"/>
              <a:t>interbank</a:t>
            </a:r>
            <a:r>
              <a:rPr lang="cs-CZ" sz="2400" dirty="0" smtClean="0"/>
              <a:t> </a:t>
            </a:r>
            <a:r>
              <a:rPr lang="cs-CZ" sz="2400" dirty="0" err="1" smtClean="0"/>
              <a:t>funds</a:t>
            </a:r>
            <a:r>
              <a:rPr lang="cs-CZ" sz="2400" dirty="0" smtClean="0"/>
              <a:t> transfer </a:t>
            </a:r>
            <a:r>
              <a:rPr lang="cs-CZ" sz="2400" dirty="0" err="1" smtClean="0"/>
              <a:t>systems</a:t>
            </a:r>
            <a:r>
              <a:rPr lang="cs-CZ" sz="2400" dirty="0" smtClean="0"/>
              <a:t>)</a:t>
            </a:r>
          </a:p>
          <a:p>
            <a:endParaRPr lang="cs-CZ" sz="2800" dirty="0" smtClean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2168129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„in house“ transakce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425696"/>
          </a:xfrm>
        </p:spPr>
        <p:txBody>
          <a:bodyPr>
            <a:noAutofit/>
          </a:bodyPr>
          <a:lstStyle/>
          <a:p>
            <a:r>
              <a:rPr lang="cs-CZ" sz="2800" dirty="0" smtClean="0"/>
              <a:t>Dochází k převodu mezi účty v rámci jedné instituce</a:t>
            </a:r>
          </a:p>
          <a:p>
            <a:r>
              <a:rPr lang="cs-CZ" sz="2800" dirty="0" smtClean="0"/>
              <a:t>Účet jednoho subjektu je debitován, účet druhého kreditován</a:t>
            </a:r>
          </a:p>
          <a:p>
            <a:r>
              <a:rPr lang="cs-CZ" sz="2800" dirty="0" smtClean="0"/>
              <a:t>Z pohledu poskytovatele účtů (např. banky) v zásadě nedochází ke změně výše pasiv</a:t>
            </a:r>
          </a:p>
          <a:p>
            <a:r>
              <a:rPr lang="cs-CZ" sz="2800" dirty="0" smtClean="0"/>
              <a:t>„vypořádání“ je ve formě účetních peněz</a:t>
            </a:r>
            <a:endParaRPr lang="cs-CZ" sz="2400" dirty="0" smtClean="0"/>
          </a:p>
          <a:p>
            <a:endParaRPr lang="cs-CZ" sz="2800" dirty="0" smtClean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7514574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korespondenční bankovnictví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554224"/>
            <a:ext cx="10018713" cy="4425696"/>
          </a:xfrm>
        </p:spPr>
        <p:txBody>
          <a:bodyPr>
            <a:noAutofit/>
          </a:bodyPr>
          <a:lstStyle/>
          <a:p>
            <a:r>
              <a:rPr lang="cs-CZ" sz="2800" dirty="0" smtClean="0"/>
              <a:t>Dvě či více bank jsou vázány smluvním vztahem</a:t>
            </a:r>
          </a:p>
          <a:p>
            <a:r>
              <a:rPr lang="cs-CZ" sz="2800" dirty="0" smtClean="0"/>
              <a:t>Převodem z účtu klienta banky A na účet klienta banky B musí dojít k vypořádání mezi bankami A </a:t>
            </a:r>
            <a:r>
              <a:rPr lang="cs-CZ" sz="2800" dirty="0" err="1" smtClean="0"/>
              <a:t>a</a:t>
            </a:r>
            <a:r>
              <a:rPr lang="cs-CZ" sz="2800" dirty="0" smtClean="0"/>
              <a:t> B</a:t>
            </a:r>
          </a:p>
          <a:p>
            <a:r>
              <a:rPr lang="cs-CZ" sz="2800" dirty="0" smtClean="0"/>
              <a:t>K vypořádání dochází debitováním/kreditováním účtu, který má jedna banka u druhé</a:t>
            </a:r>
          </a:p>
          <a:p>
            <a:r>
              <a:rPr lang="cs-CZ" sz="2800" dirty="0" smtClean="0"/>
              <a:t>někdy je využíván „třetí“ subjekt (třetí banka), jako tzv. „</a:t>
            </a:r>
            <a:r>
              <a:rPr lang="cs-CZ" sz="2800" dirty="0" err="1" smtClean="0"/>
              <a:t>service-providing</a:t>
            </a:r>
            <a:r>
              <a:rPr lang="cs-CZ" sz="2800" dirty="0" smtClean="0"/>
              <a:t>“ bank, u níž mohou mít banky A </a:t>
            </a:r>
            <a:r>
              <a:rPr lang="cs-CZ" sz="2800" dirty="0" err="1" smtClean="0"/>
              <a:t>a</a:t>
            </a:r>
            <a:r>
              <a:rPr lang="cs-CZ" sz="2800" dirty="0" smtClean="0"/>
              <a:t> B zřízeny účty, na nich dojde k vypořádání</a:t>
            </a:r>
          </a:p>
          <a:p>
            <a:r>
              <a:rPr lang="cs-CZ" sz="2800" dirty="0" smtClean="0"/>
              <a:t>Často při přeshraničních transakcích</a:t>
            </a:r>
          </a:p>
          <a:p>
            <a:r>
              <a:rPr lang="cs-CZ" sz="2800" dirty="0" smtClean="0"/>
              <a:t>Loro vs. Nostro účty</a:t>
            </a:r>
          </a:p>
          <a:p>
            <a:endParaRPr lang="cs-CZ" sz="2800" dirty="0" smtClean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76299763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err="1" smtClean="0"/>
              <a:t>Corresponding</a:t>
            </a:r>
            <a:r>
              <a:rPr lang="cs-CZ" sz="4400" dirty="0" smtClean="0"/>
              <a:t> </a:t>
            </a:r>
            <a:r>
              <a:rPr lang="cs-CZ" sz="4400" dirty="0" err="1" smtClean="0"/>
              <a:t>banking</a:t>
            </a:r>
            <a:r>
              <a:rPr lang="cs-CZ" sz="4400" dirty="0" smtClean="0"/>
              <a:t> </a:t>
            </a:r>
            <a:r>
              <a:rPr lang="cs-CZ" sz="4400" dirty="0" err="1" smtClean="0"/>
              <a:t>agreements</a:t>
            </a:r>
            <a:r>
              <a:rPr lang="cs-CZ" sz="4400" dirty="0" smtClean="0"/>
              <a:t> (korespondenční bankovnictví)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289048"/>
            <a:ext cx="10018713" cy="4425696"/>
          </a:xfrm>
        </p:spPr>
        <p:txBody>
          <a:bodyPr>
            <a:noAutofit/>
          </a:bodyPr>
          <a:lstStyle/>
          <a:p>
            <a:r>
              <a:rPr lang="cs-CZ" sz="2800" dirty="0" smtClean="0"/>
              <a:t>Jaká rizika existují v korespondenčním bankovnictví?</a:t>
            </a:r>
          </a:p>
          <a:p>
            <a:endParaRPr lang="cs-CZ" sz="2400" dirty="0" smtClean="0"/>
          </a:p>
          <a:p>
            <a:endParaRPr lang="cs-CZ" sz="2800" dirty="0" smtClean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76904707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55448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Platební systémy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2662" y="2834640"/>
            <a:ext cx="10018713" cy="3099816"/>
          </a:xfrm>
        </p:spPr>
        <p:txBody>
          <a:bodyPr>
            <a:noAutofit/>
          </a:bodyPr>
          <a:lstStyle/>
          <a:p>
            <a:r>
              <a:rPr lang="cs-CZ" sz="2800" dirty="0" smtClean="0"/>
              <a:t>Platební systém s mnohačetným členstvím (</a:t>
            </a:r>
            <a:r>
              <a:rPr lang="cs-CZ" sz="2800" dirty="0" err="1" smtClean="0"/>
              <a:t>multiple</a:t>
            </a:r>
            <a:r>
              <a:rPr lang="cs-CZ" sz="2800" dirty="0" smtClean="0"/>
              <a:t> </a:t>
            </a:r>
            <a:r>
              <a:rPr lang="cs-CZ" sz="2800" dirty="0" err="1" smtClean="0"/>
              <a:t>membership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Soukromý „clearing house“ vs. Centrální banka</a:t>
            </a:r>
          </a:p>
          <a:p>
            <a:r>
              <a:rPr lang="cs-CZ" sz="2800" dirty="0" smtClean="0"/>
              <a:t>Uvažujte nad tím, co </a:t>
            </a:r>
            <a:r>
              <a:rPr lang="cs-CZ" sz="2800" dirty="0" smtClean="0"/>
              <a:t>slouží jako „settlement </a:t>
            </a:r>
            <a:r>
              <a:rPr lang="cs-CZ" sz="2800" dirty="0" err="1" smtClean="0"/>
              <a:t>asset</a:t>
            </a:r>
            <a:r>
              <a:rPr lang="cs-CZ" sz="2800" dirty="0" smtClean="0"/>
              <a:t>“?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57349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2133</TotalTime>
  <Words>644</Words>
  <Application>Microsoft Office PowerPoint</Application>
  <PresentationFormat>Vlastní</PresentationFormat>
  <Paragraphs>95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Paralaxa</vt:lpstr>
      <vt:lpstr>Mezibankovní platební styk</vt:lpstr>
      <vt:lpstr>Bezhotovostní peníze</vt:lpstr>
      <vt:lpstr>Charakteristika „účetních“ peněz </vt:lpstr>
      <vt:lpstr>Charakteristika „rezervních“ peněz </vt:lpstr>
      <vt:lpstr>Transakce s bezhotovostními penězi</vt:lpstr>
      <vt:lpstr>„in house“ transakce</vt:lpstr>
      <vt:lpstr>korespondenční bankovnictví</vt:lpstr>
      <vt:lpstr>Corresponding banking agreements (korespondenční bankovnictví)</vt:lpstr>
      <vt:lpstr>Platební systémy</vt:lpstr>
      <vt:lpstr>Metody vypořádání</vt:lpstr>
      <vt:lpstr>RTGS – real time gross settlement</vt:lpstr>
      <vt:lpstr>Platební systém CERTIS</vt:lpstr>
      <vt:lpstr>Platební systém CERTIS</vt:lpstr>
      <vt:lpstr>Platební systém CERTIS</vt:lpstr>
      <vt:lpstr>TARGET2</vt:lpstr>
      <vt:lpstr>SEPA – jednotná oblast pro platby v eur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145</cp:revision>
  <cp:lastPrinted>2016-12-01T06:58:45Z</cp:lastPrinted>
  <dcterms:created xsi:type="dcterms:W3CDTF">2016-10-17T17:38:14Z</dcterms:created>
  <dcterms:modified xsi:type="dcterms:W3CDTF">2017-04-19T17:27:00Z</dcterms:modified>
</cp:coreProperties>
</file>