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981F89-08CE-4596-A9BB-C737E9BB1D0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CEC159ED-4C93-4FF6-B109-38FD12A2869D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Tradiční směnárenské měny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FD36AE4-641C-4362-B583-1A308FCD5C48}" type="parTrans" cxnId="{585F50EE-2EE7-4CDA-B319-93393E2FC7DA}">
      <dgm:prSet/>
      <dgm:spPr/>
    </dgm:pt>
    <dgm:pt modelId="{D99B8162-10F1-4B8C-A3A0-CCEC7B4CF203}" type="sibTrans" cxnId="{585F50EE-2EE7-4CDA-B319-93393E2FC7DA}">
      <dgm:prSet/>
      <dgm:spPr/>
    </dgm:pt>
    <dgm:pt modelId="{AEF8CC54-53DE-4627-B331-A1CD16FE577C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EEA a OECD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A04E53FB-76D7-4D7F-BFF3-60197B99D772}" type="parTrans" cxnId="{ABD53C00-8A98-4D38-9373-7F2446A9CC75}">
      <dgm:prSet/>
      <dgm:spPr/>
    </dgm:pt>
    <dgm:pt modelId="{0D9610CD-096A-4939-97D7-BC05D18E4844}" type="sibTrans" cxnId="{ABD53C00-8A98-4D38-9373-7F2446A9CC75}">
      <dgm:prSet/>
      <dgm:spPr/>
    </dgm:pt>
    <dgm:pt modelId="{C3A63456-1193-48D1-AFD2-498EE94AC26A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Konvertibilní měny 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C9CFC9ED-529E-45EF-96F8-83AB53AC39EF}" type="parTrans" cxnId="{EC1DD665-5C96-49C8-AF02-F708D7DAAC1C}">
      <dgm:prSet/>
      <dgm:spPr/>
    </dgm:pt>
    <dgm:pt modelId="{652AB44F-8F63-4ED1-B02D-10C3E8FDD764}" type="sibTrans" cxnId="{EC1DD665-5C96-49C8-AF02-F708D7DAAC1C}">
      <dgm:prSet/>
      <dgm:spPr/>
    </dgm:pt>
    <dgm:pt modelId="{0F9D4C45-8CDD-4E96-A600-86FE6AE5B52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Standardní měny čl. VIII Statutu MMF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A13C982D-006E-4D02-B98A-5D41D012A1A0}" type="parTrans" cxnId="{C3B47A66-DA5C-4534-B446-A288B1532B36}">
      <dgm:prSet/>
      <dgm:spPr/>
    </dgm:pt>
    <dgm:pt modelId="{F75748F7-52BC-4A07-A741-B5D009C26A5B}" type="sibTrans" cxnId="{C3B47A66-DA5C-4534-B446-A288B1532B36}">
      <dgm:prSet/>
      <dgm:spPr/>
    </dgm:pt>
    <dgm:pt modelId="{86229BFA-565D-4808-A82A-7E1A6D01D72C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členských států MMF</a:t>
          </a: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C33EC82-3AB7-43F9-AAA0-5AF6C2B2CEE1}" type="parTrans" cxnId="{40B53CDA-F0C7-472D-9B5A-E3095F32AE7E}">
      <dgm:prSet/>
      <dgm:spPr/>
    </dgm:pt>
    <dgm:pt modelId="{2F849BBC-5EEF-47FE-8976-9E9EDCB7BC01}" type="sibTrans" cxnId="{40B53CDA-F0C7-472D-9B5A-E3095F32AE7E}">
      <dgm:prSet/>
      <dgm:spPr/>
    </dgm:pt>
    <dgm:pt modelId="{4CDA0360-A9E0-4CFF-BF3A-4FE8195129BD}">
      <dgm:prSet/>
      <dgm:spPr/>
    </dgm:pt>
    <dgm:pt modelId="{BF3A4533-92CB-4678-ADA3-0145C8B57F59}" type="parTrans" cxnId="{5B333195-8DB8-43CE-9F75-FDEF0FB0DD12}">
      <dgm:prSet/>
      <dgm:spPr/>
    </dgm:pt>
    <dgm:pt modelId="{619D18D3-0A15-46E1-AC43-BE0F5D2B7D88}" type="sibTrans" cxnId="{5B333195-8DB8-43CE-9F75-FDEF0FB0DD12}">
      <dgm:prSet/>
      <dgm:spPr/>
    </dgm:pt>
    <dgm:pt modelId="{ADFB298D-F961-4104-A238-36115AACFC0B}" type="pres">
      <dgm:prSet presAssocID="{4F981F89-08CE-4596-A9BB-C737E9BB1D0E}" presName="composite" presStyleCnt="0">
        <dgm:presLayoutVars>
          <dgm:chMax val="5"/>
          <dgm:dir/>
          <dgm:resizeHandles val="exact"/>
        </dgm:presLayoutVars>
      </dgm:prSet>
      <dgm:spPr/>
    </dgm:pt>
    <dgm:pt modelId="{B68C2E40-1B5C-4738-B419-0F2A6A8A3465}" type="pres">
      <dgm:prSet presAssocID="{CEC159ED-4C93-4FF6-B109-38FD12A2869D}" presName="circle1" presStyleLbl="lnNode1" presStyleIdx="0" presStyleCnt="5"/>
      <dgm:spPr/>
    </dgm:pt>
    <dgm:pt modelId="{1859D0BC-5D06-4A20-9EC0-B452ABA61578}" type="pres">
      <dgm:prSet presAssocID="{CEC159ED-4C93-4FF6-B109-38FD12A2869D}" presName="text1" presStyleLbl="revTx" presStyleIdx="0" presStyleCnt="5">
        <dgm:presLayoutVars>
          <dgm:bulletEnabled val="1"/>
        </dgm:presLayoutVars>
      </dgm:prSet>
      <dgm:spPr/>
    </dgm:pt>
    <dgm:pt modelId="{0429C998-97A7-46F6-9EDA-9E13A4DB9DA7}" type="pres">
      <dgm:prSet presAssocID="{CEC159ED-4C93-4FF6-B109-38FD12A2869D}" presName="line1" presStyleLbl="callout" presStyleIdx="0" presStyleCnt="10"/>
      <dgm:spPr/>
    </dgm:pt>
    <dgm:pt modelId="{32827E19-6232-467C-B2B6-44F56ABF0205}" type="pres">
      <dgm:prSet presAssocID="{CEC159ED-4C93-4FF6-B109-38FD12A2869D}" presName="d1" presStyleLbl="callout" presStyleIdx="1" presStyleCnt="10"/>
      <dgm:spPr/>
    </dgm:pt>
    <dgm:pt modelId="{737335AC-0A45-4007-AB02-5C89A5BD2A83}" type="pres">
      <dgm:prSet presAssocID="{AEF8CC54-53DE-4627-B331-A1CD16FE577C}" presName="circle2" presStyleLbl="lnNode1" presStyleIdx="1" presStyleCnt="5"/>
      <dgm:spPr/>
    </dgm:pt>
    <dgm:pt modelId="{3C5A30B6-7FBE-46B7-B9EB-8FA0B5689973}" type="pres">
      <dgm:prSet presAssocID="{AEF8CC54-53DE-4627-B331-A1CD16FE577C}" presName="text2" presStyleLbl="revTx" presStyleIdx="1" presStyleCnt="5">
        <dgm:presLayoutVars>
          <dgm:bulletEnabled val="1"/>
        </dgm:presLayoutVars>
      </dgm:prSet>
      <dgm:spPr/>
    </dgm:pt>
    <dgm:pt modelId="{8C9D4545-C20E-4C7D-87AE-80B586A4D9DE}" type="pres">
      <dgm:prSet presAssocID="{AEF8CC54-53DE-4627-B331-A1CD16FE577C}" presName="line2" presStyleLbl="callout" presStyleIdx="2" presStyleCnt="10"/>
      <dgm:spPr/>
    </dgm:pt>
    <dgm:pt modelId="{D53556D2-8AD4-41FD-A3E1-EB24132D4253}" type="pres">
      <dgm:prSet presAssocID="{AEF8CC54-53DE-4627-B331-A1CD16FE577C}" presName="d2" presStyleLbl="callout" presStyleIdx="3" presStyleCnt="10"/>
      <dgm:spPr/>
    </dgm:pt>
    <dgm:pt modelId="{B6698DF0-73C0-40CA-9656-4141FF6F53E3}" type="pres">
      <dgm:prSet presAssocID="{C3A63456-1193-48D1-AFD2-498EE94AC26A}" presName="circle3" presStyleLbl="lnNode1" presStyleIdx="2" presStyleCnt="5"/>
      <dgm:spPr/>
    </dgm:pt>
    <dgm:pt modelId="{E1C24A1D-7DCE-431E-9BE7-EC9AA2599956}" type="pres">
      <dgm:prSet presAssocID="{C3A63456-1193-48D1-AFD2-498EE94AC26A}" presName="text3" presStyleLbl="revTx" presStyleIdx="2" presStyleCnt="5">
        <dgm:presLayoutVars>
          <dgm:bulletEnabled val="1"/>
        </dgm:presLayoutVars>
      </dgm:prSet>
      <dgm:spPr/>
    </dgm:pt>
    <dgm:pt modelId="{1E901124-A735-4CE0-91B5-64FAE60273D5}" type="pres">
      <dgm:prSet presAssocID="{C3A63456-1193-48D1-AFD2-498EE94AC26A}" presName="line3" presStyleLbl="callout" presStyleIdx="4" presStyleCnt="10"/>
      <dgm:spPr/>
    </dgm:pt>
    <dgm:pt modelId="{C4C15BF4-F56F-4164-8267-217AD2554142}" type="pres">
      <dgm:prSet presAssocID="{C3A63456-1193-48D1-AFD2-498EE94AC26A}" presName="d3" presStyleLbl="callout" presStyleIdx="5" presStyleCnt="10"/>
      <dgm:spPr/>
    </dgm:pt>
    <dgm:pt modelId="{81DDDBF3-E9C2-433E-934A-0399ACE8B2C6}" type="pres">
      <dgm:prSet presAssocID="{0F9D4C45-8CDD-4E96-A600-86FE6AE5B52F}" presName="circle4" presStyleLbl="lnNode1" presStyleIdx="3" presStyleCnt="5"/>
      <dgm:spPr/>
    </dgm:pt>
    <dgm:pt modelId="{7D264064-0B38-4F51-AF41-AC3F091B169D}" type="pres">
      <dgm:prSet presAssocID="{0F9D4C45-8CDD-4E96-A600-86FE6AE5B52F}" presName="text4" presStyleLbl="revTx" presStyleIdx="3" presStyleCnt="5">
        <dgm:presLayoutVars>
          <dgm:bulletEnabled val="1"/>
        </dgm:presLayoutVars>
      </dgm:prSet>
      <dgm:spPr/>
    </dgm:pt>
    <dgm:pt modelId="{E5539C2A-FF08-4329-8274-3CA606D8F0A3}" type="pres">
      <dgm:prSet presAssocID="{0F9D4C45-8CDD-4E96-A600-86FE6AE5B52F}" presName="line4" presStyleLbl="callout" presStyleIdx="6" presStyleCnt="10"/>
      <dgm:spPr/>
    </dgm:pt>
    <dgm:pt modelId="{13B7FF0E-EA13-413C-9DF5-DA1712BC2E21}" type="pres">
      <dgm:prSet presAssocID="{0F9D4C45-8CDD-4E96-A600-86FE6AE5B52F}" presName="d4" presStyleLbl="callout" presStyleIdx="7" presStyleCnt="10"/>
      <dgm:spPr/>
    </dgm:pt>
    <dgm:pt modelId="{C52C0394-CAE6-4005-892C-A1273953A984}" type="pres">
      <dgm:prSet presAssocID="{86229BFA-565D-4808-A82A-7E1A6D01D72C}" presName="circle5" presStyleLbl="lnNode1" presStyleIdx="4" presStyleCnt="5"/>
      <dgm:spPr/>
    </dgm:pt>
    <dgm:pt modelId="{041BEEB9-FCC8-4B37-A2B3-8BC8ADEE171A}" type="pres">
      <dgm:prSet presAssocID="{86229BFA-565D-4808-A82A-7E1A6D01D72C}" presName="text5" presStyleLbl="revTx" presStyleIdx="4" presStyleCnt="5">
        <dgm:presLayoutVars>
          <dgm:bulletEnabled val="1"/>
        </dgm:presLayoutVars>
      </dgm:prSet>
      <dgm:spPr/>
    </dgm:pt>
    <dgm:pt modelId="{51FA3C58-6993-4576-A812-F0DA575968C2}" type="pres">
      <dgm:prSet presAssocID="{86229BFA-565D-4808-A82A-7E1A6D01D72C}" presName="line5" presStyleLbl="callout" presStyleIdx="8" presStyleCnt="10"/>
      <dgm:spPr/>
    </dgm:pt>
    <dgm:pt modelId="{8DE422E4-F59B-46BE-A2FA-7540F4EB7362}" type="pres">
      <dgm:prSet presAssocID="{86229BFA-565D-4808-A82A-7E1A6D01D72C}" presName="d5" presStyleLbl="callout" presStyleIdx="9" presStyleCnt="10"/>
      <dgm:spPr/>
    </dgm:pt>
  </dgm:ptLst>
  <dgm:cxnLst>
    <dgm:cxn modelId="{5B333195-8DB8-43CE-9F75-FDEF0FB0DD12}" srcId="{4F981F89-08CE-4596-A9BB-C737E9BB1D0E}" destId="{4CDA0360-A9E0-4CFF-BF3A-4FE8195129BD}" srcOrd="5" destOrd="0" parTransId="{BF3A4533-92CB-4678-ADA3-0145C8B57F59}" sibTransId="{619D18D3-0A15-46E1-AC43-BE0F5D2B7D88}"/>
    <dgm:cxn modelId="{3A2CF78F-CBFF-4B26-B283-E4D57C0826F1}" type="presOf" srcId="{4F981F89-08CE-4596-A9BB-C737E9BB1D0E}" destId="{ADFB298D-F961-4104-A238-36115AACFC0B}" srcOrd="0" destOrd="0" presId="urn:microsoft.com/office/officeart/2005/8/layout/target1"/>
    <dgm:cxn modelId="{C3B47A66-DA5C-4534-B446-A288B1532B36}" srcId="{4F981F89-08CE-4596-A9BB-C737E9BB1D0E}" destId="{0F9D4C45-8CDD-4E96-A600-86FE6AE5B52F}" srcOrd="3" destOrd="0" parTransId="{A13C982D-006E-4D02-B98A-5D41D012A1A0}" sibTransId="{F75748F7-52BC-4A07-A741-B5D009C26A5B}"/>
    <dgm:cxn modelId="{EC1DD665-5C96-49C8-AF02-F708D7DAAC1C}" srcId="{4F981F89-08CE-4596-A9BB-C737E9BB1D0E}" destId="{C3A63456-1193-48D1-AFD2-498EE94AC26A}" srcOrd="2" destOrd="0" parTransId="{C9CFC9ED-529E-45EF-96F8-83AB53AC39EF}" sibTransId="{652AB44F-8F63-4ED1-B02D-10C3E8FDD764}"/>
    <dgm:cxn modelId="{ABD53C00-8A98-4D38-9373-7F2446A9CC75}" srcId="{4F981F89-08CE-4596-A9BB-C737E9BB1D0E}" destId="{AEF8CC54-53DE-4627-B331-A1CD16FE577C}" srcOrd="1" destOrd="0" parTransId="{A04E53FB-76D7-4D7F-BFF3-60197B99D772}" sibTransId="{0D9610CD-096A-4939-97D7-BC05D18E4844}"/>
    <dgm:cxn modelId="{40B53CDA-F0C7-472D-9B5A-E3095F32AE7E}" srcId="{4F981F89-08CE-4596-A9BB-C737E9BB1D0E}" destId="{86229BFA-565D-4808-A82A-7E1A6D01D72C}" srcOrd="4" destOrd="0" parTransId="{9C33EC82-3AB7-43F9-AAA0-5AF6C2B2CEE1}" sibTransId="{2F849BBC-5EEF-47FE-8976-9E9EDCB7BC01}"/>
    <dgm:cxn modelId="{84E7B473-B7FE-44BB-A62C-34B5293A55DD}" type="presOf" srcId="{0F9D4C45-8CDD-4E96-A600-86FE6AE5B52F}" destId="{7D264064-0B38-4F51-AF41-AC3F091B169D}" srcOrd="0" destOrd="0" presId="urn:microsoft.com/office/officeart/2005/8/layout/target1"/>
    <dgm:cxn modelId="{585F50EE-2EE7-4CDA-B319-93393E2FC7DA}" srcId="{4F981F89-08CE-4596-A9BB-C737E9BB1D0E}" destId="{CEC159ED-4C93-4FF6-B109-38FD12A2869D}" srcOrd="0" destOrd="0" parTransId="{7FD36AE4-641C-4362-B583-1A308FCD5C48}" sibTransId="{D99B8162-10F1-4B8C-A3A0-CCEC7B4CF203}"/>
    <dgm:cxn modelId="{EDAB5399-2BA0-40FF-B2CB-BC6C6EC24C3E}" type="presOf" srcId="{C3A63456-1193-48D1-AFD2-498EE94AC26A}" destId="{E1C24A1D-7DCE-431E-9BE7-EC9AA2599956}" srcOrd="0" destOrd="0" presId="urn:microsoft.com/office/officeart/2005/8/layout/target1"/>
    <dgm:cxn modelId="{EC63E378-39A9-4599-B4A6-138DFD755C02}" type="presOf" srcId="{AEF8CC54-53DE-4627-B331-A1CD16FE577C}" destId="{3C5A30B6-7FBE-46B7-B9EB-8FA0B5689973}" srcOrd="0" destOrd="0" presId="urn:microsoft.com/office/officeart/2005/8/layout/target1"/>
    <dgm:cxn modelId="{7D3902CD-0FB1-4C38-BBAB-E1007E66A743}" type="presOf" srcId="{86229BFA-565D-4808-A82A-7E1A6D01D72C}" destId="{041BEEB9-FCC8-4B37-A2B3-8BC8ADEE171A}" srcOrd="0" destOrd="0" presId="urn:microsoft.com/office/officeart/2005/8/layout/target1"/>
    <dgm:cxn modelId="{C5C836BA-2026-4537-8BBA-EF4836C05979}" type="presOf" srcId="{CEC159ED-4C93-4FF6-B109-38FD12A2869D}" destId="{1859D0BC-5D06-4A20-9EC0-B452ABA61578}" srcOrd="0" destOrd="0" presId="urn:microsoft.com/office/officeart/2005/8/layout/target1"/>
    <dgm:cxn modelId="{F7A65564-EEEC-46FA-BC48-96F815E2D78B}" type="presParOf" srcId="{ADFB298D-F961-4104-A238-36115AACFC0B}" destId="{B68C2E40-1B5C-4738-B419-0F2A6A8A3465}" srcOrd="0" destOrd="0" presId="urn:microsoft.com/office/officeart/2005/8/layout/target1"/>
    <dgm:cxn modelId="{8999390F-86B0-4CAC-8C5C-C6C4A659893F}" type="presParOf" srcId="{ADFB298D-F961-4104-A238-36115AACFC0B}" destId="{1859D0BC-5D06-4A20-9EC0-B452ABA61578}" srcOrd="1" destOrd="0" presId="urn:microsoft.com/office/officeart/2005/8/layout/target1"/>
    <dgm:cxn modelId="{D6735340-04CC-4777-8CE9-A71E7DFFF98F}" type="presParOf" srcId="{ADFB298D-F961-4104-A238-36115AACFC0B}" destId="{0429C998-97A7-46F6-9EDA-9E13A4DB9DA7}" srcOrd="2" destOrd="0" presId="urn:microsoft.com/office/officeart/2005/8/layout/target1"/>
    <dgm:cxn modelId="{734A3BBB-B62E-4643-A4DD-E6E9C6882F91}" type="presParOf" srcId="{ADFB298D-F961-4104-A238-36115AACFC0B}" destId="{32827E19-6232-467C-B2B6-44F56ABF0205}" srcOrd="3" destOrd="0" presId="urn:microsoft.com/office/officeart/2005/8/layout/target1"/>
    <dgm:cxn modelId="{48F09F04-50BC-46EB-B2E2-845563CA63B8}" type="presParOf" srcId="{ADFB298D-F961-4104-A238-36115AACFC0B}" destId="{737335AC-0A45-4007-AB02-5C89A5BD2A83}" srcOrd="4" destOrd="0" presId="urn:microsoft.com/office/officeart/2005/8/layout/target1"/>
    <dgm:cxn modelId="{67865DF3-6298-4868-9174-12EB6C6991C0}" type="presParOf" srcId="{ADFB298D-F961-4104-A238-36115AACFC0B}" destId="{3C5A30B6-7FBE-46B7-B9EB-8FA0B5689973}" srcOrd="5" destOrd="0" presId="urn:microsoft.com/office/officeart/2005/8/layout/target1"/>
    <dgm:cxn modelId="{33F2007B-5B82-486C-887E-C18BD7571736}" type="presParOf" srcId="{ADFB298D-F961-4104-A238-36115AACFC0B}" destId="{8C9D4545-C20E-4C7D-87AE-80B586A4D9DE}" srcOrd="6" destOrd="0" presId="urn:microsoft.com/office/officeart/2005/8/layout/target1"/>
    <dgm:cxn modelId="{052C6BD5-1D46-4AC7-A470-478FCD946B26}" type="presParOf" srcId="{ADFB298D-F961-4104-A238-36115AACFC0B}" destId="{D53556D2-8AD4-41FD-A3E1-EB24132D4253}" srcOrd="7" destOrd="0" presId="urn:microsoft.com/office/officeart/2005/8/layout/target1"/>
    <dgm:cxn modelId="{7CD2F11C-64D4-47FB-9AA1-559D162961C9}" type="presParOf" srcId="{ADFB298D-F961-4104-A238-36115AACFC0B}" destId="{B6698DF0-73C0-40CA-9656-4141FF6F53E3}" srcOrd="8" destOrd="0" presId="urn:microsoft.com/office/officeart/2005/8/layout/target1"/>
    <dgm:cxn modelId="{CD76CC2E-CD70-47CE-964A-05F7234D2B7F}" type="presParOf" srcId="{ADFB298D-F961-4104-A238-36115AACFC0B}" destId="{E1C24A1D-7DCE-431E-9BE7-EC9AA2599956}" srcOrd="9" destOrd="0" presId="urn:microsoft.com/office/officeart/2005/8/layout/target1"/>
    <dgm:cxn modelId="{CEF81181-6048-4FB8-AB39-85214D6BB610}" type="presParOf" srcId="{ADFB298D-F961-4104-A238-36115AACFC0B}" destId="{1E901124-A735-4CE0-91B5-64FAE60273D5}" srcOrd="10" destOrd="0" presId="urn:microsoft.com/office/officeart/2005/8/layout/target1"/>
    <dgm:cxn modelId="{F1729DE2-3264-4BC0-A8EE-4DC090308508}" type="presParOf" srcId="{ADFB298D-F961-4104-A238-36115AACFC0B}" destId="{C4C15BF4-F56F-4164-8267-217AD2554142}" srcOrd="11" destOrd="0" presId="urn:microsoft.com/office/officeart/2005/8/layout/target1"/>
    <dgm:cxn modelId="{B7A78DDF-6BE3-46CA-B311-33BB43805707}" type="presParOf" srcId="{ADFB298D-F961-4104-A238-36115AACFC0B}" destId="{81DDDBF3-E9C2-433E-934A-0399ACE8B2C6}" srcOrd="12" destOrd="0" presId="urn:microsoft.com/office/officeart/2005/8/layout/target1"/>
    <dgm:cxn modelId="{C139D1F1-CBC5-4663-B594-60396386C928}" type="presParOf" srcId="{ADFB298D-F961-4104-A238-36115AACFC0B}" destId="{7D264064-0B38-4F51-AF41-AC3F091B169D}" srcOrd="13" destOrd="0" presId="urn:microsoft.com/office/officeart/2005/8/layout/target1"/>
    <dgm:cxn modelId="{997216D4-8E5E-4533-8440-132AC10BFFB8}" type="presParOf" srcId="{ADFB298D-F961-4104-A238-36115AACFC0B}" destId="{E5539C2A-FF08-4329-8274-3CA606D8F0A3}" srcOrd="14" destOrd="0" presId="urn:microsoft.com/office/officeart/2005/8/layout/target1"/>
    <dgm:cxn modelId="{7F355161-5350-4193-9647-9A8FCDC7AEBD}" type="presParOf" srcId="{ADFB298D-F961-4104-A238-36115AACFC0B}" destId="{13B7FF0E-EA13-413C-9DF5-DA1712BC2E21}" srcOrd="15" destOrd="0" presId="urn:microsoft.com/office/officeart/2005/8/layout/target1"/>
    <dgm:cxn modelId="{A96CA9BC-F1E8-48AA-8E34-474420A24DDC}" type="presParOf" srcId="{ADFB298D-F961-4104-A238-36115AACFC0B}" destId="{C52C0394-CAE6-4005-892C-A1273953A984}" srcOrd="16" destOrd="0" presId="urn:microsoft.com/office/officeart/2005/8/layout/target1"/>
    <dgm:cxn modelId="{434C0524-8CE0-4F0B-BC53-2D2C373FEA08}" type="presParOf" srcId="{ADFB298D-F961-4104-A238-36115AACFC0B}" destId="{041BEEB9-FCC8-4B37-A2B3-8BC8ADEE171A}" srcOrd="17" destOrd="0" presId="urn:microsoft.com/office/officeart/2005/8/layout/target1"/>
    <dgm:cxn modelId="{8EB9AFE2-B065-4B10-A2BF-AC6AB9077728}" type="presParOf" srcId="{ADFB298D-F961-4104-A238-36115AACFC0B}" destId="{51FA3C58-6993-4576-A812-F0DA575968C2}" srcOrd="18" destOrd="0" presId="urn:microsoft.com/office/officeart/2005/8/layout/target1"/>
    <dgm:cxn modelId="{38206E7F-1E40-4D21-AAA7-2AD4CF2E592B}" type="presParOf" srcId="{ADFB298D-F961-4104-A238-36115AACFC0B}" destId="{8DE422E4-F59B-46BE-A2FA-7540F4EB7362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C0394-CAE6-4005-892C-A1273953A984}">
      <dsp:nvSpPr>
        <dsp:cNvPr id="0" name=""/>
        <dsp:cNvSpPr/>
      </dsp:nvSpPr>
      <dsp:spPr>
        <a:xfrm>
          <a:off x="1296590" y="1004770"/>
          <a:ext cx="3455193" cy="3455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DDBF3-E9C2-433E-934A-0399ACE8B2C6}">
      <dsp:nvSpPr>
        <dsp:cNvPr id="0" name=""/>
        <dsp:cNvSpPr/>
      </dsp:nvSpPr>
      <dsp:spPr>
        <a:xfrm>
          <a:off x="1680404" y="1388584"/>
          <a:ext cx="2687564" cy="2687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98DF0-73C0-40CA-9656-4141FF6F53E3}">
      <dsp:nvSpPr>
        <dsp:cNvPr id="0" name=""/>
        <dsp:cNvSpPr/>
      </dsp:nvSpPr>
      <dsp:spPr>
        <a:xfrm>
          <a:off x="2064219" y="1772399"/>
          <a:ext cx="1919935" cy="1919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335AC-0A45-4007-AB02-5C89A5BD2A83}">
      <dsp:nvSpPr>
        <dsp:cNvPr id="0" name=""/>
        <dsp:cNvSpPr/>
      </dsp:nvSpPr>
      <dsp:spPr>
        <a:xfrm>
          <a:off x="2448321" y="2156501"/>
          <a:ext cx="1151731" cy="1151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C2E40-1B5C-4738-B419-0F2A6A8A3465}">
      <dsp:nvSpPr>
        <dsp:cNvPr id="0" name=""/>
        <dsp:cNvSpPr/>
      </dsp:nvSpPr>
      <dsp:spPr>
        <a:xfrm>
          <a:off x="2832136" y="2540316"/>
          <a:ext cx="384102" cy="3841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9D0BC-5D06-4A20-9EC0-B452ABA61578}">
      <dsp:nvSpPr>
        <dsp:cNvPr id="0" name=""/>
        <dsp:cNvSpPr/>
      </dsp:nvSpPr>
      <dsp:spPr>
        <a:xfrm>
          <a:off x="5327649" y="146960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Tradiční směnárenské měny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327649" y="146960"/>
        <a:ext cx="1727596" cy="609956"/>
      </dsp:txXfrm>
    </dsp:sp>
    <dsp:sp modelId="{0429C998-97A7-46F6-9EDA-9E13A4DB9DA7}">
      <dsp:nvSpPr>
        <dsp:cNvPr id="0" name=""/>
        <dsp:cNvSpPr/>
      </dsp:nvSpPr>
      <dsp:spPr>
        <a:xfrm>
          <a:off x="4895750" y="451939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827E19-6232-467C-B2B6-44F56ABF0205}">
      <dsp:nvSpPr>
        <dsp:cNvPr id="0" name=""/>
        <dsp:cNvSpPr/>
      </dsp:nvSpPr>
      <dsp:spPr>
        <a:xfrm rot="5400000">
          <a:off x="2818315" y="657811"/>
          <a:ext cx="2280427" cy="18686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5A30B6-7FBE-46B7-B9EB-8FA0B5689973}">
      <dsp:nvSpPr>
        <dsp:cNvPr id="0" name=""/>
        <dsp:cNvSpPr/>
      </dsp:nvSpPr>
      <dsp:spPr>
        <a:xfrm>
          <a:off x="5327649" y="791930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EEA a OECD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327649" y="791930"/>
        <a:ext cx="1727596" cy="609956"/>
      </dsp:txXfrm>
    </dsp:sp>
    <dsp:sp modelId="{8C9D4545-C20E-4C7D-87AE-80B586A4D9DE}">
      <dsp:nvSpPr>
        <dsp:cNvPr id="0" name=""/>
        <dsp:cNvSpPr/>
      </dsp:nvSpPr>
      <dsp:spPr>
        <a:xfrm>
          <a:off x="4895750" y="109690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3556D2-8AD4-41FD-A3E1-EB24132D4253}">
      <dsp:nvSpPr>
        <dsp:cNvPr id="0" name=""/>
        <dsp:cNvSpPr/>
      </dsp:nvSpPr>
      <dsp:spPr>
        <a:xfrm rot="5400000">
          <a:off x="3153411" y="1253774"/>
          <a:ext cx="1898744" cy="15836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24A1D-7DCE-431E-9BE7-EC9AA2599956}">
      <dsp:nvSpPr>
        <dsp:cNvPr id="0" name=""/>
        <dsp:cNvSpPr/>
      </dsp:nvSpPr>
      <dsp:spPr>
        <a:xfrm>
          <a:off x="5327649" y="1436899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Konvertibilní měny 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327649" y="1436899"/>
        <a:ext cx="1727596" cy="609956"/>
      </dsp:txXfrm>
    </dsp:sp>
    <dsp:sp modelId="{1E901124-A735-4CE0-91B5-64FAE60273D5}">
      <dsp:nvSpPr>
        <dsp:cNvPr id="0" name=""/>
        <dsp:cNvSpPr/>
      </dsp:nvSpPr>
      <dsp:spPr>
        <a:xfrm>
          <a:off x="4895750" y="174187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15BF4-F56F-4164-8267-217AD2554142}">
      <dsp:nvSpPr>
        <dsp:cNvPr id="0" name=""/>
        <dsp:cNvSpPr/>
      </dsp:nvSpPr>
      <dsp:spPr>
        <a:xfrm rot="5400000">
          <a:off x="3482000" y="1825378"/>
          <a:ext cx="1497250" cy="133024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64064-0B38-4F51-AF41-AC3F091B169D}">
      <dsp:nvSpPr>
        <dsp:cNvPr id="0" name=""/>
        <dsp:cNvSpPr/>
      </dsp:nvSpPr>
      <dsp:spPr>
        <a:xfrm>
          <a:off x="5327649" y="2068048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Standardní měny čl. VIII Statutu MMF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327649" y="2068048"/>
        <a:ext cx="1727596" cy="609956"/>
      </dsp:txXfrm>
    </dsp:sp>
    <dsp:sp modelId="{E5539C2A-FF08-4329-8274-3CA606D8F0A3}">
      <dsp:nvSpPr>
        <dsp:cNvPr id="0" name=""/>
        <dsp:cNvSpPr/>
      </dsp:nvSpPr>
      <dsp:spPr>
        <a:xfrm>
          <a:off x="4895750" y="2373027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B7FF0E-EA13-413C-9DF5-DA1712BC2E21}">
      <dsp:nvSpPr>
        <dsp:cNvPr id="0" name=""/>
        <dsp:cNvSpPr/>
      </dsp:nvSpPr>
      <dsp:spPr>
        <a:xfrm rot="5400000">
          <a:off x="3809092" y="2428886"/>
          <a:ext cx="1142517" cy="10307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BEEB9-FCC8-4B37-A2B3-8BC8ADEE171A}">
      <dsp:nvSpPr>
        <dsp:cNvPr id="0" name=""/>
        <dsp:cNvSpPr/>
      </dsp:nvSpPr>
      <dsp:spPr>
        <a:xfrm>
          <a:off x="5327649" y="2680769"/>
          <a:ext cx="1727596" cy="609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Měny členských států MMF</a:t>
          </a: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327649" y="2680769"/>
        <a:ext cx="1727596" cy="609956"/>
      </dsp:txXfrm>
    </dsp:sp>
    <dsp:sp modelId="{51FA3C58-6993-4576-A812-F0DA575968C2}">
      <dsp:nvSpPr>
        <dsp:cNvPr id="0" name=""/>
        <dsp:cNvSpPr/>
      </dsp:nvSpPr>
      <dsp:spPr>
        <a:xfrm>
          <a:off x="4895750" y="2985748"/>
          <a:ext cx="431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422E4-F59B-46BE-A2FA-7540F4EB7362}">
      <dsp:nvSpPr>
        <dsp:cNvPr id="0" name=""/>
        <dsp:cNvSpPr/>
      </dsp:nvSpPr>
      <dsp:spPr>
        <a:xfrm rot="5400000">
          <a:off x="4118331" y="3014541"/>
          <a:ext cx="806211" cy="74862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40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35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15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47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86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12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4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00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A63F4-A43A-400C-AB18-1466D9BF4475}" type="datetimeFigureOut">
              <a:rPr lang="cs-CZ" smtClean="0"/>
              <a:t>28.03.2017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013AC-B9CA-4553-A5D5-C9DF6AF7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98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wift.com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zahranici/postovni-poukazka-z-c#popi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zahranici/postovni-poukazka-z-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zahranici/prevody-penez#westernun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Zahraniční platební operace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8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Hladké platby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Volná úhrada nevázaná na podmínky nebo protiplnění ze strany platební instituce prováděná na základě příkazu k úhradě plátce.</a:t>
            </a:r>
          </a:p>
          <a:p>
            <a:pPr marL="0" indent="0" algn="ctr">
              <a:buNone/>
            </a:pPr>
            <a:r>
              <a:rPr lang="cs-CZ" b="1" dirty="0" smtClean="0"/>
              <a:t>Korespondenční styk platebních institucí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PI odepíše částku z účtu plátce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PI žádá korespondenta o vyplacení, připsání … částky: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 </a:t>
            </a:r>
            <a:r>
              <a:rPr lang="cs-CZ" dirty="0" smtClean="0">
                <a:solidFill>
                  <a:srgbClr val="FF0000"/>
                </a:solidFill>
              </a:rPr>
              <a:t>nostro</a:t>
            </a:r>
            <a:r>
              <a:rPr lang="cs-CZ" dirty="0" smtClean="0"/>
              <a:t> účtu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 </a:t>
            </a:r>
            <a:r>
              <a:rPr lang="cs-CZ" dirty="0" smtClean="0">
                <a:solidFill>
                  <a:srgbClr val="FF0000"/>
                </a:solidFill>
              </a:rPr>
              <a:t>loro/</a:t>
            </a:r>
            <a:r>
              <a:rPr lang="cs-CZ" dirty="0" err="1" smtClean="0">
                <a:solidFill>
                  <a:srgbClr val="FF0000"/>
                </a:solidFill>
              </a:rPr>
              <a:t>vostro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účtu </a:t>
            </a:r>
          </a:p>
          <a:p>
            <a:pPr marL="0" indent="0">
              <a:buNone/>
            </a:pPr>
            <a:r>
              <a:rPr lang="cs-CZ" b="1" dirty="0" smtClean="0"/>
              <a:t>Platební (bankovní) cesta </a:t>
            </a:r>
            <a:r>
              <a:rPr lang="cs-CZ" dirty="0" smtClean="0"/>
              <a:t>– řetězení korespondence – zvýšené náklady</a:t>
            </a:r>
          </a:p>
          <a:p>
            <a:pPr marL="0" indent="0">
              <a:buNone/>
            </a:pPr>
            <a:r>
              <a:rPr lang="cs-CZ" b="1" dirty="0" smtClean="0"/>
              <a:t>Komunikační cesta: </a:t>
            </a:r>
            <a:r>
              <a:rPr lang="cs-CZ" dirty="0" smtClean="0"/>
              <a:t>telekomunikační systém </a:t>
            </a:r>
            <a:r>
              <a:rPr lang="cs-CZ" b="1" dirty="0" smtClean="0"/>
              <a:t>SWIFT</a:t>
            </a:r>
          </a:p>
        </p:txBody>
      </p:sp>
    </p:spTree>
    <p:extLst>
      <p:ext uri="{BB962C8B-B14F-4D97-AF65-F5344CB8AC3E}">
        <p14:creationId xmlns:p14="http://schemas.microsoft.com/office/powerpoint/2010/main" val="550279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SWIFT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Society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Worldwide</a:t>
            </a:r>
            <a:r>
              <a:rPr lang="cs-CZ" dirty="0" smtClean="0"/>
              <a:t> Interbank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Telecommunication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https://www.swift.com/</a:t>
            </a:r>
            <a:endParaRPr lang="cs-CZ" dirty="0" smtClean="0"/>
          </a:p>
          <a:p>
            <a:r>
              <a:rPr lang="cs-CZ" dirty="0" smtClean="0"/>
              <a:t>Sídlo: La </a:t>
            </a:r>
            <a:r>
              <a:rPr lang="cs-CZ" dirty="0" err="1" smtClean="0"/>
              <a:t>Hulpe</a:t>
            </a:r>
            <a:r>
              <a:rPr lang="cs-CZ" dirty="0" smtClean="0"/>
              <a:t> (B)</a:t>
            </a:r>
          </a:p>
          <a:p>
            <a:r>
              <a:rPr lang="cs-CZ" dirty="0" smtClean="0"/>
              <a:t>Založena 1973</a:t>
            </a:r>
          </a:p>
          <a:p>
            <a:r>
              <a:rPr lang="cs-CZ" dirty="0" smtClean="0"/>
              <a:t>Nezávislá společnost vlastněná zúčastněnými institucemi</a:t>
            </a:r>
          </a:p>
          <a:p>
            <a:r>
              <a:rPr lang="cs-CZ" dirty="0" smtClean="0"/>
              <a:t>Přenos dat, jiných informací  a jejich uchování </a:t>
            </a:r>
          </a:p>
          <a:p>
            <a:r>
              <a:rPr lang="cs-CZ" dirty="0" smtClean="0"/>
              <a:t>Registrační autorita pro formát IBAN = International Bank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518" y="2809875"/>
            <a:ext cx="3128963" cy="312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05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Swiftová</a:t>
            </a:r>
            <a:r>
              <a:rPr lang="cs-CZ" dirty="0" smtClean="0"/>
              <a:t> adresa - BIC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9362</a:t>
            </a:r>
          </a:p>
          <a:p>
            <a:r>
              <a:rPr lang="cs-CZ" dirty="0" smtClean="0"/>
              <a:t>BIC = </a:t>
            </a:r>
            <a:r>
              <a:rPr lang="cs-CZ" i="1" dirty="0" smtClean="0"/>
              <a:t>Business (Bank) </a:t>
            </a:r>
            <a:r>
              <a:rPr lang="cs-CZ" i="1" dirty="0" err="1" smtClean="0"/>
              <a:t>Identifier</a:t>
            </a:r>
            <a:r>
              <a:rPr lang="cs-CZ" i="1" dirty="0" smtClean="0"/>
              <a:t> </a:t>
            </a:r>
            <a:r>
              <a:rPr lang="cs-CZ" i="1" dirty="0" err="1" smtClean="0"/>
              <a:t>Code</a:t>
            </a:r>
            <a:r>
              <a:rPr lang="cs-CZ" i="1" dirty="0" smtClean="0"/>
              <a:t> = 8 až 11 </a:t>
            </a:r>
            <a:r>
              <a:rPr lang="cs-CZ" i="1" dirty="0" err="1" smtClean="0"/>
              <a:t>místný</a:t>
            </a:r>
            <a:r>
              <a:rPr lang="cs-CZ" i="1" dirty="0" smtClean="0"/>
              <a:t> údaj</a:t>
            </a:r>
          </a:p>
          <a:p>
            <a:pPr marL="0" indent="0">
              <a:buNone/>
            </a:pPr>
            <a:r>
              <a:rPr lang="cs-CZ" dirty="0" smtClean="0"/>
              <a:t>Kód banky  (alf 4) = KOMB</a:t>
            </a:r>
          </a:p>
          <a:p>
            <a:pPr marL="0" indent="0">
              <a:buNone/>
            </a:pPr>
            <a:r>
              <a:rPr lang="cs-CZ" dirty="0" smtClean="0"/>
              <a:t>Kód země (alf 2 – ISO) = CZ</a:t>
            </a:r>
          </a:p>
          <a:p>
            <a:pPr marL="0" indent="0">
              <a:buNone/>
            </a:pPr>
            <a:r>
              <a:rPr lang="cs-CZ" dirty="0" smtClean="0"/>
              <a:t>Kód místa, sídla uživatele (alf-</a:t>
            </a:r>
            <a:r>
              <a:rPr lang="cs-CZ" dirty="0" err="1" smtClean="0"/>
              <a:t>nr</a:t>
            </a:r>
            <a:r>
              <a:rPr lang="cs-CZ" dirty="0" smtClean="0"/>
              <a:t> 2) = PP</a:t>
            </a:r>
          </a:p>
          <a:p>
            <a:pPr marL="0" indent="0">
              <a:buNone/>
            </a:pPr>
            <a:r>
              <a:rPr lang="cs-CZ" dirty="0" smtClean="0"/>
              <a:t>Kód pobočky (alf-</a:t>
            </a:r>
            <a:r>
              <a:rPr lang="cs-CZ" dirty="0" err="1" smtClean="0"/>
              <a:t>nr</a:t>
            </a:r>
            <a:r>
              <a:rPr lang="cs-CZ" dirty="0" smtClean="0"/>
              <a:t> 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617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poukázky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peněžní poukázka</a:t>
            </a:r>
          </a:p>
          <a:p>
            <a:r>
              <a:rPr lang="cs-CZ" dirty="0" smtClean="0"/>
              <a:t>Česká pošta: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Poštovní poukázka Z/C </a:t>
            </a:r>
            <a:r>
              <a:rPr lang="cs-CZ" dirty="0" smtClean="0"/>
              <a:t>- Nástroj mezinárodního platebního styku pro převod peněžních částek v režimu "hotovost - hotovost"</a:t>
            </a:r>
            <a:br>
              <a:rPr lang="cs-CZ" dirty="0" smtClean="0"/>
            </a:br>
            <a:r>
              <a:rPr lang="cs-CZ" dirty="0" smtClean="0"/>
              <a:t>(u zahraničního poskytovatele). 12 zemí – BY, BG, FR, IT, LT, LV, HU, MC, PL, RO, UA, VN. Maximální výše v ekvivalentu USD nebo EUR k CZK. </a:t>
            </a:r>
            <a:r>
              <a:rPr lang="cs-CZ" dirty="0" smtClean="0">
                <a:hlinkClick r:id="rId2"/>
              </a:rPr>
              <a:t>https://www.ceskaposta.cz/sluzby/platebni-a-financni-sluzby-zahranici/postovni-poukazka-z-c#popis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394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poukázky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Poštovní poukázka Z/A</a:t>
            </a:r>
            <a:r>
              <a:rPr lang="cs-CZ" dirty="0" smtClean="0"/>
              <a:t> - Nástroj mezinárodního platebního styku pro převod peněžních částek v režimu "hotovost - účet" (v zahraniční bance). Lze použít do 4 států: BY, BG, HU, PL. </a:t>
            </a:r>
            <a:r>
              <a:rPr lang="cs-CZ" dirty="0" smtClean="0">
                <a:hlinkClick r:id="rId2"/>
              </a:rPr>
              <a:t>https://www.ceskaposta.cz/sluzby/platebni-a-financni-sluzby-zahranici/postovni-poukazka-z-a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46571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poukázky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EUROGIRO </a:t>
            </a:r>
            <a:r>
              <a:rPr lang="cs-CZ" dirty="0" smtClean="0"/>
              <a:t>– služba Poštovní spořitelny. Úhrada poukázané částky v hotovosti nebo z účtu. Výplata v hotovosti nebo připsání na běžný účet. Použitelné v DE, SK, CH, </a:t>
            </a:r>
            <a:r>
              <a:rPr lang="cs-CZ" dirty="0" smtClean="0">
                <a:solidFill>
                  <a:srgbClr val="92D050"/>
                </a:solidFill>
              </a:rPr>
              <a:t>PT</a:t>
            </a:r>
            <a:r>
              <a:rPr lang="cs-CZ" dirty="0" smtClean="0"/>
              <a:t>, HU, </a:t>
            </a:r>
            <a:r>
              <a:rPr lang="cs-CZ" dirty="0" smtClean="0">
                <a:solidFill>
                  <a:srgbClr val="92D050"/>
                </a:solidFill>
              </a:rPr>
              <a:t>HR, CN, RO, GR, ES, TR, BS, FR. </a:t>
            </a:r>
            <a:endParaRPr lang="cs-CZ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80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Hybridní poukázky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sítích </a:t>
            </a:r>
            <a:r>
              <a:rPr lang="cs-CZ" dirty="0" err="1" smtClean="0"/>
              <a:t>korespondentských</a:t>
            </a:r>
            <a:r>
              <a:rPr lang="cs-CZ" dirty="0" smtClean="0"/>
              <a:t> bank </a:t>
            </a:r>
          </a:p>
          <a:p>
            <a:r>
              <a:rPr lang="cs-CZ" dirty="0" smtClean="0"/>
              <a:t>International Money </a:t>
            </a:r>
            <a:r>
              <a:rPr lang="cs-CZ" dirty="0" err="1" smtClean="0"/>
              <a:t>Order</a:t>
            </a:r>
            <a:endParaRPr lang="cs-CZ" dirty="0" smtClean="0"/>
          </a:p>
          <a:p>
            <a:r>
              <a:rPr lang="cs-CZ" dirty="0" err="1" smtClean="0"/>
              <a:t>World</a:t>
            </a:r>
            <a:r>
              <a:rPr lang="cs-CZ" dirty="0" smtClean="0"/>
              <a:t> Money </a:t>
            </a:r>
            <a:r>
              <a:rPr lang="cs-CZ" dirty="0" err="1" smtClean="0"/>
              <a:t>Order</a:t>
            </a:r>
            <a:endParaRPr lang="cs-CZ" dirty="0" smtClean="0"/>
          </a:p>
          <a:p>
            <a:r>
              <a:rPr lang="cs-CZ" dirty="0" err="1" smtClean="0"/>
              <a:t>Global</a:t>
            </a:r>
            <a:r>
              <a:rPr lang="cs-CZ" dirty="0" smtClean="0"/>
              <a:t> Money </a:t>
            </a:r>
            <a:r>
              <a:rPr lang="cs-CZ" dirty="0" err="1" smtClean="0"/>
              <a:t>Order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380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Nebankovní převody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1" y="1505745"/>
            <a:ext cx="3933824" cy="3933824"/>
          </a:xfr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852" y="1505745"/>
            <a:ext cx="4785673" cy="384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03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Nebankovní převody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Nebankovní platební instituce</a:t>
            </a:r>
          </a:p>
          <a:p>
            <a:r>
              <a:rPr lang="cs-CZ" dirty="0" smtClean="0"/>
              <a:t>Složení hotovosti u „obchodního agenta“ A, identifikace plátce, identifikační znaky příjemce, převodní kód </a:t>
            </a:r>
          </a:p>
          <a:p>
            <a:r>
              <a:rPr lang="cs-CZ" dirty="0" smtClean="0"/>
              <a:t>Plátce sdělí příjemci</a:t>
            </a:r>
          </a:p>
          <a:p>
            <a:r>
              <a:rPr lang="cs-CZ" dirty="0" smtClean="0"/>
              <a:t>Příjemce u „agenta“ B, totožnost, převodní kód, konvertovaná hotovost  </a:t>
            </a:r>
          </a:p>
          <a:p>
            <a:r>
              <a:rPr lang="cs-CZ" dirty="0" smtClean="0"/>
              <a:t>Rychlé, ale drahé!</a:t>
            </a:r>
          </a:p>
          <a:p>
            <a:r>
              <a:rPr lang="cs-CZ" dirty="0" smtClean="0">
                <a:hlinkClick r:id="rId2"/>
              </a:rPr>
              <a:t>https://www.ceskaposta.cz/sluzby/platebni-a-financni-sluzby-zahranici/prevody-penez#westernunion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66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platební styk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Provádění plateb (platebních transakcí) s cizím prvkem v subjektu operace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Tuzemec</a:t>
            </a:r>
            <a:r>
              <a:rPr lang="cs-CZ" dirty="0" smtClean="0"/>
              <a:t> (rezident)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Cizozemec</a:t>
            </a:r>
            <a:r>
              <a:rPr lang="cs-CZ" dirty="0" smtClean="0"/>
              <a:t> (nerezident)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Tuzemská platební instituce </a:t>
            </a:r>
            <a:r>
              <a:rPr lang="cs-CZ" dirty="0" smtClean="0"/>
              <a:t>– osoba oprávněná poskytovat platební služby na základě povolení k činnosti platební instituce uděleného ČNB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Zahraniční platební instituce  </a:t>
            </a:r>
            <a:r>
              <a:rPr lang="cs-CZ" dirty="0" smtClean="0"/>
              <a:t>-                   EEA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                   třetího státu </a:t>
            </a:r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5638800" y="5267325"/>
            <a:ext cx="1333500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5648325" y="5314950"/>
            <a:ext cx="1219200" cy="447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21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platebního styku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Mezioborový charakter = finanční právo, občanské právo, mezinárodní právo soukromé, mezinárodní právo veřejné</a:t>
            </a:r>
          </a:p>
          <a:p>
            <a:r>
              <a:rPr lang="cs-CZ" dirty="0" smtClean="0"/>
              <a:t>Právo platebního styku – vnitrostátní, unijní, mezinárodní</a:t>
            </a:r>
          </a:p>
          <a:p>
            <a:r>
              <a:rPr lang="cs-CZ" dirty="0" smtClean="0"/>
              <a:t>Vzájemné prolínání, řetězení, harmonizace, unifikace</a:t>
            </a:r>
          </a:p>
          <a:p>
            <a:r>
              <a:rPr lang="cs-CZ" b="1" dirty="0" smtClean="0"/>
              <a:t>Soft </a:t>
            </a:r>
            <a:r>
              <a:rPr lang="cs-CZ" b="1" dirty="0" err="1" smtClean="0"/>
              <a:t>law</a:t>
            </a:r>
            <a:r>
              <a:rPr lang="cs-CZ" dirty="0" smtClean="0"/>
              <a:t>: obchodní zvyklosti, uzance </a:t>
            </a:r>
            <a:r>
              <a:rPr lang="cs-CZ" dirty="0" err="1" smtClean="0"/>
              <a:t>np</a:t>
            </a:r>
            <a:r>
              <a:rPr lang="cs-CZ" dirty="0" smtClean="0"/>
              <a:t>. = Jednotné zvyklosti a pravidla pro dokumentární akreditivy, další pravidla Mezinárodní obchodní komory v Paříži (ICC) </a:t>
            </a:r>
          </a:p>
          <a:p>
            <a:r>
              <a:rPr lang="cs-CZ" b="1" dirty="0" smtClean="0"/>
              <a:t>Režimy </a:t>
            </a:r>
            <a:r>
              <a:rPr lang="cs-CZ" dirty="0" smtClean="0"/>
              <a:t>mezinárodních plateb – viz právo mezinárodního obchodu (např. Rozehnalová, Naděžda </a:t>
            </a:r>
            <a:r>
              <a:rPr lang="cs-CZ" i="1" dirty="0" smtClean="0"/>
              <a:t>Právo mezinárodního obchodu</a:t>
            </a:r>
            <a:r>
              <a:rPr lang="cs-CZ" dirty="0" smtClean="0"/>
              <a:t>. Brno: MUNI 2001, str. 381 a násl.)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4125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dohody v platebním styku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						platební dohoda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smluvní              obchodní dohoda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Platební styk                   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volný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3028950" y="2581275"/>
            <a:ext cx="1962150" cy="485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028950" y="3086100"/>
            <a:ext cx="1971675" cy="485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248400" y="2581275"/>
            <a:ext cx="1028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6257925" y="2085975"/>
            <a:ext cx="1038225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95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Platební dohody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Mezivládní smlouvy </a:t>
            </a:r>
          </a:p>
          <a:p>
            <a:r>
              <a:rPr lang="cs-CZ" dirty="0" smtClean="0"/>
              <a:t>Dohody centrálních bank …</a:t>
            </a:r>
          </a:p>
          <a:p>
            <a:r>
              <a:rPr lang="cs-CZ" dirty="0" smtClean="0"/>
              <a:t>Dohody provozovatelů platebních systémů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Platební dohody clearingové</a:t>
            </a:r>
          </a:p>
          <a:p>
            <a:r>
              <a:rPr lang="cs-CZ" dirty="0" smtClean="0"/>
              <a:t>Platební dohody barterové </a:t>
            </a:r>
          </a:p>
          <a:p>
            <a:r>
              <a:rPr lang="cs-CZ" dirty="0" smtClean="0"/>
              <a:t>Platební dohody negativní – potvrzení úmyslu volného platebního styku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53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Volný platební styk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Neexistence specifických dohod o pravidlech vzájemného platebního styku</a:t>
            </a:r>
          </a:p>
          <a:p>
            <a:r>
              <a:rPr lang="cs-CZ" dirty="0" smtClean="0"/>
              <a:t>Dohoda účastníků transakce na formě a měně</a:t>
            </a:r>
          </a:p>
          <a:p>
            <a:r>
              <a:rPr lang="cs-CZ" dirty="0" smtClean="0"/>
              <a:t>Volně směnitelné měny  - výlučně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66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Cizí měny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253331" y="1690688"/>
          <a:ext cx="8351837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99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Volně směnitelná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= taková měna, za kterou může kdokoli volně nakupovat cizí měnu a kterou může použít při zahraničních platebních transakcích </a:t>
            </a:r>
          </a:p>
          <a:p>
            <a:r>
              <a:rPr lang="cs-CZ" dirty="0" smtClean="0"/>
              <a:t>Čl. VIII dohody o MMF (37/2010 </a:t>
            </a:r>
            <a:r>
              <a:rPr lang="cs-CZ" dirty="0" err="1" smtClean="0"/>
              <a:t>Sb.m.s</a:t>
            </a:r>
            <a:r>
              <a:rPr lang="cs-CZ" dirty="0" smtClean="0"/>
              <a:t>. změna českého překladu dohody o MMF):</a:t>
            </a:r>
          </a:p>
          <a:p>
            <a:pPr marL="0" indent="0">
              <a:buNone/>
            </a:pPr>
            <a:r>
              <a:rPr lang="cs-CZ" dirty="0" smtClean="0"/>
              <a:t>Zákaz ukládání omezení platů a převodů v rámci běžné platební bilance</a:t>
            </a:r>
          </a:p>
          <a:p>
            <a:pPr marL="0" indent="0">
              <a:buNone/>
            </a:pPr>
            <a:r>
              <a:rPr lang="cs-CZ" dirty="0" smtClean="0"/>
              <a:t>Zákaz podílnictví na diskriminačních měnových opatřeních </a:t>
            </a:r>
          </a:p>
          <a:p>
            <a:pPr marL="0" indent="0">
              <a:buNone/>
            </a:pPr>
            <a:r>
              <a:rPr lang="cs-CZ" dirty="0" smtClean="0"/>
              <a:t>Zákaz praktikování systému plurality měnových kurzů</a:t>
            </a:r>
          </a:p>
          <a:p>
            <a:pPr marL="0" indent="0">
              <a:buNone/>
            </a:pPr>
            <a:r>
              <a:rPr lang="cs-CZ" dirty="0" smtClean="0"/>
              <a:t>Závazek  k odkupu zůstatků vlastní měny</a:t>
            </a:r>
          </a:p>
          <a:p>
            <a:r>
              <a:rPr lang="cs-CZ" dirty="0" smtClean="0"/>
              <a:t>167 členů (188)</a:t>
            </a:r>
          </a:p>
          <a:p>
            <a:r>
              <a:rPr lang="cs-CZ" dirty="0" smtClean="0"/>
              <a:t>Praxe: EUR, USD, AUD, JPY, GBP, CND</a:t>
            </a:r>
          </a:p>
          <a:p>
            <a:r>
              <a:rPr lang="cs-CZ" dirty="0" smtClean="0"/>
              <a:t>Viz: www.imf.org </a:t>
            </a:r>
          </a:p>
        </p:txBody>
      </p:sp>
    </p:spTree>
    <p:extLst>
      <p:ext uri="{BB962C8B-B14F-4D97-AF65-F5344CB8AC3E}">
        <p14:creationId xmlns:p14="http://schemas.microsoft.com/office/powerpoint/2010/main" val="357093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formy mezinárodního platebního styku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Placení v hotovosti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Hladké platby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Peněžní poukázky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Nebankovní platby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Dokumentární platby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Směnky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Šeky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Platební karty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1254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652</Words>
  <Application>Microsoft Office PowerPoint</Application>
  <PresentationFormat>Širokoúhlá obrazovka</PresentationFormat>
  <Paragraphs>102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Office</vt:lpstr>
      <vt:lpstr>Zahraniční platební operace</vt:lpstr>
      <vt:lpstr>Mezinárodní platební styk</vt:lpstr>
      <vt:lpstr>Právo platebního styku</vt:lpstr>
      <vt:lpstr>Mezinárodní dohody v platebním styku</vt:lpstr>
      <vt:lpstr>Platební dohody</vt:lpstr>
      <vt:lpstr>Volný platební styk</vt:lpstr>
      <vt:lpstr>Cizí měny</vt:lpstr>
      <vt:lpstr>Volně směnitelná měna</vt:lpstr>
      <vt:lpstr>Základní formy mezinárodního platebního styku</vt:lpstr>
      <vt:lpstr>Hladké platby</vt:lpstr>
      <vt:lpstr>SWIFT</vt:lpstr>
      <vt:lpstr>Swiftová adresa - BIC</vt:lpstr>
      <vt:lpstr>Peněžní poukázky 1</vt:lpstr>
      <vt:lpstr>Peněžní poukázky 2</vt:lpstr>
      <vt:lpstr>Peněžní poukázky 3</vt:lpstr>
      <vt:lpstr>Hybridní poukázky</vt:lpstr>
      <vt:lpstr>Nebankovní převody</vt:lpstr>
      <vt:lpstr>Nebankovní převody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platební operace</dc:title>
  <dc:creator>Mrkyvka</dc:creator>
  <cp:lastModifiedBy>Mrkyvka</cp:lastModifiedBy>
  <cp:revision>23</cp:revision>
  <dcterms:created xsi:type="dcterms:W3CDTF">2017-03-28T20:36:05Z</dcterms:created>
  <dcterms:modified xsi:type="dcterms:W3CDTF">2017-03-29T00:16:22Z</dcterms:modified>
</cp:coreProperties>
</file>