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257" r:id="rId3"/>
    <p:sldId id="266" r:id="rId4"/>
    <p:sldId id="276" r:id="rId5"/>
    <p:sldId id="265" r:id="rId6"/>
    <p:sldId id="264" r:id="rId7"/>
    <p:sldId id="279" r:id="rId8"/>
    <p:sldId id="280" r:id="rId9"/>
    <p:sldId id="260" r:id="rId10"/>
    <p:sldId id="277" r:id="rId11"/>
    <p:sldId id="281" r:id="rId12"/>
    <p:sldId id="282" r:id="rId13"/>
    <p:sldId id="283" r:id="rId14"/>
    <p:sldId id="258" r:id="rId15"/>
    <p:sldId id="278" r:id="rId16"/>
    <p:sldId id="268" r:id="rId17"/>
    <p:sldId id="267" r:id="rId18"/>
    <p:sldId id="269" r:id="rId19"/>
    <p:sldId id="270" r:id="rId20"/>
    <p:sldId id="271" r:id="rId21"/>
    <p:sldId id="262" r:id="rId22"/>
    <p:sldId id="263" r:id="rId23"/>
    <p:sldId id="272" r:id="rId24"/>
    <p:sldId id="275" r:id="rId25"/>
    <p:sldId id="274" r:id="rId26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EBB1110-B14E-41EC-948A-E043919918B3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3F579EB-88A8-49A4-8E3F-CAAC64F0578E}">
      <dgm:prSet phldrT="[Text]"/>
      <dgm:spPr/>
      <dgm:t>
        <a:bodyPr/>
        <a:lstStyle/>
        <a:p>
          <a:r>
            <a:rPr lang="cs-CZ" dirty="0" smtClean="0"/>
            <a:t>Porušení standardů Dobrého zemědělského a environmentálního stavu</a:t>
          </a:r>
          <a:endParaRPr lang="en-US" dirty="0"/>
        </a:p>
      </dgm:t>
    </dgm:pt>
    <dgm:pt modelId="{13D4B6BE-ECD6-4B38-80ED-5B2CC00A4280}" type="parTrans" cxnId="{A97C9A61-9533-4141-904A-94022C221ED3}">
      <dgm:prSet/>
      <dgm:spPr/>
      <dgm:t>
        <a:bodyPr/>
        <a:lstStyle/>
        <a:p>
          <a:endParaRPr lang="en-US"/>
        </a:p>
      </dgm:t>
    </dgm:pt>
    <dgm:pt modelId="{38D5E88C-8E40-4E3C-A909-4C5D497669A2}" type="sibTrans" cxnId="{A97C9A61-9533-4141-904A-94022C221ED3}">
      <dgm:prSet/>
      <dgm:spPr/>
      <dgm:t>
        <a:bodyPr/>
        <a:lstStyle/>
        <a:p>
          <a:endParaRPr lang="en-US"/>
        </a:p>
      </dgm:t>
    </dgm:pt>
    <dgm:pt modelId="{DA24D78C-C7F8-4ACE-A454-F3F50DB23506}">
      <dgm:prSet phldrT="[Text]"/>
      <dgm:spPr/>
      <dgm:t>
        <a:bodyPr/>
        <a:lstStyle/>
        <a:p>
          <a:r>
            <a:rPr lang="cs-CZ" dirty="0" smtClean="0"/>
            <a:t>Vliv na snížení plateb následujících dotací, pokud jich žadatel využívá</a:t>
          </a:r>
          <a:endParaRPr lang="en-US" dirty="0"/>
        </a:p>
      </dgm:t>
    </dgm:pt>
    <dgm:pt modelId="{0B539E09-104F-41F1-9D29-8143EB5A2306}" type="parTrans" cxnId="{8A18BDEA-3648-4862-AD66-2FCBD95966A9}">
      <dgm:prSet/>
      <dgm:spPr/>
      <dgm:t>
        <a:bodyPr/>
        <a:lstStyle/>
        <a:p>
          <a:endParaRPr lang="en-US"/>
        </a:p>
      </dgm:t>
    </dgm:pt>
    <dgm:pt modelId="{753070AB-472D-4F6D-AAB9-15FAF9780490}" type="sibTrans" cxnId="{8A18BDEA-3648-4862-AD66-2FCBD95966A9}">
      <dgm:prSet/>
      <dgm:spPr/>
      <dgm:t>
        <a:bodyPr/>
        <a:lstStyle/>
        <a:p>
          <a:endParaRPr lang="en-US"/>
        </a:p>
      </dgm:t>
    </dgm:pt>
    <dgm:pt modelId="{E6A13D6D-9C73-4FD7-AA23-A8938B38F0AA}">
      <dgm:prSet phldrT="[Text]"/>
      <dgm:spPr/>
      <dgm:t>
        <a:bodyPr/>
        <a:lstStyle/>
        <a:p>
          <a:r>
            <a:rPr lang="cs-CZ" dirty="0" smtClean="0"/>
            <a:t>Přímé platby, některé podpory PRV, některé podpory v rámci SOT s vínem</a:t>
          </a:r>
          <a:endParaRPr lang="en-US" dirty="0"/>
        </a:p>
      </dgm:t>
    </dgm:pt>
    <dgm:pt modelId="{62BE17B9-AA50-4014-99DD-F30BB009D7EE}" type="parTrans" cxnId="{A445AF69-8C4C-45B4-891D-96F0D8DECA33}">
      <dgm:prSet/>
      <dgm:spPr/>
      <dgm:t>
        <a:bodyPr/>
        <a:lstStyle/>
        <a:p>
          <a:endParaRPr lang="en-US"/>
        </a:p>
      </dgm:t>
    </dgm:pt>
    <dgm:pt modelId="{3CB133B8-FC26-411C-80A3-8F5ACA775846}" type="sibTrans" cxnId="{A445AF69-8C4C-45B4-891D-96F0D8DECA33}">
      <dgm:prSet/>
      <dgm:spPr/>
      <dgm:t>
        <a:bodyPr/>
        <a:lstStyle/>
        <a:p>
          <a:endParaRPr lang="en-US"/>
        </a:p>
      </dgm:t>
    </dgm:pt>
    <dgm:pt modelId="{CA29CE3C-5A79-4311-BAC2-DA043E8D6606}" type="pres">
      <dgm:prSet presAssocID="{8EBB1110-B14E-41EC-948A-E043919918B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7933CEB-3775-4E68-A4CD-CE3DEEBC7BA7}" type="pres">
      <dgm:prSet presAssocID="{93F579EB-88A8-49A4-8E3F-CAAC64F0578E}" presName="parTxOnly" presStyleLbl="node1" presStyleIdx="0" presStyleCnt="3" custLinFactY="-15651" custLinFactNeighborX="2701" custLinFactNeighborY="-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32DB1F-AC09-4288-9549-324A4A4DE649}" type="pres">
      <dgm:prSet presAssocID="{38D5E88C-8E40-4E3C-A909-4C5D497669A2}" presName="parTxOnlySpace" presStyleCnt="0"/>
      <dgm:spPr/>
    </dgm:pt>
    <dgm:pt modelId="{AC0901EE-8000-4EA3-84D5-14476E7EA8C3}" type="pres">
      <dgm:prSet presAssocID="{DA24D78C-C7F8-4ACE-A454-F3F50DB23506}" presName="parTxOnly" presStyleLbl="node1" presStyleIdx="1" presStyleCnt="3" custLinFactY="-15651" custLinFactNeighborX="-39308" custLinFactNeighborY="-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D14ACC-3329-4983-8FEB-071E03CDC3EA}" type="pres">
      <dgm:prSet presAssocID="{753070AB-472D-4F6D-AAB9-15FAF9780490}" presName="parTxOnlySpace" presStyleCnt="0"/>
      <dgm:spPr/>
    </dgm:pt>
    <dgm:pt modelId="{BB0D014C-62D3-4595-93A6-BFC8A9D558EB}" type="pres">
      <dgm:prSet presAssocID="{E6A13D6D-9C73-4FD7-AA23-A8938B38F0AA}" presName="parTxOnly" presStyleLbl="node1" presStyleIdx="2" presStyleCnt="3" custLinFactY="-15651" custLinFactNeighborX="-81318" custLinFactNeighborY="-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A18BDEA-3648-4862-AD66-2FCBD95966A9}" srcId="{8EBB1110-B14E-41EC-948A-E043919918B3}" destId="{DA24D78C-C7F8-4ACE-A454-F3F50DB23506}" srcOrd="1" destOrd="0" parTransId="{0B539E09-104F-41F1-9D29-8143EB5A2306}" sibTransId="{753070AB-472D-4F6D-AAB9-15FAF9780490}"/>
    <dgm:cxn modelId="{A445AF69-8C4C-45B4-891D-96F0D8DECA33}" srcId="{8EBB1110-B14E-41EC-948A-E043919918B3}" destId="{E6A13D6D-9C73-4FD7-AA23-A8938B38F0AA}" srcOrd="2" destOrd="0" parTransId="{62BE17B9-AA50-4014-99DD-F30BB009D7EE}" sibTransId="{3CB133B8-FC26-411C-80A3-8F5ACA775846}"/>
    <dgm:cxn modelId="{CDC57B95-0B82-4F1C-8872-2CDD3C4696D3}" type="presOf" srcId="{8EBB1110-B14E-41EC-948A-E043919918B3}" destId="{CA29CE3C-5A79-4311-BAC2-DA043E8D6606}" srcOrd="0" destOrd="0" presId="urn:microsoft.com/office/officeart/2005/8/layout/chevron1"/>
    <dgm:cxn modelId="{E0252F1B-DE9E-48CB-A510-490EF38969D3}" type="presOf" srcId="{DA24D78C-C7F8-4ACE-A454-F3F50DB23506}" destId="{AC0901EE-8000-4EA3-84D5-14476E7EA8C3}" srcOrd="0" destOrd="0" presId="urn:microsoft.com/office/officeart/2005/8/layout/chevron1"/>
    <dgm:cxn modelId="{A97C9A61-9533-4141-904A-94022C221ED3}" srcId="{8EBB1110-B14E-41EC-948A-E043919918B3}" destId="{93F579EB-88A8-49A4-8E3F-CAAC64F0578E}" srcOrd="0" destOrd="0" parTransId="{13D4B6BE-ECD6-4B38-80ED-5B2CC00A4280}" sibTransId="{38D5E88C-8E40-4E3C-A909-4C5D497669A2}"/>
    <dgm:cxn modelId="{60F48D59-BD67-4274-A25B-F3CB137762AE}" type="presOf" srcId="{93F579EB-88A8-49A4-8E3F-CAAC64F0578E}" destId="{57933CEB-3775-4E68-A4CD-CE3DEEBC7BA7}" srcOrd="0" destOrd="0" presId="urn:microsoft.com/office/officeart/2005/8/layout/chevron1"/>
    <dgm:cxn modelId="{AACFC487-5208-4F1A-BED3-235192E52C75}" type="presOf" srcId="{E6A13D6D-9C73-4FD7-AA23-A8938B38F0AA}" destId="{BB0D014C-62D3-4595-93A6-BFC8A9D558EB}" srcOrd="0" destOrd="0" presId="urn:microsoft.com/office/officeart/2005/8/layout/chevron1"/>
    <dgm:cxn modelId="{3757AD6B-4B89-495C-B076-70660C4523DB}" type="presParOf" srcId="{CA29CE3C-5A79-4311-BAC2-DA043E8D6606}" destId="{57933CEB-3775-4E68-A4CD-CE3DEEBC7BA7}" srcOrd="0" destOrd="0" presId="urn:microsoft.com/office/officeart/2005/8/layout/chevron1"/>
    <dgm:cxn modelId="{1CCB1D38-0B24-421B-8770-9536333616AA}" type="presParOf" srcId="{CA29CE3C-5A79-4311-BAC2-DA043E8D6606}" destId="{6832DB1F-AC09-4288-9549-324A4A4DE649}" srcOrd="1" destOrd="0" presId="urn:microsoft.com/office/officeart/2005/8/layout/chevron1"/>
    <dgm:cxn modelId="{84586C98-14FB-476B-8E72-30D79DC25EA4}" type="presParOf" srcId="{CA29CE3C-5A79-4311-BAC2-DA043E8D6606}" destId="{AC0901EE-8000-4EA3-84D5-14476E7EA8C3}" srcOrd="2" destOrd="0" presId="urn:microsoft.com/office/officeart/2005/8/layout/chevron1"/>
    <dgm:cxn modelId="{EDBCB9A5-422D-4878-A75E-2648E8984F83}" type="presParOf" srcId="{CA29CE3C-5A79-4311-BAC2-DA043E8D6606}" destId="{FFD14ACC-3329-4983-8FEB-071E03CDC3EA}" srcOrd="3" destOrd="0" presId="urn:microsoft.com/office/officeart/2005/8/layout/chevron1"/>
    <dgm:cxn modelId="{03631D5E-B311-4081-B280-A9F935AAD2F2}" type="presParOf" srcId="{CA29CE3C-5A79-4311-BAC2-DA043E8D6606}" destId="{BB0D014C-62D3-4595-93A6-BFC8A9D558EB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EBB1110-B14E-41EC-948A-E043919918B3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3F579EB-88A8-49A4-8E3F-CAAC64F0578E}">
      <dgm:prSet phldrT="[Text]"/>
      <dgm:spPr/>
      <dgm:t>
        <a:bodyPr/>
        <a:lstStyle/>
        <a:p>
          <a:r>
            <a:rPr lang="cs-CZ" dirty="0" smtClean="0"/>
            <a:t>Porušení povinných požadavků na hospodaření</a:t>
          </a:r>
          <a:endParaRPr lang="en-US" dirty="0"/>
        </a:p>
      </dgm:t>
    </dgm:pt>
    <dgm:pt modelId="{13D4B6BE-ECD6-4B38-80ED-5B2CC00A4280}" type="parTrans" cxnId="{A97C9A61-9533-4141-904A-94022C221ED3}">
      <dgm:prSet/>
      <dgm:spPr/>
      <dgm:t>
        <a:bodyPr/>
        <a:lstStyle/>
        <a:p>
          <a:endParaRPr lang="en-US"/>
        </a:p>
      </dgm:t>
    </dgm:pt>
    <dgm:pt modelId="{38D5E88C-8E40-4E3C-A909-4C5D497669A2}" type="sibTrans" cxnId="{A97C9A61-9533-4141-904A-94022C221ED3}">
      <dgm:prSet/>
      <dgm:spPr/>
      <dgm:t>
        <a:bodyPr/>
        <a:lstStyle/>
        <a:p>
          <a:endParaRPr lang="en-US"/>
        </a:p>
      </dgm:t>
    </dgm:pt>
    <dgm:pt modelId="{DA24D78C-C7F8-4ACE-A454-F3F50DB23506}">
      <dgm:prSet phldrT="[Text]"/>
      <dgm:spPr/>
      <dgm:t>
        <a:bodyPr/>
        <a:lstStyle/>
        <a:p>
          <a:r>
            <a:rPr lang="cs-CZ" dirty="0" smtClean="0"/>
            <a:t>Vliv na snížení plateb následujících dotací, pokud jich žadatel využívá</a:t>
          </a:r>
          <a:endParaRPr lang="en-US" dirty="0"/>
        </a:p>
      </dgm:t>
    </dgm:pt>
    <dgm:pt modelId="{0B539E09-104F-41F1-9D29-8143EB5A2306}" type="parTrans" cxnId="{8A18BDEA-3648-4862-AD66-2FCBD95966A9}">
      <dgm:prSet/>
      <dgm:spPr/>
      <dgm:t>
        <a:bodyPr/>
        <a:lstStyle/>
        <a:p>
          <a:endParaRPr lang="en-US"/>
        </a:p>
      </dgm:t>
    </dgm:pt>
    <dgm:pt modelId="{753070AB-472D-4F6D-AAB9-15FAF9780490}" type="sibTrans" cxnId="{8A18BDEA-3648-4862-AD66-2FCBD95966A9}">
      <dgm:prSet/>
      <dgm:spPr/>
      <dgm:t>
        <a:bodyPr/>
        <a:lstStyle/>
        <a:p>
          <a:endParaRPr lang="en-US"/>
        </a:p>
      </dgm:t>
    </dgm:pt>
    <dgm:pt modelId="{E6A13D6D-9C73-4FD7-AA23-A8938B38F0AA}">
      <dgm:prSet phldrT="[Text]"/>
      <dgm:spPr/>
      <dgm:t>
        <a:bodyPr/>
        <a:lstStyle/>
        <a:p>
          <a:r>
            <a:rPr lang="cs-CZ" dirty="0" smtClean="0"/>
            <a:t>Přímé platby, některé podpory PRV, některé podpory v rámci SOT s vínem</a:t>
          </a:r>
          <a:endParaRPr lang="en-US" dirty="0"/>
        </a:p>
      </dgm:t>
    </dgm:pt>
    <dgm:pt modelId="{62BE17B9-AA50-4014-99DD-F30BB009D7EE}" type="parTrans" cxnId="{A445AF69-8C4C-45B4-891D-96F0D8DECA33}">
      <dgm:prSet/>
      <dgm:spPr/>
      <dgm:t>
        <a:bodyPr/>
        <a:lstStyle/>
        <a:p>
          <a:endParaRPr lang="en-US"/>
        </a:p>
      </dgm:t>
    </dgm:pt>
    <dgm:pt modelId="{3CB133B8-FC26-411C-80A3-8F5ACA775846}" type="sibTrans" cxnId="{A445AF69-8C4C-45B4-891D-96F0D8DECA33}">
      <dgm:prSet/>
      <dgm:spPr/>
      <dgm:t>
        <a:bodyPr/>
        <a:lstStyle/>
        <a:p>
          <a:endParaRPr lang="en-US"/>
        </a:p>
      </dgm:t>
    </dgm:pt>
    <dgm:pt modelId="{CA29CE3C-5A79-4311-BAC2-DA043E8D6606}" type="pres">
      <dgm:prSet presAssocID="{8EBB1110-B14E-41EC-948A-E043919918B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7933CEB-3775-4E68-A4CD-CE3DEEBC7BA7}" type="pres">
      <dgm:prSet presAssocID="{93F579EB-88A8-49A4-8E3F-CAAC64F0578E}" presName="parTxOnly" presStyleLbl="node1" presStyleIdx="0" presStyleCnt="3" custLinFactY="-15651" custLinFactNeighborX="2701" custLinFactNeighborY="-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32DB1F-AC09-4288-9549-324A4A4DE649}" type="pres">
      <dgm:prSet presAssocID="{38D5E88C-8E40-4E3C-A909-4C5D497669A2}" presName="parTxOnlySpace" presStyleCnt="0"/>
      <dgm:spPr/>
    </dgm:pt>
    <dgm:pt modelId="{AC0901EE-8000-4EA3-84D5-14476E7EA8C3}" type="pres">
      <dgm:prSet presAssocID="{DA24D78C-C7F8-4ACE-A454-F3F50DB23506}" presName="parTxOnly" presStyleLbl="node1" presStyleIdx="1" presStyleCnt="3" custLinFactY="-15651" custLinFactNeighborX="-39308" custLinFactNeighborY="-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D14ACC-3329-4983-8FEB-071E03CDC3EA}" type="pres">
      <dgm:prSet presAssocID="{753070AB-472D-4F6D-AAB9-15FAF9780490}" presName="parTxOnlySpace" presStyleCnt="0"/>
      <dgm:spPr/>
    </dgm:pt>
    <dgm:pt modelId="{BB0D014C-62D3-4595-93A6-BFC8A9D558EB}" type="pres">
      <dgm:prSet presAssocID="{E6A13D6D-9C73-4FD7-AA23-A8938B38F0AA}" presName="parTxOnly" presStyleLbl="node1" presStyleIdx="2" presStyleCnt="3" custLinFactY="-15651" custLinFactNeighborX="-81318" custLinFactNeighborY="-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445AF69-8C4C-45B4-891D-96F0D8DECA33}" srcId="{8EBB1110-B14E-41EC-948A-E043919918B3}" destId="{E6A13D6D-9C73-4FD7-AA23-A8938B38F0AA}" srcOrd="2" destOrd="0" parTransId="{62BE17B9-AA50-4014-99DD-F30BB009D7EE}" sibTransId="{3CB133B8-FC26-411C-80A3-8F5ACA775846}"/>
    <dgm:cxn modelId="{63C8577F-1D02-40C2-B081-03697C9C48AE}" type="presOf" srcId="{8EBB1110-B14E-41EC-948A-E043919918B3}" destId="{CA29CE3C-5A79-4311-BAC2-DA043E8D6606}" srcOrd="0" destOrd="0" presId="urn:microsoft.com/office/officeart/2005/8/layout/chevron1"/>
    <dgm:cxn modelId="{A97C9A61-9533-4141-904A-94022C221ED3}" srcId="{8EBB1110-B14E-41EC-948A-E043919918B3}" destId="{93F579EB-88A8-49A4-8E3F-CAAC64F0578E}" srcOrd="0" destOrd="0" parTransId="{13D4B6BE-ECD6-4B38-80ED-5B2CC00A4280}" sibTransId="{38D5E88C-8E40-4E3C-A909-4C5D497669A2}"/>
    <dgm:cxn modelId="{8A18BDEA-3648-4862-AD66-2FCBD95966A9}" srcId="{8EBB1110-B14E-41EC-948A-E043919918B3}" destId="{DA24D78C-C7F8-4ACE-A454-F3F50DB23506}" srcOrd="1" destOrd="0" parTransId="{0B539E09-104F-41F1-9D29-8143EB5A2306}" sibTransId="{753070AB-472D-4F6D-AAB9-15FAF9780490}"/>
    <dgm:cxn modelId="{3C708B2A-9076-41CE-B7D9-E987C476B6A9}" type="presOf" srcId="{DA24D78C-C7F8-4ACE-A454-F3F50DB23506}" destId="{AC0901EE-8000-4EA3-84D5-14476E7EA8C3}" srcOrd="0" destOrd="0" presId="urn:microsoft.com/office/officeart/2005/8/layout/chevron1"/>
    <dgm:cxn modelId="{5D80BCF5-65CD-4F06-ADEE-2D2D2461F4AC}" type="presOf" srcId="{93F579EB-88A8-49A4-8E3F-CAAC64F0578E}" destId="{57933CEB-3775-4E68-A4CD-CE3DEEBC7BA7}" srcOrd="0" destOrd="0" presId="urn:microsoft.com/office/officeart/2005/8/layout/chevron1"/>
    <dgm:cxn modelId="{F012ACEF-D656-42BC-8ED8-60ED078B8FE7}" type="presOf" srcId="{E6A13D6D-9C73-4FD7-AA23-A8938B38F0AA}" destId="{BB0D014C-62D3-4595-93A6-BFC8A9D558EB}" srcOrd="0" destOrd="0" presId="urn:microsoft.com/office/officeart/2005/8/layout/chevron1"/>
    <dgm:cxn modelId="{7DD35AAA-D9A0-4D38-8FD3-5510C4174560}" type="presParOf" srcId="{CA29CE3C-5A79-4311-BAC2-DA043E8D6606}" destId="{57933CEB-3775-4E68-A4CD-CE3DEEBC7BA7}" srcOrd="0" destOrd="0" presId="urn:microsoft.com/office/officeart/2005/8/layout/chevron1"/>
    <dgm:cxn modelId="{6F9AB608-2382-4893-A885-5717E2AB4931}" type="presParOf" srcId="{CA29CE3C-5A79-4311-BAC2-DA043E8D6606}" destId="{6832DB1F-AC09-4288-9549-324A4A4DE649}" srcOrd="1" destOrd="0" presId="urn:microsoft.com/office/officeart/2005/8/layout/chevron1"/>
    <dgm:cxn modelId="{326BA142-F134-4182-9166-B4612B4B0F5A}" type="presParOf" srcId="{CA29CE3C-5A79-4311-BAC2-DA043E8D6606}" destId="{AC0901EE-8000-4EA3-84D5-14476E7EA8C3}" srcOrd="2" destOrd="0" presId="urn:microsoft.com/office/officeart/2005/8/layout/chevron1"/>
    <dgm:cxn modelId="{341D5275-E590-4007-B35D-46197E60F02C}" type="presParOf" srcId="{CA29CE3C-5A79-4311-BAC2-DA043E8D6606}" destId="{FFD14ACC-3329-4983-8FEB-071E03CDC3EA}" srcOrd="3" destOrd="0" presId="urn:microsoft.com/office/officeart/2005/8/layout/chevron1"/>
    <dgm:cxn modelId="{7CB677A8-624E-4310-9679-18C4AC1FD3EB}" type="presParOf" srcId="{CA29CE3C-5A79-4311-BAC2-DA043E8D6606}" destId="{BB0D014C-62D3-4595-93A6-BFC8A9D558EB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EBB1110-B14E-41EC-948A-E043919918B3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3F579EB-88A8-49A4-8E3F-CAAC64F0578E}">
      <dgm:prSet phldrT="[Text]"/>
      <dgm:spPr/>
      <dgm:t>
        <a:bodyPr/>
        <a:lstStyle/>
        <a:p>
          <a:r>
            <a:rPr lang="cs-CZ" dirty="0" smtClean="0"/>
            <a:t>Porušení Minimálních požadavků pro použití hnojiv a přípravků na ochranu rostlin</a:t>
          </a:r>
          <a:endParaRPr lang="en-US" dirty="0"/>
        </a:p>
      </dgm:t>
    </dgm:pt>
    <dgm:pt modelId="{13D4B6BE-ECD6-4B38-80ED-5B2CC00A4280}" type="parTrans" cxnId="{A97C9A61-9533-4141-904A-94022C221ED3}">
      <dgm:prSet/>
      <dgm:spPr/>
      <dgm:t>
        <a:bodyPr/>
        <a:lstStyle/>
        <a:p>
          <a:endParaRPr lang="en-US"/>
        </a:p>
      </dgm:t>
    </dgm:pt>
    <dgm:pt modelId="{38D5E88C-8E40-4E3C-A909-4C5D497669A2}" type="sibTrans" cxnId="{A97C9A61-9533-4141-904A-94022C221ED3}">
      <dgm:prSet/>
      <dgm:spPr/>
      <dgm:t>
        <a:bodyPr/>
        <a:lstStyle/>
        <a:p>
          <a:endParaRPr lang="en-US"/>
        </a:p>
      </dgm:t>
    </dgm:pt>
    <dgm:pt modelId="{DA24D78C-C7F8-4ACE-A454-F3F50DB23506}">
      <dgm:prSet phldrT="[Text]"/>
      <dgm:spPr/>
      <dgm:t>
        <a:bodyPr/>
        <a:lstStyle/>
        <a:p>
          <a:r>
            <a:rPr lang="cs-CZ" dirty="0" smtClean="0"/>
            <a:t>Vliv na snížení plateb následujících dotací, pokud jich žadatel využívá</a:t>
          </a:r>
          <a:endParaRPr lang="en-US" dirty="0"/>
        </a:p>
      </dgm:t>
    </dgm:pt>
    <dgm:pt modelId="{0B539E09-104F-41F1-9D29-8143EB5A2306}" type="parTrans" cxnId="{8A18BDEA-3648-4862-AD66-2FCBD95966A9}">
      <dgm:prSet/>
      <dgm:spPr/>
      <dgm:t>
        <a:bodyPr/>
        <a:lstStyle/>
        <a:p>
          <a:endParaRPr lang="en-US"/>
        </a:p>
      </dgm:t>
    </dgm:pt>
    <dgm:pt modelId="{753070AB-472D-4F6D-AAB9-15FAF9780490}" type="sibTrans" cxnId="{8A18BDEA-3648-4862-AD66-2FCBD95966A9}">
      <dgm:prSet/>
      <dgm:spPr/>
      <dgm:t>
        <a:bodyPr/>
        <a:lstStyle/>
        <a:p>
          <a:endParaRPr lang="en-US"/>
        </a:p>
      </dgm:t>
    </dgm:pt>
    <dgm:pt modelId="{E6A13D6D-9C73-4FD7-AA23-A8938B38F0AA}">
      <dgm:prSet phldrT="[Text]"/>
      <dgm:spPr/>
      <dgm:t>
        <a:bodyPr/>
        <a:lstStyle/>
        <a:p>
          <a:r>
            <a:rPr lang="cs-CZ" dirty="0" smtClean="0"/>
            <a:t>Některé podpory PRV, </a:t>
          </a:r>
          <a:endParaRPr lang="en-US" dirty="0"/>
        </a:p>
      </dgm:t>
    </dgm:pt>
    <dgm:pt modelId="{62BE17B9-AA50-4014-99DD-F30BB009D7EE}" type="parTrans" cxnId="{A445AF69-8C4C-45B4-891D-96F0D8DECA33}">
      <dgm:prSet/>
      <dgm:spPr/>
      <dgm:t>
        <a:bodyPr/>
        <a:lstStyle/>
        <a:p>
          <a:endParaRPr lang="en-US"/>
        </a:p>
      </dgm:t>
    </dgm:pt>
    <dgm:pt modelId="{3CB133B8-FC26-411C-80A3-8F5ACA775846}" type="sibTrans" cxnId="{A445AF69-8C4C-45B4-891D-96F0D8DECA33}">
      <dgm:prSet/>
      <dgm:spPr/>
      <dgm:t>
        <a:bodyPr/>
        <a:lstStyle/>
        <a:p>
          <a:endParaRPr lang="en-US"/>
        </a:p>
      </dgm:t>
    </dgm:pt>
    <dgm:pt modelId="{CA29CE3C-5A79-4311-BAC2-DA043E8D6606}" type="pres">
      <dgm:prSet presAssocID="{8EBB1110-B14E-41EC-948A-E043919918B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7933CEB-3775-4E68-A4CD-CE3DEEBC7BA7}" type="pres">
      <dgm:prSet presAssocID="{93F579EB-88A8-49A4-8E3F-CAAC64F0578E}" presName="parTxOnly" presStyleLbl="node1" presStyleIdx="0" presStyleCnt="3" custLinFactY="-15651" custLinFactNeighborX="2701" custLinFactNeighborY="-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32DB1F-AC09-4288-9549-324A4A4DE649}" type="pres">
      <dgm:prSet presAssocID="{38D5E88C-8E40-4E3C-A909-4C5D497669A2}" presName="parTxOnlySpace" presStyleCnt="0"/>
      <dgm:spPr/>
    </dgm:pt>
    <dgm:pt modelId="{AC0901EE-8000-4EA3-84D5-14476E7EA8C3}" type="pres">
      <dgm:prSet presAssocID="{DA24D78C-C7F8-4ACE-A454-F3F50DB23506}" presName="parTxOnly" presStyleLbl="node1" presStyleIdx="1" presStyleCnt="3" custLinFactY="-15651" custLinFactNeighborX="-39308" custLinFactNeighborY="-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D14ACC-3329-4983-8FEB-071E03CDC3EA}" type="pres">
      <dgm:prSet presAssocID="{753070AB-472D-4F6D-AAB9-15FAF9780490}" presName="parTxOnlySpace" presStyleCnt="0"/>
      <dgm:spPr/>
    </dgm:pt>
    <dgm:pt modelId="{BB0D014C-62D3-4595-93A6-BFC8A9D558EB}" type="pres">
      <dgm:prSet presAssocID="{E6A13D6D-9C73-4FD7-AA23-A8938B38F0AA}" presName="parTxOnly" presStyleLbl="node1" presStyleIdx="2" presStyleCnt="3" custLinFactY="-15651" custLinFactNeighborX="-81318" custLinFactNeighborY="-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445AF69-8C4C-45B4-891D-96F0D8DECA33}" srcId="{8EBB1110-B14E-41EC-948A-E043919918B3}" destId="{E6A13D6D-9C73-4FD7-AA23-A8938B38F0AA}" srcOrd="2" destOrd="0" parTransId="{62BE17B9-AA50-4014-99DD-F30BB009D7EE}" sibTransId="{3CB133B8-FC26-411C-80A3-8F5ACA775846}"/>
    <dgm:cxn modelId="{A97C9A61-9533-4141-904A-94022C221ED3}" srcId="{8EBB1110-B14E-41EC-948A-E043919918B3}" destId="{93F579EB-88A8-49A4-8E3F-CAAC64F0578E}" srcOrd="0" destOrd="0" parTransId="{13D4B6BE-ECD6-4B38-80ED-5B2CC00A4280}" sibTransId="{38D5E88C-8E40-4E3C-A909-4C5D497669A2}"/>
    <dgm:cxn modelId="{40FA1046-6A00-4FB8-9894-57403895E6D1}" type="presOf" srcId="{E6A13D6D-9C73-4FD7-AA23-A8938B38F0AA}" destId="{BB0D014C-62D3-4595-93A6-BFC8A9D558EB}" srcOrd="0" destOrd="0" presId="urn:microsoft.com/office/officeart/2005/8/layout/chevron1"/>
    <dgm:cxn modelId="{8A18BDEA-3648-4862-AD66-2FCBD95966A9}" srcId="{8EBB1110-B14E-41EC-948A-E043919918B3}" destId="{DA24D78C-C7F8-4ACE-A454-F3F50DB23506}" srcOrd="1" destOrd="0" parTransId="{0B539E09-104F-41F1-9D29-8143EB5A2306}" sibTransId="{753070AB-472D-4F6D-AAB9-15FAF9780490}"/>
    <dgm:cxn modelId="{CB5AE76D-24A5-47FA-982B-58EC9FC49752}" type="presOf" srcId="{8EBB1110-B14E-41EC-948A-E043919918B3}" destId="{CA29CE3C-5A79-4311-BAC2-DA043E8D6606}" srcOrd="0" destOrd="0" presId="urn:microsoft.com/office/officeart/2005/8/layout/chevron1"/>
    <dgm:cxn modelId="{F3416717-2D2C-420D-BE6F-1AA588468B1B}" type="presOf" srcId="{DA24D78C-C7F8-4ACE-A454-F3F50DB23506}" destId="{AC0901EE-8000-4EA3-84D5-14476E7EA8C3}" srcOrd="0" destOrd="0" presId="urn:microsoft.com/office/officeart/2005/8/layout/chevron1"/>
    <dgm:cxn modelId="{5AFE8879-B613-40C3-A229-13810B3AEB9B}" type="presOf" srcId="{93F579EB-88A8-49A4-8E3F-CAAC64F0578E}" destId="{57933CEB-3775-4E68-A4CD-CE3DEEBC7BA7}" srcOrd="0" destOrd="0" presId="urn:microsoft.com/office/officeart/2005/8/layout/chevron1"/>
    <dgm:cxn modelId="{19914369-33B3-4347-9441-FA117F5A4F16}" type="presParOf" srcId="{CA29CE3C-5A79-4311-BAC2-DA043E8D6606}" destId="{57933CEB-3775-4E68-A4CD-CE3DEEBC7BA7}" srcOrd="0" destOrd="0" presId="urn:microsoft.com/office/officeart/2005/8/layout/chevron1"/>
    <dgm:cxn modelId="{B16F8930-92B0-40B8-AEBF-BE9AF2D2901B}" type="presParOf" srcId="{CA29CE3C-5A79-4311-BAC2-DA043E8D6606}" destId="{6832DB1F-AC09-4288-9549-324A4A4DE649}" srcOrd="1" destOrd="0" presId="urn:microsoft.com/office/officeart/2005/8/layout/chevron1"/>
    <dgm:cxn modelId="{EF4E2DD7-75E6-4E40-956B-973DB7616CFD}" type="presParOf" srcId="{CA29CE3C-5A79-4311-BAC2-DA043E8D6606}" destId="{AC0901EE-8000-4EA3-84D5-14476E7EA8C3}" srcOrd="2" destOrd="0" presId="urn:microsoft.com/office/officeart/2005/8/layout/chevron1"/>
    <dgm:cxn modelId="{619A95CA-AF18-4465-A649-E4388A717ECE}" type="presParOf" srcId="{CA29CE3C-5A79-4311-BAC2-DA043E8D6606}" destId="{FFD14ACC-3329-4983-8FEB-071E03CDC3EA}" srcOrd="3" destOrd="0" presId="urn:microsoft.com/office/officeart/2005/8/layout/chevron1"/>
    <dgm:cxn modelId="{F9125372-8FF2-460A-B46F-A35F83AFC08F}" type="presParOf" srcId="{CA29CE3C-5A79-4311-BAC2-DA043E8D6606}" destId="{BB0D014C-62D3-4595-93A6-BFC8A9D558EB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933CEB-3775-4E68-A4CD-CE3DEEBC7BA7}">
      <dsp:nvSpPr>
        <dsp:cNvPr id="0" name=""/>
        <dsp:cNvSpPr/>
      </dsp:nvSpPr>
      <dsp:spPr>
        <a:xfrm>
          <a:off x="10344" y="0"/>
          <a:ext cx="2937420" cy="117496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Porušení standardů Dobrého zemědělského a environmentálního stavu</a:t>
          </a:r>
          <a:endParaRPr lang="en-US" sz="1600" kern="1200" dirty="0"/>
        </a:p>
      </dsp:txBody>
      <dsp:txXfrm>
        <a:off x="597828" y="0"/>
        <a:ext cx="1762452" cy="1174968"/>
      </dsp:txXfrm>
    </dsp:sp>
    <dsp:sp modelId="{AC0901EE-8000-4EA3-84D5-14476E7EA8C3}">
      <dsp:nvSpPr>
        <dsp:cNvPr id="0" name=""/>
        <dsp:cNvSpPr/>
      </dsp:nvSpPr>
      <dsp:spPr>
        <a:xfrm>
          <a:off x="2530625" y="0"/>
          <a:ext cx="2937420" cy="117496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Vliv na snížení plateb následujících dotací, pokud jich žadatel využívá</a:t>
          </a:r>
          <a:endParaRPr lang="en-US" sz="1600" kern="1200" dirty="0"/>
        </a:p>
      </dsp:txBody>
      <dsp:txXfrm>
        <a:off x="3118109" y="0"/>
        <a:ext cx="1762452" cy="1174968"/>
      </dsp:txXfrm>
    </dsp:sp>
    <dsp:sp modelId="{BB0D014C-62D3-4595-93A6-BFC8A9D558EB}">
      <dsp:nvSpPr>
        <dsp:cNvPr id="0" name=""/>
        <dsp:cNvSpPr/>
      </dsp:nvSpPr>
      <dsp:spPr>
        <a:xfrm>
          <a:off x="5050903" y="0"/>
          <a:ext cx="2937420" cy="117496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Přímé platby, některé podpory PRV, některé podpory v rámci SOT s vínem</a:t>
          </a:r>
          <a:endParaRPr lang="en-US" sz="1600" kern="1200" dirty="0"/>
        </a:p>
      </dsp:txBody>
      <dsp:txXfrm>
        <a:off x="5638387" y="0"/>
        <a:ext cx="1762452" cy="117496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933CEB-3775-4E68-A4CD-CE3DEEBC7BA7}">
      <dsp:nvSpPr>
        <dsp:cNvPr id="0" name=""/>
        <dsp:cNvSpPr/>
      </dsp:nvSpPr>
      <dsp:spPr>
        <a:xfrm>
          <a:off x="10344" y="0"/>
          <a:ext cx="2937420" cy="117496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Porušení povinných požadavků na hospodaření</a:t>
          </a:r>
          <a:endParaRPr lang="en-US" sz="1600" kern="1200" dirty="0"/>
        </a:p>
      </dsp:txBody>
      <dsp:txXfrm>
        <a:off x="597828" y="0"/>
        <a:ext cx="1762452" cy="1174968"/>
      </dsp:txXfrm>
    </dsp:sp>
    <dsp:sp modelId="{AC0901EE-8000-4EA3-84D5-14476E7EA8C3}">
      <dsp:nvSpPr>
        <dsp:cNvPr id="0" name=""/>
        <dsp:cNvSpPr/>
      </dsp:nvSpPr>
      <dsp:spPr>
        <a:xfrm>
          <a:off x="2530625" y="0"/>
          <a:ext cx="2937420" cy="117496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Vliv na snížení plateb následujících dotací, pokud jich žadatel využívá</a:t>
          </a:r>
          <a:endParaRPr lang="en-US" sz="1600" kern="1200" dirty="0"/>
        </a:p>
      </dsp:txBody>
      <dsp:txXfrm>
        <a:off x="3118109" y="0"/>
        <a:ext cx="1762452" cy="1174968"/>
      </dsp:txXfrm>
    </dsp:sp>
    <dsp:sp modelId="{BB0D014C-62D3-4595-93A6-BFC8A9D558EB}">
      <dsp:nvSpPr>
        <dsp:cNvPr id="0" name=""/>
        <dsp:cNvSpPr/>
      </dsp:nvSpPr>
      <dsp:spPr>
        <a:xfrm>
          <a:off x="5050903" y="0"/>
          <a:ext cx="2937420" cy="117496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Přímé platby, některé podpory PRV, některé podpory v rámci SOT s vínem</a:t>
          </a:r>
          <a:endParaRPr lang="en-US" sz="1600" kern="1200" dirty="0"/>
        </a:p>
      </dsp:txBody>
      <dsp:txXfrm>
        <a:off x="5638387" y="0"/>
        <a:ext cx="1762452" cy="117496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933CEB-3775-4E68-A4CD-CE3DEEBC7BA7}">
      <dsp:nvSpPr>
        <dsp:cNvPr id="0" name=""/>
        <dsp:cNvSpPr/>
      </dsp:nvSpPr>
      <dsp:spPr>
        <a:xfrm>
          <a:off x="10344" y="0"/>
          <a:ext cx="2937420" cy="117496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008" tIns="20003" rIns="20003" bIns="20003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Porušení Minimálních požadavků pro použití hnojiv a přípravků na ochranu rostlin</a:t>
          </a:r>
          <a:endParaRPr lang="en-US" sz="1500" kern="1200" dirty="0"/>
        </a:p>
      </dsp:txBody>
      <dsp:txXfrm>
        <a:off x="597828" y="0"/>
        <a:ext cx="1762452" cy="1174968"/>
      </dsp:txXfrm>
    </dsp:sp>
    <dsp:sp modelId="{AC0901EE-8000-4EA3-84D5-14476E7EA8C3}">
      <dsp:nvSpPr>
        <dsp:cNvPr id="0" name=""/>
        <dsp:cNvSpPr/>
      </dsp:nvSpPr>
      <dsp:spPr>
        <a:xfrm>
          <a:off x="2530625" y="0"/>
          <a:ext cx="2937420" cy="117496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008" tIns="20003" rIns="20003" bIns="20003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Vliv na snížení plateb následujících dotací, pokud jich žadatel využívá</a:t>
          </a:r>
          <a:endParaRPr lang="en-US" sz="1500" kern="1200" dirty="0"/>
        </a:p>
      </dsp:txBody>
      <dsp:txXfrm>
        <a:off x="3118109" y="0"/>
        <a:ext cx="1762452" cy="1174968"/>
      </dsp:txXfrm>
    </dsp:sp>
    <dsp:sp modelId="{BB0D014C-62D3-4595-93A6-BFC8A9D558EB}">
      <dsp:nvSpPr>
        <dsp:cNvPr id="0" name=""/>
        <dsp:cNvSpPr/>
      </dsp:nvSpPr>
      <dsp:spPr>
        <a:xfrm>
          <a:off x="5050903" y="0"/>
          <a:ext cx="2937420" cy="117496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008" tIns="20003" rIns="20003" bIns="20003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Některé podpory PRV, </a:t>
          </a:r>
          <a:endParaRPr lang="en-US" sz="1500" kern="1200" dirty="0"/>
        </a:p>
      </dsp:txBody>
      <dsp:txXfrm>
        <a:off x="5638387" y="0"/>
        <a:ext cx="1762452" cy="11749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C57F2E-0D3D-4EC7-8347-F3448460FC29}" type="datetimeFigureOut">
              <a:rPr lang="en-US" smtClean="0"/>
              <a:t>3/14/2017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F9557B-CB20-442E-8C01-82E2AE850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3669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B34211-FD26-4FB3-8A61-8D9C7287E690}" type="datetimeFigureOut">
              <a:rPr lang="en-US" smtClean="0"/>
              <a:t>3/14/2017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594064-B2BD-45A9-BCCF-FD2A2BECE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0354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7DFF1B5-7A95-43F7-91C0-25C926949C6C}" type="slidenum">
              <a:rPr lang="cs-CZ" altLang="en-US" smtClean="0"/>
              <a:pPr eaLnBrk="1" hangingPunct="1"/>
              <a:t>25</a:t>
            </a:fld>
            <a:endParaRPr lang="cs-CZ" altLang="en-US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CCED2-7D3C-4BD2-A1E2-057EBE88E213}" type="datetimeFigureOut">
              <a:rPr lang="en-US" smtClean="0"/>
              <a:t>3/14/2017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7FC5-9B08-491E-BBDF-3A815F1788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162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CCED2-7D3C-4BD2-A1E2-057EBE88E213}" type="datetimeFigureOut">
              <a:rPr lang="en-US" smtClean="0"/>
              <a:t>3/14/2017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7FC5-9B08-491E-BBDF-3A815F1788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042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CCED2-7D3C-4BD2-A1E2-057EBE88E213}" type="datetimeFigureOut">
              <a:rPr lang="en-US" smtClean="0"/>
              <a:t>3/14/2017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7FC5-9B08-491E-BBDF-3A815F1788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554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CCED2-7D3C-4BD2-A1E2-057EBE88E213}" type="datetimeFigureOut">
              <a:rPr lang="en-US" smtClean="0"/>
              <a:t>3/14/2017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7FC5-9B08-491E-BBDF-3A815F1788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843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CCED2-7D3C-4BD2-A1E2-057EBE88E213}" type="datetimeFigureOut">
              <a:rPr lang="en-US" smtClean="0"/>
              <a:t>3/14/2017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7FC5-9B08-491E-BBDF-3A815F1788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143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CCED2-7D3C-4BD2-A1E2-057EBE88E213}" type="datetimeFigureOut">
              <a:rPr lang="en-US" smtClean="0"/>
              <a:t>3/14/2017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7FC5-9B08-491E-BBDF-3A815F1788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949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CCED2-7D3C-4BD2-A1E2-057EBE88E213}" type="datetimeFigureOut">
              <a:rPr lang="en-US" smtClean="0"/>
              <a:t>3/14/2017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7FC5-9B08-491E-BBDF-3A815F1788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440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CCED2-7D3C-4BD2-A1E2-057EBE88E213}" type="datetimeFigureOut">
              <a:rPr lang="en-US" smtClean="0"/>
              <a:t>3/14/2017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7FC5-9B08-491E-BBDF-3A815F1788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277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CCED2-7D3C-4BD2-A1E2-057EBE88E213}" type="datetimeFigureOut">
              <a:rPr lang="en-US" smtClean="0"/>
              <a:t>3/14/2017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7FC5-9B08-491E-BBDF-3A815F1788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785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CCED2-7D3C-4BD2-A1E2-057EBE88E213}" type="datetimeFigureOut">
              <a:rPr lang="en-US" smtClean="0"/>
              <a:t>3/14/2017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7FC5-9B08-491E-BBDF-3A815F1788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029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CCED2-7D3C-4BD2-A1E2-057EBE88E213}" type="datetimeFigureOut">
              <a:rPr lang="en-US" smtClean="0"/>
              <a:t>3/14/2017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7FC5-9B08-491E-BBDF-3A815F1788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958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BCCED2-7D3C-4BD2-A1E2-057EBE88E213}" type="datetimeFigureOut">
              <a:rPr lang="en-US" smtClean="0"/>
              <a:t>3/14/2017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77FC5-9B08-491E-BBDF-3A815F1788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1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Cross</a:t>
            </a:r>
            <a:r>
              <a:rPr lang="cs-CZ" dirty="0" smtClean="0"/>
              <a:t> </a:t>
            </a:r>
            <a:r>
              <a:rPr lang="cs-CZ" dirty="0" err="1" smtClean="0"/>
              <a:t>compliance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 algn="r"/>
            <a:r>
              <a:rPr lang="cs-CZ" dirty="0" smtClean="0">
                <a:solidFill>
                  <a:schemeClr val="tx1"/>
                </a:solidFill>
              </a:rPr>
              <a:t>Petr Vaculík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3892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301006"/>
          </a:xfrm>
        </p:spPr>
        <p:txBody>
          <a:bodyPr/>
          <a:lstStyle/>
          <a:p>
            <a:r>
              <a:rPr lang="cs-CZ" dirty="0"/>
              <a:t>DZES (GAEC)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	</a:t>
            </a:r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8984114"/>
              </p:ext>
            </p:extLst>
          </p:nvPr>
        </p:nvGraphicFramePr>
        <p:xfrm>
          <a:off x="1524000" y="1397000"/>
          <a:ext cx="6096000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301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301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301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301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301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301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301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301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9082508"/>
              </p:ext>
            </p:extLst>
          </p:nvPr>
        </p:nvGraphicFramePr>
        <p:xfrm>
          <a:off x="179512" y="1124743"/>
          <a:ext cx="8568952" cy="59302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44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844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6556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i="0" u="none" strike="noStrike" kern="1200" baseline="0" noProof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2014 </a:t>
                      </a:r>
                      <a:r>
                        <a:rPr lang="cs-CZ" sz="1800" b="0" i="0" u="none" strike="noStrike" kern="1200" baseline="0" noProof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endParaRPr lang="cs-CZ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i="0" u="none" strike="noStrike" kern="1200" baseline="0" noProof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navazující standardy 2015 </a:t>
                      </a:r>
                      <a:r>
                        <a:rPr lang="cs-CZ" sz="1800" b="0" i="0" u="none" strike="noStrike" kern="1200" baseline="0" noProof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endParaRPr lang="cs-CZ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547">
                <a:tc>
                  <a:txBody>
                    <a:bodyPr/>
                    <a:lstStyle/>
                    <a:p>
                      <a:r>
                        <a:rPr lang="cs-CZ" sz="1800" b="1" i="0" u="none" strike="noStrike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GAEC 1 </a:t>
                      </a:r>
                      <a:r>
                        <a:rPr lang="cs-CZ" sz="1800" b="0" i="0" u="none" strike="noStrike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eroze na svažitých pozemcích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i="1" u="none" strike="noStrike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ukončen k 31. 12. 2014 </a:t>
                      </a:r>
                      <a:r>
                        <a:rPr lang="cs-CZ" sz="1800" b="0" i="0" u="none" strike="noStrike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560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i="0" u="none" strike="noStrike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GAEC 2 a) </a:t>
                      </a:r>
                      <a:r>
                        <a:rPr lang="cs-CZ" sz="1800" b="0" i="0" u="none" strike="noStrike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 </a:t>
                      </a:r>
                      <a:r>
                        <a:rPr lang="cs-CZ" sz="1800" b="1" i="0" u="none" strike="noStrike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b) </a:t>
                      </a:r>
                      <a:r>
                        <a:rPr lang="cs-CZ" sz="1800" b="0" i="0" u="none" strike="noStrike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eroze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i="0" u="none" strike="noStrike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DZES 5 a) </a:t>
                      </a:r>
                      <a:r>
                        <a:rPr lang="cs-CZ" sz="1800" b="0" i="0" u="none" strike="noStrike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 </a:t>
                      </a:r>
                      <a:r>
                        <a:rPr lang="cs-CZ" sz="1800" b="1" i="0" u="none" strike="noStrike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b) </a:t>
                      </a:r>
                      <a:r>
                        <a:rPr lang="cs-CZ" sz="1800" b="0" i="0" u="none" strike="noStrike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eroze 	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3269">
                <a:tc>
                  <a:txBody>
                    <a:bodyPr/>
                    <a:lstStyle/>
                    <a:p>
                      <a:r>
                        <a:rPr lang="cs-CZ" sz="1800" b="1" i="0" u="none" strike="noStrike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GAEC 3 a) </a:t>
                      </a:r>
                      <a:r>
                        <a:rPr lang="cs-CZ" sz="1800" b="0" i="0" u="none" strike="noStrike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nebo </a:t>
                      </a:r>
                      <a:r>
                        <a:rPr lang="cs-CZ" sz="1800" b="1" i="0" u="none" strike="noStrike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b) </a:t>
                      </a:r>
                      <a:r>
                        <a:rPr lang="cs-CZ" sz="1800" b="0" i="0" u="none" strike="noStrike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organické složky půd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1" i="0" u="none" strike="noStrike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DZES 6 a) </a:t>
                      </a:r>
                      <a:r>
                        <a:rPr lang="cs-CZ" sz="1800" b="0" i="0" u="none" strike="noStrike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nebo </a:t>
                      </a:r>
                      <a:r>
                        <a:rPr lang="cs-CZ" sz="1800" b="1" i="0" u="none" strike="noStrike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b) </a:t>
                      </a:r>
                      <a:r>
                        <a:rPr lang="cs-CZ" sz="1800" b="0" i="0" u="none" strike="noStrike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organické složky půdy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60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i="0" u="none" strike="noStrike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GAEC 4 </a:t>
                      </a:r>
                      <a:r>
                        <a:rPr lang="cs-CZ" sz="1800" b="0" i="0" u="none" strike="noStrike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pálení bylinných zbytků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i="0" u="none" strike="noStrike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DZES 6 </a:t>
                      </a:r>
                      <a:r>
                        <a:rPr lang="cs-CZ" sz="1800" b="0" i="0" u="none" strike="noStrike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první část </a:t>
                      </a:r>
                      <a:r>
                        <a:rPr lang="cs-CZ" sz="1800" b="1" i="0" u="none" strike="noStrike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cs-CZ" sz="1800" b="0" i="0" u="none" strike="noStrike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pálení bylinných zbytků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0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i="0" u="none" strike="noStrike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GAEC 5 </a:t>
                      </a:r>
                      <a:r>
                        <a:rPr lang="cs-CZ" sz="1600" b="0" i="0" u="none" strike="noStrike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zákaz zásahů na zaplavené půdě vodou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i="1" u="none" strike="noStrike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ukončen k 31. 12. 2014 </a:t>
                      </a:r>
                      <a:r>
                        <a:rPr lang="cs-CZ" sz="1800" b="0" i="0" u="none" strike="noStrike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560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i="0" u="none" strike="noStrike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GAEC 6 </a:t>
                      </a:r>
                      <a:r>
                        <a:rPr lang="cs-CZ" sz="1800" b="0" i="0" u="none" strike="noStrike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krajinné prvky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i="0" u="none" strike="noStrike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DZES 7 a) </a:t>
                      </a:r>
                      <a:r>
                        <a:rPr lang="cs-CZ" sz="1800" b="0" i="0" u="none" strike="noStrike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krajinné prvky + zákaz řezu dřevin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560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i="0" u="none" strike="noStrike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GAEC 7 </a:t>
                      </a:r>
                      <a:r>
                        <a:rPr lang="cs-CZ" sz="1800" b="0" i="0" u="none" strike="noStrike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invazní rostliny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i="0" u="none" strike="noStrike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DZES 7 b) </a:t>
                      </a:r>
                      <a:r>
                        <a:rPr lang="cs-CZ" sz="1800" b="0" i="0" u="none" strike="noStrike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invazivní rostliny 	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560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i="0" u="none" strike="noStrike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GAEC 8 </a:t>
                      </a:r>
                      <a:r>
                        <a:rPr lang="cs-CZ" sz="1800" b="0" i="0" u="none" strike="noStrike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zákaz rozorání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i="1" u="none" strike="noStrike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ukončen k 31. 12. 2014 </a:t>
                      </a:r>
                      <a:r>
                        <a:rPr lang="cs-CZ" sz="1800" b="0" i="0" u="none" strike="noStrike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560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i="0" u="none" strike="noStrike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GAEC 9 </a:t>
                      </a:r>
                      <a:r>
                        <a:rPr lang="cs-CZ" sz="1800" b="0" i="0" u="none" strike="noStrike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péče o travní porosty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i="1" u="none" strike="noStrike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ukončen k 31. 12. 2014 </a:t>
                      </a:r>
                      <a:r>
                        <a:rPr lang="cs-CZ" sz="1800" b="0" i="0" u="none" strike="noStrike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8560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i="0" u="none" strike="noStrike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GAEC 10 </a:t>
                      </a:r>
                      <a:r>
                        <a:rPr lang="cs-CZ" sz="1800" b="0" i="0" u="none" strike="noStrike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zavlažovací soustavy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i="0" u="none" strike="noStrike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DZES 2 </a:t>
                      </a:r>
                      <a:r>
                        <a:rPr lang="cs-CZ" sz="1800" b="0" i="0" u="none" strike="noStrike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zavlažovací soustavy 	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8560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i="0" u="none" strike="noStrike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GAEC 11 </a:t>
                      </a:r>
                      <a:r>
                        <a:rPr lang="cs-CZ" sz="1800" b="0" i="0" u="none" strike="noStrike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ochranné pásy podél vodních toků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1" i="0" u="none" strike="noStrike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DZES 1 a) </a:t>
                      </a:r>
                      <a:r>
                        <a:rPr lang="cs-CZ" sz="1800" b="0" i="0" u="none" strike="noStrike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 m a svažité pozemky 25 m </a:t>
                      </a:r>
                    </a:p>
                    <a:p>
                      <a:r>
                        <a:rPr lang="cs-CZ" sz="1800" b="1" i="0" u="none" strike="noStrike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b) </a:t>
                      </a:r>
                      <a:r>
                        <a:rPr lang="cs-CZ" sz="1800" b="0" i="0" u="none" strike="noStrike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ochranná vzdálenost při aplikaci POR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8421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i="0" u="none" strike="noStrike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GAEC 12 </a:t>
                      </a:r>
                      <a:r>
                        <a:rPr lang="cs-CZ" sz="1800" b="0" i="0" u="none" strike="noStrike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ochrana podzemních vod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i="0" u="none" strike="noStrike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DZES 3 a)</a:t>
                      </a:r>
                      <a:r>
                        <a:rPr lang="cs-CZ" sz="1800" b="0" i="0" u="none" strike="noStrike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cs-CZ" sz="1800" b="1" i="0" u="none" strike="noStrike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b)</a:t>
                      </a:r>
                      <a:r>
                        <a:rPr lang="cs-CZ" sz="1800" b="0" i="0" u="none" strike="noStrike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cs-CZ" sz="1800" b="1" i="0" u="none" strike="noStrike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c)</a:t>
                      </a:r>
                      <a:r>
                        <a:rPr lang="cs-CZ" sz="1800" b="0" i="0" u="none" strike="noStrike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cs-CZ" sz="1800" b="1" i="0" u="none" strike="noStrike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d)</a:t>
                      </a:r>
                      <a:r>
                        <a:rPr lang="cs-CZ" sz="1600" b="1" i="0" u="none" strike="noStrike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600" b="0" i="0" u="none" strike="noStrike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ochrana podzemních vod</a:t>
                      </a:r>
                      <a:endParaRPr lang="cs-CZ" sz="1800" b="0" i="0" u="none" strike="noStrike" kern="1200" baseline="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85606">
                <a:tc>
                  <a:txBody>
                    <a:bodyPr/>
                    <a:lstStyle/>
                    <a:p>
                      <a:r>
                        <a:rPr lang="cs-CZ" sz="1800" b="0" i="0" u="none" strike="noStrike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i="0" u="none" strike="noStrike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DZES 4 </a:t>
                      </a:r>
                      <a:r>
                        <a:rPr lang="cs-CZ" sz="1400" b="1" i="0" u="none" strike="noStrike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a) </a:t>
                      </a:r>
                      <a:r>
                        <a:rPr lang="cs-CZ" sz="1400" b="0" i="0" u="none" strike="noStrike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nebo </a:t>
                      </a:r>
                      <a:r>
                        <a:rPr lang="cs-CZ" sz="1400" b="1" i="0" u="none" strike="noStrike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b) </a:t>
                      </a:r>
                      <a:r>
                        <a:rPr lang="cs-CZ" sz="1400" b="0" i="0" u="none" strike="noStrike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nebo </a:t>
                      </a:r>
                      <a:r>
                        <a:rPr lang="cs-CZ" sz="1400" b="1" i="0" u="none" strike="noStrike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c) </a:t>
                      </a:r>
                      <a:r>
                        <a:rPr lang="cs-CZ" sz="1400" b="0" i="0" u="none" strike="noStrike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minimální pokryv půdy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4562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Shrnutí podmínek stanovených standardy DZES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/>
          <a:lstStyle/>
          <a:p>
            <a:pPr marL="0" indent="0">
              <a:buNone/>
            </a:pPr>
            <a:r>
              <a:rPr lang="cs-CZ" sz="2000" b="1" u="sng" dirty="0"/>
              <a:t>DZES 1: Dodržení ochranných pásů podél vodních </a:t>
            </a:r>
            <a:r>
              <a:rPr lang="cs-CZ" sz="2000" b="1" u="sng" dirty="0" smtClean="0"/>
              <a:t>toků</a:t>
            </a:r>
          </a:p>
          <a:p>
            <a:r>
              <a:rPr lang="cs-CZ" sz="1600" dirty="0" smtClean="0"/>
              <a:t>ochranný </a:t>
            </a:r>
            <a:r>
              <a:rPr lang="cs-CZ" sz="1600" dirty="0"/>
              <a:t>pás nehnojené půdy 3 </a:t>
            </a:r>
            <a:r>
              <a:rPr lang="cs-CZ" sz="1600" dirty="0" smtClean="0"/>
              <a:t>m</a:t>
            </a:r>
          </a:p>
          <a:p>
            <a:r>
              <a:rPr lang="cs-CZ" sz="1600" dirty="0" smtClean="0"/>
              <a:t>DPB </a:t>
            </a:r>
            <a:r>
              <a:rPr lang="cs-CZ" sz="1600" dirty="0"/>
              <a:t>s průměrnou sklonitostí vyšší jak 7° ochranný pás nehnojené </a:t>
            </a:r>
            <a:r>
              <a:rPr lang="cs-CZ" sz="1600" dirty="0" smtClean="0"/>
              <a:t>půdy 25 m</a:t>
            </a:r>
          </a:p>
          <a:p>
            <a:r>
              <a:rPr lang="cs-CZ" sz="1600" dirty="0"/>
              <a:t>použití přípravků na ochranu rostlin v souladu se stanovenou ochranou vzdáleností </a:t>
            </a:r>
            <a:r>
              <a:rPr lang="cs-CZ" sz="1600" dirty="0" smtClean="0"/>
              <a:t>přípravku</a:t>
            </a:r>
          </a:p>
          <a:p>
            <a:endParaRPr lang="cs-CZ" sz="1600" dirty="0" smtClean="0"/>
          </a:p>
          <a:p>
            <a:pPr marL="0" indent="0">
              <a:buNone/>
            </a:pPr>
            <a:r>
              <a:rPr lang="cs-CZ" sz="2000" b="1" u="sng" dirty="0" smtClean="0"/>
              <a:t>DZES </a:t>
            </a:r>
            <a:r>
              <a:rPr lang="cs-CZ" sz="2000" b="1" u="sng" dirty="0"/>
              <a:t>2: Povolení pro užívání zavlažovacích soustav</a:t>
            </a:r>
            <a:r>
              <a:rPr lang="cs-CZ" sz="2000" b="1" u="sng" dirty="0" smtClean="0"/>
              <a:t> </a:t>
            </a:r>
          </a:p>
          <a:p>
            <a:r>
              <a:rPr lang="cs-CZ" sz="1600" dirty="0"/>
              <a:t>držení povolení k nakládání s vodami vydané příslušným vodoprávním úřadem </a:t>
            </a:r>
            <a:endParaRPr lang="cs-CZ" sz="1600" dirty="0" smtClean="0"/>
          </a:p>
          <a:p>
            <a:endParaRPr lang="cs-CZ" sz="1600" dirty="0" smtClean="0"/>
          </a:p>
          <a:p>
            <a:pPr marL="0" indent="0">
              <a:buNone/>
            </a:pPr>
            <a:r>
              <a:rPr lang="cs-CZ" sz="2000" b="1" u="sng" dirty="0" smtClean="0"/>
              <a:t>DZES </a:t>
            </a:r>
            <a:r>
              <a:rPr lang="cs-CZ" sz="2000" b="1" u="sng" dirty="0"/>
              <a:t>3: Ochrana podzemních vod proti </a:t>
            </a:r>
            <a:r>
              <a:rPr lang="cs-CZ" sz="2000" b="1" u="sng" dirty="0" smtClean="0"/>
              <a:t>znečištění</a:t>
            </a:r>
          </a:p>
          <a:p>
            <a:r>
              <a:rPr lang="cs-CZ" sz="1600" dirty="0"/>
              <a:t>existence havarijního plánu schváleného příslušným vodoprávním úřadem </a:t>
            </a:r>
            <a:endParaRPr lang="cs-CZ" sz="1600" dirty="0" smtClean="0"/>
          </a:p>
          <a:p>
            <a:r>
              <a:rPr lang="cs-CZ" sz="1600" dirty="0" smtClean="0"/>
              <a:t>držení </a:t>
            </a:r>
            <a:r>
              <a:rPr lang="cs-CZ" sz="1600" dirty="0"/>
              <a:t>povolení k vypouštění odpadních vod </a:t>
            </a:r>
            <a:endParaRPr lang="cs-CZ" sz="1600" dirty="0" smtClean="0"/>
          </a:p>
          <a:p>
            <a:r>
              <a:rPr lang="cs-CZ" sz="1600" dirty="0" smtClean="0"/>
              <a:t>zabezpečení </a:t>
            </a:r>
            <a:r>
              <a:rPr lang="cs-CZ" sz="1600" dirty="0"/>
              <a:t>skladů nepropustnou úpravou </a:t>
            </a:r>
          </a:p>
          <a:p>
            <a:r>
              <a:rPr lang="cs-CZ" sz="1600" smtClean="0"/>
              <a:t>provedení </a:t>
            </a:r>
            <a:r>
              <a:rPr lang="cs-CZ" sz="1600"/>
              <a:t>zkoušky těsnosti potrubí a nádrží pro skladování ropných látek nejméně jednou za 5 </a:t>
            </a:r>
            <a:r>
              <a:rPr lang="cs-CZ" sz="1600"/>
              <a:t>let </a:t>
            </a:r>
            <a:r>
              <a:rPr lang="cs-CZ" sz="1600" smtClean="0"/>
              <a:t> </a:t>
            </a:r>
          </a:p>
          <a:p>
            <a:r>
              <a:rPr lang="cs-CZ" sz="1600" dirty="0" smtClean="0"/>
              <a:t>provozování </a:t>
            </a:r>
            <a:r>
              <a:rPr lang="cs-CZ" sz="1600" dirty="0"/>
              <a:t>odpovídajícího kontrolního systému</a:t>
            </a:r>
            <a:endParaRPr lang="cs-CZ" sz="1200" dirty="0" smtClean="0"/>
          </a:p>
        </p:txBody>
      </p:sp>
    </p:spTree>
    <p:extLst>
      <p:ext uri="{BB962C8B-B14F-4D97-AF65-F5344CB8AC3E}">
        <p14:creationId xmlns:p14="http://schemas.microsoft.com/office/powerpoint/2010/main" val="17108212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Shrnutí podmínek stanovených standardy DZES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cs-CZ" sz="2000" b="1" u="sng" dirty="0"/>
              <a:t>DZES 4: Minimální pokryv </a:t>
            </a:r>
            <a:r>
              <a:rPr lang="cs-CZ" sz="2000" b="1" u="sng" dirty="0" smtClean="0"/>
              <a:t>půdy</a:t>
            </a:r>
          </a:p>
          <a:p>
            <a:pPr marL="0" indent="0" algn="just">
              <a:buNone/>
            </a:pPr>
            <a:r>
              <a:rPr lang="cs-CZ" sz="2000" dirty="0" smtClean="0"/>
              <a:t>• </a:t>
            </a:r>
            <a:r>
              <a:rPr lang="cs-CZ" sz="1600" dirty="0"/>
              <a:t>DPB s průměrnou sklonitostí vyšší než 5 stupňů a kulturou standardní orná </a:t>
            </a:r>
            <a:r>
              <a:rPr lang="cs-CZ" sz="1600" dirty="0" smtClean="0"/>
              <a:t>půda</a:t>
            </a:r>
          </a:p>
          <a:p>
            <a:pPr marL="0" indent="0" algn="just">
              <a:buNone/>
            </a:pPr>
            <a:r>
              <a:rPr lang="cs-CZ" sz="1600" b="1" u="sng" dirty="0" smtClean="0"/>
              <a:t>Možnosti : </a:t>
            </a:r>
          </a:p>
          <a:p>
            <a:pPr marL="0" indent="0" algn="just">
              <a:buNone/>
            </a:pPr>
            <a:r>
              <a:rPr lang="cs-CZ" sz="1600" dirty="0" smtClean="0"/>
              <a:t>• </a:t>
            </a:r>
            <a:r>
              <a:rPr lang="cs-CZ" sz="1600" dirty="0"/>
              <a:t>po sklizni založení porostu ozimé plodiny </a:t>
            </a:r>
            <a:endParaRPr lang="cs-CZ" sz="1600" dirty="0" smtClean="0"/>
          </a:p>
          <a:p>
            <a:pPr marL="0" indent="0" algn="just">
              <a:buNone/>
            </a:pPr>
            <a:r>
              <a:rPr lang="cs-CZ" sz="1600" dirty="0" smtClean="0"/>
              <a:t>• </a:t>
            </a:r>
            <a:r>
              <a:rPr lang="cs-CZ" sz="1600" dirty="0"/>
              <a:t>ponechání strniště do založení jarní plodiny </a:t>
            </a:r>
            <a:endParaRPr lang="cs-CZ" sz="1600" dirty="0" smtClean="0"/>
          </a:p>
          <a:p>
            <a:pPr marL="0" indent="0" algn="just">
              <a:buNone/>
            </a:pPr>
            <a:r>
              <a:rPr lang="cs-CZ" sz="1600" dirty="0" smtClean="0"/>
              <a:t>• </a:t>
            </a:r>
            <a:r>
              <a:rPr lang="cs-CZ" sz="1600" dirty="0"/>
              <a:t>podmítka do založení jarní plodiny </a:t>
            </a:r>
            <a:endParaRPr lang="cs-CZ" sz="1600" dirty="0" smtClean="0"/>
          </a:p>
          <a:p>
            <a:pPr marL="0" indent="0" algn="just">
              <a:buNone/>
            </a:pPr>
            <a:r>
              <a:rPr lang="cs-CZ" sz="1600" dirty="0" smtClean="0"/>
              <a:t>• </a:t>
            </a:r>
            <a:r>
              <a:rPr lang="cs-CZ" sz="1600" dirty="0"/>
              <a:t>osetí meziplodin do 20. září a ponechání nejméně do 31.10</a:t>
            </a:r>
            <a:r>
              <a:rPr lang="cs-CZ" sz="1600" dirty="0" smtClean="0"/>
              <a:t>.</a:t>
            </a:r>
          </a:p>
          <a:p>
            <a:pPr marL="0" indent="0" algn="just">
              <a:buNone/>
            </a:pPr>
            <a:r>
              <a:rPr lang="cs-CZ" sz="1600" dirty="0" smtClean="0"/>
              <a:t> </a:t>
            </a:r>
            <a:r>
              <a:rPr lang="cs-CZ" sz="1600" dirty="0"/>
              <a:t>• orba se zapravením statkových nebo organických </a:t>
            </a:r>
            <a:r>
              <a:rPr lang="cs-CZ" sz="1600" dirty="0" smtClean="0"/>
              <a:t>hnojiv</a:t>
            </a:r>
          </a:p>
          <a:p>
            <a:pPr marL="0" indent="0" algn="just">
              <a:buNone/>
            </a:pPr>
            <a:r>
              <a:rPr lang="cs-CZ" sz="2000" b="1" u="sng" dirty="0"/>
              <a:t>DZES 5: Minimální úroveň obhospodařování půdy k omezování eroze</a:t>
            </a:r>
          </a:p>
          <a:p>
            <a:pPr marL="0" indent="0" algn="just">
              <a:buNone/>
            </a:pPr>
            <a:r>
              <a:rPr lang="cs-CZ" sz="1600" u="sng" dirty="0" smtClean="0"/>
              <a:t>Středně erozní půda</a:t>
            </a:r>
          </a:p>
          <a:p>
            <a:pPr algn="just"/>
            <a:r>
              <a:rPr lang="cs-CZ" sz="1300" dirty="0"/>
              <a:t>nebudou se pěstovat erozně nebezpečné plodiny kukuřice, brambory, řepa, bob setý, sója, slunečnice a čirok </a:t>
            </a:r>
            <a:endParaRPr lang="cs-CZ" sz="1300" dirty="0" smtClean="0"/>
          </a:p>
          <a:p>
            <a:pPr algn="just"/>
            <a:r>
              <a:rPr lang="cs-CZ" sz="1300" dirty="0" smtClean="0"/>
              <a:t>porosty </a:t>
            </a:r>
            <a:r>
              <a:rPr lang="cs-CZ" sz="1300" dirty="0"/>
              <a:t>ostatních obilnin a řepky olejné na takto označené ploše budou zakládány s využitím </a:t>
            </a:r>
            <a:r>
              <a:rPr lang="cs-CZ" sz="1300" dirty="0" err="1"/>
              <a:t>půdoochranných</a:t>
            </a:r>
            <a:r>
              <a:rPr lang="cs-CZ" sz="1300" dirty="0"/>
              <a:t> </a:t>
            </a:r>
            <a:r>
              <a:rPr lang="cs-CZ" sz="1300" dirty="0" smtClean="0"/>
              <a:t>technologií</a:t>
            </a:r>
          </a:p>
          <a:p>
            <a:pPr algn="just"/>
            <a:r>
              <a:rPr lang="cs-CZ" sz="1300" dirty="0" smtClean="0"/>
              <a:t>v </a:t>
            </a:r>
            <a:r>
              <a:rPr lang="cs-CZ" sz="1300" dirty="0"/>
              <a:t>případě ostatních obilnin nemusí být dodržena podmínka </a:t>
            </a:r>
            <a:r>
              <a:rPr lang="cs-CZ" sz="1300" dirty="0" err="1"/>
              <a:t>půdoochranných</a:t>
            </a:r>
            <a:r>
              <a:rPr lang="cs-CZ" sz="1300" dirty="0"/>
              <a:t> technologií při zakládání porostů pouze v případě, že budou pěstovány s podsevem jetelovin, travních nebo jetelotravních </a:t>
            </a:r>
            <a:r>
              <a:rPr lang="cs-CZ" sz="1300" dirty="0" smtClean="0"/>
              <a:t>směsí</a:t>
            </a:r>
          </a:p>
          <a:p>
            <a:pPr marL="0" indent="0" algn="just">
              <a:buNone/>
            </a:pPr>
            <a:r>
              <a:rPr lang="cs-CZ" sz="1600" u="sng" dirty="0" smtClean="0"/>
              <a:t>Mírně erozní půda</a:t>
            </a:r>
          </a:p>
          <a:p>
            <a:pPr algn="just"/>
            <a:r>
              <a:rPr lang="cs-CZ" sz="1300" dirty="0"/>
              <a:t>erozně nebezpečné plodiny kukuřice, brambory, řepa, bob setý, sója, slunečnice a čirok budou zakládány pouze s využitím </a:t>
            </a:r>
            <a:r>
              <a:rPr lang="cs-CZ" sz="1300" dirty="0" err="1"/>
              <a:t>půdoochranných</a:t>
            </a:r>
            <a:r>
              <a:rPr lang="cs-CZ" sz="1300" dirty="0"/>
              <a:t> technologií</a:t>
            </a:r>
            <a:endParaRPr lang="cs-CZ" sz="1300" u="sng" dirty="0"/>
          </a:p>
        </p:txBody>
      </p:sp>
    </p:spTree>
    <p:extLst>
      <p:ext uri="{BB962C8B-B14F-4D97-AF65-F5344CB8AC3E}">
        <p14:creationId xmlns:p14="http://schemas.microsoft.com/office/powerpoint/2010/main" val="4864752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Shrnutí podmínek stanovených standardy DZES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sz="2000" b="1" u="sng" dirty="0"/>
              <a:t>DZES 6: Zachování úrovně organických složek půdy, včetně zákazu vypalování </a:t>
            </a:r>
            <a:r>
              <a:rPr lang="cs-CZ" sz="2000" b="1" u="sng" dirty="0" smtClean="0"/>
              <a:t>strnišť</a:t>
            </a:r>
          </a:p>
          <a:p>
            <a:pPr marL="0" indent="0">
              <a:buNone/>
            </a:pPr>
            <a:r>
              <a:rPr lang="cs-CZ" sz="2000" dirty="0"/>
              <a:t>• zákaz pálení bylinných zbytků </a:t>
            </a:r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/>
              <a:t>• </a:t>
            </a:r>
            <a:r>
              <a:rPr lang="cs-CZ" sz="2000" dirty="0"/>
              <a:t>minimálně na 20 % užívané výměry DPB s druhem zem. kultury orná půda užívané k 31. květnu v LPIS </a:t>
            </a:r>
            <a:r>
              <a:rPr lang="cs-CZ" sz="2000" dirty="0" smtClean="0"/>
              <a:t> </a:t>
            </a:r>
          </a:p>
          <a:p>
            <a:pPr lvl="1"/>
            <a:r>
              <a:rPr lang="cs-CZ" sz="1600" dirty="0" smtClean="0"/>
              <a:t>aplikace </a:t>
            </a:r>
            <a:r>
              <a:rPr lang="cs-CZ" sz="1600" dirty="0"/>
              <a:t>tuhých statkových nebo tuhých organických hnojiv minimálně v dávce 25 tun na </a:t>
            </a:r>
            <a:r>
              <a:rPr lang="cs-CZ" sz="1600" dirty="0" smtClean="0"/>
              <a:t>hektar</a:t>
            </a:r>
          </a:p>
          <a:p>
            <a:pPr lvl="1"/>
            <a:r>
              <a:rPr lang="cs-CZ" sz="1600" dirty="0" smtClean="0"/>
              <a:t>pokrytí </a:t>
            </a:r>
            <a:r>
              <a:rPr lang="cs-CZ" sz="1600" dirty="0"/>
              <a:t>stanoveného procenta </a:t>
            </a:r>
            <a:r>
              <a:rPr lang="cs-CZ" sz="1600" dirty="0" smtClean="0"/>
              <a:t>výměry a </a:t>
            </a:r>
            <a:r>
              <a:rPr lang="cs-CZ" sz="1600" dirty="0"/>
              <a:t>to </a:t>
            </a:r>
            <a:r>
              <a:rPr lang="cs-CZ" sz="1600" dirty="0" smtClean="0"/>
              <a:t>např. cizrna</a:t>
            </a:r>
            <a:r>
              <a:rPr lang="cs-CZ" sz="1600" dirty="0"/>
              <a:t>, čočka, fazol, hrách, peluška, jetel, komonice, lupina, sója, štírovník, vojtěška, </a:t>
            </a:r>
            <a:r>
              <a:rPr lang="cs-CZ" sz="1600" dirty="0" smtClean="0"/>
              <a:t>úročník…</a:t>
            </a:r>
          </a:p>
          <a:p>
            <a:pPr marL="457200" lvl="1" indent="0">
              <a:buNone/>
            </a:pPr>
            <a:endParaRPr lang="cs-CZ" sz="1600" dirty="0" smtClean="0"/>
          </a:p>
          <a:p>
            <a:pPr marL="0" indent="0">
              <a:buNone/>
            </a:pPr>
            <a:r>
              <a:rPr lang="cs-CZ" sz="2000" b="1" u="sng" dirty="0"/>
              <a:t>DZES 7: Zachování krajinných prvků, ořez stromů a opatření proti invazivním </a:t>
            </a:r>
            <a:r>
              <a:rPr lang="cs-CZ" sz="2000" b="1" u="sng" dirty="0" smtClean="0"/>
              <a:t>druhům rostlin</a:t>
            </a:r>
            <a:endParaRPr lang="cs-CZ" sz="2000" b="1" u="sng" dirty="0"/>
          </a:p>
          <a:p>
            <a:pPr marL="0" indent="0">
              <a:buNone/>
            </a:pPr>
            <a:endParaRPr lang="cs-CZ" sz="2000" b="1" u="sng" dirty="0" smtClean="0"/>
          </a:p>
          <a:p>
            <a:pPr marL="0" indent="0">
              <a:buNone/>
            </a:pPr>
            <a:r>
              <a:rPr lang="cs-CZ" sz="2000" dirty="0"/>
              <a:t>• nezrušení a nepoškození krajinného prvku  </a:t>
            </a:r>
            <a:r>
              <a:rPr lang="cs-CZ" sz="2000" dirty="0" smtClean="0"/>
              <a:t>- mez</a:t>
            </a:r>
            <a:r>
              <a:rPr lang="cs-CZ" sz="2000" dirty="0"/>
              <a:t>, terasa, travnatá údolnice, skupina dřevin, stromořadí, solitérní dřevina, příkop, mokřad, </a:t>
            </a:r>
            <a:r>
              <a:rPr lang="cs-CZ" sz="2000" dirty="0" smtClean="0"/>
              <a:t>rybník</a:t>
            </a:r>
          </a:p>
          <a:p>
            <a:pPr marL="0" indent="0">
              <a:buNone/>
            </a:pPr>
            <a:r>
              <a:rPr lang="cs-CZ" sz="2000" dirty="0" smtClean="0"/>
              <a:t> </a:t>
            </a:r>
            <a:r>
              <a:rPr lang="cs-CZ" sz="2000" dirty="0"/>
              <a:t>• zákaz řezu </a:t>
            </a:r>
            <a:r>
              <a:rPr lang="cs-CZ" sz="2000" dirty="0" smtClean="0"/>
              <a:t>dřevin - od </a:t>
            </a:r>
            <a:r>
              <a:rPr lang="cs-CZ" sz="2000" dirty="0"/>
              <a:t>31. března do 1. listopadu </a:t>
            </a:r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/>
              <a:t>• </a:t>
            </a:r>
            <a:r>
              <a:rPr lang="cs-CZ" sz="2000" dirty="0"/>
              <a:t>netýkavka žláznatá  </a:t>
            </a:r>
            <a:r>
              <a:rPr lang="cs-CZ" sz="2000" dirty="0" smtClean="0"/>
              <a:t>- nevyskytují </a:t>
            </a:r>
            <a:r>
              <a:rPr lang="cs-CZ" sz="2000" dirty="0"/>
              <a:t>se kvetoucí nebo odkvetlé rostliny </a:t>
            </a:r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/>
              <a:t>• </a:t>
            </a:r>
            <a:r>
              <a:rPr lang="cs-CZ" sz="2000" dirty="0"/>
              <a:t>bolševník </a:t>
            </a:r>
            <a:r>
              <a:rPr lang="cs-CZ" sz="2000" dirty="0" smtClean="0"/>
              <a:t>velkolepý - výška </a:t>
            </a:r>
            <a:r>
              <a:rPr lang="cs-CZ" sz="2000" dirty="0"/>
              <a:t>rostlin nepřesahuje 70 </a:t>
            </a:r>
            <a:r>
              <a:rPr lang="cs-CZ" sz="2000" dirty="0" smtClean="0"/>
              <a:t>cm</a:t>
            </a:r>
            <a:endParaRPr lang="cs-CZ" sz="2000" b="1" u="sng" dirty="0"/>
          </a:p>
        </p:txBody>
      </p:sp>
    </p:spTree>
    <p:extLst>
      <p:ext uri="{BB962C8B-B14F-4D97-AF65-F5344CB8AC3E}">
        <p14:creationId xmlns:p14="http://schemas.microsoft.com/office/powerpoint/2010/main" val="24493252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PPH (SMR)</a:t>
            </a:r>
            <a:br>
              <a:rPr lang="cs-CZ" b="1" dirty="0" smtClean="0"/>
            </a:br>
            <a:r>
              <a:rPr lang="cs-CZ" sz="3600" b="1" dirty="0" smtClean="0"/>
              <a:t>Povinné požadavky na hospodaření </a:t>
            </a:r>
            <a:endParaRPr lang="cs-CZ" sz="3600" dirty="0"/>
          </a:p>
        </p:txBody>
      </p:sp>
      <p:sp>
        <p:nvSpPr>
          <p:cNvPr id="4" name="Obdélník 3"/>
          <p:cNvSpPr/>
          <p:nvPr/>
        </p:nvSpPr>
        <p:spPr>
          <a:xfrm>
            <a:off x="480793" y="1281228"/>
            <a:ext cx="820891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en-US" sz="2000" dirty="0" smtClean="0"/>
              <a:t>Upravuje Nařízení Rady č. 73/2009 příloha III.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en-US" sz="2000" dirty="0" smtClean="0"/>
              <a:t>Původní návrh z ledna 2003 – 38 standardů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en-US" sz="2000" dirty="0" smtClean="0"/>
              <a:t>Konečná verze reformy – 13 předpisů, 94 kontrolních požadavků</a:t>
            </a:r>
          </a:p>
          <a:p>
            <a:pPr algn="just"/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683568" y="2922665"/>
            <a:ext cx="2664296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cs-CZ" dirty="0" smtClean="0"/>
              <a:t>Oblast ochrany životního prostředí</a:t>
            </a:r>
          </a:p>
          <a:p>
            <a:pPr algn="just"/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4585249" y="2742645"/>
            <a:ext cx="4248472" cy="12744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cs-CZ" sz="1600" dirty="0" smtClean="0"/>
              <a:t>Cílem je chránit životní prostředí a jeho složky, zejména volně žijící ptáky, ostatní volně žijící živočichy, planě rostoucí rostliny a přírodní stanoviště, půdu a vodu</a:t>
            </a:r>
            <a:endParaRPr lang="cs-CZ" sz="1600" dirty="0"/>
          </a:p>
        </p:txBody>
      </p:sp>
      <p:sp>
        <p:nvSpPr>
          <p:cNvPr id="11" name="Obdélník 10"/>
          <p:cNvSpPr/>
          <p:nvPr/>
        </p:nvSpPr>
        <p:spPr>
          <a:xfrm>
            <a:off x="718190" y="4211110"/>
            <a:ext cx="2664296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cs-CZ" dirty="0" smtClean="0"/>
              <a:t>Oblast veřejného zdraví,</a:t>
            </a:r>
          </a:p>
          <a:p>
            <a:pPr algn="just"/>
            <a:endParaRPr lang="cs-CZ" dirty="0"/>
          </a:p>
        </p:txBody>
      </p:sp>
      <p:sp>
        <p:nvSpPr>
          <p:cNvPr id="12" name="Obdélník 11"/>
          <p:cNvSpPr/>
          <p:nvPr/>
        </p:nvSpPr>
        <p:spPr>
          <a:xfrm>
            <a:off x="4585249" y="4123261"/>
            <a:ext cx="4248472" cy="10900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cs-CZ" sz="1600" dirty="0" smtClean="0"/>
              <a:t>Cílem požadavků zařazených od roku 2011 je zajištění potravinové bezpečnosti, snížení rizika ohrožení zdraví lidí, zvířat a rostlin.</a:t>
            </a:r>
            <a:endParaRPr lang="cs-CZ" sz="1600" dirty="0"/>
          </a:p>
        </p:txBody>
      </p:sp>
      <p:sp>
        <p:nvSpPr>
          <p:cNvPr id="13" name="Obdélník 12"/>
          <p:cNvSpPr/>
          <p:nvPr/>
        </p:nvSpPr>
        <p:spPr>
          <a:xfrm>
            <a:off x="683568" y="5473245"/>
            <a:ext cx="2664296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cs-CZ" dirty="0" smtClean="0"/>
          </a:p>
          <a:p>
            <a:pPr algn="just"/>
            <a:r>
              <a:rPr lang="cs-CZ" dirty="0" smtClean="0"/>
              <a:t>Oblast dobrých životních</a:t>
            </a:r>
          </a:p>
          <a:p>
            <a:pPr algn="just"/>
            <a:r>
              <a:rPr lang="cs-CZ" dirty="0" smtClean="0"/>
              <a:t>podmínek zvířat</a:t>
            </a:r>
          </a:p>
          <a:p>
            <a:pPr algn="just"/>
            <a:endParaRPr lang="cs-CZ" dirty="0" smtClean="0"/>
          </a:p>
          <a:p>
            <a:pPr algn="just"/>
            <a:endParaRPr lang="cs-CZ" dirty="0"/>
          </a:p>
        </p:txBody>
      </p:sp>
      <p:sp>
        <p:nvSpPr>
          <p:cNvPr id="14" name="Obdélník 13"/>
          <p:cNvSpPr/>
          <p:nvPr/>
        </p:nvSpPr>
        <p:spPr>
          <a:xfrm>
            <a:off x="4585249" y="5467471"/>
            <a:ext cx="4248472" cy="12744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cs-CZ" sz="1600" dirty="0" smtClean="0"/>
              <a:t>Povinné požadavky zaměřené na udržování základních podmínek života a zdraví zvířat a jejich ochranu jsou uplatňovány</a:t>
            </a:r>
            <a:endParaRPr lang="cs-CZ" altLang="en-US" sz="1600" dirty="0" smtClean="0"/>
          </a:p>
        </p:txBody>
      </p:sp>
      <p:sp>
        <p:nvSpPr>
          <p:cNvPr id="15" name="Šipka doprava 14"/>
          <p:cNvSpPr/>
          <p:nvPr/>
        </p:nvSpPr>
        <p:spPr>
          <a:xfrm>
            <a:off x="3635896" y="3139001"/>
            <a:ext cx="777236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cs-CZ" dirty="0"/>
          </a:p>
        </p:txBody>
      </p:sp>
      <p:sp>
        <p:nvSpPr>
          <p:cNvPr id="16" name="Šipka doprava 15"/>
          <p:cNvSpPr/>
          <p:nvPr/>
        </p:nvSpPr>
        <p:spPr>
          <a:xfrm>
            <a:off x="3635896" y="5688129"/>
            <a:ext cx="777236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cs-CZ" dirty="0"/>
          </a:p>
        </p:txBody>
      </p:sp>
      <p:sp>
        <p:nvSpPr>
          <p:cNvPr id="17" name="Šipka doprava 16"/>
          <p:cNvSpPr/>
          <p:nvPr/>
        </p:nvSpPr>
        <p:spPr>
          <a:xfrm>
            <a:off x="3635896" y="4425994"/>
            <a:ext cx="777236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6165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301006"/>
          </a:xfrm>
        </p:spPr>
        <p:txBody>
          <a:bodyPr/>
          <a:lstStyle/>
          <a:p>
            <a:r>
              <a:rPr lang="cs-CZ" dirty="0" smtClean="0"/>
              <a:t>PHP (SMR)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	</a:t>
            </a:r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9368570"/>
              </p:ext>
            </p:extLst>
          </p:nvPr>
        </p:nvGraphicFramePr>
        <p:xfrm>
          <a:off x="1524000" y="1397000"/>
          <a:ext cx="6096000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301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301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301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301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301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301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301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301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1139491"/>
              </p:ext>
            </p:extLst>
          </p:nvPr>
        </p:nvGraphicFramePr>
        <p:xfrm>
          <a:off x="179512" y="332656"/>
          <a:ext cx="8568952" cy="60973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44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844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204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i="0" u="none" strike="noStrike" kern="1200" baseline="0" noProof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2014 </a:t>
                      </a:r>
                      <a:endParaRPr lang="cs-CZ" sz="1400" b="0" i="0" u="none" strike="noStrike" kern="1200" baseline="0" noProof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i="0" u="none" strike="noStrike" kern="1200" baseline="0" noProof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navazující standardy 2015 </a:t>
                      </a:r>
                      <a:r>
                        <a:rPr lang="cs-CZ" sz="1400" b="0" i="0" u="none" strike="noStrike" kern="1200" baseline="0" noProof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endParaRPr lang="cs-CZ" sz="140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8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SMR 1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ochrana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ptáků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	</a:t>
                      </a:r>
                      <a:r>
                        <a:rPr lang="cs-CZ" sz="1400" b="0" i="0" u="none" strike="noStrike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PPH 2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ochrana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ptáků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	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916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SMR 3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kaly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	</a:t>
                      </a:r>
                      <a:r>
                        <a:rPr lang="cs-CZ" sz="1400" b="0" i="0" u="none" strike="noStrike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1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pouze</a:t>
                      </a:r>
                      <a:r>
                        <a:rPr lang="en-US" sz="1400" b="0" i="1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1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jako</a:t>
                      </a:r>
                      <a:r>
                        <a:rPr lang="en-US" sz="1400" b="0" i="1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1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požadavky</a:t>
                      </a:r>
                      <a:r>
                        <a:rPr lang="en-US" sz="1400" b="0" i="1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1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národní</a:t>
                      </a:r>
                      <a:r>
                        <a:rPr lang="en-US" sz="1400" b="0" i="1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1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legislati</a:t>
                      </a:r>
                      <a:r>
                        <a:rPr lang="cs-CZ" sz="1400" b="0" i="0" u="none" strike="noStrike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6895">
                <a:tc>
                  <a:txBody>
                    <a:bodyPr/>
                    <a:lstStyle/>
                    <a:p>
                      <a:r>
                        <a:rPr lang="en-US" sz="14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SMR 4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nitrátová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směrnice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PPH 1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nitrátová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směrnice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	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366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SMR 5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ochrana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EVL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PPH 3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ochrana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EVL 	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9705">
                <a:tc>
                  <a:txBody>
                    <a:bodyPr/>
                    <a:lstStyle/>
                    <a:p>
                      <a:r>
                        <a:rPr lang="en-US" sz="14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5a AEO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hnojiva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1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pouze</a:t>
                      </a:r>
                      <a:r>
                        <a:rPr lang="en-US" sz="1400" b="0" i="1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1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jako</a:t>
                      </a:r>
                      <a:r>
                        <a:rPr lang="en-US" sz="1400" b="0" i="1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1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požadavky</a:t>
                      </a:r>
                      <a:r>
                        <a:rPr lang="en-US" sz="1400" b="0" i="1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PRV 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SMR 6 </a:t>
                      </a:r>
                      <a:r>
                        <a:rPr lang="pt-B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označování a evidence prasat </a:t>
                      </a:r>
                      <a:r>
                        <a:rPr lang="cs-CZ" sz="1400" b="0" i="0" u="none" strike="noStrike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PPH 6 </a:t>
                      </a:r>
                      <a:r>
                        <a:rPr lang="pt-B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označování a evidence prasat 	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327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SMR 7 </a:t>
                      </a:r>
                      <a:r>
                        <a:rPr lang="pt-B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označování a evidence skotu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PPH 7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označování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 evidence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skotu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	</a:t>
                      </a:r>
                      <a:r>
                        <a:rPr lang="cs-CZ" sz="1400" b="0" i="0" u="none" strike="noStrike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560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SMR 8 </a:t>
                      </a:r>
                      <a:r>
                        <a:rPr lang="pt-B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označování a evidence ovcí a koz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PPH 8 </a:t>
                      </a:r>
                      <a:r>
                        <a:rPr lang="pt-B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označování a evidence ovcí a koz</a:t>
                      </a:r>
                      <a:r>
                        <a:rPr lang="cs-CZ" sz="1400" b="0" i="0" u="none" strike="noStrike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043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SMR 9 </a:t>
                      </a:r>
                      <a:r>
                        <a:rPr lang="pl-PL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přípravky na ochranu rostlin </a:t>
                      </a:r>
                      <a:r>
                        <a:rPr lang="cs-CZ" sz="1400" b="0" i="0" u="none" strike="noStrike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PPH 10 </a:t>
                      </a:r>
                      <a:r>
                        <a:rPr lang="pl-PL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přípravky na ochranu rostlin </a:t>
                      </a:r>
                      <a:r>
                        <a:rPr lang="cs-CZ" sz="1400" b="0" i="0" u="none" strike="noStrike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SMR 10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zákaz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používání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hormon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látek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	</a:t>
                      </a:r>
                      <a:endParaRPr lang="cs-CZ" sz="1400" b="0" i="0" u="none" strike="noStrike" kern="1200" baseline="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PPH 5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zákaz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používání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hormon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látek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	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3272">
                <a:tc>
                  <a:txBody>
                    <a:bodyPr/>
                    <a:lstStyle/>
                    <a:p>
                      <a:r>
                        <a:rPr lang="en-US" sz="14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SMR 11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potravinové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právo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PPH 4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potravinové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právo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	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SMR 12 TSE 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  <a:r>
                        <a:rPr lang="cs-CZ" sz="1400" b="0" i="0" u="none" strike="noStrike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PPH 9 TSE 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8560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SMR </a:t>
                      </a:r>
                      <a:r>
                        <a:rPr lang="en-US" sz="14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tlumení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kulhavky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slintavky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	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SMR 14 </a:t>
                      </a:r>
                      <a:r>
                        <a:rPr lang="pl-PL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vezikulár. choroby prasat 	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SMR 15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katerál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horečka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ovcí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1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pouze</a:t>
                      </a:r>
                      <a:r>
                        <a:rPr lang="en-US" sz="1800" b="0" i="1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1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jako</a:t>
                      </a:r>
                      <a:r>
                        <a:rPr lang="en-US" sz="1800" b="0" i="1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1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požadavky</a:t>
                      </a:r>
                      <a:r>
                        <a:rPr lang="en-US" sz="1800" b="0" i="1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1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národní</a:t>
                      </a:r>
                      <a:r>
                        <a:rPr lang="en-US" sz="1800" b="0" i="1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1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legislativy</a:t>
                      </a:r>
                      <a:r>
                        <a:rPr lang="en-US" sz="1800" b="0" i="1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925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SMR 16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ochrana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telat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PPH 11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ochrana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telat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	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56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SMR 17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ochrana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prasat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PPH 12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ochrana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prasat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	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021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SMR 18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ochrana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hospodář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zvířat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PPH 13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ochrana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hospodář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zvířat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	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6703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Kontrola  podmíněnosti 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cs-CZ" dirty="0" smtClean="0"/>
              <a:t>Kontrole podmíněnosti podléhají všichni žadatelé žádající o přímé platby, některé podpory z osy II Programu rozvoje venkova a některé podpory v rámci společné organizace trhu s vínem. </a:t>
            </a:r>
          </a:p>
          <a:p>
            <a:pPr marL="0" indent="0" algn="just">
              <a:buNone/>
            </a:pPr>
            <a:r>
              <a:rPr lang="cs-CZ" dirty="0" smtClean="0"/>
              <a:t>Počet podniků vybraných ke Kontrole podmíněnosti musí dosáhnout nejméně 1 % žadatelů z každé výše uvedené podpory. (1/4 náhodným výběrem, zbytek na základě rizikové analýzy)</a:t>
            </a:r>
          </a:p>
          <a:p>
            <a:pPr marL="0" indent="0" algn="just">
              <a:buNone/>
            </a:pPr>
            <a:endParaRPr lang="cs-CZ" dirty="0" smtClean="0"/>
          </a:p>
          <a:p>
            <a:pPr marL="0" indent="0" algn="just">
              <a:buNone/>
            </a:pPr>
            <a:r>
              <a:rPr lang="cs-CZ" b="1" dirty="0" smtClean="0"/>
              <a:t>Druhy kontrol:</a:t>
            </a:r>
          </a:p>
          <a:p>
            <a:pPr algn="just"/>
            <a:r>
              <a:rPr lang="cs-CZ" b="1" dirty="0" smtClean="0"/>
              <a:t>administrativní </a:t>
            </a:r>
            <a:r>
              <a:rPr lang="cs-CZ" dirty="0" smtClean="0"/>
              <a:t>– kontroly a ověřování elektronických informaci, materiálů a dokumentů, které se týkají kontrolované oblasti a žadatele. Pro potřeby kontrol je možno využívat i dálkového průzkumu Země (DPZ);</a:t>
            </a:r>
          </a:p>
          <a:p>
            <a:pPr algn="just"/>
            <a:r>
              <a:rPr lang="cs-CZ" b="1" dirty="0" smtClean="0"/>
              <a:t>kontroly na místě </a:t>
            </a:r>
            <a:r>
              <a:rPr lang="cs-CZ" dirty="0" smtClean="0"/>
              <a:t>– ověřování originálních dokladů, chovatelských a pěstebních technologií a postupů a přímých dopadů těchto činností.</a:t>
            </a:r>
          </a:p>
          <a:p>
            <a:pPr marL="0" indent="0" algn="just">
              <a:buNone/>
            </a:pPr>
            <a:r>
              <a:rPr lang="en-US" dirty="0" err="1"/>
              <a:t>Způsob</a:t>
            </a:r>
            <a:r>
              <a:rPr lang="en-US" dirty="0"/>
              <a:t> </a:t>
            </a:r>
            <a:r>
              <a:rPr lang="en-US" dirty="0" err="1"/>
              <a:t>vyhodnocování</a:t>
            </a:r>
            <a:r>
              <a:rPr lang="en-US" dirty="0"/>
              <a:t> </a:t>
            </a:r>
            <a:r>
              <a:rPr lang="en-US" dirty="0" err="1"/>
              <a:t>zjištění</a:t>
            </a:r>
            <a:r>
              <a:rPr lang="en-US" dirty="0"/>
              <a:t> </a:t>
            </a:r>
            <a:r>
              <a:rPr lang="en-US" dirty="0" err="1"/>
              <a:t>dozorových</a:t>
            </a:r>
            <a:r>
              <a:rPr lang="en-US" dirty="0"/>
              <a:t> </a:t>
            </a:r>
            <a:r>
              <a:rPr lang="en-US" dirty="0" err="1"/>
              <a:t>organizací</a:t>
            </a:r>
            <a:r>
              <a:rPr lang="en-US" dirty="0"/>
              <a:t> z </a:t>
            </a:r>
            <a:r>
              <a:rPr lang="en-US" dirty="0" err="1"/>
              <a:t>kontrol</a:t>
            </a:r>
            <a:r>
              <a:rPr lang="en-US" dirty="0"/>
              <a:t> </a:t>
            </a:r>
            <a:r>
              <a:rPr lang="en-US" dirty="0" err="1"/>
              <a:t>podmíněnosti</a:t>
            </a:r>
            <a:r>
              <a:rPr lang="en-US" dirty="0"/>
              <a:t> je </a:t>
            </a:r>
            <a:r>
              <a:rPr lang="en-US" dirty="0" err="1"/>
              <a:t>legislativně</a:t>
            </a:r>
            <a:r>
              <a:rPr lang="en-US" dirty="0"/>
              <a:t> </a:t>
            </a:r>
            <a:r>
              <a:rPr lang="en-US" dirty="0" err="1"/>
              <a:t>ukotven</a:t>
            </a:r>
            <a:r>
              <a:rPr lang="en-US" dirty="0"/>
              <a:t> </a:t>
            </a:r>
            <a:r>
              <a:rPr lang="en-US" dirty="0" err="1"/>
              <a:t>nařízením</a:t>
            </a:r>
            <a:r>
              <a:rPr lang="en-US" dirty="0"/>
              <a:t> </a:t>
            </a:r>
            <a:r>
              <a:rPr lang="en-US" dirty="0" err="1"/>
              <a:t>vlády</a:t>
            </a:r>
            <a:r>
              <a:rPr lang="en-US" dirty="0"/>
              <a:t> č. 307/2014 Sb., o </a:t>
            </a:r>
            <a:r>
              <a:rPr lang="en-US" dirty="0" err="1"/>
              <a:t>stanovení</a:t>
            </a:r>
            <a:r>
              <a:rPr lang="en-US" dirty="0"/>
              <a:t> </a:t>
            </a:r>
            <a:r>
              <a:rPr lang="en-US" dirty="0" err="1"/>
              <a:t>důsledků</a:t>
            </a:r>
            <a:r>
              <a:rPr lang="en-US" dirty="0"/>
              <a:t> </a:t>
            </a:r>
            <a:r>
              <a:rPr lang="en-US" dirty="0" err="1"/>
              <a:t>porušení</a:t>
            </a:r>
            <a:r>
              <a:rPr lang="en-US" dirty="0"/>
              <a:t> </a:t>
            </a:r>
            <a:r>
              <a:rPr lang="en-US" dirty="0" err="1"/>
              <a:t>podmíněnosti</a:t>
            </a:r>
            <a:r>
              <a:rPr lang="en-US" dirty="0"/>
              <a:t> </a:t>
            </a:r>
            <a:r>
              <a:rPr lang="en-US" dirty="0" err="1"/>
              <a:t>poskytování</a:t>
            </a:r>
            <a:r>
              <a:rPr lang="en-US" dirty="0"/>
              <a:t> </a:t>
            </a:r>
            <a:r>
              <a:rPr lang="en-US" dirty="0" err="1"/>
              <a:t>některých</a:t>
            </a:r>
            <a:r>
              <a:rPr lang="en-US" dirty="0"/>
              <a:t> </a:t>
            </a:r>
            <a:r>
              <a:rPr lang="en-US" dirty="0" err="1"/>
              <a:t>zemědělských</a:t>
            </a:r>
            <a:r>
              <a:rPr lang="en-US" dirty="0"/>
              <a:t> </a:t>
            </a:r>
            <a:r>
              <a:rPr lang="en-US" dirty="0" err="1"/>
              <a:t>podpor</a:t>
            </a:r>
            <a:r>
              <a:rPr lang="en-US" dirty="0"/>
              <a:t>. </a:t>
            </a:r>
          </a:p>
          <a:p>
            <a:pPr marL="0" indent="0" algn="just">
              <a:buNone/>
            </a:pPr>
            <a:r>
              <a:rPr lang="en-US" dirty="0" err="1"/>
              <a:t>Zohledňuje</a:t>
            </a:r>
            <a:r>
              <a:rPr lang="en-US" dirty="0"/>
              <a:t> </a:t>
            </a:r>
            <a:r>
              <a:rPr lang="en-US" b="1" dirty="0" err="1"/>
              <a:t>veškerá</a:t>
            </a:r>
            <a:r>
              <a:rPr lang="en-US" b="1" dirty="0"/>
              <a:t> </a:t>
            </a:r>
            <a:r>
              <a:rPr lang="en-US" b="1" dirty="0" err="1"/>
              <a:t>zjištěná</a:t>
            </a:r>
            <a:r>
              <a:rPr lang="en-US" b="1" dirty="0"/>
              <a:t> </a:t>
            </a:r>
            <a:r>
              <a:rPr lang="en-US" b="1" dirty="0" err="1"/>
              <a:t>porušení</a:t>
            </a:r>
            <a:r>
              <a:rPr lang="en-US" b="1" dirty="0"/>
              <a:t> </a:t>
            </a:r>
            <a:r>
              <a:rPr lang="en-US" b="1" dirty="0" err="1"/>
              <a:t>ze</a:t>
            </a:r>
            <a:r>
              <a:rPr lang="en-US" b="1" dirty="0"/>
              <a:t> </a:t>
            </a:r>
            <a:r>
              <a:rPr lang="en-US" b="1" dirty="0" err="1"/>
              <a:t>všech</a:t>
            </a:r>
            <a:r>
              <a:rPr lang="en-US" b="1" dirty="0"/>
              <a:t> </a:t>
            </a:r>
            <a:r>
              <a:rPr lang="en-US" b="1" dirty="0" err="1"/>
              <a:t>zpráv</a:t>
            </a:r>
            <a:r>
              <a:rPr lang="en-US" b="1" dirty="0"/>
              <a:t> o </a:t>
            </a:r>
            <a:r>
              <a:rPr lang="en-US" b="1" dirty="0" err="1"/>
              <a:t>kontrole</a:t>
            </a:r>
            <a:r>
              <a:rPr lang="en-US" b="1" dirty="0"/>
              <a:t> </a:t>
            </a:r>
            <a:r>
              <a:rPr lang="en-US" b="1" dirty="0" err="1"/>
              <a:t>příslušného</a:t>
            </a:r>
            <a:r>
              <a:rPr lang="en-US" b="1" dirty="0"/>
              <a:t> </a:t>
            </a:r>
            <a:r>
              <a:rPr lang="en-US" b="1" dirty="0" err="1"/>
              <a:t>aktu</a:t>
            </a:r>
            <a:r>
              <a:rPr lang="en-US" b="1" dirty="0"/>
              <a:t> </a:t>
            </a:r>
            <a:r>
              <a:rPr lang="en-US" b="1" dirty="0" err="1"/>
              <a:t>nebo</a:t>
            </a:r>
            <a:r>
              <a:rPr lang="en-US" b="1" dirty="0"/>
              <a:t> </a:t>
            </a:r>
            <a:r>
              <a:rPr lang="en-US" b="1" dirty="0" err="1"/>
              <a:t>standardu</a:t>
            </a:r>
            <a:r>
              <a:rPr lang="en-US" b="1" dirty="0"/>
              <a:t> </a:t>
            </a:r>
            <a:r>
              <a:rPr lang="en-US" b="1" dirty="0" err="1"/>
              <a:t>za</a:t>
            </a:r>
            <a:r>
              <a:rPr lang="en-US" b="1" dirty="0"/>
              <a:t> </a:t>
            </a:r>
            <a:r>
              <a:rPr lang="en-US" b="1" dirty="0" err="1"/>
              <a:t>daný</a:t>
            </a:r>
            <a:r>
              <a:rPr lang="en-US" b="1" dirty="0"/>
              <a:t> </a:t>
            </a:r>
            <a:r>
              <a:rPr lang="en-US" b="1" dirty="0" err="1"/>
              <a:t>kalendářní</a:t>
            </a:r>
            <a:r>
              <a:rPr lang="en-US" b="1" dirty="0"/>
              <a:t> </a:t>
            </a:r>
            <a:r>
              <a:rPr lang="en-US" b="1" dirty="0" err="1"/>
              <a:t>rok</a:t>
            </a:r>
            <a:r>
              <a:rPr lang="en-US" b="1" dirty="0"/>
              <a:t> u </a:t>
            </a:r>
            <a:r>
              <a:rPr lang="en-US" b="1" dirty="0" err="1"/>
              <a:t>kontrolovaného</a:t>
            </a:r>
            <a:r>
              <a:rPr lang="en-US" b="1" dirty="0"/>
              <a:t> </a:t>
            </a:r>
            <a:r>
              <a:rPr lang="en-US" b="1" dirty="0" err="1"/>
              <a:t>subjektu</a:t>
            </a:r>
            <a:r>
              <a:rPr lang="en-US" dirty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9336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/>
          <a:lstStyle/>
          <a:p>
            <a:r>
              <a:rPr lang="cs-CZ" dirty="0" smtClean="0"/>
              <a:t>Kontrolní orgány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340768"/>
            <a:ext cx="8892480" cy="5616624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cs-CZ" b="1" dirty="0" smtClean="0"/>
              <a:t>Státní zemědělský intervenční fond (SZIF) </a:t>
            </a:r>
            <a:r>
              <a:rPr lang="cs-CZ" dirty="0" smtClean="0"/>
              <a:t>kontroluje podmínky Dobrého zemědělského a environmentálního stavu (DZES 2 </a:t>
            </a:r>
            <a:r>
              <a:rPr lang="cs-CZ" i="1" dirty="0" smtClean="0"/>
              <a:t>(zavlažování)</a:t>
            </a:r>
            <a:r>
              <a:rPr lang="cs-CZ" dirty="0" smtClean="0"/>
              <a:t>, DZES 4 </a:t>
            </a:r>
            <a:r>
              <a:rPr lang="cs-CZ" i="1" dirty="0" smtClean="0"/>
              <a:t>(minimální pokryv půdy)</a:t>
            </a:r>
            <a:r>
              <a:rPr lang="cs-CZ" dirty="0" smtClean="0"/>
              <a:t>, DZES 5 </a:t>
            </a:r>
            <a:r>
              <a:rPr lang="cs-CZ" i="1" dirty="0" smtClean="0"/>
              <a:t>(eroze)</a:t>
            </a:r>
            <a:r>
              <a:rPr lang="cs-CZ" dirty="0" smtClean="0"/>
              <a:t>, DZES 6 </a:t>
            </a:r>
            <a:r>
              <a:rPr lang="cs-CZ" i="1" dirty="0" smtClean="0"/>
              <a:t>(pálení a </a:t>
            </a:r>
            <a:r>
              <a:rPr lang="cs-CZ" i="1" dirty="0" err="1" smtClean="0"/>
              <a:t>org</a:t>
            </a:r>
            <a:r>
              <a:rPr lang="cs-CZ" i="1" dirty="0" smtClean="0"/>
              <a:t>. složky půdy) </a:t>
            </a:r>
            <a:r>
              <a:rPr lang="cs-CZ" dirty="0" smtClean="0"/>
              <a:t>a DZES 7 </a:t>
            </a:r>
            <a:r>
              <a:rPr lang="cs-CZ" i="1" dirty="0" smtClean="0"/>
              <a:t>(krajinné prvky)</a:t>
            </a:r>
            <a:r>
              <a:rPr lang="cs-CZ" dirty="0" smtClean="0"/>
              <a:t>); </a:t>
            </a:r>
          </a:p>
          <a:p>
            <a:pPr algn="just"/>
            <a:r>
              <a:rPr lang="cs-CZ" b="1" dirty="0" smtClean="0"/>
              <a:t>Česká inspekce životního prostředí (ČIŽP) </a:t>
            </a:r>
            <a:r>
              <a:rPr lang="cs-CZ" dirty="0" smtClean="0"/>
              <a:t>kontroluje povinné požadavky na hospodaření PPH 2 </a:t>
            </a:r>
            <a:r>
              <a:rPr lang="cs-CZ" i="1" dirty="0" smtClean="0"/>
              <a:t>(ochrana ptáků) </a:t>
            </a:r>
            <a:r>
              <a:rPr lang="cs-CZ" dirty="0" smtClean="0"/>
              <a:t>a PPH 3 </a:t>
            </a:r>
            <a:r>
              <a:rPr lang="cs-CZ" i="1" dirty="0" smtClean="0"/>
              <a:t>(ochrana EVL) </a:t>
            </a:r>
            <a:r>
              <a:rPr lang="cs-CZ" dirty="0" smtClean="0"/>
              <a:t>v oblasti Životní prostředí, změna klimatu a Dobrého zemědělského a environmentálního stavu; </a:t>
            </a:r>
          </a:p>
          <a:p>
            <a:pPr algn="just"/>
            <a:r>
              <a:rPr lang="cs-CZ" b="1" dirty="0" smtClean="0"/>
              <a:t>Ústřední kontrolní a zkušební ústav zemědělský (ÚKZÚZ) </a:t>
            </a:r>
            <a:r>
              <a:rPr lang="cs-CZ" dirty="0" smtClean="0"/>
              <a:t>kontroluje povinné požadavky na hospodaření PPH 1 </a:t>
            </a:r>
            <a:r>
              <a:rPr lang="cs-CZ" i="1" dirty="0" smtClean="0"/>
              <a:t>(nitrátová směrnice) </a:t>
            </a:r>
            <a:r>
              <a:rPr lang="cs-CZ" dirty="0" smtClean="0"/>
              <a:t>v oblasti Životní prostředí, změna klimatu a Dobrého zemědělského a environmentálního stavu; v oblasti Veřejné zdraví, zdraví zvířat a rostlin patří do jeho působnosti požadavky PPH 10 </a:t>
            </a:r>
            <a:r>
              <a:rPr lang="cs-CZ" i="1" dirty="0" smtClean="0"/>
              <a:t>(přípravky na ochranu rostlin) </a:t>
            </a:r>
            <a:r>
              <a:rPr lang="cs-CZ" dirty="0" smtClean="0"/>
              <a:t>a participuje na kontrole požadavků PPH 4 </a:t>
            </a:r>
            <a:r>
              <a:rPr lang="cs-CZ" i="1" dirty="0" smtClean="0"/>
              <a:t>(potravinové právo)</a:t>
            </a:r>
            <a:r>
              <a:rPr lang="cs-CZ" dirty="0" smtClean="0"/>
              <a:t>, PPH 9 </a:t>
            </a:r>
            <a:r>
              <a:rPr lang="cs-CZ" i="1" dirty="0" smtClean="0"/>
              <a:t>(TSE) </a:t>
            </a:r>
            <a:r>
              <a:rPr lang="cs-CZ" dirty="0" smtClean="0"/>
              <a:t>a </a:t>
            </a:r>
            <a:r>
              <a:rPr lang="cs-CZ" dirty="0" err="1" smtClean="0"/>
              <a:t>delegovaně</a:t>
            </a:r>
            <a:r>
              <a:rPr lang="cs-CZ" dirty="0" smtClean="0"/>
              <a:t> provádí kontroly standardu DZES 1 </a:t>
            </a:r>
            <a:r>
              <a:rPr lang="cs-CZ" i="1" dirty="0" smtClean="0"/>
              <a:t>(ochranné pásy podél vod) </a:t>
            </a:r>
            <a:r>
              <a:rPr lang="cs-CZ" dirty="0" smtClean="0"/>
              <a:t>a DZES 3 </a:t>
            </a:r>
            <a:r>
              <a:rPr lang="cs-CZ" i="1" dirty="0" smtClean="0"/>
              <a:t>(ochrana podzemních vod)</a:t>
            </a:r>
            <a:r>
              <a:rPr lang="cs-CZ" dirty="0" smtClean="0"/>
              <a:t>. </a:t>
            </a:r>
          </a:p>
          <a:p>
            <a:pPr algn="just"/>
            <a:r>
              <a:rPr lang="cs-CZ" b="1" dirty="0" smtClean="0"/>
              <a:t>Česká plemenářská inspekce (ČPI</a:t>
            </a:r>
            <a:r>
              <a:rPr lang="cs-CZ" dirty="0" smtClean="0"/>
              <a:t>) kontroluje povinné požadavky na hospodaření PPH 6, 7, 8 </a:t>
            </a:r>
            <a:r>
              <a:rPr lang="cs-CZ" i="1" dirty="0" smtClean="0"/>
              <a:t>(evidence a označování zvířat) </a:t>
            </a:r>
            <a:r>
              <a:rPr lang="cs-CZ" dirty="0" smtClean="0"/>
              <a:t>v oblasti Veřejné zdraví, zdraví zvířat a rostlin; </a:t>
            </a:r>
          </a:p>
          <a:p>
            <a:pPr algn="just"/>
            <a:r>
              <a:rPr lang="cs-CZ" b="1" dirty="0" smtClean="0"/>
              <a:t>Státní veterinární správa (SVS) </a:t>
            </a:r>
            <a:r>
              <a:rPr lang="cs-CZ" dirty="0" smtClean="0"/>
              <a:t>se podílí na kontrole povinných požadavků na hospodaření PPH 4 a 9 a od Ústavu pro státní kontrolu veterinárních biopreparátů a léčiv (ÚSKVBL) převzala gesci nad kontrolami požadavků PPH 5 </a:t>
            </a:r>
            <a:r>
              <a:rPr lang="cs-CZ" i="1" dirty="0" smtClean="0"/>
              <a:t>(zákaz používání některých látek v chovech zvířat) </a:t>
            </a:r>
            <a:r>
              <a:rPr lang="cs-CZ" dirty="0" smtClean="0"/>
              <a:t>v oblasti Veřejné zdraví, zdraví zvířat a rostlin, dále provádí kontrolu plnění požadavků PPH 11, 12 a 13 </a:t>
            </a:r>
            <a:r>
              <a:rPr lang="cs-CZ" i="1" dirty="0" smtClean="0"/>
              <a:t>(</a:t>
            </a:r>
            <a:r>
              <a:rPr lang="cs-CZ" i="1" dirty="0" err="1" smtClean="0"/>
              <a:t>welfare</a:t>
            </a:r>
            <a:r>
              <a:rPr lang="cs-CZ" i="1" dirty="0" smtClean="0"/>
              <a:t> zvířat) </a:t>
            </a:r>
            <a:r>
              <a:rPr lang="cs-CZ" dirty="0" smtClean="0"/>
              <a:t>z oblasti Dobré životní podmínky zvířat; </a:t>
            </a:r>
          </a:p>
          <a:p>
            <a:pPr algn="just"/>
            <a:r>
              <a:rPr lang="cs-CZ" b="1" dirty="0" smtClean="0"/>
              <a:t>Státní zemědělská a potravinářská inspekce (SZPI) </a:t>
            </a:r>
            <a:r>
              <a:rPr lang="cs-CZ" dirty="0" smtClean="0"/>
              <a:t>participuje na kontrole povinných požadavků na hospodaření PPH 4 v oblasti Veřejné zdraví, zdraví zvířat a rostlin.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959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en-US" b="1" cap="none" dirty="0" smtClean="0">
                <a:effectLst/>
              </a:rPr>
              <a:t>Proces kontroly – kontrola na místě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70000" lnSpcReduction="20000"/>
          </a:bodyPr>
          <a:lstStyle/>
          <a:p>
            <a:pPr marL="381000" indent="-381000">
              <a:buFont typeface="Wingdings 2" pitchFamily="18" charset="2"/>
              <a:buAutoNum type="arabicPeriod"/>
            </a:pPr>
            <a:r>
              <a:rPr lang="cs-CZ" altLang="en-US" sz="2400" b="1" dirty="0" smtClean="0"/>
              <a:t>Výběr subjektů ke kontrole</a:t>
            </a:r>
          </a:p>
          <a:p>
            <a:pPr marL="381000" indent="-381000">
              <a:buFont typeface="Wingdings 2" pitchFamily="18" charset="2"/>
              <a:buAutoNum type="arabicPeriod"/>
            </a:pPr>
            <a:r>
              <a:rPr lang="cs-CZ" altLang="en-US" sz="2400" b="1" dirty="0" smtClean="0"/>
              <a:t>Vytvoření plánu kontrol</a:t>
            </a:r>
          </a:p>
          <a:p>
            <a:pPr marL="381000" indent="-381000">
              <a:buFont typeface="Wingdings 2" pitchFamily="18" charset="2"/>
              <a:buAutoNum type="arabicPeriod"/>
            </a:pPr>
            <a:r>
              <a:rPr lang="cs-CZ" altLang="en-US" sz="2400" b="1" dirty="0" smtClean="0"/>
              <a:t>Oznámení / neoznámení kontrol</a:t>
            </a:r>
          </a:p>
          <a:p>
            <a:pPr marL="800100" lvl="1" indent="-342900"/>
            <a:r>
              <a:rPr lang="cs-CZ" altLang="en-US" sz="1800" dirty="0" smtClean="0"/>
              <a:t>Podle kontrolovaných opatření v rámci způsobilosti</a:t>
            </a:r>
          </a:p>
          <a:p>
            <a:pPr marL="381000" indent="-381000">
              <a:buFont typeface="Wingdings 2" pitchFamily="18" charset="2"/>
              <a:buAutoNum type="arabicPeriod" startAt="4"/>
            </a:pPr>
            <a:r>
              <a:rPr lang="cs-CZ" altLang="en-US" sz="2400" b="1" dirty="0" smtClean="0"/>
              <a:t>Kontrola na místě</a:t>
            </a:r>
          </a:p>
          <a:p>
            <a:pPr marL="800100" lvl="1" indent="-342900"/>
            <a:r>
              <a:rPr lang="cs-CZ" altLang="en-US" sz="1800" dirty="0" smtClean="0"/>
              <a:t>Zahájení kontroly</a:t>
            </a:r>
          </a:p>
          <a:p>
            <a:pPr marL="800100" lvl="1" indent="-342900"/>
            <a:r>
              <a:rPr lang="cs-CZ" altLang="en-US" sz="1800" dirty="0" smtClean="0"/>
              <a:t>Provedení kontroly</a:t>
            </a:r>
          </a:p>
          <a:p>
            <a:pPr marL="800100" lvl="1" indent="-342900"/>
            <a:r>
              <a:rPr lang="cs-CZ" altLang="en-US" sz="1800" dirty="0" smtClean="0"/>
              <a:t>Ukončení kontroly</a:t>
            </a:r>
          </a:p>
          <a:p>
            <a:pPr marL="1219200" lvl="2" indent="-304800"/>
            <a:r>
              <a:rPr lang="cs-CZ" altLang="en-US" sz="2000" dirty="0" smtClean="0"/>
              <a:t>Vyhotovení kontrolního protokolu</a:t>
            </a:r>
          </a:p>
          <a:p>
            <a:pPr marL="1219200" lvl="2" indent="-304800"/>
            <a:r>
              <a:rPr lang="cs-CZ" altLang="en-US" sz="2000" dirty="0" smtClean="0"/>
              <a:t>Řízení o námitkách – lze podat do 5 (7) dnů od seznámení s protokolem</a:t>
            </a:r>
          </a:p>
          <a:p>
            <a:pPr marL="1219200" lvl="2" indent="-304800"/>
            <a:r>
              <a:rPr lang="cs-CZ" altLang="en-US" sz="2000" dirty="0" smtClean="0"/>
              <a:t>Předání kontrolního protokolu – žadatel musí být informován o všech porušeních do 3 měsíců od provedení kontroly.</a:t>
            </a:r>
          </a:p>
          <a:p>
            <a:pPr marL="609600" indent="-609600">
              <a:buFont typeface="Wingdings 2" pitchFamily="18" charset="2"/>
              <a:buAutoNum type="arabicPeriod" startAt="5"/>
            </a:pPr>
            <a:r>
              <a:rPr lang="cs-CZ" altLang="en-US" sz="2400" b="1" dirty="0" smtClean="0"/>
              <a:t>Vyhotovení zprávy o kontrole</a:t>
            </a:r>
          </a:p>
          <a:p>
            <a:pPr marL="990600" lvl="1" indent="-533400"/>
            <a:r>
              <a:rPr lang="cs-CZ" altLang="en-US" sz="2400" dirty="0" smtClean="0"/>
              <a:t>Obecná část</a:t>
            </a:r>
          </a:p>
          <a:p>
            <a:pPr marL="990600" lvl="1" indent="-533400"/>
            <a:r>
              <a:rPr lang="cs-CZ" altLang="en-US" sz="2400" dirty="0" smtClean="0"/>
              <a:t>Popisná část </a:t>
            </a:r>
          </a:p>
          <a:p>
            <a:pPr marL="990600" lvl="1" indent="-533400"/>
            <a:r>
              <a:rPr lang="cs-CZ" altLang="en-US" sz="2400" dirty="0" smtClean="0"/>
              <a:t>Hodnotící část (rozsah, závažnost, trvalost, opakování)</a:t>
            </a:r>
          </a:p>
          <a:p>
            <a:pPr marL="609600" indent="-609600">
              <a:buFont typeface="Wingdings 2" pitchFamily="18" charset="2"/>
              <a:buAutoNum type="arabicPeriod" startAt="6"/>
            </a:pPr>
            <a:r>
              <a:rPr lang="cs-CZ" altLang="en-US" sz="2400" b="1" dirty="0" smtClean="0"/>
              <a:t>Předání zprávy o kontrole SZIF</a:t>
            </a:r>
          </a:p>
          <a:p>
            <a:pPr marL="990600" lvl="1" indent="-533400"/>
            <a:r>
              <a:rPr lang="cs-CZ" altLang="en-US" sz="2400" dirty="0" smtClean="0"/>
              <a:t>Do 1měsíce od vyhotovení</a:t>
            </a:r>
          </a:p>
          <a:p>
            <a:pPr marL="990600" lvl="1" indent="-533400"/>
            <a:r>
              <a:rPr lang="cs-CZ" altLang="en-US" sz="2400" dirty="0" smtClean="0"/>
              <a:t>Elektronickou cestou do MZK na </a:t>
            </a:r>
            <a:r>
              <a:rPr lang="cs-CZ" altLang="en-US" sz="2400" dirty="0" err="1" smtClean="0"/>
              <a:t>MZe</a:t>
            </a:r>
            <a:endParaRPr lang="cs-CZ" altLang="en-US" sz="2400" dirty="0" smtClean="0"/>
          </a:p>
          <a:p>
            <a:pPr marL="990600" lvl="1" indent="-533400"/>
            <a:r>
              <a:rPr lang="cs-CZ" altLang="en-US" sz="2400" dirty="0" smtClean="0"/>
              <a:t>Dostupná na portálu FARMÁŘ</a:t>
            </a:r>
          </a:p>
          <a:p>
            <a:pPr marL="1219200" lvl="2" indent="-304800"/>
            <a:endParaRPr lang="cs-CZ" alt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92291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 b="1" cap="none" dirty="0" smtClean="0">
                <a:effectLst/>
              </a:rPr>
              <a:t>Průběh kontroly podmíněnosti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cs-CZ" altLang="en-US" dirty="0"/>
              <a:t>Ř</a:t>
            </a:r>
            <a:r>
              <a:rPr lang="cs-CZ" altLang="en-US" dirty="0" smtClean="0"/>
              <a:t>ídí se zákonem č. 255/2012, o  kontrole (kontrolní řád) a nařízením Komise (ES) č. 796/2004.  </a:t>
            </a:r>
          </a:p>
          <a:p>
            <a:pPr algn="just"/>
            <a:r>
              <a:rPr lang="cs-CZ" altLang="en-US" dirty="0" smtClean="0"/>
              <a:t>Oznámení o kontrole – max. 14 dnů, běžná praxe  v cca 3 - 5 dnů, minimálně 48 hodin.</a:t>
            </a:r>
          </a:p>
          <a:p>
            <a:pPr algn="just"/>
            <a:r>
              <a:rPr lang="cs-CZ" altLang="en-US" dirty="0" smtClean="0"/>
              <a:t>Zahájení kontroly na místě – předložení písemného pověření ke kontrole</a:t>
            </a:r>
          </a:p>
          <a:p>
            <a:pPr algn="just">
              <a:lnSpc>
                <a:spcPct val="90000"/>
              </a:lnSpc>
            </a:pPr>
            <a:r>
              <a:rPr lang="cs-CZ" altLang="en-US" dirty="0" smtClean="0"/>
              <a:t>Provedení kontroly – kontrolní list + protokol o kontrolním zjištění – popis zjištěných skutečností s uvedením nedostatků (předání stejnopisu protokolu kontrolované osobě).</a:t>
            </a:r>
          </a:p>
          <a:p>
            <a:pPr algn="just">
              <a:lnSpc>
                <a:spcPct val="90000"/>
              </a:lnSpc>
            </a:pPr>
            <a:r>
              <a:rPr lang="cs-CZ" altLang="en-US" dirty="0" smtClean="0"/>
              <a:t>Možnost podání písemných a zdůvodněných námitek proti protokolu – do 5 (7)dnů.</a:t>
            </a:r>
          </a:p>
          <a:p>
            <a:pPr algn="just">
              <a:lnSpc>
                <a:spcPct val="90000"/>
              </a:lnSpc>
            </a:pPr>
            <a:r>
              <a:rPr lang="cs-CZ" altLang="en-US" dirty="0" smtClean="0"/>
              <a:t>Řízení o námitkách – rozhodnutí do 15 dnů ředitel OSS.</a:t>
            </a:r>
          </a:p>
          <a:p>
            <a:pPr algn="just"/>
            <a:r>
              <a:rPr lang="cs-CZ" altLang="en-US" b="1" dirty="0" smtClean="0"/>
              <a:t>Zpráva o kontrole</a:t>
            </a:r>
            <a:r>
              <a:rPr lang="cs-CZ" altLang="en-US" dirty="0" smtClean="0"/>
              <a:t> – vzniká po uzavření kontroly, obsahuje hodnocení případně zjištěných porušení z hlediska rozsahu, závažnosti, trvalosti, opakování a úmyslu - předání na SZIF do 1 měsíce po ukončení kontroly</a:t>
            </a:r>
          </a:p>
          <a:p>
            <a:pPr algn="just"/>
            <a:r>
              <a:rPr lang="cs-CZ" altLang="en-US" dirty="0" smtClean="0"/>
              <a:t>Zmaření kontroly - </a:t>
            </a:r>
            <a:r>
              <a:rPr lang="cs-CZ" altLang="en-US" dirty="0"/>
              <a:t>p</a:t>
            </a:r>
            <a:r>
              <a:rPr lang="en-US" dirty="0" err="1" smtClean="0"/>
              <a:t>okud</a:t>
            </a:r>
            <a:r>
              <a:rPr lang="en-US" dirty="0" smtClean="0"/>
              <a:t> </a:t>
            </a:r>
            <a:r>
              <a:rPr lang="en-US" dirty="0" err="1"/>
              <a:t>kontrolovaný</a:t>
            </a:r>
            <a:r>
              <a:rPr lang="en-US" dirty="0"/>
              <a:t> </a:t>
            </a:r>
            <a:r>
              <a:rPr lang="en-US" dirty="0" err="1"/>
              <a:t>subjekt</a:t>
            </a:r>
            <a:r>
              <a:rPr lang="en-US" dirty="0"/>
              <a:t> </a:t>
            </a:r>
            <a:r>
              <a:rPr lang="en-US" dirty="0" err="1"/>
              <a:t>neumožní</a:t>
            </a:r>
            <a:r>
              <a:rPr lang="en-US" dirty="0"/>
              <a:t> </a:t>
            </a:r>
            <a:r>
              <a:rPr lang="en-US" dirty="0" err="1"/>
              <a:t>provést</a:t>
            </a:r>
            <a:r>
              <a:rPr lang="en-US" dirty="0"/>
              <a:t> </a:t>
            </a:r>
            <a:r>
              <a:rPr lang="en-US" dirty="0" err="1"/>
              <a:t>kontrolu</a:t>
            </a:r>
            <a:r>
              <a:rPr lang="en-US" dirty="0"/>
              <a:t>, </a:t>
            </a:r>
            <a:r>
              <a:rPr lang="en-US" dirty="0" err="1"/>
              <a:t>například</a:t>
            </a:r>
            <a:r>
              <a:rPr lang="en-US" dirty="0"/>
              <a:t> </a:t>
            </a:r>
            <a:r>
              <a:rPr lang="en-US" dirty="0" err="1"/>
              <a:t>nevpuštěním</a:t>
            </a:r>
            <a:r>
              <a:rPr lang="en-US" dirty="0"/>
              <a:t> </a:t>
            </a:r>
            <a:r>
              <a:rPr lang="en-US" dirty="0" err="1"/>
              <a:t>kontrolního</a:t>
            </a:r>
            <a:r>
              <a:rPr lang="en-US" dirty="0"/>
              <a:t> </a:t>
            </a:r>
            <a:r>
              <a:rPr lang="en-US" dirty="0" err="1"/>
              <a:t>orgánu</a:t>
            </a:r>
            <a:r>
              <a:rPr lang="en-US" dirty="0"/>
              <a:t> do </a:t>
            </a:r>
            <a:r>
              <a:rPr lang="en-US" dirty="0" err="1"/>
              <a:t>kontrolovaných</a:t>
            </a:r>
            <a:r>
              <a:rPr lang="en-US" dirty="0"/>
              <a:t> </a:t>
            </a:r>
            <a:r>
              <a:rPr lang="en-US" dirty="0" err="1"/>
              <a:t>objektů</a:t>
            </a:r>
            <a:r>
              <a:rPr lang="en-US" dirty="0"/>
              <a:t>, </a:t>
            </a:r>
            <a:r>
              <a:rPr lang="en-US" b="1" dirty="0" err="1"/>
              <a:t>kontrola</a:t>
            </a:r>
            <a:r>
              <a:rPr lang="en-US" b="1" dirty="0"/>
              <a:t> je </a:t>
            </a:r>
            <a:r>
              <a:rPr lang="en-US" b="1" dirty="0" err="1"/>
              <a:t>považována</a:t>
            </a:r>
            <a:r>
              <a:rPr lang="en-US" b="1" dirty="0"/>
              <a:t> </a:t>
            </a:r>
            <a:r>
              <a:rPr lang="en-US" b="1" dirty="0" err="1"/>
              <a:t>za</a:t>
            </a:r>
            <a:r>
              <a:rPr lang="en-US" b="1" dirty="0"/>
              <a:t> </a:t>
            </a:r>
            <a:r>
              <a:rPr lang="en-US" b="1" dirty="0" err="1"/>
              <a:t>zmařenou</a:t>
            </a:r>
            <a:r>
              <a:rPr lang="en-US" b="1" dirty="0"/>
              <a:t> </a:t>
            </a:r>
            <a:r>
              <a:rPr lang="en-US" dirty="0"/>
              <a:t>a </a:t>
            </a:r>
            <a:r>
              <a:rPr lang="en-US" dirty="0" err="1"/>
              <a:t>podpora</a:t>
            </a:r>
            <a:r>
              <a:rPr lang="en-US" dirty="0"/>
              <a:t> se </a:t>
            </a:r>
            <a:r>
              <a:rPr lang="en-US" dirty="0" err="1"/>
              <a:t>neposkytne</a:t>
            </a:r>
            <a:r>
              <a:rPr lang="en-US" dirty="0"/>
              <a:t>. </a:t>
            </a:r>
            <a:endParaRPr lang="cs-CZ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697448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023" y="-171400"/>
            <a:ext cx="8229600" cy="1143000"/>
          </a:xfrm>
        </p:spPr>
        <p:txBody>
          <a:bodyPr>
            <a:normAutofit/>
          </a:bodyPr>
          <a:lstStyle/>
          <a:p>
            <a:r>
              <a:rPr lang="cs-CZ" altLang="en-US" u="sng" dirty="0" err="1" smtClean="0"/>
              <a:t>Cross-compliance</a:t>
            </a:r>
            <a:r>
              <a:rPr lang="cs-CZ" altLang="en-US" u="sng" dirty="0" smtClean="0"/>
              <a:t/>
            </a:r>
            <a:br>
              <a:rPr lang="cs-CZ" altLang="en-US" u="sng" dirty="0" smtClean="0"/>
            </a:br>
            <a:r>
              <a:rPr lang="cs-CZ" altLang="en-US" sz="2200" u="sng" dirty="0" smtClean="0"/>
              <a:t>(kontrola podmíněnosti)</a:t>
            </a:r>
            <a:endParaRPr lang="en-US" sz="2200" dirty="0"/>
          </a:p>
        </p:txBody>
      </p:sp>
      <p:sp>
        <p:nvSpPr>
          <p:cNvPr id="4" name="Obdélník 3"/>
          <p:cNvSpPr/>
          <p:nvPr/>
        </p:nvSpPr>
        <p:spPr>
          <a:xfrm>
            <a:off x="179512" y="1196752"/>
            <a:ext cx="8712968" cy="58292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dirty="0" err="1" smtClean="0"/>
              <a:t>P</a:t>
            </a:r>
            <a:r>
              <a:rPr lang="en-US" sz="1600" dirty="0" err="1" smtClean="0"/>
              <a:t>lnění</a:t>
            </a:r>
            <a:r>
              <a:rPr lang="en-US" sz="1600" dirty="0" smtClean="0"/>
              <a:t> </a:t>
            </a:r>
            <a:r>
              <a:rPr lang="en-US" sz="1600" dirty="0" err="1"/>
              <a:t>vybraných</a:t>
            </a:r>
            <a:r>
              <a:rPr lang="cs-CZ" sz="1600" dirty="0"/>
              <a:t> </a:t>
            </a:r>
            <a:r>
              <a:rPr lang="en-US" sz="1600" dirty="0" err="1"/>
              <a:t>požadavků</a:t>
            </a:r>
            <a:r>
              <a:rPr lang="en-US" sz="1600" dirty="0"/>
              <a:t> </a:t>
            </a:r>
            <a:r>
              <a:rPr lang="en-US" sz="1600" dirty="0" err="1"/>
              <a:t>podmíněné</a:t>
            </a:r>
            <a:r>
              <a:rPr lang="en-US" sz="1600" dirty="0"/>
              <a:t> </a:t>
            </a:r>
            <a:r>
              <a:rPr lang="en-US" sz="1600" dirty="0" err="1"/>
              <a:t>poskytování</a:t>
            </a:r>
            <a:r>
              <a:rPr lang="en-US" sz="1600" dirty="0"/>
              <a:t> </a:t>
            </a:r>
            <a:r>
              <a:rPr lang="en-US" sz="1600" dirty="0" err="1"/>
              <a:t>stanovených</a:t>
            </a:r>
            <a:r>
              <a:rPr lang="cs-CZ" sz="1600" dirty="0"/>
              <a:t> </a:t>
            </a:r>
            <a:r>
              <a:rPr lang="en-US" sz="1600" dirty="0" err="1"/>
              <a:t>podpor</a:t>
            </a:r>
            <a:r>
              <a:rPr lang="en-US" sz="1600" dirty="0"/>
              <a:t>.</a:t>
            </a:r>
            <a:endParaRPr lang="cs-CZ" altLang="en-US" sz="1600" dirty="0"/>
          </a:p>
          <a:p>
            <a:pPr marL="342900" indent="-342900" algn="just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en-US" sz="1600" dirty="0" smtClean="0"/>
              <a:t>Od 1.1.2009 platí dodržování úplného systému stanovených  standardů CC = </a:t>
            </a:r>
            <a:r>
              <a:rPr lang="cs-CZ" altLang="en-US" sz="1600" u="sng" dirty="0" smtClean="0">
                <a:solidFill>
                  <a:schemeClr val="hlink"/>
                </a:solidFill>
              </a:rPr>
              <a:t>podmínka pro vyplácení                                                  přímých plateb</a:t>
            </a:r>
            <a:r>
              <a:rPr lang="cs-CZ" altLang="en-US" sz="1600" dirty="0" smtClean="0"/>
              <a:t> </a:t>
            </a:r>
          </a:p>
          <a:p>
            <a:pPr marL="342900" indent="-342900" algn="just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en-US" sz="1600" dirty="0" smtClean="0"/>
              <a:t>Principy CC aplikovaly již</a:t>
            </a:r>
          </a:p>
          <a:p>
            <a:pPr marL="171450" indent="-171450" algn="just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en-US" sz="1600" dirty="0" smtClean="0"/>
          </a:p>
          <a:p>
            <a:pPr marL="1200150" lvl="2" indent="-285750" algn="just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en-US" sz="1600" dirty="0"/>
              <a:t>Rakousko, Belgie, Dánsko, Německo, Irsko, Itálie, Lucembursko,</a:t>
            </a:r>
          </a:p>
          <a:p>
            <a:pPr marL="1200150" lvl="2" indent="-285750" algn="just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en-US" sz="1600" dirty="0" smtClean="0"/>
              <a:t>Portugalsko</a:t>
            </a:r>
            <a:r>
              <a:rPr lang="cs-CZ" altLang="en-US" sz="1600" dirty="0"/>
              <a:t>, Švédsko a VB (1.1.2005)</a:t>
            </a:r>
          </a:p>
          <a:p>
            <a:pPr marL="1200150" lvl="2" indent="-285750" algn="just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en-US" sz="1600" dirty="0"/>
              <a:t>Francie, Nizozemí, Španělsko, Finsko, Řecko (2006)</a:t>
            </a:r>
          </a:p>
          <a:p>
            <a:pPr marL="1200150" lvl="2" indent="-285750" algn="just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en-US" sz="1600" dirty="0"/>
              <a:t>Malta a Slovinsko (2007)</a:t>
            </a:r>
          </a:p>
          <a:p>
            <a:pPr marL="1200150" lvl="2" indent="-285750" algn="just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en-US" sz="1600" dirty="0"/>
              <a:t>Od roku 2009 ostatní členské státy</a:t>
            </a:r>
          </a:p>
          <a:p>
            <a:pPr marL="1085850" lvl="2" indent="-171450" algn="just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en-US" sz="1600" dirty="0" smtClean="0"/>
          </a:p>
          <a:p>
            <a:pPr marL="342900" indent="-342900" algn="just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en-US" sz="1600" dirty="0" smtClean="0"/>
              <a:t>Od roku 2013 jednotná platba na podnik (</a:t>
            </a:r>
            <a:r>
              <a:rPr lang="cs-CZ" altLang="en-US" sz="1600" b="1" dirty="0" smtClean="0"/>
              <a:t>SPS </a:t>
            </a:r>
            <a:r>
              <a:rPr lang="cs-CZ" altLang="en-US" sz="1600" dirty="0" smtClean="0"/>
              <a:t>-</a:t>
            </a:r>
            <a:r>
              <a:rPr lang="cs-CZ" altLang="en-US" sz="1600" i="1" dirty="0" smtClean="0"/>
              <a:t>single </a:t>
            </a:r>
            <a:r>
              <a:rPr lang="cs-CZ" altLang="en-US" sz="1600" i="1" dirty="0" err="1" smtClean="0"/>
              <a:t>payment</a:t>
            </a:r>
            <a:r>
              <a:rPr lang="cs-CZ" altLang="en-US" sz="1600" i="1" dirty="0" smtClean="0"/>
              <a:t> </a:t>
            </a:r>
            <a:r>
              <a:rPr lang="cs-CZ" altLang="en-US" sz="1600" i="1" dirty="0" err="1" smtClean="0"/>
              <a:t>scheme</a:t>
            </a:r>
            <a:r>
              <a:rPr lang="cs-CZ" altLang="en-US" sz="1600" dirty="0" smtClean="0"/>
              <a:t>) postupně nahrazuje jednotnou platbu na plochu (</a:t>
            </a:r>
            <a:r>
              <a:rPr lang="cs-CZ" altLang="en-US" sz="1600" b="1" dirty="0" smtClean="0"/>
              <a:t>SAPS </a:t>
            </a:r>
            <a:r>
              <a:rPr lang="cs-CZ" altLang="en-US" sz="1600" dirty="0" smtClean="0"/>
              <a:t>-</a:t>
            </a:r>
            <a:r>
              <a:rPr lang="cs-CZ" altLang="en-US" sz="1600" i="1" dirty="0" smtClean="0"/>
              <a:t>single area </a:t>
            </a:r>
            <a:r>
              <a:rPr lang="cs-CZ" altLang="en-US" sz="1600" i="1" dirty="0" err="1" smtClean="0"/>
              <a:t>payment</a:t>
            </a:r>
            <a:r>
              <a:rPr lang="cs-CZ" altLang="en-US" sz="1600" i="1" dirty="0" smtClean="0"/>
              <a:t> </a:t>
            </a:r>
            <a:r>
              <a:rPr lang="cs-CZ" altLang="en-US" sz="1600" i="1" dirty="0" err="1" smtClean="0"/>
              <a:t>scheme</a:t>
            </a:r>
            <a:r>
              <a:rPr lang="cs-CZ" altLang="en-US" sz="1600" dirty="0" smtClean="0"/>
              <a:t>) u většiny typu dotací</a:t>
            </a:r>
          </a:p>
          <a:p>
            <a:pPr algn="just">
              <a:lnSpc>
                <a:spcPct val="80000"/>
              </a:lnSpc>
            </a:pPr>
            <a:endParaRPr lang="cs-CZ" altLang="en-US" sz="1600" dirty="0" smtClean="0"/>
          </a:p>
          <a:p>
            <a:pPr marL="342900" indent="-342900" algn="just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en-US" sz="1600" dirty="0" smtClean="0"/>
              <a:t>Systém CC  se platí nejenom pro vyplácení přímých plateb, ale i pro vyplácení podpor v rámci Evropského zemědělského fondu pro rozvoj venkova (EAFRD)</a:t>
            </a:r>
          </a:p>
          <a:p>
            <a:r>
              <a:rPr lang="cs-CZ" altLang="en-US" sz="1600" dirty="0" smtClean="0"/>
              <a:t>Od roku 2015 </a:t>
            </a:r>
          </a:p>
          <a:p>
            <a:r>
              <a:rPr lang="cs-CZ" sz="1600" dirty="0" smtClean="0"/>
              <a:t>Přímé platby</a:t>
            </a:r>
            <a:endParaRPr lang="en-US" sz="1600" dirty="0"/>
          </a:p>
          <a:p>
            <a:r>
              <a:rPr lang="cs-CZ" sz="1600" dirty="0" smtClean="0"/>
              <a:t>a) </a:t>
            </a:r>
            <a:r>
              <a:rPr lang="en-US" sz="1600" dirty="0" err="1" smtClean="0"/>
              <a:t>jednotnou</a:t>
            </a:r>
            <a:r>
              <a:rPr lang="en-US" sz="1600" dirty="0" smtClean="0"/>
              <a:t> </a:t>
            </a:r>
            <a:r>
              <a:rPr lang="en-US" sz="1600" dirty="0" err="1"/>
              <a:t>platbu</a:t>
            </a:r>
            <a:r>
              <a:rPr lang="en-US" sz="1600" dirty="0"/>
              <a:t> </a:t>
            </a:r>
            <a:r>
              <a:rPr lang="en-US" sz="1600" dirty="0" err="1"/>
              <a:t>na</a:t>
            </a:r>
            <a:r>
              <a:rPr lang="en-US" sz="1600" dirty="0"/>
              <a:t> </a:t>
            </a:r>
            <a:r>
              <a:rPr lang="en-US" sz="1600" dirty="0" err="1"/>
              <a:t>plochu</a:t>
            </a:r>
            <a:r>
              <a:rPr lang="en-US" sz="1600" dirty="0"/>
              <a:t> </a:t>
            </a:r>
            <a:r>
              <a:rPr lang="en-US" sz="1600" dirty="0" err="1"/>
              <a:t>zemědělské</a:t>
            </a:r>
            <a:r>
              <a:rPr lang="en-US" sz="1600" dirty="0"/>
              <a:t> </a:t>
            </a:r>
            <a:r>
              <a:rPr lang="en-US" sz="1600" dirty="0" err="1"/>
              <a:t>půdy</a:t>
            </a:r>
            <a:r>
              <a:rPr lang="en-US" sz="1600" dirty="0"/>
              <a:t>, </a:t>
            </a:r>
          </a:p>
          <a:p>
            <a:r>
              <a:rPr lang="en-US" sz="1600" dirty="0"/>
              <a:t>b) </a:t>
            </a:r>
            <a:r>
              <a:rPr lang="en-US" sz="1600" dirty="0" err="1"/>
              <a:t>platbu</a:t>
            </a:r>
            <a:r>
              <a:rPr lang="en-US" sz="1600" dirty="0"/>
              <a:t> pro </a:t>
            </a:r>
            <a:r>
              <a:rPr lang="en-US" sz="1600" dirty="0" err="1"/>
              <a:t>zemědělce</a:t>
            </a:r>
            <a:r>
              <a:rPr lang="en-US" sz="1600" dirty="0"/>
              <a:t> </a:t>
            </a:r>
            <a:r>
              <a:rPr lang="en-US" sz="1600" dirty="0" err="1"/>
              <a:t>dodržující</a:t>
            </a:r>
            <a:r>
              <a:rPr lang="en-US" sz="1600" dirty="0"/>
              <a:t> </a:t>
            </a:r>
            <a:r>
              <a:rPr lang="en-US" sz="1600" dirty="0" err="1"/>
              <a:t>zemědělské</a:t>
            </a:r>
            <a:r>
              <a:rPr lang="en-US" sz="1600" dirty="0"/>
              <a:t> </a:t>
            </a:r>
            <a:r>
              <a:rPr lang="en-US" sz="1600" dirty="0" err="1"/>
              <a:t>postupy</a:t>
            </a:r>
            <a:r>
              <a:rPr lang="en-US" sz="1600" dirty="0"/>
              <a:t> </a:t>
            </a:r>
            <a:r>
              <a:rPr lang="en-US" sz="1600" dirty="0" err="1"/>
              <a:t>příznivé</a:t>
            </a:r>
            <a:r>
              <a:rPr lang="en-US" sz="1600" dirty="0"/>
              <a:t> pro </a:t>
            </a:r>
            <a:r>
              <a:rPr lang="en-US" sz="1600" dirty="0" err="1"/>
              <a:t>klima</a:t>
            </a:r>
            <a:r>
              <a:rPr lang="en-US" sz="1600" dirty="0"/>
              <a:t> a </a:t>
            </a:r>
            <a:r>
              <a:rPr lang="en-US" sz="1600" dirty="0" err="1"/>
              <a:t>životní</a:t>
            </a:r>
            <a:r>
              <a:rPr lang="en-US" sz="1600" dirty="0"/>
              <a:t> </a:t>
            </a:r>
            <a:r>
              <a:rPr lang="en-US" sz="1600" dirty="0" err="1"/>
              <a:t>prostředí</a:t>
            </a:r>
            <a:r>
              <a:rPr lang="en-US" sz="1600" dirty="0"/>
              <a:t>, </a:t>
            </a:r>
          </a:p>
          <a:p>
            <a:r>
              <a:rPr lang="pl-PL" sz="1600" dirty="0"/>
              <a:t>c) dobrovolnou podporu vázanou na produkci a </a:t>
            </a:r>
          </a:p>
          <a:p>
            <a:r>
              <a:rPr lang="en-US" sz="1600" dirty="0"/>
              <a:t>d) </a:t>
            </a:r>
            <a:r>
              <a:rPr lang="en-US" sz="1600" dirty="0" err="1"/>
              <a:t>platbu</a:t>
            </a:r>
            <a:r>
              <a:rPr lang="en-US" sz="1600" dirty="0"/>
              <a:t> pro </a:t>
            </a:r>
            <a:r>
              <a:rPr lang="en-US" sz="1600" dirty="0" err="1"/>
              <a:t>mladé</a:t>
            </a:r>
            <a:r>
              <a:rPr lang="en-US" sz="1600" dirty="0"/>
              <a:t> </a:t>
            </a:r>
            <a:r>
              <a:rPr lang="en-US" sz="1600" dirty="0" err="1"/>
              <a:t>zemědělce</a:t>
            </a:r>
            <a:r>
              <a:rPr lang="en-US" sz="1600" dirty="0"/>
              <a:t>, </a:t>
            </a:r>
            <a:endParaRPr lang="cs-CZ" sz="1600" dirty="0" smtClean="0"/>
          </a:p>
          <a:p>
            <a:r>
              <a:rPr lang="cs-CZ" sz="1600" dirty="0" err="1"/>
              <a:t>N</a:t>
            </a:r>
            <a:r>
              <a:rPr lang="en-US" sz="1600" dirty="0" err="1" smtClean="0"/>
              <a:t>ěkteré</a:t>
            </a:r>
            <a:r>
              <a:rPr lang="en-US" sz="1600" dirty="0" smtClean="0"/>
              <a:t> </a:t>
            </a:r>
            <a:r>
              <a:rPr lang="en-US" sz="1600" dirty="0" err="1"/>
              <a:t>podpory</a:t>
            </a:r>
            <a:r>
              <a:rPr lang="en-US" sz="1600" dirty="0"/>
              <a:t> </a:t>
            </a:r>
            <a:r>
              <a:rPr lang="en-US" sz="1600" dirty="0" err="1"/>
              <a:t>Programu</a:t>
            </a:r>
            <a:r>
              <a:rPr lang="en-US" sz="1600" dirty="0"/>
              <a:t> </a:t>
            </a:r>
            <a:r>
              <a:rPr lang="en-US" sz="1600" dirty="0" err="1"/>
              <a:t>rozvoje</a:t>
            </a:r>
            <a:r>
              <a:rPr lang="en-US" sz="1600" dirty="0"/>
              <a:t> </a:t>
            </a:r>
            <a:r>
              <a:rPr lang="en-US" sz="1600" dirty="0" err="1"/>
              <a:t>venkova</a:t>
            </a:r>
            <a:r>
              <a:rPr lang="en-US" sz="1600" dirty="0"/>
              <a:t> (PRV), </a:t>
            </a:r>
          </a:p>
          <a:p>
            <a:r>
              <a:rPr lang="cs-CZ" sz="1600" dirty="0" smtClean="0"/>
              <a:t>N</a:t>
            </a:r>
            <a:r>
              <a:rPr lang="en-US" sz="1600" dirty="0" err="1" smtClean="0"/>
              <a:t>ěkteré</a:t>
            </a:r>
            <a:r>
              <a:rPr lang="en-US" sz="1600" dirty="0" smtClean="0"/>
              <a:t> </a:t>
            </a:r>
            <a:r>
              <a:rPr lang="en-US" sz="1600" dirty="0" err="1"/>
              <a:t>podpory</a:t>
            </a:r>
            <a:r>
              <a:rPr lang="en-US" sz="1600" dirty="0"/>
              <a:t> v </a:t>
            </a:r>
            <a:r>
              <a:rPr lang="en-US" sz="1600" dirty="0" err="1"/>
              <a:t>rámci</a:t>
            </a:r>
            <a:r>
              <a:rPr lang="en-US" sz="1600" dirty="0"/>
              <a:t> </a:t>
            </a:r>
            <a:r>
              <a:rPr lang="en-US" sz="1600" dirty="0" err="1"/>
              <a:t>společné</a:t>
            </a:r>
            <a:r>
              <a:rPr lang="en-US" sz="1600" dirty="0"/>
              <a:t> </a:t>
            </a:r>
            <a:r>
              <a:rPr lang="en-US" sz="1600" dirty="0" err="1"/>
              <a:t>organizace</a:t>
            </a:r>
            <a:r>
              <a:rPr lang="en-US" sz="1600" dirty="0"/>
              <a:t> </a:t>
            </a:r>
            <a:r>
              <a:rPr lang="en-US" sz="1600" dirty="0" err="1"/>
              <a:t>trhu</a:t>
            </a:r>
            <a:r>
              <a:rPr lang="en-US" sz="1600" dirty="0"/>
              <a:t> s </a:t>
            </a:r>
            <a:r>
              <a:rPr lang="en-US" sz="1600" dirty="0" err="1"/>
              <a:t>vínem</a:t>
            </a:r>
            <a:r>
              <a:rPr lang="en-US" sz="1600" dirty="0"/>
              <a:t> (SOT).</a:t>
            </a:r>
          </a:p>
          <a:p>
            <a:pPr marL="342900" indent="-342900" algn="just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en-US" sz="2400" dirty="0" smtClean="0"/>
          </a:p>
          <a:p>
            <a:pPr>
              <a:lnSpc>
                <a:spcPct val="80000"/>
              </a:lnSpc>
            </a:pPr>
            <a:endParaRPr lang="cs-CZ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338111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en-US" b="1" dirty="0" err="1" smtClean="0"/>
              <a:t>Postup</a:t>
            </a:r>
            <a:r>
              <a:rPr lang="en-US" b="1" dirty="0" smtClean="0"/>
              <a:t> </a:t>
            </a:r>
            <a:r>
              <a:rPr lang="en-US" b="1" dirty="0" err="1" smtClean="0"/>
              <a:t>při</a:t>
            </a:r>
            <a:r>
              <a:rPr lang="en-US" b="1" dirty="0" smtClean="0"/>
              <a:t> </a:t>
            </a:r>
            <a:r>
              <a:rPr lang="en-US" b="1" dirty="0" err="1" smtClean="0"/>
              <a:t>hodnocení</a:t>
            </a:r>
            <a:r>
              <a:rPr lang="en-US" b="1" dirty="0" smtClean="0"/>
              <a:t> </a:t>
            </a:r>
            <a:r>
              <a:rPr lang="en-US" b="1" dirty="0" err="1" smtClean="0"/>
              <a:t>kontrol</a:t>
            </a:r>
            <a:r>
              <a:rPr lang="en-US" b="1" dirty="0" smtClean="0"/>
              <a:t> </a:t>
            </a:r>
            <a:r>
              <a:rPr lang="en-US" b="1" dirty="0" err="1" smtClean="0"/>
              <a:t>podmíněnosti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cs-CZ" dirty="0" smtClean="0"/>
              <a:t>Celkový výpočet snížení podpory probíhá v těchto 6 krocích:</a:t>
            </a:r>
          </a:p>
          <a:p>
            <a:pPr marL="0" indent="0" algn="just">
              <a:buNone/>
            </a:pPr>
            <a:endParaRPr lang="cs-CZ" dirty="0" smtClean="0"/>
          </a:p>
          <a:p>
            <a:pPr algn="just"/>
            <a:r>
              <a:rPr lang="cs-CZ" dirty="0" smtClean="0"/>
              <a:t>Bodové ohodnocení míry porušení kontrolovaných požadavků popř. standardů GAEC (provádí kontrolní organizace/SZIF)</a:t>
            </a:r>
          </a:p>
          <a:p>
            <a:pPr algn="just"/>
            <a:r>
              <a:rPr lang="cs-CZ" dirty="0" smtClean="0"/>
              <a:t>Stanovení celkové míry porušení za každý akt popř. standard GAEC (provádí SZIF)</a:t>
            </a:r>
          </a:p>
          <a:p>
            <a:pPr algn="just"/>
            <a:r>
              <a:rPr lang="cs-CZ" dirty="0" smtClean="0"/>
              <a:t>Převedení bodového ohodnocení na slovní – zanedbatelné, malé, střední, velké (provádí SZIF)</a:t>
            </a:r>
          </a:p>
          <a:p>
            <a:pPr algn="just"/>
            <a:r>
              <a:rPr lang="cs-CZ" dirty="0" smtClean="0"/>
              <a:t>Převedení slovního ohodnocení na </a:t>
            </a:r>
            <a:r>
              <a:rPr lang="cs-CZ" dirty="0" err="1" smtClean="0"/>
              <a:t>procentuelní</a:t>
            </a:r>
            <a:r>
              <a:rPr lang="cs-CZ" dirty="0" smtClean="0"/>
              <a:t> snížení (provádí SZIF)</a:t>
            </a:r>
          </a:p>
          <a:p>
            <a:pPr algn="just"/>
            <a:r>
              <a:rPr lang="cs-CZ" dirty="0" smtClean="0"/>
              <a:t>Stanovení souhrnného procentního snížení dotace za každou oblast řízení a oblast Dobrý zemědělský a environmentální stav (provádí SZIF)</a:t>
            </a:r>
          </a:p>
          <a:p>
            <a:pPr algn="just"/>
            <a:r>
              <a:rPr lang="cs-CZ" dirty="0" smtClean="0"/>
              <a:t>Součet souhrnných procentních snížení za všechny oblasti (provádí SZIF)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5828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Cíl/neshoda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en-US" sz="1600" dirty="0" smtClean="0">
                <a:latin typeface="+mj-lt"/>
              </a:rPr>
              <a:t>Cílem kontroly CC (nařízení č.796/2004 je potvrzení shody (</a:t>
            </a:r>
            <a:r>
              <a:rPr lang="cs-CZ" altLang="en-US" sz="1600" i="1" dirty="0" err="1" smtClean="0">
                <a:latin typeface="+mj-lt"/>
              </a:rPr>
              <a:t>compliance</a:t>
            </a:r>
            <a:r>
              <a:rPr lang="cs-CZ" altLang="en-US" sz="1600" dirty="0" smtClean="0">
                <a:latin typeface="+mj-lt"/>
              </a:rPr>
              <a:t>) nebo zjištění neshody (</a:t>
            </a:r>
            <a:r>
              <a:rPr lang="cs-CZ" altLang="en-US" sz="1600" i="1" dirty="0" smtClean="0">
                <a:latin typeface="+mj-lt"/>
              </a:rPr>
              <a:t>non-</a:t>
            </a:r>
            <a:r>
              <a:rPr lang="cs-CZ" altLang="en-US" sz="1600" i="1" dirty="0" err="1" smtClean="0">
                <a:latin typeface="+mj-lt"/>
              </a:rPr>
              <a:t>compliance</a:t>
            </a:r>
            <a:r>
              <a:rPr lang="cs-CZ" altLang="en-US" sz="1600" dirty="0" smtClean="0">
                <a:latin typeface="+mj-lt"/>
              </a:rPr>
              <a:t>) s požadavky a standardy </a:t>
            </a:r>
          </a:p>
          <a:p>
            <a:pPr marL="0" indent="0" algn="just">
              <a:lnSpc>
                <a:spcPct val="140000"/>
              </a:lnSpc>
              <a:buNone/>
            </a:pPr>
            <a:r>
              <a:rPr lang="cs-CZ" altLang="en-US" sz="1600" u="sng" dirty="0">
                <a:latin typeface="+mj-lt"/>
                <a:cs typeface="Arial" charset="0"/>
              </a:rPr>
              <a:t>N</a:t>
            </a:r>
            <a:r>
              <a:rPr lang="cs-CZ" altLang="en-US" sz="1600" u="sng" dirty="0" smtClean="0">
                <a:latin typeface="+mj-lt"/>
                <a:cs typeface="Arial" charset="0"/>
              </a:rPr>
              <a:t>edodržení požadavků je hodnoceno pomocí kritérií:</a:t>
            </a:r>
            <a:endParaRPr lang="cs-CZ" altLang="en-US" sz="1600" dirty="0" smtClean="0">
              <a:latin typeface="+mj-lt"/>
              <a:cs typeface="Arial" charset="0"/>
            </a:endParaRPr>
          </a:p>
          <a:p>
            <a:pPr algn="just">
              <a:lnSpc>
                <a:spcPct val="140000"/>
              </a:lnSpc>
              <a:buNone/>
            </a:pPr>
            <a:r>
              <a:rPr lang="cs-CZ" altLang="en-US" sz="1600" b="1" dirty="0" smtClean="0">
                <a:solidFill>
                  <a:srgbClr val="FF0000"/>
                </a:solidFill>
                <a:latin typeface="+mj-lt"/>
                <a:cs typeface="Arial" charset="0"/>
              </a:rPr>
              <a:t>	</a:t>
            </a:r>
            <a:r>
              <a:rPr lang="cs-CZ" altLang="en-US" sz="1600" b="1" u="sng" dirty="0" smtClean="0">
                <a:solidFill>
                  <a:srgbClr val="FF0000"/>
                </a:solidFill>
                <a:latin typeface="+mj-lt"/>
                <a:cs typeface="Arial" charset="0"/>
              </a:rPr>
              <a:t>ROZSAH</a:t>
            </a:r>
            <a:r>
              <a:rPr lang="cs-CZ" altLang="en-US" sz="1600" b="1" dirty="0" smtClean="0">
                <a:solidFill>
                  <a:srgbClr val="FF0000"/>
                </a:solidFill>
                <a:latin typeface="+mj-lt"/>
                <a:cs typeface="Arial" charset="0"/>
              </a:rPr>
              <a:t> </a:t>
            </a:r>
            <a:r>
              <a:rPr lang="cs-CZ" altLang="en-US" sz="1400" dirty="0" smtClean="0">
                <a:latin typeface="+mj-lt"/>
                <a:cs typeface="Arial" charset="0"/>
              </a:rPr>
              <a:t>(malý / střední / velký) – zhodnocení rozsahu porušení, ke kterému může dojí</a:t>
            </a:r>
            <a:r>
              <a:rPr lang="cs-CZ" altLang="en-US" sz="1400" dirty="0">
                <a:solidFill>
                  <a:srgbClr val="002060"/>
                </a:solidFill>
                <a:latin typeface="+mj-lt"/>
                <a:cs typeface="Arial" charset="0"/>
              </a:rPr>
              <a:t>t</a:t>
            </a:r>
            <a:endParaRPr lang="cs-CZ" altLang="en-US" sz="1400" dirty="0" smtClean="0">
              <a:solidFill>
                <a:srgbClr val="002060"/>
              </a:solidFill>
              <a:latin typeface="+mj-lt"/>
              <a:cs typeface="Arial" charset="0"/>
            </a:endParaRPr>
          </a:p>
          <a:p>
            <a:pPr algn="just">
              <a:lnSpc>
                <a:spcPct val="140000"/>
              </a:lnSpc>
              <a:buNone/>
            </a:pPr>
            <a:r>
              <a:rPr lang="cs-CZ" altLang="en-US" sz="1600" b="1" dirty="0" smtClean="0">
                <a:solidFill>
                  <a:srgbClr val="FF0000"/>
                </a:solidFill>
                <a:latin typeface="+mj-lt"/>
                <a:cs typeface="Arial" charset="0"/>
              </a:rPr>
              <a:t>	</a:t>
            </a:r>
            <a:r>
              <a:rPr lang="cs-CZ" altLang="en-US" sz="1600" b="1" u="sng" dirty="0" smtClean="0">
                <a:solidFill>
                  <a:srgbClr val="FF0000"/>
                </a:solidFill>
                <a:latin typeface="+mj-lt"/>
                <a:cs typeface="Arial" charset="0"/>
              </a:rPr>
              <a:t>ZÁVAŽNOST</a:t>
            </a:r>
            <a:r>
              <a:rPr lang="cs-CZ" altLang="en-US" sz="1600" b="1" dirty="0" smtClean="0">
                <a:solidFill>
                  <a:srgbClr val="FF0000"/>
                </a:solidFill>
                <a:latin typeface="+mj-lt"/>
                <a:cs typeface="Arial" charset="0"/>
              </a:rPr>
              <a:t> </a:t>
            </a:r>
            <a:r>
              <a:rPr lang="cs-CZ" altLang="en-US" sz="1400" dirty="0" smtClean="0">
                <a:latin typeface="+mj-lt"/>
                <a:cs typeface="Arial" charset="0"/>
              </a:rPr>
              <a:t>(malá / střední / velká) – hodnotí se stupeň porušení </a:t>
            </a:r>
          </a:p>
          <a:p>
            <a:pPr algn="just">
              <a:lnSpc>
                <a:spcPct val="140000"/>
              </a:lnSpc>
              <a:buNone/>
            </a:pPr>
            <a:r>
              <a:rPr lang="cs-CZ" altLang="en-US" sz="1600" b="1" dirty="0" smtClean="0">
                <a:solidFill>
                  <a:srgbClr val="FF0000"/>
                </a:solidFill>
                <a:latin typeface="+mj-lt"/>
                <a:cs typeface="Arial" charset="0"/>
              </a:rPr>
              <a:t>	</a:t>
            </a:r>
            <a:r>
              <a:rPr lang="cs-CZ" altLang="en-US" sz="1600" b="1" u="sng" dirty="0" smtClean="0">
                <a:solidFill>
                  <a:srgbClr val="FF0000"/>
                </a:solidFill>
                <a:latin typeface="+mj-lt"/>
                <a:cs typeface="Arial" charset="0"/>
              </a:rPr>
              <a:t>TRVALOST</a:t>
            </a:r>
            <a:r>
              <a:rPr lang="cs-CZ" altLang="en-US" sz="1600" b="1" dirty="0" smtClean="0">
                <a:solidFill>
                  <a:srgbClr val="FF0000"/>
                </a:solidFill>
                <a:latin typeface="+mj-lt"/>
                <a:cs typeface="Arial" charset="0"/>
              </a:rPr>
              <a:t> </a:t>
            </a:r>
            <a:r>
              <a:rPr lang="cs-CZ" altLang="en-US" sz="1400" dirty="0" smtClean="0">
                <a:latin typeface="+mj-lt"/>
                <a:cs typeface="Arial" charset="0"/>
              </a:rPr>
              <a:t>(ne / ano) – zjištěné porušení je možno napravit / porušením vznikla nenapravitelná škoda</a:t>
            </a:r>
          </a:p>
          <a:p>
            <a:pPr algn="just">
              <a:lnSpc>
                <a:spcPct val="140000"/>
              </a:lnSpc>
              <a:buNone/>
            </a:pPr>
            <a:r>
              <a:rPr lang="cs-CZ" altLang="en-US" sz="1600" b="1" u="sng" dirty="0" smtClean="0">
                <a:latin typeface="+mj-lt"/>
                <a:cs typeface="Arial" charset="0"/>
              </a:rPr>
              <a:t>Typy neshod: </a:t>
            </a:r>
            <a:endParaRPr lang="cs-CZ" altLang="en-US" sz="1600" b="1" u="sng" dirty="0" smtClean="0">
              <a:latin typeface="+mj-lt"/>
            </a:endParaRPr>
          </a:p>
          <a:p>
            <a:pPr algn="just">
              <a:lnSpc>
                <a:spcPct val="90000"/>
              </a:lnSpc>
            </a:pPr>
            <a:r>
              <a:rPr lang="cs-CZ" altLang="en-US" sz="1600" b="1" u="sng" dirty="0" smtClean="0">
                <a:latin typeface="+mj-lt"/>
              </a:rPr>
              <a:t>Opakovaná neshoda</a:t>
            </a:r>
            <a:r>
              <a:rPr lang="cs-CZ" altLang="en-US" sz="1600" u="sng" dirty="0" smtClean="0">
                <a:latin typeface="+mj-lt"/>
              </a:rPr>
              <a:t>  - </a:t>
            </a:r>
            <a:r>
              <a:rPr lang="cs-CZ" altLang="en-US" sz="1600" dirty="0" smtClean="0">
                <a:latin typeface="+mj-lt"/>
              </a:rPr>
              <a:t>neshoda se stejným požadavkem / standardem zjištěná více než jednou během tří po sobě jdoucích let, přičemž o předchozí neshodě byl žadatel informován</a:t>
            </a:r>
          </a:p>
          <a:p>
            <a:pPr algn="just">
              <a:lnSpc>
                <a:spcPct val="90000"/>
              </a:lnSpc>
            </a:pPr>
            <a:r>
              <a:rPr lang="cs-CZ" altLang="en-US" sz="1600" b="1" u="sng" dirty="0" smtClean="0">
                <a:latin typeface="+mj-lt"/>
              </a:rPr>
              <a:t>Rozsáhlá neshoda -</a:t>
            </a:r>
            <a:r>
              <a:rPr lang="cs-CZ" altLang="en-US" sz="1600" dirty="0" smtClean="0">
                <a:latin typeface="+mj-lt"/>
              </a:rPr>
              <a:t>zvažuje se zda dopady vzniklé neshody jsou dalekosáhlé / jsou omezeny pouze na podnik</a:t>
            </a:r>
          </a:p>
          <a:p>
            <a:pPr algn="just">
              <a:lnSpc>
                <a:spcPct val="90000"/>
              </a:lnSpc>
            </a:pPr>
            <a:r>
              <a:rPr lang="cs-CZ" altLang="en-US" sz="1600" b="1" u="sng" dirty="0" smtClean="0">
                <a:latin typeface="+mj-lt"/>
              </a:rPr>
              <a:t>Závažná neshoda - </a:t>
            </a:r>
            <a:r>
              <a:rPr lang="cs-CZ" altLang="en-US" sz="1600" dirty="0" smtClean="0">
                <a:latin typeface="+mj-lt"/>
              </a:rPr>
              <a:t>zvažuje se důležitost a závažnost důsledků neshody ve srovnání s významem dotčeného požadavku x standardu</a:t>
            </a:r>
            <a:endParaRPr lang="cs-CZ" altLang="en-US" sz="1600" b="1" dirty="0" smtClean="0">
              <a:latin typeface="+mj-lt"/>
            </a:endParaRPr>
          </a:p>
          <a:p>
            <a:pPr algn="just">
              <a:lnSpc>
                <a:spcPct val="90000"/>
              </a:lnSpc>
            </a:pPr>
            <a:r>
              <a:rPr lang="cs-CZ" altLang="en-US" sz="1600" b="1" u="sng" dirty="0" smtClean="0">
                <a:latin typeface="+mj-lt"/>
              </a:rPr>
              <a:t>Dlouhodobá neshoda - </a:t>
            </a:r>
            <a:r>
              <a:rPr lang="cs-CZ" altLang="en-US" sz="1600" dirty="0" smtClean="0">
                <a:latin typeface="+mj-lt"/>
              </a:rPr>
              <a:t>dle doby trvání, po kterou působí účinky nedodržení a nesplnění požadavku x standardu</a:t>
            </a:r>
          </a:p>
          <a:p>
            <a:endParaRPr lang="en-US" sz="1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04671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Sankce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cs-CZ" altLang="en-US" dirty="0" smtClean="0"/>
          </a:p>
          <a:p>
            <a:endParaRPr lang="en-US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971600" y="1412777"/>
            <a:ext cx="1440160" cy="72008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cs-CZ" altLang="en-US" b="1" dirty="0">
              <a:solidFill>
                <a:srgbClr val="003399"/>
              </a:solidFill>
            </a:endParaRPr>
          </a:p>
          <a:p>
            <a:pPr>
              <a:spcBef>
                <a:spcPct val="20000"/>
              </a:spcBef>
            </a:pPr>
            <a:r>
              <a:rPr lang="cs-CZ" altLang="en-US" sz="3200" b="1" dirty="0" smtClean="0">
                <a:solidFill>
                  <a:srgbClr val="003399"/>
                </a:solidFill>
              </a:rPr>
              <a:t>SZIF</a:t>
            </a:r>
            <a:endParaRPr lang="cs-CZ" altLang="en-US" sz="3200" b="1" dirty="0">
              <a:solidFill>
                <a:srgbClr val="003399"/>
              </a:solidFill>
            </a:endParaRPr>
          </a:p>
          <a:p>
            <a:endParaRPr lang="cs-CZ" altLang="en-US" dirty="0"/>
          </a:p>
        </p:txBody>
      </p:sp>
      <p:sp>
        <p:nvSpPr>
          <p:cNvPr id="6" name="AutoShape 5"/>
          <p:cNvSpPr>
            <a:spLocks noChangeArrowheads="1"/>
          </p:cNvSpPr>
          <p:nvPr/>
        </p:nvSpPr>
        <p:spPr bwMode="auto">
          <a:xfrm>
            <a:off x="969616" y="4653136"/>
            <a:ext cx="1944688" cy="15113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altLang="en-US" b="1" dirty="0">
                <a:solidFill>
                  <a:schemeClr val="accent2"/>
                </a:solidFill>
              </a:rPr>
              <a:t>PRAVIDLA </a:t>
            </a:r>
          </a:p>
          <a:p>
            <a:r>
              <a:rPr lang="cs-CZ" altLang="en-US" b="1" dirty="0">
                <a:solidFill>
                  <a:schemeClr val="accent2"/>
                </a:solidFill>
              </a:rPr>
              <a:t>PRO KRÁCENÍ</a:t>
            </a:r>
          </a:p>
          <a:p>
            <a:r>
              <a:rPr lang="cs-CZ" altLang="en-US" b="1" dirty="0">
                <a:solidFill>
                  <a:schemeClr val="accent2"/>
                </a:solidFill>
              </a:rPr>
              <a:t>(neshody a </a:t>
            </a:r>
          </a:p>
          <a:p>
            <a:r>
              <a:rPr lang="cs-CZ" altLang="en-US" b="1" dirty="0">
                <a:solidFill>
                  <a:schemeClr val="accent2"/>
                </a:solidFill>
              </a:rPr>
              <a:t>oblasti)</a:t>
            </a:r>
          </a:p>
        </p:txBody>
      </p:sp>
      <p:sp>
        <p:nvSpPr>
          <p:cNvPr id="7" name="Šipka dolů 6"/>
          <p:cNvSpPr/>
          <p:nvPr/>
        </p:nvSpPr>
        <p:spPr>
          <a:xfrm>
            <a:off x="1457328" y="2492896"/>
            <a:ext cx="484632" cy="4892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910067" y="3087180"/>
            <a:ext cx="7920880" cy="72008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cs-CZ" altLang="en-US" b="1" dirty="0">
              <a:solidFill>
                <a:srgbClr val="003399"/>
              </a:solidFill>
            </a:endParaRPr>
          </a:p>
          <a:p>
            <a:pPr>
              <a:spcBef>
                <a:spcPct val="20000"/>
              </a:spcBef>
            </a:pPr>
            <a:r>
              <a:rPr lang="cs-CZ" altLang="en-US" b="1" dirty="0">
                <a:solidFill>
                  <a:srgbClr val="003399"/>
                </a:solidFill>
              </a:rPr>
              <a:t>Sankce (zamítnutí / krácení plateb) se uplatňují v případě, </a:t>
            </a:r>
            <a:r>
              <a:rPr lang="cs-CZ" altLang="en-US" b="1" dirty="0" smtClean="0">
                <a:solidFill>
                  <a:srgbClr val="003399"/>
                </a:solidFill>
              </a:rPr>
              <a:t>že </a:t>
            </a:r>
            <a:r>
              <a:rPr lang="cs-CZ" altLang="en-US" b="1" dirty="0">
                <a:solidFill>
                  <a:srgbClr val="003399"/>
                </a:solidFill>
              </a:rPr>
              <a:t>je nalezena neshoda.</a:t>
            </a:r>
          </a:p>
          <a:p>
            <a:endParaRPr lang="cs-CZ" altLang="en-US" dirty="0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4139951" y="1412777"/>
            <a:ext cx="4690995" cy="72008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cs-CZ" altLang="en-US" b="1" dirty="0">
              <a:solidFill>
                <a:srgbClr val="003399"/>
              </a:solidFill>
            </a:endParaRPr>
          </a:p>
          <a:p>
            <a:r>
              <a:rPr lang="cs-CZ" altLang="en-US" sz="2000" dirty="0" smtClean="0">
                <a:solidFill>
                  <a:srgbClr val="002060"/>
                </a:solidFill>
              </a:rPr>
              <a:t>Kontrolní zpráva z např.  ÚKZÚZ, SVS, SZPI </a:t>
            </a:r>
            <a:endParaRPr lang="cs-CZ" altLang="en-US" sz="2000" dirty="0">
              <a:solidFill>
                <a:srgbClr val="002060"/>
              </a:solidFill>
            </a:endParaRPr>
          </a:p>
        </p:txBody>
      </p:sp>
      <p:sp>
        <p:nvSpPr>
          <p:cNvPr id="11" name="Šipka dolů 10"/>
          <p:cNvSpPr/>
          <p:nvPr/>
        </p:nvSpPr>
        <p:spPr>
          <a:xfrm rot="5400000">
            <a:off x="3062118" y="1539965"/>
            <a:ext cx="484632" cy="4892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4150997" y="4658449"/>
            <a:ext cx="4679950" cy="360363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altLang="en-US" b="1" dirty="0">
                <a:solidFill>
                  <a:schemeClr val="accent2"/>
                </a:solidFill>
              </a:rPr>
              <a:t>1 – </a:t>
            </a:r>
            <a:r>
              <a:rPr lang="cs-CZ" altLang="en-US" b="1" dirty="0">
                <a:solidFill>
                  <a:srgbClr val="FF0000"/>
                </a:solidFill>
              </a:rPr>
              <a:t>3</a:t>
            </a:r>
            <a:r>
              <a:rPr lang="cs-CZ" altLang="en-US" b="1" dirty="0">
                <a:solidFill>
                  <a:schemeClr val="accent2"/>
                </a:solidFill>
              </a:rPr>
              <a:t> – 5 % při neúmyslném porušení</a:t>
            </a:r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4150997" y="5228604"/>
            <a:ext cx="4679950" cy="360363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altLang="en-US" b="1">
                <a:solidFill>
                  <a:schemeClr val="accent2"/>
                </a:solidFill>
              </a:rPr>
              <a:t>x3 (až 15%) při opakovaném porušení</a:t>
            </a:r>
          </a:p>
        </p:txBody>
      </p:sp>
      <p:sp>
        <p:nvSpPr>
          <p:cNvPr id="14" name="Rectangle 8"/>
          <p:cNvSpPr>
            <a:spLocks noChangeArrowheads="1"/>
          </p:cNvSpPr>
          <p:nvPr/>
        </p:nvSpPr>
        <p:spPr bwMode="auto">
          <a:xfrm>
            <a:off x="4150997" y="5804073"/>
            <a:ext cx="4679950" cy="360363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altLang="en-US" b="1">
                <a:solidFill>
                  <a:schemeClr val="accent2"/>
                </a:solidFill>
              </a:rPr>
              <a:t>15 – </a:t>
            </a:r>
            <a:r>
              <a:rPr lang="cs-CZ" altLang="en-US" b="1">
                <a:solidFill>
                  <a:srgbClr val="FF0000"/>
                </a:solidFill>
              </a:rPr>
              <a:t>20</a:t>
            </a:r>
            <a:r>
              <a:rPr lang="cs-CZ" altLang="en-US" b="1">
                <a:solidFill>
                  <a:schemeClr val="accent2"/>
                </a:solidFill>
              </a:rPr>
              <a:t> – 100 % při úmyslném porušení</a:t>
            </a:r>
          </a:p>
        </p:txBody>
      </p:sp>
      <p:sp>
        <p:nvSpPr>
          <p:cNvPr id="15" name="AutoShape 9"/>
          <p:cNvSpPr>
            <a:spLocks noChangeArrowheads="1"/>
          </p:cNvSpPr>
          <p:nvPr/>
        </p:nvSpPr>
        <p:spPr bwMode="auto">
          <a:xfrm>
            <a:off x="3154542" y="5294486"/>
            <a:ext cx="788988" cy="228600"/>
          </a:xfrm>
          <a:prstGeom prst="rightArrow">
            <a:avLst>
              <a:gd name="adj1" fmla="val 50000"/>
              <a:gd name="adj2" fmla="val 8628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900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b="1" dirty="0" smtClean="0"/>
              <a:t>D</a:t>
            </a:r>
            <a:r>
              <a:rPr lang="en-US" sz="3200" b="1" dirty="0" err="1" smtClean="0"/>
              <a:t>opad</a:t>
            </a:r>
            <a:r>
              <a:rPr lang="en-US" sz="3200" b="1" dirty="0" smtClean="0"/>
              <a:t> </a:t>
            </a:r>
            <a:r>
              <a:rPr lang="en-US" sz="3200" b="1" dirty="0" err="1"/>
              <a:t>porušení</a:t>
            </a:r>
            <a:r>
              <a:rPr lang="en-US" sz="3200" b="1" dirty="0"/>
              <a:t> </a:t>
            </a:r>
            <a:r>
              <a:rPr lang="en-US" sz="3200" b="1" dirty="0" err="1"/>
              <a:t>kontrol</a:t>
            </a:r>
            <a:r>
              <a:rPr lang="en-US" sz="3200" b="1" dirty="0"/>
              <a:t> </a:t>
            </a:r>
            <a:r>
              <a:rPr lang="en-US" sz="3200" b="1" dirty="0" err="1" smtClean="0"/>
              <a:t>podmíněnosti</a:t>
            </a:r>
            <a:r>
              <a:rPr lang="cs-CZ" sz="3200" b="1" dirty="0" smtClean="0"/>
              <a:t> </a:t>
            </a:r>
            <a:r>
              <a:rPr lang="en-US" sz="3200" b="1" dirty="0" smtClean="0"/>
              <a:t>do </a:t>
            </a:r>
            <a:r>
              <a:rPr lang="en-US" sz="3200" b="1" dirty="0" err="1" smtClean="0"/>
              <a:t>jednotlivých</a:t>
            </a:r>
            <a:r>
              <a:rPr lang="cs-CZ" sz="3200" b="1" dirty="0" smtClean="0"/>
              <a:t> </a:t>
            </a:r>
            <a:r>
              <a:rPr lang="en-US" sz="3200" b="1" dirty="0" err="1" smtClean="0"/>
              <a:t>skupin</a:t>
            </a:r>
            <a:r>
              <a:rPr lang="cs-CZ" sz="3200" b="1" dirty="0" smtClean="0"/>
              <a:t> </a:t>
            </a:r>
            <a:r>
              <a:rPr lang="en-US" sz="3200" b="1" dirty="0" err="1" smtClean="0"/>
              <a:t>podpor</a:t>
            </a:r>
            <a:endParaRPr lang="en-US" sz="32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4357235"/>
              </p:ext>
            </p:extLst>
          </p:nvPr>
        </p:nvGraphicFramePr>
        <p:xfrm>
          <a:off x="395536" y="1628801"/>
          <a:ext cx="8229600" cy="16561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13368725"/>
              </p:ext>
            </p:extLst>
          </p:nvPr>
        </p:nvGraphicFramePr>
        <p:xfrm>
          <a:off x="467544" y="3068960"/>
          <a:ext cx="8229600" cy="16561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6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22304933"/>
              </p:ext>
            </p:extLst>
          </p:nvPr>
        </p:nvGraphicFramePr>
        <p:xfrm>
          <a:off x="395536" y="4437112"/>
          <a:ext cx="8229600" cy="16561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</p:spTree>
    <p:extLst>
      <p:ext uri="{BB962C8B-B14F-4D97-AF65-F5344CB8AC3E}">
        <p14:creationId xmlns:p14="http://schemas.microsoft.com/office/powerpoint/2010/main" val="2040254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0"/>
            <a:ext cx="8208912" cy="698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92675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515446" y="548680"/>
            <a:ext cx="7197725" cy="360363"/>
          </a:xfrm>
        </p:spPr>
        <p:txBody>
          <a:bodyPr>
            <a:noAutofit/>
          </a:bodyPr>
          <a:lstStyle/>
          <a:p>
            <a:pPr algn="l" eaLnBrk="1" hangingPunct="1"/>
            <a:r>
              <a:rPr lang="cs-CZ" altLang="en-US" sz="2800" b="1" dirty="0" smtClean="0"/>
              <a:t>Spolupráce v rámci </a:t>
            </a:r>
            <a:r>
              <a:rPr lang="cs-CZ" altLang="en-US" sz="2800" b="1" dirty="0" err="1" smtClean="0"/>
              <a:t>Cross</a:t>
            </a:r>
            <a:r>
              <a:rPr lang="cs-CZ" altLang="en-US" sz="2800" b="1" dirty="0" smtClean="0"/>
              <a:t> </a:t>
            </a:r>
            <a:r>
              <a:rPr lang="cs-CZ" altLang="en-US" sz="2800" b="1" dirty="0" err="1" smtClean="0"/>
              <a:t>compliance</a:t>
            </a:r>
            <a:r>
              <a:rPr lang="cs-CZ" altLang="en-US" sz="2800" b="1" dirty="0" smtClean="0"/>
              <a:t> - příklad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2517775"/>
            <a:ext cx="7056438" cy="3633788"/>
          </a:xfrm>
        </p:spPr>
        <p:txBody>
          <a:bodyPr/>
          <a:lstStyle/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cs-CZ" altLang="en-US" sz="2000" smtClean="0"/>
              <a:t>	</a:t>
            </a:r>
            <a:endParaRPr lang="cs-CZ" altLang="en-US" sz="1800" smtClean="0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1330325" y="2085975"/>
            <a:ext cx="7197725" cy="179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 sz="2400">
              <a:solidFill>
                <a:schemeClr val="tx2"/>
              </a:solidFill>
            </a:endParaRPr>
          </a:p>
        </p:txBody>
      </p:sp>
      <p:sp>
        <p:nvSpPr>
          <p:cNvPr id="14341" name="Rectangle 4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grpSp>
        <p:nvGrpSpPr>
          <p:cNvPr id="14342" name="Group 1"/>
          <p:cNvGrpSpPr>
            <a:grpSpLocks noChangeAspect="1"/>
          </p:cNvGrpSpPr>
          <p:nvPr/>
        </p:nvGrpSpPr>
        <p:grpSpPr bwMode="auto">
          <a:xfrm>
            <a:off x="0" y="1785938"/>
            <a:ext cx="9144000" cy="5072062"/>
            <a:chOff x="1424" y="838"/>
            <a:chExt cx="9000" cy="12535"/>
          </a:xfrm>
        </p:grpSpPr>
        <p:sp>
          <p:nvSpPr>
            <p:cNvPr id="14343" name="AutoShape 47"/>
            <p:cNvSpPr>
              <a:spLocks noChangeAspect="1" noChangeArrowheads="1" noTextEdit="1"/>
            </p:cNvSpPr>
            <p:nvPr/>
          </p:nvSpPr>
          <p:spPr bwMode="auto">
            <a:xfrm>
              <a:off x="1424" y="838"/>
              <a:ext cx="9000" cy="125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cxnSp>
          <p:nvCxnSpPr>
            <p:cNvPr id="14344" name="AutoShape 46"/>
            <p:cNvCxnSpPr>
              <a:cxnSpLocks noChangeShapeType="1"/>
            </p:cNvCxnSpPr>
            <p:nvPr/>
          </p:nvCxnSpPr>
          <p:spPr bwMode="auto">
            <a:xfrm rot="5400000" flipH="1">
              <a:off x="5406" y="2060"/>
              <a:ext cx="1184" cy="2443"/>
            </a:xfrm>
            <a:prstGeom prst="curvedConnector3">
              <a:avLst>
                <a:gd name="adj1" fmla="val 51352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4345" name="Oval 45"/>
            <p:cNvSpPr>
              <a:spLocks noChangeArrowheads="1"/>
            </p:cNvSpPr>
            <p:nvPr/>
          </p:nvSpPr>
          <p:spPr bwMode="auto">
            <a:xfrm>
              <a:off x="2197" y="1078"/>
              <a:ext cx="2813" cy="1889"/>
            </a:xfrm>
            <a:prstGeom prst="ellipse">
              <a:avLst/>
            </a:prstGeom>
            <a:solidFill>
              <a:srgbClr val="92D050">
                <a:alpha val="41176"/>
              </a:srgb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altLang="en-US" sz="1100" dirty="0">
                  <a:ea typeface="Calibri" pitchFamily="34" charset="0"/>
                  <a:cs typeface="Times New Roman" pitchFamily="18" charset="0"/>
                </a:rPr>
                <a:t>MZE odbor 18120</a:t>
              </a:r>
              <a:endParaRPr lang="cs-CZ" altLang="en-US" sz="800" dirty="0">
                <a:ea typeface="Calibri" pitchFamily="34" charset="0"/>
                <a:cs typeface="Times New Roman" pitchFamily="18" charset="0"/>
              </a:endParaRPr>
            </a:p>
            <a:p>
              <a:pPr algn="ctr"/>
              <a:r>
                <a:rPr lang="cs-CZ" altLang="en-US" sz="1100" b="1" dirty="0">
                  <a:ea typeface="Calibri" pitchFamily="34" charset="0"/>
                  <a:cs typeface="Times New Roman" pitchFamily="18" charset="0"/>
                </a:rPr>
                <a:t>Příslušný orgán</a:t>
              </a:r>
              <a:r>
                <a:rPr lang="cs-CZ" altLang="en-US" sz="1100" dirty="0">
                  <a:ea typeface="Calibri" pitchFamily="34" charset="0"/>
                  <a:cs typeface="Times New Roman" pitchFamily="18" charset="0"/>
                </a:rPr>
                <a:t> ČR pro EZ</a:t>
              </a:r>
              <a:br>
                <a:rPr lang="cs-CZ" altLang="en-US" sz="1100" dirty="0">
                  <a:ea typeface="Calibri" pitchFamily="34" charset="0"/>
                  <a:cs typeface="Times New Roman" pitchFamily="18" charset="0"/>
                </a:rPr>
              </a:br>
              <a:r>
                <a:rPr lang="cs-CZ" altLang="en-US" sz="1100" dirty="0">
                  <a:ea typeface="Calibri" pitchFamily="34" charset="0"/>
                  <a:cs typeface="Times New Roman" pitchFamily="18" charset="0"/>
                </a:rPr>
                <a:t> dle NR (ES) č. 834/2007</a:t>
              </a:r>
              <a:endParaRPr lang="cs-CZ" altLang="en-US" dirty="0">
                <a:ea typeface="Calibri" pitchFamily="34" charset="0"/>
                <a:cs typeface="Times New Roman" pitchFamily="18" charset="0"/>
              </a:endParaRPr>
            </a:p>
          </p:txBody>
        </p:sp>
        <p:sp>
          <p:nvSpPr>
            <p:cNvPr id="14346" name="Oval 44"/>
            <p:cNvSpPr>
              <a:spLocks noChangeArrowheads="1"/>
            </p:cNvSpPr>
            <p:nvPr/>
          </p:nvSpPr>
          <p:spPr bwMode="auto">
            <a:xfrm>
              <a:off x="6691" y="3566"/>
              <a:ext cx="3100" cy="2745"/>
            </a:xfrm>
            <a:prstGeom prst="ellipse">
              <a:avLst/>
            </a:prstGeom>
            <a:solidFill>
              <a:srgbClr val="92D050">
                <a:alpha val="49019"/>
              </a:srgb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altLang="en-US" sz="1100">
                  <a:ea typeface="Calibri" pitchFamily="34" charset="0"/>
                  <a:cs typeface="Times New Roman" pitchFamily="18" charset="0"/>
                </a:rPr>
                <a:t>ÚKZÚZ</a:t>
              </a:r>
              <a:endParaRPr lang="cs-CZ" altLang="en-US" sz="800">
                <a:ea typeface="Calibri" pitchFamily="34" charset="0"/>
                <a:cs typeface="Times New Roman" pitchFamily="18" charset="0"/>
              </a:endParaRPr>
            </a:p>
            <a:p>
              <a:pPr algn="ctr"/>
              <a:r>
                <a:rPr lang="cs-CZ" altLang="en-US" sz="1100" b="1">
                  <a:ea typeface="Calibri" pitchFamily="34" charset="0"/>
                  <a:cs typeface="Times New Roman" pitchFamily="18" charset="0"/>
                </a:rPr>
                <a:t>Příslušný orgán pro úřední kontroly </a:t>
              </a:r>
              <a:r>
                <a:rPr lang="cs-CZ" altLang="en-US" sz="1100">
                  <a:ea typeface="Calibri" pitchFamily="34" charset="0"/>
                  <a:cs typeface="Times New Roman" pitchFamily="18" charset="0"/>
                </a:rPr>
                <a:t>dle</a:t>
              </a:r>
              <a:r>
                <a:rPr lang="cs-CZ" altLang="en-US" sz="1100" b="1">
                  <a:ea typeface="Calibri" pitchFamily="34" charset="0"/>
                  <a:cs typeface="Times New Roman" pitchFamily="18" charset="0"/>
                </a:rPr>
                <a:t> </a:t>
              </a:r>
              <a:endParaRPr lang="cs-CZ" altLang="en-US" sz="800">
                <a:ea typeface="Calibri" pitchFamily="34" charset="0"/>
                <a:cs typeface="Times New Roman" pitchFamily="18" charset="0"/>
              </a:endParaRPr>
            </a:p>
            <a:p>
              <a:pPr algn="ctr"/>
              <a:r>
                <a:rPr lang="cs-CZ" altLang="en-US" sz="1100">
                  <a:ea typeface="Calibri" pitchFamily="34" charset="0"/>
                  <a:cs typeface="Times New Roman" pitchFamily="18" charset="0"/>
                </a:rPr>
                <a:t>Nařízení EP a Rady (ES) </a:t>
              </a:r>
              <a:endParaRPr lang="cs-CZ" altLang="en-US" sz="800">
                <a:ea typeface="Calibri" pitchFamily="34" charset="0"/>
                <a:cs typeface="Times New Roman" pitchFamily="18" charset="0"/>
              </a:endParaRPr>
            </a:p>
            <a:p>
              <a:pPr algn="ctr"/>
              <a:r>
                <a:rPr lang="cs-CZ" altLang="en-US" sz="1100">
                  <a:ea typeface="Calibri" pitchFamily="34" charset="0"/>
                  <a:cs typeface="Times New Roman" pitchFamily="18" charset="0"/>
                </a:rPr>
                <a:t>č. 882/2004</a:t>
              </a:r>
              <a:endParaRPr lang="cs-CZ" altLang="en-US">
                <a:ea typeface="Calibri" pitchFamily="34" charset="0"/>
                <a:cs typeface="Times New Roman" pitchFamily="18" charset="0"/>
              </a:endParaRPr>
            </a:p>
          </p:txBody>
        </p:sp>
        <p:sp>
          <p:nvSpPr>
            <p:cNvPr id="14347" name="Rectangle 43"/>
            <p:cNvSpPr>
              <a:spLocks noChangeArrowheads="1"/>
            </p:cNvSpPr>
            <p:nvPr/>
          </p:nvSpPr>
          <p:spPr bwMode="auto">
            <a:xfrm>
              <a:off x="1533" y="12289"/>
              <a:ext cx="2563" cy="731"/>
            </a:xfrm>
            <a:prstGeom prst="rect">
              <a:avLst/>
            </a:prstGeom>
            <a:solidFill>
              <a:srgbClr val="D8D8D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altLang="en-US" sz="1100">
                  <a:ea typeface="Calibri" pitchFamily="34" charset="0"/>
                  <a:cs typeface="Times New Roman" pitchFamily="18" charset="0"/>
                </a:rPr>
                <a:t>ČIA, o.p.s. – národní akreditační orgán</a:t>
              </a:r>
              <a:endParaRPr lang="cs-CZ" altLang="en-US">
                <a:ea typeface="Calibri" pitchFamily="34" charset="0"/>
                <a:cs typeface="Times New Roman" pitchFamily="18" charset="0"/>
              </a:endParaRPr>
            </a:p>
          </p:txBody>
        </p:sp>
        <p:sp>
          <p:nvSpPr>
            <p:cNvPr id="14348" name="Oval 42"/>
            <p:cNvSpPr>
              <a:spLocks noChangeArrowheads="1"/>
            </p:cNvSpPr>
            <p:nvPr/>
          </p:nvSpPr>
          <p:spPr bwMode="auto">
            <a:xfrm>
              <a:off x="9025" y="1163"/>
              <a:ext cx="1267" cy="781"/>
            </a:xfrm>
            <a:prstGeom prst="ellipse">
              <a:avLst/>
            </a:prstGeom>
            <a:solidFill>
              <a:srgbClr val="92D050">
                <a:alpha val="52940"/>
              </a:srgb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altLang="en-US" sz="1100">
                  <a:ea typeface="Calibri" pitchFamily="34" charset="0"/>
                  <a:cs typeface="Times New Roman" pitchFamily="18" charset="0"/>
                </a:rPr>
                <a:t>SZIF</a:t>
              </a:r>
              <a:endParaRPr lang="cs-CZ" altLang="en-US">
                <a:ea typeface="Calibri" pitchFamily="34" charset="0"/>
                <a:cs typeface="Times New Roman" pitchFamily="18" charset="0"/>
              </a:endParaRPr>
            </a:p>
          </p:txBody>
        </p:sp>
        <p:sp>
          <p:nvSpPr>
            <p:cNvPr id="14349" name="AutoShape 41"/>
            <p:cNvSpPr>
              <a:spLocks noChangeArrowheads="1"/>
            </p:cNvSpPr>
            <p:nvPr/>
          </p:nvSpPr>
          <p:spPr bwMode="auto">
            <a:xfrm>
              <a:off x="4626" y="6983"/>
              <a:ext cx="1790" cy="1004"/>
            </a:xfrm>
            <a:prstGeom prst="hexagon">
              <a:avLst>
                <a:gd name="adj" fmla="val 51373"/>
                <a:gd name="vf" fmla="val 115470"/>
              </a:avLst>
            </a:prstGeom>
            <a:solidFill>
              <a:srgbClr val="92D05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altLang="en-US" sz="1100">
                  <a:ea typeface="Calibri" pitchFamily="34" charset="0"/>
                  <a:cs typeface="Times New Roman" pitchFamily="18" charset="0"/>
                </a:rPr>
                <a:t>Zemědělský podnikatel</a:t>
              </a:r>
              <a:endParaRPr lang="cs-CZ" altLang="en-US">
                <a:ea typeface="Calibri" pitchFamily="34" charset="0"/>
                <a:cs typeface="Times New Roman" pitchFamily="18" charset="0"/>
              </a:endParaRPr>
            </a:p>
          </p:txBody>
        </p:sp>
        <p:sp>
          <p:nvSpPr>
            <p:cNvPr id="14350" name="AutoShape 40"/>
            <p:cNvSpPr>
              <a:spLocks noChangeArrowheads="1"/>
            </p:cNvSpPr>
            <p:nvPr/>
          </p:nvSpPr>
          <p:spPr bwMode="auto">
            <a:xfrm>
              <a:off x="6908" y="6841"/>
              <a:ext cx="1848" cy="1004"/>
            </a:xfrm>
            <a:prstGeom prst="flowChartMultidocument">
              <a:avLst/>
            </a:prstGeom>
            <a:solidFill>
              <a:srgbClr val="FABF8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cs-CZ" altLang="en-US" sz="1100">
                  <a:ea typeface="Calibri" pitchFamily="34" charset="0"/>
                  <a:cs typeface="Times New Roman" pitchFamily="18" charset="0"/>
                </a:rPr>
                <a:t>Certifikované produkty</a:t>
              </a:r>
              <a:endParaRPr lang="cs-CZ" altLang="en-US">
                <a:ea typeface="Calibri" pitchFamily="34" charset="0"/>
                <a:cs typeface="Times New Roman" pitchFamily="18" charset="0"/>
              </a:endParaRPr>
            </a:p>
          </p:txBody>
        </p:sp>
        <p:cxnSp>
          <p:nvCxnSpPr>
            <p:cNvPr id="14351" name="AutoShape 39"/>
            <p:cNvCxnSpPr>
              <a:cxnSpLocks noChangeShapeType="1"/>
            </p:cNvCxnSpPr>
            <p:nvPr/>
          </p:nvCxnSpPr>
          <p:spPr bwMode="auto">
            <a:xfrm>
              <a:off x="6416" y="7547"/>
              <a:ext cx="475" cy="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352" name="AutoShape 38"/>
            <p:cNvCxnSpPr>
              <a:cxnSpLocks noChangeShapeType="1"/>
            </p:cNvCxnSpPr>
            <p:nvPr/>
          </p:nvCxnSpPr>
          <p:spPr bwMode="auto">
            <a:xfrm>
              <a:off x="5250" y="2023"/>
              <a:ext cx="1969" cy="1851"/>
            </a:xfrm>
            <a:prstGeom prst="curvedConnector2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4353" name="Text Box 37"/>
            <p:cNvSpPr txBox="1">
              <a:spLocks noChangeArrowheads="1"/>
            </p:cNvSpPr>
            <p:nvPr/>
          </p:nvSpPr>
          <p:spPr bwMode="auto">
            <a:xfrm>
              <a:off x="5493" y="2158"/>
              <a:ext cx="1611" cy="66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altLang="en-US" sz="900">
                  <a:ea typeface="Calibri" pitchFamily="34" charset="0"/>
                  <a:cs typeface="Times New Roman" pitchFamily="18" charset="0"/>
                </a:rPr>
                <a:t>Delegování úředních kontrol</a:t>
              </a:r>
              <a:endParaRPr lang="cs-CZ" altLang="en-US">
                <a:ea typeface="Calibri" pitchFamily="34" charset="0"/>
                <a:cs typeface="Times New Roman" pitchFamily="18" charset="0"/>
              </a:endParaRPr>
            </a:p>
          </p:txBody>
        </p:sp>
        <p:cxnSp>
          <p:nvCxnSpPr>
            <p:cNvPr id="14354" name="AutoShape 36"/>
            <p:cNvCxnSpPr>
              <a:cxnSpLocks noChangeShapeType="1"/>
            </p:cNvCxnSpPr>
            <p:nvPr/>
          </p:nvCxnSpPr>
          <p:spPr bwMode="auto">
            <a:xfrm rot="10800000" flipV="1">
              <a:off x="8495" y="1554"/>
              <a:ext cx="530" cy="2012"/>
            </a:xfrm>
            <a:prstGeom prst="curvedConnector2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4355" name="Text Box 35"/>
            <p:cNvSpPr txBox="1">
              <a:spLocks noChangeArrowheads="1"/>
            </p:cNvSpPr>
            <p:nvPr/>
          </p:nvSpPr>
          <p:spPr bwMode="auto">
            <a:xfrm>
              <a:off x="5112" y="3075"/>
              <a:ext cx="1579" cy="60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altLang="en-US" sz="900">
                  <a:ea typeface="Calibri" pitchFamily="34" charset="0"/>
                  <a:cs typeface="Times New Roman" pitchFamily="18" charset="0"/>
                </a:rPr>
                <a:t>Podněty ke správnímu řízení</a:t>
              </a:r>
              <a:endParaRPr lang="cs-CZ" altLang="en-US">
                <a:ea typeface="Calibri" pitchFamily="34" charset="0"/>
                <a:cs typeface="Times New Roman" pitchFamily="18" charset="0"/>
              </a:endParaRPr>
            </a:p>
          </p:txBody>
        </p:sp>
        <p:cxnSp>
          <p:nvCxnSpPr>
            <p:cNvPr id="14356" name="AutoShape 34"/>
            <p:cNvCxnSpPr>
              <a:cxnSpLocks noChangeShapeType="1"/>
            </p:cNvCxnSpPr>
            <p:nvPr/>
          </p:nvCxnSpPr>
          <p:spPr bwMode="auto">
            <a:xfrm rot="16200000" flipH="1">
              <a:off x="1869" y="4728"/>
              <a:ext cx="4518" cy="996"/>
            </a:xfrm>
            <a:prstGeom prst="bentConnector2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4357" name="Text Box 33"/>
            <p:cNvSpPr txBox="1">
              <a:spLocks noChangeArrowheads="1"/>
            </p:cNvSpPr>
            <p:nvPr/>
          </p:nvSpPr>
          <p:spPr bwMode="auto">
            <a:xfrm>
              <a:off x="2952" y="4329"/>
              <a:ext cx="1366" cy="67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altLang="en-US" sz="900">
                  <a:ea typeface="Calibri" pitchFamily="34" charset="0"/>
                  <a:cs typeface="Times New Roman" pitchFamily="18" charset="0"/>
                </a:rPr>
                <a:t>Správní </a:t>
              </a:r>
              <a:endParaRPr lang="cs-CZ" altLang="en-US" sz="800">
                <a:ea typeface="Calibri" pitchFamily="34" charset="0"/>
                <a:cs typeface="Times New Roman" pitchFamily="18" charset="0"/>
              </a:endParaRPr>
            </a:p>
            <a:p>
              <a:pPr algn="ctr"/>
              <a:r>
                <a:rPr lang="cs-CZ" altLang="en-US" sz="900">
                  <a:ea typeface="Calibri" pitchFamily="34" charset="0"/>
                  <a:cs typeface="Times New Roman" pitchFamily="18" charset="0"/>
                </a:rPr>
                <a:t>řízení</a:t>
              </a:r>
              <a:endParaRPr lang="cs-CZ" altLang="en-US">
                <a:ea typeface="Calibri" pitchFamily="34" charset="0"/>
                <a:cs typeface="Times New Roman" pitchFamily="18" charset="0"/>
              </a:endParaRPr>
            </a:p>
          </p:txBody>
        </p:sp>
        <p:cxnSp>
          <p:nvCxnSpPr>
            <p:cNvPr id="14358" name="AutoShape 32"/>
            <p:cNvCxnSpPr>
              <a:cxnSpLocks noChangeShapeType="1"/>
            </p:cNvCxnSpPr>
            <p:nvPr/>
          </p:nvCxnSpPr>
          <p:spPr bwMode="auto">
            <a:xfrm rot="-5400000">
              <a:off x="3323" y="10946"/>
              <a:ext cx="723" cy="1964"/>
            </a:xfrm>
            <a:prstGeom prst="curvedConnector2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4359" name="Text Box 31"/>
            <p:cNvSpPr txBox="1">
              <a:spLocks noChangeArrowheads="1"/>
            </p:cNvSpPr>
            <p:nvPr/>
          </p:nvSpPr>
          <p:spPr bwMode="auto">
            <a:xfrm>
              <a:off x="1986" y="10725"/>
              <a:ext cx="1336" cy="129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altLang="en-US" sz="900">
                  <a:ea typeface="Calibri" pitchFamily="34" charset="0"/>
                  <a:cs typeface="Times New Roman" pitchFamily="18" charset="0"/>
                </a:rPr>
                <a:t>Akreditace podle ČSN EN 45011 ČSN EN 17020</a:t>
              </a:r>
              <a:endParaRPr lang="cs-CZ" altLang="en-US">
                <a:ea typeface="Calibri" pitchFamily="34" charset="0"/>
                <a:cs typeface="Times New Roman" pitchFamily="18" charset="0"/>
              </a:endParaRPr>
            </a:p>
          </p:txBody>
        </p:sp>
        <p:cxnSp>
          <p:nvCxnSpPr>
            <p:cNvPr id="14360" name="AutoShape 30"/>
            <p:cNvCxnSpPr>
              <a:cxnSpLocks noChangeShapeType="1"/>
            </p:cNvCxnSpPr>
            <p:nvPr/>
          </p:nvCxnSpPr>
          <p:spPr bwMode="auto">
            <a:xfrm rot="10800000" flipV="1">
              <a:off x="5658" y="4619"/>
              <a:ext cx="1033" cy="2364"/>
            </a:xfrm>
            <a:prstGeom prst="bentConnector2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4361" name="Text Box 29"/>
            <p:cNvSpPr txBox="1">
              <a:spLocks noChangeArrowheads="1"/>
            </p:cNvSpPr>
            <p:nvPr/>
          </p:nvSpPr>
          <p:spPr bwMode="auto">
            <a:xfrm>
              <a:off x="4872" y="5310"/>
              <a:ext cx="1685" cy="82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cs-CZ" altLang="en-US" sz="900">
                  <a:ea typeface="Calibri" pitchFamily="34" charset="0"/>
                  <a:cs typeface="Times New Roman" pitchFamily="18" charset="0"/>
                </a:rPr>
                <a:t>Úřední kontrola EZ</a:t>
              </a:r>
              <a:endParaRPr lang="cs-CZ" altLang="en-US" sz="800">
                <a:ea typeface="Calibri" pitchFamily="34" charset="0"/>
                <a:cs typeface="Times New Roman" pitchFamily="18" charset="0"/>
              </a:endParaRPr>
            </a:p>
            <a:p>
              <a:r>
                <a:rPr lang="cs-CZ" altLang="en-US" sz="900">
                  <a:ea typeface="Calibri" pitchFamily="34" charset="0"/>
                  <a:cs typeface="Times New Roman" pitchFamily="18" charset="0"/>
                </a:rPr>
                <a:t>Kontrola PRV AEO</a:t>
              </a:r>
              <a:endParaRPr lang="cs-CZ" altLang="en-US">
                <a:ea typeface="Calibri" pitchFamily="34" charset="0"/>
                <a:cs typeface="Times New Roman" pitchFamily="18" charset="0"/>
              </a:endParaRPr>
            </a:p>
          </p:txBody>
        </p:sp>
        <p:cxnSp>
          <p:nvCxnSpPr>
            <p:cNvPr id="14362" name="AutoShape 28"/>
            <p:cNvCxnSpPr>
              <a:cxnSpLocks noChangeShapeType="1"/>
            </p:cNvCxnSpPr>
            <p:nvPr/>
          </p:nvCxnSpPr>
          <p:spPr bwMode="auto">
            <a:xfrm rot="16200000" flipH="1">
              <a:off x="-814" y="5988"/>
              <a:ext cx="8876" cy="2280"/>
            </a:xfrm>
            <a:prstGeom prst="curvedConnector2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363" name="AutoShape 27"/>
            <p:cNvCxnSpPr>
              <a:cxnSpLocks noChangeShapeType="1"/>
            </p:cNvCxnSpPr>
            <p:nvPr/>
          </p:nvCxnSpPr>
          <p:spPr bwMode="auto">
            <a:xfrm rot="-5400000">
              <a:off x="6360" y="8248"/>
              <a:ext cx="2061" cy="1395"/>
            </a:xfrm>
            <a:prstGeom prst="curvedConnector3">
              <a:avLst>
                <a:gd name="adj1" fmla="val 48083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4364" name="Text Box 26"/>
            <p:cNvSpPr txBox="1">
              <a:spLocks noChangeArrowheads="1"/>
            </p:cNvSpPr>
            <p:nvPr/>
          </p:nvSpPr>
          <p:spPr bwMode="auto">
            <a:xfrm>
              <a:off x="6971" y="8520"/>
              <a:ext cx="1209" cy="60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altLang="en-US" sz="900">
                  <a:ea typeface="Calibri" pitchFamily="34" charset="0"/>
                  <a:cs typeface="Times New Roman" pitchFamily="18" charset="0"/>
                </a:rPr>
                <a:t>Certifikace produktů</a:t>
              </a:r>
              <a:endParaRPr lang="cs-CZ" altLang="en-US">
                <a:ea typeface="Calibri" pitchFamily="34" charset="0"/>
                <a:cs typeface="Times New Roman" pitchFamily="18" charset="0"/>
              </a:endParaRPr>
            </a:p>
          </p:txBody>
        </p:sp>
        <p:cxnSp>
          <p:nvCxnSpPr>
            <p:cNvPr id="14365" name="AutoShape 25"/>
            <p:cNvCxnSpPr>
              <a:cxnSpLocks noChangeShapeType="1"/>
            </p:cNvCxnSpPr>
            <p:nvPr/>
          </p:nvCxnSpPr>
          <p:spPr bwMode="auto">
            <a:xfrm rot="5400000" flipH="1">
              <a:off x="5181" y="8464"/>
              <a:ext cx="1989" cy="1035"/>
            </a:xfrm>
            <a:prstGeom prst="curvedConnector3">
              <a:avLst>
                <a:gd name="adj1" fmla="val 20222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4366" name="Text Box 24"/>
            <p:cNvSpPr txBox="1">
              <a:spLocks noChangeArrowheads="1"/>
            </p:cNvSpPr>
            <p:nvPr/>
          </p:nvSpPr>
          <p:spPr bwMode="auto">
            <a:xfrm>
              <a:off x="5221" y="8783"/>
              <a:ext cx="1139" cy="53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altLang="en-US" sz="900">
                  <a:ea typeface="Calibri" pitchFamily="34" charset="0"/>
                  <a:cs typeface="Times New Roman" pitchFamily="18" charset="0"/>
                </a:rPr>
                <a:t>Kontrola</a:t>
              </a:r>
              <a:endParaRPr lang="cs-CZ" altLang="en-US">
                <a:ea typeface="Calibri" pitchFamily="34" charset="0"/>
                <a:cs typeface="Times New Roman" pitchFamily="18" charset="0"/>
              </a:endParaRPr>
            </a:p>
          </p:txBody>
        </p:sp>
        <p:sp>
          <p:nvSpPr>
            <p:cNvPr id="14367" name="Text Box 23"/>
            <p:cNvSpPr txBox="1">
              <a:spLocks noChangeArrowheads="1"/>
            </p:cNvSpPr>
            <p:nvPr/>
          </p:nvSpPr>
          <p:spPr bwMode="auto">
            <a:xfrm>
              <a:off x="7330" y="2250"/>
              <a:ext cx="1580" cy="64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altLang="en-US" sz="900" dirty="0">
                  <a:ea typeface="Calibri" pitchFamily="34" charset="0"/>
                  <a:cs typeface="Times New Roman" pitchFamily="18" charset="0"/>
                </a:rPr>
                <a:t>Delegování KNM pro PRV AEO</a:t>
              </a:r>
              <a:endParaRPr lang="cs-CZ" altLang="en-US" dirty="0">
                <a:ea typeface="Calibri" pitchFamily="34" charset="0"/>
                <a:cs typeface="Times New Roman" pitchFamily="18" charset="0"/>
              </a:endParaRPr>
            </a:p>
          </p:txBody>
        </p:sp>
        <p:sp>
          <p:nvSpPr>
            <p:cNvPr id="14368" name="Text Box 22"/>
            <p:cNvSpPr txBox="1">
              <a:spLocks noChangeArrowheads="1"/>
            </p:cNvSpPr>
            <p:nvPr/>
          </p:nvSpPr>
          <p:spPr bwMode="auto">
            <a:xfrm>
              <a:off x="2197" y="7723"/>
              <a:ext cx="1942" cy="111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altLang="en-US" sz="900">
                  <a:ea typeface="Calibri" pitchFamily="34" charset="0"/>
                  <a:cs typeface="Times New Roman" pitchFamily="18" charset="0"/>
                </a:rPr>
                <a:t>Pověření k vydávání osvědčení o původu a provádění kontrol</a:t>
              </a:r>
              <a:endParaRPr lang="cs-CZ" altLang="en-US" sz="800">
                <a:ea typeface="Calibri" pitchFamily="34" charset="0"/>
                <a:cs typeface="Times New Roman" pitchFamily="18" charset="0"/>
              </a:endParaRPr>
            </a:p>
            <a:p>
              <a:pPr algn="ctr"/>
              <a:r>
                <a:rPr lang="cs-CZ" altLang="en-US" sz="900">
                  <a:ea typeface="Calibri" pitchFamily="34" charset="0"/>
                  <a:cs typeface="Times New Roman" pitchFamily="18" charset="0"/>
                </a:rPr>
                <a:t>(inpekce a certifikace)</a:t>
              </a:r>
              <a:endParaRPr lang="cs-CZ" altLang="en-US">
                <a:ea typeface="Calibri" pitchFamily="34" charset="0"/>
                <a:cs typeface="Times New Roman" pitchFamily="18" charset="0"/>
              </a:endParaRPr>
            </a:p>
          </p:txBody>
        </p:sp>
        <p:cxnSp>
          <p:nvCxnSpPr>
            <p:cNvPr id="14369" name="AutoShape 21"/>
            <p:cNvCxnSpPr>
              <a:cxnSpLocks noChangeShapeType="1"/>
            </p:cNvCxnSpPr>
            <p:nvPr/>
          </p:nvCxnSpPr>
          <p:spPr bwMode="auto">
            <a:xfrm rot="10800000">
              <a:off x="2197" y="2074"/>
              <a:ext cx="2567" cy="9492"/>
            </a:xfrm>
            <a:prstGeom prst="curvedConnector3">
              <a:avLst>
                <a:gd name="adj1" fmla="val 108898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370" name="AutoShape 20"/>
            <p:cNvCxnSpPr>
              <a:cxnSpLocks noChangeShapeType="1"/>
            </p:cNvCxnSpPr>
            <p:nvPr/>
          </p:nvCxnSpPr>
          <p:spPr bwMode="auto">
            <a:xfrm rot="5400000">
              <a:off x="8266" y="2173"/>
              <a:ext cx="1622" cy="1164"/>
            </a:xfrm>
            <a:prstGeom prst="curvedConnector3">
              <a:avLst>
                <a:gd name="adj1" fmla="val 74907"/>
              </a:avLst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4371" name="Text Box 19"/>
            <p:cNvSpPr txBox="1">
              <a:spLocks noChangeArrowheads="1"/>
            </p:cNvSpPr>
            <p:nvPr/>
          </p:nvSpPr>
          <p:spPr bwMode="auto">
            <a:xfrm>
              <a:off x="8865" y="2252"/>
              <a:ext cx="1553" cy="112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altLang="en-US" sz="900">
                  <a:ea typeface="Calibri" pitchFamily="34" charset="0"/>
                  <a:cs typeface="Times New Roman" pitchFamily="18" charset="0"/>
                </a:rPr>
                <a:t>Předávání výsledků do meziskladu zpráv o kontrole (ZoK)</a:t>
              </a:r>
              <a:endParaRPr lang="cs-CZ" altLang="en-US">
                <a:ea typeface="Calibri" pitchFamily="34" charset="0"/>
                <a:cs typeface="Times New Roman" pitchFamily="18" charset="0"/>
              </a:endParaRPr>
            </a:p>
          </p:txBody>
        </p:sp>
        <p:cxnSp>
          <p:nvCxnSpPr>
            <p:cNvPr id="14372" name="AutoShape 18"/>
            <p:cNvCxnSpPr>
              <a:cxnSpLocks noChangeShapeType="1"/>
            </p:cNvCxnSpPr>
            <p:nvPr/>
          </p:nvCxnSpPr>
          <p:spPr bwMode="auto">
            <a:xfrm rot="16200000" flipH="1">
              <a:off x="7710" y="6877"/>
              <a:ext cx="3178" cy="281"/>
            </a:xfrm>
            <a:prstGeom prst="curvedConnector3">
              <a:avLst>
                <a:gd name="adj1" fmla="val 33394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4373" name="Text Box 17"/>
            <p:cNvSpPr txBox="1">
              <a:spLocks noChangeArrowheads="1"/>
            </p:cNvSpPr>
            <p:nvPr/>
          </p:nvSpPr>
          <p:spPr bwMode="auto">
            <a:xfrm>
              <a:off x="8495" y="8862"/>
              <a:ext cx="1929" cy="60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altLang="en-US" sz="900">
                  <a:ea typeface="Calibri" pitchFamily="34" charset="0"/>
                  <a:cs typeface="Times New Roman" pitchFamily="18" charset="0"/>
                </a:rPr>
                <a:t>Oznámení o zjištění porušení pravidel EZ</a:t>
              </a:r>
              <a:endParaRPr lang="cs-CZ" altLang="en-US">
                <a:ea typeface="Calibri" pitchFamily="34" charset="0"/>
                <a:cs typeface="Times New Roman" pitchFamily="18" charset="0"/>
              </a:endParaRPr>
            </a:p>
          </p:txBody>
        </p:sp>
        <p:cxnSp>
          <p:nvCxnSpPr>
            <p:cNvPr id="14374" name="AutoShape 16"/>
            <p:cNvCxnSpPr>
              <a:cxnSpLocks noChangeShapeType="1"/>
            </p:cNvCxnSpPr>
            <p:nvPr/>
          </p:nvCxnSpPr>
          <p:spPr bwMode="auto">
            <a:xfrm rot="5400000">
              <a:off x="7628" y="10284"/>
              <a:ext cx="2077" cy="1547"/>
            </a:xfrm>
            <a:prstGeom prst="curvedConnector2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14375" name="Group 3"/>
            <p:cNvGrpSpPr>
              <a:grpSpLocks/>
            </p:cNvGrpSpPr>
            <p:nvPr/>
          </p:nvGrpSpPr>
          <p:grpSpPr bwMode="auto">
            <a:xfrm>
              <a:off x="4799" y="9666"/>
              <a:ext cx="3023" cy="3354"/>
              <a:chOff x="4799" y="9666"/>
              <a:chExt cx="3023" cy="3354"/>
            </a:xfrm>
          </p:grpSpPr>
          <p:sp>
            <p:nvSpPr>
              <p:cNvPr id="14377" name="Rectangle 15"/>
              <p:cNvSpPr>
                <a:spLocks noChangeArrowheads="1"/>
              </p:cNvSpPr>
              <p:nvPr/>
            </p:nvSpPr>
            <p:spPr bwMode="auto">
              <a:xfrm>
                <a:off x="4799" y="9666"/>
                <a:ext cx="2953" cy="3354"/>
              </a:xfrm>
              <a:prstGeom prst="rect">
                <a:avLst/>
              </a:prstGeom>
              <a:solidFill>
                <a:srgbClr val="92D050">
                  <a:alpha val="27843"/>
                </a:srgbClr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endParaRPr lang="en-US" altLang="en-US"/>
              </a:p>
            </p:txBody>
          </p:sp>
          <p:sp>
            <p:nvSpPr>
              <p:cNvPr id="14378" name="Rectangle 14"/>
              <p:cNvSpPr>
                <a:spLocks noChangeArrowheads="1"/>
              </p:cNvSpPr>
              <p:nvPr/>
            </p:nvSpPr>
            <p:spPr bwMode="auto">
              <a:xfrm>
                <a:off x="4869" y="10019"/>
                <a:ext cx="2531" cy="53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cs-CZ" altLang="en-US" sz="1100" b="1">
                    <a:ea typeface="Calibri" pitchFamily="34" charset="0"/>
                    <a:cs typeface="Times New Roman" pitchFamily="18" charset="0"/>
                  </a:rPr>
                  <a:t>Kontrolní subjekt</a:t>
                </a:r>
                <a:r>
                  <a:rPr lang="cs-CZ" altLang="en-US" sz="1100">
                    <a:ea typeface="Calibri" pitchFamily="34" charset="0"/>
                    <a:cs typeface="Times New Roman" pitchFamily="18" charset="0"/>
                  </a:rPr>
                  <a:t> EZ (</a:t>
                </a:r>
                <a:r>
                  <a:rPr lang="cs-CZ" altLang="en-US" sz="1200">
                    <a:ea typeface="Calibri" pitchFamily="34" charset="0"/>
                    <a:cs typeface="Times New Roman" pitchFamily="18" charset="0"/>
                  </a:rPr>
                  <a:t>KEZ o.p.s.)</a:t>
                </a:r>
                <a:endParaRPr lang="cs-CZ" altLang="en-US">
                  <a:ea typeface="Calibri" pitchFamily="34" charset="0"/>
                  <a:cs typeface="Times New Roman" pitchFamily="18" charset="0"/>
                </a:endParaRPr>
              </a:p>
            </p:txBody>
          </p:sp>
          <p:sp>
            <p:nvSpPr>
              <p:cNvPr id="14379" name="Rectangle 13"/>
              <p:cNvSpPr>
                <a:spLocks noChangeArrowheads="1"/>
              </p:cNvSpPr>
              <p:nvPr/>
            </p:nvSpPr>
            <p:spPr bwMode="auto">
              <a:xfrm>
                <a:off x="4869" y="11078"/>
                <a:ext cx="2531" cy="53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cs-CZ" altLang="en-US" sz="1100" b="1">
                    <a:ea typeface="Calibri" pitchFamily="34" charset="0"/>
                    <a:cs typeface="Times New Roman" pitchFamily="18" charset="0"/>
                  </a:rPr>
                  <a:t>Kontrolní subjekt</a:t>
                </a:r>
                <a:r>
                  <a:rPr lang="cs-CZ" altLang="en-US" sz="1100">
                    <a:ea typeface="Calibri" pitchFamily="34" charset="0"/>
                    <a:cs typeface="Times New Roman" pitchFamily="18" charset="0"/>
                  </a:rPr>
                  <a:t> EZ (</a:t>
                </a:r>
                <a:r>
                  <a:rPr lang="cs-CZ" altLang="en-US" sz="1200">
                    <a:ea typeface="Calibri" pitchFamily="34" charset="0"/>
                    <a:cs typeface="Times New Roman" pitchFamily="18" charset="0"/>
                  </a:rPr>
                  <a:t>ABCert AG)</a:t>
                </a:r>
                <a:endParaRPr lang="cs-CZ" altLang="en-US">
                  <a:ea typeface="Calibri" pitchFamily="34" charset="0"/>
                  <a:cs typeface="Times New Roman" pitchFamily="18" charset="0"/>
                </a:endParaRPr>
              </a:p>
            </p:txBody>
          </p:sp>
          <p:sp>
            <p:nvSpPr>
              <p:cNvPr id="14380" name="Rectangle 12"/>
              <p:cNvSpPr>
                <a:spLocks noChangeArrowheads="1"/>
              </p:cNvSpPr>
              <p:nvPr/>
            </p:nvSpPr>
            <p:spPr bwMode="auto">
              <a:xfrm>
                <a:off x="4869" y="12314"/>
                <a:ext cx="2531" cy="53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cs-CZ" altLang="en-US" sz="1100" b="1">
                    <a:ea typeface="Calibri" pitchFamily="34" charset="0"/>
                    <a:cs typeface="Times New Roman" pitchFamily="18" charset="0"/>
                  </a:rPr>
                  <a:t>Kontrolní subjekt</a:t>
                </a:r>
                <a:r>
                  <a:rPr lang="cs-CZ" altLang="en-US" sz="1100">
                    <a:ea typeface="Calibri" pitchFamily="34" charset="0"/>
                    <a:cs typeface="Times New Roman" pitchFamily="18" charset="0"/>
                  </a:rPr>
                  <a:t> EZ (</a:t>
                </a:r>
                <a:r>
                  <a:rPr lang="cs-CZ" altLang="en-US" sz="1200">
                    <a:ea typeface="Calibri" pitchFamily="34" charset="0"/>
                    <a:cs typeface="Times New Roman" pitchFamily="18" charset="0"/>
                  </a:rPr>
                  <a:t>Biokont CZ)</a:t>
                </a:r>
                <a:endParaRPr lang="cs-CZ" altLang="en-US" sz="800">
                  <a:ea typeface="Calibri" pitchFamily="34" charset="0"/>
                  <a:cs typeface="Times New Roman" pitchFamily="18" charset="0"/>
                </a:endParaRPr>
              </a:p>
              <a:p>
                <a:endParaRPr lang="cs-CZ" altLang="en-US">
                  <a:ea typeface="Calibri" pitchFamily="34" charset="0"/>
                  <a:cs typeface="Times New Roman" pitchFamily="18" charset="0"/>
                </a:endParaRPr>
              </a:p>
            </p:txBody>
          </p:sp>
          <p:sp>
            <p:nvSpPr>
              <p:cNvPr id="14381" name="Line 11"/>
              <p:cNvSpPr>
                <a:spLocks noChangeShapeType="1"/>
              </p:cNvSpPr>
              <p:nvPr/>
            </p:nvSpPr>
            <p:spPr bwMode="auto">
              <a:xfrm>
                <a:off x="5151" y="10548"/>
                <a:ext cx="1" cy="70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82" name="Line 10"/>
              <p:cNvSpPr>
                <a:spLocks noChangeShapeType="1"/>
              </p:cNvSpPr>
              <p:nvPr/>
            </p:nvSpPr>
            <p:spPr bwMode="auto">
              <a:xfrm>
                <a:off x="5151" y="11608"/>
                <a:ext cx="1" cy="75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83" name="Line 9"/>
              <p:cNvSpPr>
                <a:spLocks noChangeShapeType="1"/>
              </p:cNvSpPr>
              <p:nvPr/>
            </p:nvSpPr>
            <p:spPr bwMode="auto">
              <a:xfrm flipV="1">
                <a:off x="5783" y="11608"/>
                <a:ext cx="1" cy="75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84" name="Line 8"/>
              <p:cNvSpPr>
                <a:spLocks noChangeShapeType="1"/>
              </p:cNvSpPr>
              <p:nvPr/>
            </p:nvSpPr>
            <p:spPr bwMode="auto">
              <a:xfrm flipV="1">
                <a:off x="5783" y="10548"/>
                <a:ext cx="1" cy="70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85" name="Line 7"/>
              <p:cNvSpPr>
                <a:spLocks noChangeShapeType="1"/>
              </p:cNvSpPr>
              <p:nvPr/>
            </p:nvSpPr>
            <p:spPr bwMode="auto">
              <a:xfrm>
                <a:off x="6979" y="10548"/>
                <a:ext cx="1" cy="178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86" name="Line 6"/>
              <p:cNvSpPr>
                <a:spLocks noChangeShapeType="1"/>
              </p:cNvSpPr>
              <p:nvPr/>
            </p:nvSpPr>
            <p:spPr bwMode="auto">
              <a:xfrm flipV="1">
                <a:off x="6416" y="10548"/>
                <a:ext cx="1" cy="176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87" name="Text Box 5"/>
              <p:cNvSpPr txBox="1">
                <a:spLocks noChangeArrowheads="1"/>
              </p:cNvSpPr>
              <p:nvPr/>
            </p:nvSpPr>
            <p:spPr bwMode="auto">
              <a:xfrm>
                <a:off x="4799" y="10548"/>
                <a:ext cx="3023" cy="3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/>
                <a:r>
                  <a:rPr lang="cs-CZ" altLang="en-US" sz="800">
                    <a:solidFill>
                      <a:srgbClr val="808080"/>
                    </a:solidFill>
                    <a:ea typeface="Calibri" pitchFamily="34" charset="0"/>
                    <a:cs typeface="Arial" charset="0"/>
                  </a:rPr>
                  <a:t>Výměna informací dle. čl. 92 NK (ES) 889/2008</a:t>
                </a:r>
                <a:endParaRPr lang="cs-CZ" altLang="en-US">
                  <a:ea typeface="Calibri" pitchFamily="34" charset="0"/>
                  <a:cs typeface="Arial" charset="0"/>
                </a:endParaRPr>
              </a:p>
            </p:txBody>
          </p:sp>
          <p:sp>
            <p:nvSpPr>
              <p:cNvPr id="14388" name="Text Box 4"/>
              <p:cNvSpPr txBox="1">
                <a:spLocks noChangeArrowheads="1"/>
              </p:cNvSpPr>
              <p:nvPr/>
            </p:nvSpPr>
            <p:spPr bwMode="auto">
              <a:xfrm>
                <a:off x="4940" y="11784"/>
                <a:ext cx="2742" cy="3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/>
                <a:r>
                  <a:rPr lang="cs-CZ" altLang="en-US" sz="800">
                    <a:solidFill>
                      <a:srgbClr val="808080"/>
                    </a:solidFill>
                    <a:ea typeface="Calibri" pitchFamily="34" charset="0"/>
                    <a:cs typeface="Arial" charset="0"/>
                  </a:rPr>
                  <a:t>Výměna informací dle. čl. 92 NK (ES) 889/2008</a:t>
                </a:r>
                <a:endParaRPr lang="cs-CZ" altLang="en-US">
                  <a:ea typeface="Calibri" pitchFamily="34" charset="0"/>
                  <a:cs typeface="Arial" charset="0"/>
                </a:endParaRPr>
              </a:p>
            </p:txBody>
          </p:sp>
        </p:grpSp>
        <p:sp>
          <p:nvSpPr>
            <p:cNvPr id="14376" name="Text Box 2"/>
            <p:cNvSpPr txBox="1">
              <a:spLocks noChangeArrowheads="1"/>
            </p:cNvSpPr>
            <p:nvPr/>
          </p:nvSpPr>
          <p:spPr bwMode="auto">
            <a:xfrm>
              <a:off x="1916" y="9312"/>
              <a:ext cx="1214" cy="89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altLang="en-US" sz="900">
                  <a:ea typeface="Calibri" pitchFamily="34" charset="0"/>
                  <a:cs typeface="Times New Roman" pitchFamily="18" charset="0"/>
                </a:rPr>
                <a:t>Podněty ke správnímu řízení</a:t>
              </a:r>
              <a:endParaRPr lang="cs-CZ" altLang="en-US">
                <a:ea typeface="Calibri" pitchFamily="34" charset="0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0589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cs-CZ" sz="3600" dirty="0" smtClean="0"/>
              <a:t>Právní rámec - </a:t>
            </a:r>
            <a:r>
              <a:rPr lang="cs-CZ" sz="3600" b="1" dirty="0" smtClean="0"/>
              <a:t>Evropské </a:t>
            </a:r>
            <a:r>
              <a:rPr lang="cs-CZ" sz="3600" b="1" dirty="0"/>
              <a:t>právní </a:t>
            </a:r>
            <a:r>
              <a:rPr lang="cs-CZ" sz="3600" b="1" dirty="0" smtClean="0"/>
              <a:t>předpisy</a:t>
            </a:r>
            <a:r>
              <a:rPr lang="cs-CZ" b="1" dirty="0"/>
              <a:t/>
            </a:r>
            <a:br>
              <a:rPr lang="cs-CZ" b="1" dirty="0"/>
            </a:b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507288" cy="5733256"/>
          </a:xfrm>
        </p:spPr>
        <p:txBody>
          <a:bodyPr>
            <a:noAutofit/>
          </a:bodyPr>
          <a:lstStyle/>
          <a:p>
            <a:pPr algn="just"/>
            <a:r>
              <a:rPr lang="cs-CZ" sz="1800" b="1" dirty="0" smtClean="0"/>
              <a:t>Nařízení Evropského parlamentu a Rady (EU) č. 1306/2013, </a:t>
            </a:r>
            <a:r>
              <a:rPr lang="cs-CZ" sz="1800" dirty="0" smtClean="0"/>
              <a:t>o financování, řízení a sledování společné zemědělské politiky a o zrušení nařízení Rady (EHS) č. 352/78, (ES) č. 165/94, (ES) č. 2799/98, (ES) č. 814/2000, (ES) č. 1290/2005 a (ES) č. 485/2008. </a:t>
            </a:r>
          </a:p>
          <a:p>
            <a:pPr algn="just"/>
            <a:r>
              <a:rPr lang="cs-CZ" sz="1800" b="1" dirty="0" smtClean="0"/>
              <a:t>Nařízení Evropského parlamentu a Rady (EU) č. 1305/2013, </a:t>
            </a:r>
            <a:r>
              <a:rPr lang="cs-CZ" sz="1800" dirty="0" smtClean="0"/>
              <a:t>o podpoře pro rozvoj venkova z Evropského zemědělského fondu pro rozvoj venkova (EZFRV) a o zrušení nařízení Rady (ES) č. 1698/2005.</a:t>
            </a:r>
          </a:p>
          <a:p>
            <a:pPr algn="just"/>
            <a:r>
              <a:rPr lang="cs-CZ" sz="1800" b="1" dirty="0" smtClean="0"/>
              <a:t>Nařízení Evropského parlamentu a Rady (EU) č. 1307/2013, </a:t>
            </a:r>
            <a:r>
              <a:rPr lang="cs-CZ" sz="1800" dirty="0" smtClean="0"/>
              <a:t>kterým se stanoví pravidla pro přímé platby zemědělcům v režimech podpory v rámci společné zemědělské politiky a kterým se zrušují nařízení Rady (ES) č. 637/2008 a nařízení Rady (ES) č. 73/2009. </a:t>
            </a:r>
          </a:p>
          <a:p>
            <a:pPr algn="just"/>
            <a:r>
              <a:rPr lang="cs-CZ" sz="1800" b="1" dirty="0" smtClean="0"/>
              <a:t>Nařízení Evropského parlamentu a Rady (EU) č. 1308/2013</a:t>
            </a:r>
            <a:r>
              <a:rPr lang="cs-CZ" sz="1800" dirty="0" smtClean="0"/>
              <a:t>, kterým se stanoví společná organizace trhů se zemědělskými produkty a zrušují nařízení Rady (EHS) č. 922/72, (EHS) č. 234/79, (ES) č. 1037/2001 a (ES) č. 1234/2007.</a:t>
            </a:r>
          </a:p>
          <a:p>
            <a:pPr algn="just"/>
            <a:r>
              <a:rPr lang="cs-CZ" sz="1800" b="1" dirty="0" smtClean="0"/>
              <a:t>Nařízení Rady (ES) č. 1234/2007, </a:t>
            </a:r>
            <a:r>
              <a:rPr lang="cs-CZ" sz="1800" dirty="0" smtClean="0"/>
              <a:t>kterým se stanoví společná organizace zemědělských trhů a zvláštní ustanovení pro některé zemědělské produkty.</a:t>
            </a:r>
            <a:endParaRPr lang="cs-CZ" sz="1800" b="1" dirty="0" smtClean="0"/>
          </a:p>
          <a:p>
            <a:pPr algn="just"/>
            <a:r>
              <a:rPr lang="cs-CZ" sz="1800" b="1" dirty="0" smtClean="0"/>
              <a:t>Nařízení Rady (ES) č. 1698/2005 ,</a:t>
            </a:r>
            <a:r>
              <a:rPr lang="cs-CZ" sz="1800" dirty="0" smtClean="0"/>
              <a:t>o podpoře pro rozvoj venkova z Evropského zemědělského fondu pro rozvoj venkova (EZFRV).</a:t>
            </a:r>
          </a:p>
          <a:p>
            <a:pPr algn="just"/>
            <a:r>
              <a:rPr lang="cs-CZ" sz="1800" b="1" dirty="0" smtClean="0"/>
              <a:t>Nařízení Komise (EU) č. 65/2011 </a:t>
            </a:r>
            <a:r>
              <a:rPr lang="cs-CZ" sz="1800" dirty="0" smtClean="0"/>
              <a:t>, kterým se stanoví prováděcí pravidla k nařízení Rady (ES) č. 1698/2005, pokud jde o provádění kontrolních postupů a podmíněnosti s ohledem</a:t>
            </a:r>
          </a:p>
          <a:p>
            <a:pPr algn="just"/>
            <a:endParaRPr lang="cs-CZ" sz="1800" dirty="0" smtClean="0"/>
          </a:p>
          <a:p>
            <a:pPr marL="0" indent="0">
              <a:buNone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097360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Právní </a:t>
            </a:r>
            <a:r>
              <a:rPr lang="cs-CZ" sz="3600" dirty="0" smtClean="0"/>
              <a:t>rámec - </a:t>
            </a:r>
            <a:r>
              <a:rPr lang="cs-CZ" sz="3600" b="1" dirty="0" smtClean="0"/>
              <a:t>Národní </a:t>
            </a:r>
            <a:r>
              <a:rPr lang="cs-CZ" sz="3600" b="1" dirty="0"/>
              <a:t>právní předpisy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endParaRPr lang="cs-CZ" b="1" dirty="0"/>
          </a:p>
          <a:p>
            <a:pPr algn="just">
              <a:lnSpc>
                <a:spcPct val="170000"/>
              </a:lnSpc>
            </a:pPr>
            <a:r>
              <a:rPr lang="cs-CZ" sz="3100" dirty="0" smtClean="0"/>
              <a:t>Zákon č. 252/1997 Sb., o zemědělství. </a:t>
            </a:r>
          </a:p>
          <a:p>
            <a:pPr algn="just">
              <a:lnSpc>
                <a:spcPct val="170000"/>
              </a:lnSpc>
            </a:pPr>
            <a:r>
              <a:rPr lang="cs-CZ" sz="3100" dirty="0" smtClean="0"/>
              <a:t>Nařízení vlády č. 309/2014 Sb., o stanovení důsledků porušení podmíněnosti poskytování některých zemědělských podpor. </a:t>
            </a:r>
          </a:p>
          <a:p>
            <a:pPr algn="just">
              <a:lnSpc>
                <a:spcPct val="170000"/>
              </a:lnSpc>
            </a:pPr>
            <a:r>
              <a:rPr lang="cs-CZ" sz="3100" dirty="0" smtClean="0"/>
              <a:t>Nařízení vlády č. 308/2014 Sb., kterým se mění některá nařízení vlády v souvislosti s přijetím nařízení vlády o stanovení důsledků porušení podmíněnosti poskytování některých zemědělských podpor a nařízení vlády o stanovení podrobností evidence využití půdy podle uživatelských vztahů. </a:t>
            </a:r>
          </a:p>
          <a:p>
            <a:pPr algn="just">
              <a:lnSpc>
                <a:spcPct val="170000"/>
              </a:lnSpc>
            </a:pPr>
            <a:r>
              <a:rPr lang="cs-CZ" sz="3100" dirty="0" smtClean="0"/>
              <a:t>Nařízení vlády č. 307/2014 Sb., o stanovení podrobností evidence využití půdy podle uživatelských vztahů. </a:t>
            </a:r>
            <a:endParaRPr lang="cs-CZ" sz="3100" dirty="0"/>
          </a:p>
        </p:txBody>
      </p:sp>
    </p:spTree>
    <p:extLst>
      <p:ext uri="{BB962C8B-B14F-4D97-AF65-F5344CB8AC3E}">
        <p14:creationId xmlns:p14="http://schemas.microsoft.com/office/powerpoint/2010/main" val="2763121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 fontScale="90000"/>
          </a:bodyPr>
          <a:lstStyle/>
          <a:p>
            <a:r>
              <a:rPr lang="cs-CZ" sz="4000" dirty="0" smtClean="0"/>
              <a:t>Přehled podpor 2017 - </a:t>
            </a:r>
            <a:r>
              <a:rPr lang="cs-CZ" sz="4000" b="1" dirty="0" smtClean="0"/>
              <a:t>Přímé </a:t>
            </a:r>
            <a:r>
              <a:rPr lang="cs-CZ" sz="4000" b="1" dirty="0"/>
              <a:t>platby</a:t>
            </a:r>
            <a:r>
              <a:rPr lang="cs-CZ" b="1" dirty="0"/>
              <a:t/>
            </a:r>
            <a:br>
              <a:rPr lang="cs-CZ" b="1" dirty="0"/>
            </a:br>
            <a:r>
              <a:rPr lang="cs-CZ" sz="1600" dirty="0"/>
              <a:t>nařízení vlády č. 50/2015 Sb., o stanovení některých podmínek poskytování přímých plateb zemědělcům</a:t>
            </a:r>
            <a:endParaRPr lang="en-US" sz="1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544616"/>
          </a:xfrm>
        </p:spPr>
        <p:txBody>
          <a:bodyPr>
            <a:normAutofit fontScale="32500" lnSpcReduction="20000"/>
          </a:bodyPr>
          <a:lstStyle/>
          <a:p>
            <a:endParaRPr lang="en-US" sz="3800" dirty="0"/>
          </a:p>
          <a:p>
            <a:pPr>
              <a:lnSpc>
                <a:spcPct val="170000"/>
              </a:lnSpc>
            </a:pPr>
            <a:r>
              <a:rPr lang="pl-PL" sz="4300" b="1" dirty="0"/>
              <a:t>Jednotná platba na plochu (SAPS), </a:t>
            </a:r>
            <a:endParaRPr lang="pl-PL" sz="4300" dirty="0"/>
          </a:p>
          <a:p>
            <a:pPr>
              <a:lnSpc>
                <a:spcPct val="170000"/>
              </a:lnSpc>
            </a:pPr>
            <a:r>
              <a:rPr lang="en-US" sz="4300" b="1" dirty="0" err="1" smtClean="0"/>
              <a:t>Platba</a:t>
            </a:r>
            <a:r>
              <a:rPr lang="en-US" sz="4300" b="1" dirty="0" smtClean="0"/>
              <a:t> </a:t>
            </a:r>
            <a:r>
              <a:rPr lang="en-US" sz="4300" b="1" dirty="0"/>
              <a:t>pro </a:t>
            </a:r>
            <a:r>
              <a:rPr lang="en-US" sz="4300" b="1" dirty="0" err="1"/>
              <a:t>zemědělce</a:t>
            </a:r>
            <a:r>
              <a:rPr lang="en-US" sz="4300" b="1" dirty="0"/>
              <a:t> </a:t>
            </a:r>
            <a:r>
              <a:rPr lang="en-US" sz="4300" b="1" dirty="0" err="1"/>
              <a:t>dodržující</a:t>
            </a:r>
            <a:r>
              <a:rPr lang="en-US" sz="4300" b="1" dirty="0"/>
              <a:t> </a:t>
            </a:r>
            <a:r>
              <a:rPr lang="en-US" sz="4300" b="1" dirty="0" err="1"/>
              <a:t>zemědělské</a:t>
            </a:r>
            <a:r>
              <a:rPr lang="en-US" sz="4300" b="1" dirty="0"/>
              <a:t> </a:t>
            </a:r>
            <a:r>
              <a:rPr lang="en-US" sz="4300" b="1" dirty="0" err="1"/>
              <a:t>postupy</a:t>
            </a:r>
            <a:r>
              <a:rPr lang="en-US" sz="4300" b="1" dirty="0"/>
              <a:t> </a:t>
            </a:r>
            <a:r>
              <a:rPr lang="en-US" sz="4300" b="1" dirty="0" err="1"/>
              <a:t>příznivé</a:t>
            </a:r>
            <a:r>
              <a:rPr lang="en-US" sz="4300" b="1" dirty="0"/>
              <a:t> pro </a:t>
            </a:r>
            <a:r>
              <a:rPr lang="en-US" sz="4300" b="1" dirty="0" err="1"/>
              <a:t>klima</a:t>
            </a:r>
            <a:r>
              <a:rPr lang="en-US" sz="4300" b="1" dirty="0"/>
              <a:t> a </a:t>
            </a:r>
            <a:r>
              <a:rPr lang="en-US" sz="4300" b="1" dirty="0" err="1"/>
              <a:t>životní</a:t>
            </a:r>
            <a:r>
              <a:rPr lang="en-US" sz="4300" b="1" dirty="0"/>
              <a:t> </a:t>
            </a:r>
            <a:r>
              <a:rPr lang="en-US" sz="4300" b="1" dirty="0" err="1"/>
              <a:t>prostředí</a:t>
            </a:r>
            <a:r>
              <a:rPr lang="en-US" sz="4300" dirty="0"/>
              <a:t>, </a:t>
            </a:r>
          </a:p>
          <a:p>
            <a:pPr>
              <a:lnSpc>
                <a:spcPct val="170000"/>
              </a:lnSpc>
            </a:pPr>
            <a:r>
              <a:rPr lang="pl-PL" sz="4300" b="1" dirty="0" smtClean="0"/>
              <a:t>Dobrovolná </a:t>
            </a:r>
            <a:r>
              <a:rPr lang="pl-PL" sz="4300" b="1" dirty="0"/>
              <a:t>podpora vázaná na produkci</a:t>
            </a:r>
            <a:r>
              <a:rPr lang="pl-PL" sz="4300" dirty="0"/>
              <a:t>: 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pl-PL" sz="3700" dirty="0"/>
              <a:t>a) podpora na produkci brambor určených pro výrobu škrobu, 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pl-PL" sz="3700" dirty="0"/>
              <a:t>b) podpora na produkci chmele, 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pl-PL" sz="3700" dirty="0"/>
              <a:t>c) podpora na produkci ovocných druhů s velmi vysokou pracností, 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pl-PL" sz="3700" dirty="0"/>
              <a:t>d) podpora na produkci ovocných druhů s vysokou pracností, 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pl-PL" sz="3700" dirty="0"/>
              <a:t>e) podpora na produkci konzumních brambor, 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n-US" sz="3700" dirty="0"/>
              <a:t>f) </a:t>
            </a:r>
            <a:r>
              <a:rPr lang="en-US" sz="3700" dirty="0" err="1"/>
              <a:t>podpora</a:t>
            </a:r>
            <a:r>
              <a:rPr lang="en-US" sz="3700" dirty="0"/>
              <a:t> </a:t>
            </a:r>
            <a:r>
              <a:rPr lang="en-US" sz="3700" dirty="0" err="1"/>
              <a:t>na</a:t>
            </a:r>
            <a:r>
              <a:rPr lang="en-US" sz="3700" dirty="0"/>
              <a:t> </a:t>
            </a:r>
            <a:r>
              <a:rPr lang="en-US" sz="3700" dirty="0" err="1"/>
              <a:t>produkci</a:t>
            </a:r>
            <a:r>
              <a:rPr lang="en-US" sz="3700" dirty="0"/>
              <a:t> </a:t>
            </a:r>
            <a:r>
              <a:rPr lang="en-US" sz="3700" dirty="0" err="1"/>
              <a:t>zeleninových</a:t>
            </a:r>
            <a:r>
              <a:rPr lang="en-US" sz="3700" dirty="0"/>
              <a:t> </a:t>
            </a:r>
            <a:r>
              <a:rPr lang="en-US" sz="3700" dirty="0" err="1"/>
              <a:t>druhů</a:t>
            </a:r>
            <a:r>
              <a:rPr lang="en-US" sz="3700" dirty="0"/>
              <a:t> s </a:t>
            </a:r>
            <a:r>
              <a:rPr lang="en-US" sz="3700" dirty="0" err="1"/>
              <a:t>velmi</a:t>
            </a:r>
            <a:r>
              <a:rPr lang="en-US" sz="3700" dirty="0"/>
              <a:t> </a:t>
            </a:r>
            <a:r>
              <a:rPr lang="en-US" sz="3700" dirty="0" err="1"/>
              <a:t>vysokou</a:t>
            </a:r>
            <a:r>
              <a:rPr lang="en-US" sz="3700" dirty="0"/>
              <a:t> </a:t>
            </a:r>
            <a:r>
              <a:rPr lang="en-US" sz="3700" dirty="0" err="1"/>
              <a:t>pracností</a:t>
            </a:r>
            <a:r>
              <a:rPr lang="en-US" sz="3700" dirty="0"/>
              <a:t>, 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pl-PL" sz="3700" dirty="0"/>
              <a:t>g) podpora na produkci zeleninových druhů s vysokou pracností, 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pl-PL" sz="3700" dirty="0"/>
              <a:t>h) podpora na produkci cukrové řepy, 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pl-PL" sz="3700" dirty="0"/>
              <a:t>i) podpora na produkci bílkovinných plodin, 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pl-PL" sz="3700" dirty="0"/>
              <a:t>j) podpora na chov telete masného typu, 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n-US" sz="3700" dirty="0"/>
              <a:t>k) </a:t>
            </a:r>
            <a:r>
              <a:rPr lang="en-US" sz="3700" dirty="0" err="1"/>
              <a:t>podpora</a:t>
            </a:r>
            <a:r>
              <a:rPr lang="en-US" sz="3700" dirty="0"/>
              <a:t> </a:t>
            </a:r>
            <a:r>
              <a:rPr lang="en-US" sz="3700" dirty="0" err="1"/>
              <a:t>na</a:t>
            </a:r>
            <a:r>
              <a:rPr lang="en-US" sz="3700" dirty="0"/>
              <a:t> </a:t>
            </a:r>
            <a:r>
              <a:rPr lang="en-US" sz="3700" dirty="0" err="1"/>
              <a:t>chov</a:t>
            </a:r>
            <a:r>
              <a:rPr lang="en-US" sz="3700" dirty="0"/>
              <a:t> </a:t>
            </a:r>
            <a:r>
              <a:rPr lang="en-US" sz="3700" dirty="0" err="1"/>
              <a:t>krávy</a:t>
            </a:r>
            <a:r>
              <a:rPr lang="en-US" sz="3700" dirty="0"/>
              <a:t> </a:t>
            </a:r>
            <a:r>
              <a:rPr lang="en-US" sz="3700" dirty="0" err="1"/>
              <a:t>chované</a:t>
            </a:r>
            <a:r>
              <a:rPr lang="en-US" sz="3700" dirty="0"/>
              <a:t> v </a:t>
            </a:r>
            <a:r>
              <a:rPr lang="en-US" sz="3700" dirty="0" err="1"/>
              <a:t>systému</a:t>
            </a:r>
            <a:r>
              <a:rPr lang="en-US" sz="3700" dirty="0"/>
              <a:t> </a:t>
            </a:r>
            <a:r>
              <a:rPr lang="en-US" sz="3700" dirty="0" err="1"/>
              <a:t>chovu</a:t>
            </a:r>
            <a:r>
              <a:rPr lang="en-US" sz="3700" dirty="0"/>
              <a:t> s </a:t>
            </a:r>
            <a:r>
              <a:rPr lang="en-US" sz="3700" dirty="0" err="1"/>
              <a:t>tržní</a:t>
            </a:r>
            <a:r>
              <a:rPr lang="en-US" sz="3700" dirty="0"/>
              <a:t> </a:t>
            </a:r>
            <a:r>
              <a:rPr lang="en-US" sz="3700" dirty="0" err="1"/>
              <a:t>produkcí</a:t>
            </a:r>
            <a:r>
              <a:rPr lang="en-US" sz="3700" dirty="0"/>
              <a:t> </a:t>
            </a:r>
            <a:r>
              <a:rPr lang="en-US" sz="3700" dirty="0" err="1"/>
              <a:t>mléka</a:t>
            </a:r>
            <a:r>
              <a:rPr lang="en-US" sz="3700" dirty="0"/>
              <a:t> </a:t>
            </a:r>
            <a:r>
              <a:rPr lang="en-US" sz="3700" dirty="0" err="1"/>
              <a:t>nebo</a:t>
            </a:r>
            <a:r>
              <a:rPr lang="en-US" sz="3700" dirty="0"/>
              <a:t> 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pl-PL" sz="3700" dirty="0"/>
              <a:t>l) podpora na chov bahnice nebo na chov kozy.</a:t>
            </a:r>
            <a:endParaRPr lang="cs-CZ" sz="3700" dirty="0"/>
          </a:p>
        </p:txBody>
      </p:sp>
    </p:spTree>
    <p:extLst>
      <p:ext uri="{BB962C8B-B14F-4D97-AF65-F5344CB8AC3E}">
        <p14:creationId xmlns:p14="http://schemas.microsoft.com/office/powerpoint/2010/main" val="1040173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Přímé platby - </a:t>
            </a:r>
            <a:r>
              <a:rPr lang="en-US" sz="2400" dirty="0" smtClean="0"/>
              <a:t>OPATŘENÍ </a:t>
            </a:r>
            <a:r>
              <a:rPr lang="en-US" sz="2400" dirty="0"/>
              <a:t>PROGRAMU ROZVOJE VENKOVA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916832"/>
            <a:ext cx="8075240" cy="5328592"/>
          </a:xfrm>
        </p:spPr>
        <p:txBody>
          <a:bodyPr>
            <a:noAutofit/>
          </a:bodyPr>
          <a:lstStyle/>
          <a:p>
            <a:pPr algn="just"/>
            <a:r>
              <a:rPr lang="cs-CZ" sz="1800" b="1" i="1" dirty="0" smtClean="0"/>
              <a:t>Dobíhající závazky období 2007–2013</a:t>
            </a:r>
            <a:r>
              <a:rPr lang="cs-CZ" sz="1800" b="1" dirty="0" smtClean="0"/>
              <a:t>:</a:t>
            </a:r>
          </a:p>
          <a:p>
            <a:pPr marL="0" indent="0" algn="just">
              <a:buNone/>
            </a:pPr>
            <a:endParaRPr lang="cs-CZ" sz="1800" dirty="0" smtClean="0"/>
          </a:p>
          <a:p>
            <a:pPr marL="0" indent="0" algn="just">
              <a:buNone/>
            </a:pPr>
            <a:r>
              <a:rPr lang="cs-CZ" sz="1800" dirty="0" smtClean="0"/>
              <a:t>- </a:t>
            </a:r>
            <a:r>
              <a:rPr lang="cs-CZ" sz="1800" b="1" dirty="0" err="1" smtClean="0"/>
              <a:t>Agroenvironmentální</a:t>
            </a:r>
            <a:r>
              <a:rPr lang="cs-CZ" sz="1800" b="1" dirty="0" smtClean="0"/>
              <a:t> opatření (AEO) </a:t>
            </a:r>
            <a:r>
              <a:rPr lang="cs-CZ" sz="1800" dirty="0" smtClean="0"/>
              <a:t>- nařízení vlády č. 79/2007 Sb., o podmínkách provádění </a:t>
            </a:r>
            <a:r>
              <a:rPr lang="cs-CZ" sz="1800" dirty="0" err="1" smtClean="0"/>
              <a:t>agroenvironmentálních</a:t>
            </a:r>
            <a:r>
              <a:rPr lang="cs-CZ" sz="1800" dirty="0" smtClean="0"/>
              <a:t> opatření; </a:t>
            </a:r>
          </a:p>
          <a:p>
            <a:pPr marL="0" indent="0" algn="just">
              <a:buNone/>
            </a:pPr>
            <a:r>
              <a:rPr lang="cs-CZ" sz="1800" dirty="0" smtClean="0"/>
              <a:t>- </a:t>
            </a:r>
            <a:r>
              <a:rPr lang="cs-CZ" sz="1800" b="1" dirty="0" smtClean="0"/>
              <a:t>Zalesnění zemědělské půdy </a:t>
            </a:r>
            <a:r>
              <a:rPr lang="cs-CZ" sz="1800" dirty="0" smtClean="0"/>
              <a:t>- nařízení vlády č. 239/2007 Sb., o stanovení podmínek pro poskytování dotací na zalesňování zemědělské půdy; </a:t>
            </a:r>
          </a:p>
          <a:p>
            <a:pPr marL="0" indent="0" algn="just">
              <a:buNone/>
            </a:pPr>
            <a:r>
              <a:rPr lang="cs-CZ" sz="1800" dirty="0" smtClean="0"/>
              <a:t>- </a:t>
            </a:r>
            <a:r>
              <a:rPr lang="cs-CZ" sz="1800" b="1" dirty="0" smtClean="0"/>
              <a:t>Zachování hospodářského souboru lesního porostu v rámci opatření Natura 2000 v lesích </a:t>
            </a:r>
            <a:r>
              <a:rPr lang="cs-CZ" sz="1800" dirty="0" smtClean="0"/>
              <a:t>- nařízení vlády č. 147/2008 Sb., o stanovení podmínek pro poskytování dotací na zachování hospodářského souboru lesního porostu v rámci opatření Natura 2000 v lesích; </a:t>
            </a:r>
          </a:p>
          <a:p>
            <a:pPr marL="0" indent="0" algn="just">
              <a:buNone/>
            </a:pPr>
            <a:r>
              <a:rPr lang="cs-CZ" sz="1800" dirty="0" smtClean="0"/>
              <a:t>- </a:t>
            </a:r>
            <a:r>
              <a:rPr lang="cs-CZ" sz="1800" b="1" dirty="0" smtClean="0"/>
              <a:t>Zlepšování druhové skladby lesů v rámci lesnicko-environmentálních plateb </a:t>
            </a:r>
            <a:r>
              <a:rPr lang="cs-CZ" sz="1800" dirty="0" smtClean="0"/>
              <a:t>- nařízení vlády č. 53/2009 Sb., o stanovení podmínek pro poskytování dotací na lesnicko-environmentální opatření. </a:t>
            </a:r>
          </a:p>
          <a:p>
            <a:pPr algn="just"/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4122296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/>
              <a:t>Přímé platby - </a:t>
            </a:r>
            <a:r>
              <a:rPr lang="en-US" sz="3200" dirty="0"/>
              <a:t>OPATŘENÍ PROGRAMU ROZVOJE VENKOVA 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cs-CZ" sz="4000" b="1" i="1" dirty="0"/>
              <a:t>Závazky pro období 2014 – 2020</a:t>
            </a:r>
            <a:r>
              <a:rPr lang="cs-CZ" sz="4000" b="1" dirty="0"/>
              <a:t>: </a:t>
            </a:r>
            <a:endParaRPr lang="cs-CZ" sz="4000" dirty="0"/>
          </a:p>
          <a:p>
            <a:pPr marL="0" indent="0" algn="just">
              <a:buNone/>
            </a:pPr>
            <a:r>
              <a:rPr lang="cs-CZ" dirty="0"/>
              <a:t>- </a:t>
            </a:r>
            <a:r>
              <a:rPr lang="cs-CZ" b="1" dirty="0" err="1"/>
              <a:t>Agroenvironmentálně</a:t>
            </a:r>
            <a:r>
              <a:rPr lang="cs-CZ" b="1" dirty="0"/>
              <a:t> - klimatická opatření (AEKO) </a:t>
            </a:r>
            <a:r>
              <a:rPr lang="cs-CZ" dirty="0"/>
              <a:t>- nařízení vlády, o podmínkách provádění </a:t>
            </a:r>
            <a:r>
              <a:rPr lang="cs-CZ" dirty="0" err="1"/>
              <a:t>agroenvironmentálně</a:t>
            </a:r>
            <a:r>
              <a:rPr lang="cs-CZ" dirty="0"/>
              <a:t> - klimatických opatření, </a:t>
            </a:r>
          </a:p>
          <a:p>
            <a:pPr marL="0" indent="0" algn="just">
              <a:buNone/>
            </a:pPr>
            <a:r>
              <a:rPr lang="cs-CZ" dirty="0"/>
              <a:t>- </a:t>
            </a:r>
            <a:r>
              <a:rPr lang="cs-CZ" b="1" dirty="0"/>
              <a:t>Ekologické zemědělství (EZ) </a:t>
            </a:r>
            <a:r>
              <a:rPr lang="cs-CZ" dirty="0"/>
              <a:t>- - nařízení vlády č. 76/2015 Sb., o podmínkách provádění opatření ekologického zemědělství, </a:t>
            </a:r>
          </a:p>
          <a:p>
            <a:pPr marL="0" indent="0" algn="just">
              <a:buNone/>
            </a:pPr>
            <a:r>
              <a:rPr lang="cs-CZ" dirty="0"/>
              <a:t>- </a:t>
            </a:r>
            <a:r>
              <a:rPr lang="cs-CZ" b="1" dirty="0"/>
              <a:t>Platby pro oblasti s přírodními či jinými zvláštními omezeními (LFA) </a:t>
            </a:r>
            <a:r>
              <a:rPr lang="cs-CZ" dirty="0"/>
              <a:t>- nařízení vlády č. 72/2015 Sb., o podmínkách poskytování plateb pro oblasti s přírodními či jinými zvláštními omezeními,</a:t>
            </a:r>
          </a:p>
          <a:p>
            <a:pPr marL="0" indent="0" algn="just">
              <a:buNone/>
            </a:pPr>
            <a:r>
              <a:rPr lang="cs-CZ" dirty="0"/>
              <a:t>- </a:t>
            </a:r>
            <a:r>
              <a:rPr lang="cs-CZ" b="1" dirty="0"/>
              <a:t>Platby v oblasti Natura 2000 na zemědělské půdě </a:t>
            </a:r>
            <a:r>
              <a:rPr lang="cs-CZ" dirty="0"/>
              <a:t>- nařízení vlády č. 73/2015 Sb., o podmínkách poskytování plateb v oblasti Natura 2000 na zemědělské půdě, </a:t>
            </a:r>
          </a:p>
          <a:p>
            <a:pPr marL="0" indent="0" algn="just">
              <a:buNone/>
            </a:pPr>
            <a:r>
              <a:rPr lang="cs-CZ" dirty="0"/>
              <a:t>- </a:t>
            </a:r>
            <a:r>
              <a:rPr lang="cs-CZ" b="1" dirty="0"/>
              <a:t>Dobré životní podmínky zvířat </a:t>
            </a:r>
            <a:r>
              <a:rPr lang="cs-CZ" dirty="0"/>
              <a:t>- nařízení vlády č. 74/2015 Sb., o podmínkách poskytování plateb na opatření dobré životní podmínky zvířat</a:t>
            </a:r>
          </a:p>
          <a:p>
            <a:pPr marL="0" indent="0" algn="just">
              <a:buNone/>
            </a:pPr>
            <a:r>
              <a:rPr lang="cs-CZ" dirty="0"/>
              <a:t>- </a:t>
            </a:r>
            <a:r>
              <a:rPr lang="cs-CZ" b="1" dirty="0"/>
              <a:t>Platby na lesnicko-environmentální a klimatické služby a ochranu lesů </a:t>
            </a:r>
            <a:r>
              <a:rPr lang="cs-CZ" dirty="0"/>
              <a:t>- nařízení vlády, o podmínkách poskytování plateb na lesnicko-environmentální a klimatické služby a ochranu lesů, </a:t>
            </a:r>
          </a:p>
          <a:p>
            <a:pPr marL="0" indent="0" algn="just">
              <a:buNone/>
            </a:pPr>
            <a:r>
              <a:rPr lang="cs-CZ" dirty="0"/>
              <a:t>- </a:t>
            </a:r>
            <a:r>
              <a:rPr lang="cs-CZ" b="1" dirty="0"/>
              <a:t>Platby na zalesňování zemědělské </a:t>
            </a:r>
            <a:r>
              <a:rPr lang="cs-CZ" b="1" dirty="0" smtClean="0"/>
              <a:t>půdy -</a:t>
            </a:r>
            <a:r>
              <a:rPr lang="cs-CZ" dirty="0"/>
              <a:t>nařízení vlády č. 185/2015 Sb., o podmínkách poskytování plateb na zalesňování zemědělské půdy.</a:t>
            </a:r>
            <a:r>
              <a:rPr lang="cs-CZ" b="1" dirty="0" smtClean="0"/>
              <a:t>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41580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Přímé platby  - SPOLEČNÁ </a:t>
            </a:r>
            <a:r>
              <a:rPr lang="cs-CZ" dirty="0"/>
              <a:t>ORGANIZACE TRHU S VÍNEM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Podpora na restrukturalizaci a přeměnu </a:t>
            </a:r>
            <a:r>
              <a:rPr lang="cs-CZ" dirty="0" smtClean="0"/>
              <a:t>vinic - Nařízení </a:t>
            </a:r>
            <a:r>
              <a:rPr lang="cs-CZ" dirty="0"/>
              <a:t>vlády č. 142/2014 Sb., o stanovení bližších podmínek při provádění opatření společné organizace trhů se zemědělskými produkty v oblasti vinohradnictví a vinařství </a:t>
            </a:r>
          </a:p>
        </p:txBody>
      </p:sp>
    </p:spTree>
    <p:extLst>
      <p:ext uri="{BB962C8B-B14F-4D97-AF65-F5344CB8AC3E}">
        <p14:creationId xmlns:p14="http://schemas.microsoft.com/office/powerpoint/2010/main" val="1728590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DZES (GAEC)</a:t>
            </a:r>
            <a:br>
              <a:rPr lang="cs-CZ" dirty="0" smtClean="0"/>
            </a:br>
            <a:r>
              <a:rPr lang="cs-CZ" sz="2200" dirty="0" smtClean="0"/>
              <a:t>(Standardy dobrého zemědělského a environmentálního stavu)</a:t>
            </a:r>
            <a:endParaRPr lang="en-US" sz="2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cs-CZ" altLang="en-US" sz="2400" dirty="0"/>
              <a:t>v</a:t>
            </a:r>
            <a:r>
              <a:rPr lang="cs-CZ" altLang="en-US" sz="2400" dirty="0" smtClean="0"/>
              <a:t>ymezeny </a:t>
            </a:r>
            <a:r>
              <a:rPr lang="en-US" sz="2400" dirty="0" err="1"/>
              <a:t>nařízení</a:t>
            </a:r>
            <a:r>
              <a:rPr lang="en-US" sz="2400" dirty="0"/>
              <a:t> </a:t>
            </a:r>
            <a:r>
              <a:rPr lang="en-US" sz="2400" dirty="0" err="1"/>
              <a:t>vlády</a:t>
            </a:r>
            <a:r>
              <a:rPr lang="en-US" sz="2400" dirty="0"/>
              <a:t> č. 309/2014 Sb., o </a:t>
            </a:r>
            <a:r>
              <a:rPr lang="en-US" sz="2400" dirty="0" err="1"/>
              <a:t>stanovení</a:t>
            </a:r>
            <a:r>
              <a:rPr lang="en-US" sz="2400" dirty="0"/>
              <a:t> </a:t>
            </a:r>
            <a:r>
              <a:rPr lang="en-US" sz="2400" dirty="0" err="1"/>
              <a:t>důsledků</a:t>
            </a:r>
            <a:r>
              <a:rPr lang="en-US" sz="2400" dirty="0"/>
              <a:t> </a:t>
            </a:r>
            <a:r>
              <a:rPr lang="en-US" sz="2400" dirty="0" err="1"/>
              <a:t>porušení</a:t>
            </a:r>
            <a:r>
              <a:rPr lang="en-US" sz="2400" dirty="0"/>
              <a:t> </a:t>
            </a:r>
            <a:r>
              <a:rPr lang="en-US" sz="2400" dirty="0" err="1"/>
              <a:t>podmíněnosti</a:t>
            </a:r>
            <a:r>
              <a:rPr lang="en-US" sz="2400" dirty="0"/>
              <a:t> </a:t>
            </a:r>
            <a:r>
              <a:rPr lang="en-US" sz="2400" dirty="0" err="1"/>
              <a:t>poskytování</a:t>
            </a:r>
            <a:r>
              <a:rPr lang="en-US" sz="2400" dirty="0"/>
              <a:t> </a:t>
            </a:r>
            <a:r>
              <a:rPr lang="en-US" sz="2400" dirty="0" err="1"/>
              <a:t>některých</a:t>
            </a:r>
            <a:r>
              <a:rPr lang="en-US" sz="2400" dirty="0"/>
              <a:t> </a:t>
            </a:r>
            <a:r>
              <a:rPr lang="en-US" sz="2400" dirty="0" err="1"/>
              <a:t>zemědělských</a:t>
            </a:r>
            <a:r>
              <a:rPr lang="en-US" sz="2400" dirty="0"/>
              <a:t> </a:t>
            </a:r>
            <a:r>
              <a:rPr lang="en-US" sz="2400" dirty="0" err="1"/>
              <a:t>podpor</a:t>
            </a:r>
            <a:r>
              <a:rPr lang="en-US" sz="2400" dirty="0"/>
              <a:t> </a:t>
            </a:r>
            <a:r>
              <a:rPr lang="cs-CZ" sz="2400" dirty="0" smtClean="0"/>
              <a:t>(individuálně definují MS – nařízení 1306/2013)</a:t>
            </a:r>
          </a:p>
          <a:p>
            <a:pPr algn="just"/>
            <a:r>
              <a:rPr lang="en-US" sz="2400" dirty="0" err="1" smtClean="0"/>
              <a:t>standardy</a:t>
            </a:r>
            <a:r>
              <a:rPr lang="en-US" sz="2400" dirty="0" smtClean="0"/>
              <a:t> </a:t>
            </a:r>
            <a:r>
              <a:rPr lang="en-US" sz="2400" dirty="0" err="1" smtClean="0"/>
              <a:t>hospodaření</a:t>
            </a:r>
            <a:r>
              <a:rPr lang="en-US" sz="2400" dirty="0" smtClean="0"/>
              <a:t>,</a:t>
            </a:r>
            <a:r>
              <a:rPr lang="cs-CZ" sz="2400" dirty="0" smtClean="0"/>
              <a:t> </a:t>
            </a:r>
            <a:r>
              <a:rPr lang="en-US" sz="2400" dirty="0" err="1" smtClean="0"/>
              <a:t>které</a:t>
            </a:r>
            <a:r>
              <a:rPr lang="en-US" sz="2400" dirty="0" smtClean="0"/>
              <a:t> </a:t>
            </a:r>
            <a:r>
              <a:rPr lang="en-US" sz="2400" dirty="0" err="1"/>
              <a:t>jsou</a:t>
            </a:r>
            <a:r>
              <a:rPr lang="en-US" sz="2400" dirty="0"/>
              <a:t> </a:t>
            </a:r>
            <a:r>
              <a:rPr lang="en-US" sz="2400" dirty="0" err="1" smtClean="0"/>
              <a:t>definované</a:t>
            </a:r>
            <a:r>
              <a:rPr lang="en-US" sz="2400" dirty="0" smtClean="0"/>
              <a:t> </a:t>
            </a:r>
            <a:r>
              <a:rPr lang="en-US" sz="2400" dirty="0" err="1"/>
              <a:t>členskými</a:t>
            </a:r>
            <a:r>
              <a:rPr lang="en-US" sz="2400" dirty="0"/>
              <a:t> </a:t>
            </a:r>
            <a:r>
              <a:rPr lang="en-US" sz="2400" dirty="0" err="1" smtClean="0"/>
              <a:t>státy</a:t>
            </a:r>
            <a:r>
              <a:rPr lang="cs-CZ" sz="2400" dirty="0" smtClean="0"/>
              <a:t> </a:t>
            </a:r>
            <a:r>
              <a:rPr lang="en-US" sz="2400" dirty="0" err="1" smtClean="0"/>
              <a:t>Evropské</a:t>
            </a:r>
            <a:r>
              <a:rPr lang="en-US" sz="2400" dirty="0" smtClean="0"/>
              <a:t> </a:t>
            </a:r>
            <a:r>
              <a:rPr lang="en-US" sz="2400" dirty="0" err="1"/>
              <a:t>unie</a:t>
            </a:r>
            <a:r>
              <a:rPr lang="en-US" sz="2400" dirty="0"/>
              <a:t> v </a:t>
            </a:r>
            <a:r>
              <a:rPr lang="en-US" sz="2400" dirty="0" err="1"/>
              <a:t>souvislosti</a:t>
            </a:r>
            <a:r>
              <a:rPr lang="en-US" sz="2400" dirty="0"/>
              <a:t> se </a:t>
            </a:r>
            <a:r>
              <a:rPr lang="en-US" sz="2400" dirty="0" err="1" smtClean="0"/>
              <a:t>zachováním</a:t>
            </a:r>
            <a:r>
              <a:rPr lang="cs-CZ" sz="2400" dirty="0" smtClean="0"/>
              <a:t> </a:t>
            </a:r>
            <a:r>
              <a:rPr lang="en-US" sz="2400" dirty="0" err="1" smtClean="0"/>
              <a:t>kvality</a:t>
            </a:r>
            <a:r>
              <a:rPr lang="en-US" sz="2400" dirty="0" smtClean="0"/>
              <a:t> </a:t>
            </a:r>
            <a:r>
              <a:rPr lang="en-US" sz="2400" dirty="0" err="1"/>
              <a:t>půdy</a:t>
            </a:r>
            <a:r>
              <a:rPr lang="en-US" sz="2400" dirty="0"/>
              <a:t>, </a:t>
            </a:r>
            <a:r>
              <a:rPr lang="en-US" sz="2400" dirty="0" err="1"/>
              <a:t>minimální</a:t>
            </a:r>
            <a:r>
              <a:rPr lang="en-US" sz="2400" dirty="0"/>
              <a:t> </a:t>
            </a:r>
            <a:r>
              <a:rPr lang="en-US" sz="2400" dirty="0" err="1"/>
              <a:t>úrovní</a:t>
            </a:r>
            <a:r>
              <a:rPr lang="en-US" sz="2400" dirty="0"/>
              <a:t> </a:t>
            </a:r>
            <a:r>
              <a:rPr lang="en-US" sz="2400" dirty="0" err="1"/>
              <a:t>péče</a:t>
            </a:r>
            <a:r>
              <a:rPr lang="en-US" sz="2400" dirty="0"/>
              <a:t> a </a:t>
            </a:r>
            <a:r>
              <a:rPr lang="en-US" sz="2400" dirty="0" err="1" smtClean="0"/>
              <a:t>ochrany</a:t>
            </a:r>
            <a:r>
              <a:rPr lang="cs-CZ" sz="2400" dirty="0" smtClean="0"/>
              <a:t> </a:t>
            </a:r>
            <a:r>
              <a:rPr lang="en-US" sz="2400" dirty="0" err="1" smtClean="0"/>
              <a:t>vody</a:t>
            </a:r>
            <a:r>
              <a:rPr lang="en-US" sz="2400" dirty="0" smtClean="0"/>
              <a:t> </a:t>
            </a:r>
            <a:r>
              <a:rPr lang="en-US" sz="2400" dirty="0"/>
              <a:t>a </a:t>
            </a:r>
            <a:r>
              <a:rPr lang="en-US" sz="2400" dirty="0" err="1"/>
              <a:t>hospodaření</a:t>
            </a:r>
            <a:r>
              <a:rPr lang="en-US" sz="2400" dirty="0"/>
              <a:t> s </a:t>
            </a:r>
            <a:r>
              <a:rPr lang="en-US" sz="2400" dirty="0" err="1"/>
              <a:t>ní</a:t>
            </a:r>
            <a:r>
              <a:rPr lang="en-US" sz="2400" dirty="0"/>
              <a:t> </a:t>
            </a:r>
            <a:endParaRPr lang="cs-CZ" altLang="en-US" sz="2400" dirty="0" smtClean="0"/>
          </a:p>
          <a:p>
            <a:pPr algn="just"/>
            <a:r>
              <a:rPr lang="cs-CZ" altLang="en-US" sz="2400" dirty="0"/>
              <a:t>o</a:t>
            </a:r>
            <a:r>
              <a:rPr lang="cs-CZ" altLang="en-US" sz="2400" dirty="0" smtClean="0"/>
              <a:t>d roku 2004 musí každý členský stát EU (</a:t>
            </a:r>
            <a:r>
              <a:rPr lang="cs-CZ" altLang="en-US" sz="2400" dirty="0" err="1" smtClean="0"/>
              <a:t>individualně</a:t>
            </a:r>
            <a:r>
              <a:rPr lang="cs-CZ" altLang="en-US" sz="2400" dirty="0" smtClean="0"/>
              <a:t>) definovat na národní úrovni standardy GAEC jako podmínky pro poskytování přímých plateb </a:t>
            </a:r>
          </a:p>
          <a:p>
            <a:pPr algn="just"/>
            <a:r>
              <a:rPr lang="cs-CZ" altLang="en-US" sz="2400" dirty="0" smtClean="0"/>
              <a:t>národní standardy musí zohledňovat podmínky v následujících oblastech:</a:t>
            </a:r>
          </a:p>
          <a:p>
            <a:pPr algn="just"/>
            <a:endParaRPr lang="cs-CZ" altLang="en-US" sz="2400" dirty="0" smtClean="0"/>
          </a:p>
          <a:p>
            <a:pPr marL="0" indent="0">
              <a:buNone/>
            </a:pPr>
            <a:r>
              <a:rPr lang="en-US" sz="2100" dirty="0"/>
              <a:t>1. </a:t>
            </a:r>
            <a:r>
              <a:rPr lang="en-US" sz="2100" dirty="0" err="1"/>
              <a:t>ochranných</a:t>
            </a:r>
            <a:r>
              <a:rPr lang="en-US" sz="2100" dirty="0"/>
              <a:t> </a:t>
            </a:r>
            <a:r>
              <a:rPr lang="en-US" sz="2100" dirty="0" err="1"/>
              <a:t>pásů</a:t>
            </a:r>
            <a:r>
              <a:rPr lang="en-US" sz="2100" dirty="0"/>
              <a:t> </a:t>
            </a:r>
            <a:r>
              <a:rPr lang="en-US" sz="2100" dirty="0" err="1"/>
              <a:t>podél</a:t>
            </a:r>
            <a:r>
              <a:rPr lang="en-US" sz="2100" dirty="0"/>
              <a:t> </a:t>
            </a:r>
            <a:r>
              <a:rPr lang="en-US" sz="2100" dirty="0" err="1"/>
              <a:t>vodních</a:t>
            </a:r>
            <a:r>
              <a:rPr lang="en-US" sz="2100" dirty="0"/>
              <a:t> </a:t>
            </a:r>
            <a:r>
              <a:rPr lang="en-US" sz="2100" dirty="0" err="1"/>
              <a:t>toků</a:t>
            </a:r>
            <a:r>
              <a:rPr lang="en-US" sz="2100" dirty="0"/>
              <a:t> </a:t>
            </a:r>
          </a:p>
          <a:p>
            <a:pPr marL="0" indent="0">
              <a:buNone/>
            </a:pPr>
            <a:r>
              <a:rPr lang="en-US" sz="2100" dirty="0"/>
              <a:t>2. </a:t>
            </a:r>
            <a:r>
              <a:rPr lang="en-US" sz="2100" dirty="0" err="1"/>
              <a:t>zavlažovacích</a:t>
            </a:r>
            <a:r>
              <a:rPr lang="en-US" sz="2100" dirty="0"/>
              <a:t> </a:t>
            </a:r>
            <a:r>
              <a:rPr lang="en-US" sz="2100" dirty="0" err="1"/>
              <a:t>soustav</a:t>
            </a:r>
            <a:r>
              <a:rPr lang="en-US" sz="2100" dirty="0"/>
              <a:t> </a:t>
            </a:r>
          </a:p>
          <a:p>
            <a:pPr marL="0" indent="0">
              <a:buNone/>
            </a:pPr>
            <a:r>
              <a:rPr lang="en-US" sz="2100" dirty="0"/>
              <a:t>3. </a:t>
            </a:r>
            <a:r>
              <a:rPr lang="en-US" sz="2100" dirty="0" err="1"/>
              <a:t>ochrany</a:t>
            </a:r>
            <a:r>
              <a:rPr lang="en-US" sz="2100" dirty="0"/>
              <a:t> </a:t>
            </a:r>
            <a:r>
              <a:rPr lang="en-US" sz="2100" dirty="0" err="1"/>
              <a:t>podzemních</a:t>
            </a:r>
            <a:r>
              <a:rPr lang="en-US" sz="2100" dirty="0"/>
              <a:t> </a:t>
            </a:r>
            <a:r>
              <a:rPr lang="en-US" sz="2100" dirty="0" err="1"/>
              <a:t>vod</a:t>
            </a:r>
            <a:r>
              <a:rPr lang="en-US" sz="2100" dirty="0"/>
              <a:t> </a:t>
            </a:r>
            <a:r>
              <a:rPr lang="en-US" sz="2100" dirty="0" err="1"/>
              <a:t>před</a:t>
            </a:r>
            <a:r>
              <a:rPr lang="en-US" sz="2100" dirty="0"/>
              <a:t> </a:t>
            </a:r>
            <a:r>
              <a:rPr lang="en-US" sz="2100" dirty="0" err="1"/>
              <a:t>znečištěním</a:t>
            </a:r>
            <a:r>
              <a:rPr lang="en-US" sz="2100" dirty="0"/>
              <a:t> </a:t>
            </a:r>
          </a:p>
          <a:p>
            <a:pPr marL="0" indent="0">
              <a:buNone/>
            </a:pPr>
            <a:r>
              <a:rPr lang="en-US" sz="2100" dirty="0"/>
              <a:t>4. </a:t>
            </a:r>
            <a:r>
              <a:rPr lang="en-US" sz="2100" dirty="0" err="1"/>
              <a:t>minimálního</a:t>
            </a:r>
            <a:r>
              <a:rPr lang="en-US" sz="2100" dirty="0"/>
              <a:t> </a:t>
            </a:r>
            <a:r>
              <a:rPr lang="en-US" sz="2100" dirty="0" err="1"/>
              <a:t>pokryvu</a:t>
            </a:r>
            <a:r>
              <a:rPr lang="en-US" sz="2100" dirty="0"/>
              <a:t> </a:t>
            </a:r>
            <a:r>
              <a:rPr lang="en-US" sz="2100" dirty="0" err="1"/>
              <a:t>půdy</a:t>
            </a:r>
            <a:r>
              <a:rPr lang="en-US" sz="2100" dirty="0"/>
              <a:t> </a:t>
            </a:r>
          </a:p>
          <a:p>
            <a:pPr marL="0" indent="0">
              <a:buNone/>
            </a:pPr>
            <a:r>
              <a:rPr lang="en-US" sz="2100" dirty="0"/>
              <a:t>5. </a:t>
            </a:r>
            <a:r>
              <a:rPr lang="en-US" sz="2100" dirty="0" err="1"/>
              <a:t>minimální</a:t>
            </a:r>
            <a:r>
              <a:rPr lang="en-US" sz="2100" dirty="0"/>
              <a:t> </a:t>
            </a:r>
            <a:r>
              <a:rPr lang="en-US" sz="2100" dirty="0" err="1"/>
              <a:t>úrovně</a:t>
            </a:r>
            <a:r>
              <a:rPr lang="en-US" sz="2100" dirty="0"/>
              <a:t> </a:t>
            </a:r>
            <a:r>
              <a:rPr lang="en-US" sz="2100" dirty="0" err="1"/>
              <a:t>obhospodařování</a:t>
            </a:r>
            <a:r>
              <a:rPr lang="en-US" sz="2100" dirty="0"/>
              <a:t> </a:t>
            </a:r>
            <a:r>
              <a:rPr lang="en-US" sz="2100" dirty="0" err="1"/>
              <a:t>půdy</a:t>
            </a:r>
            <a:r>
              <a:rPr lang="en-US" sz="2100" dirty="0"/>
              <a:t> k </a:t>
            </a:r>
            <a:r>
              <a:rPr lang="en-US" sz="2100" dirty="0" err="1"/>
              <a:t>omezování</a:t>
            </a:r>
            <a:r>
              <a:rPr lang="en-US" sz="2100" dirty="0"/>
              <a:t> </a:t>
            </a:r>
            <a:r>
              <a:rPr lang="en-US" sz="2100" dirty="0" err="1"/>
              <a:t>eroze</a:t>
            </a:r>
            <a:r>
              <a:rPr lang="en-US" sz="2100" dirty="0"/>
              <a:t> </a:t>
            </a:r>
          </a:p>
          <a:p>
            <a:pPr marL="0" indent="0">
              <a:buNone/>
            </a:pPr>
            <a:r>
              <a:rPr lang="en-US" sz="2100" dirty="0"/>
              <a:t>6. </a:t>
            </a:r>
            <a:r>
              <a:rPr lang="en-US" sz="2100" dirty="0" err="1"/>
              <a:t>zachování</a:t>
            </a:r>
            <a:r>
              <a:rPr lang="en-US" sz="2100" dirty="0"/>
              <a:t> </a:t>
            </a:r>
            <a:r>
              <a:rPr lang="en-US" sz="2100" dirty="0" err="1"/>
              <a:t>úrovně</a:t>
            </a:r>
            <a:r>
              <a:rPr lang="en-US" sz="2100" dirty="0"/>
              <a:t> </a:t>
            </a:r>
            <a:r>
              <a:rPr lang="en-US" sz="2100" dirty="0" err="1"/>
              <a:t>organických</a:t>
            </a:r>
            <a:r>
              <a:rPr lang="en-US" sz="2100" dirty="0"/>
              <a:t> </a:t>
            </a:r>
            <a:r>
              <a:rPr lang="en-US" sz="2100" dirty="0" err="1"/>
              <a:t>složek</a:t>
            </a:r>
            <a:r>
              <a:rPr lang="en-US" sz="2100" dirty="0"/>
              <a:t> </a:t>
            </a:r>
            <a:r>
              <a:rPr lang="en-US" sz="2100" dirty="0" err="1"/>
              <a:t>půdy</a:t>
            </a:r>
            <a:r>
              <a:rPr lang="en-US" sz="2100" dirty="0"/>
              <a:t>, </a:t>
            </a:r>
            <a:r>
              <a:rPr lang="en-US" sz="2100" dirty="0" err="1"/>
              <a:t>včetně</a:t>
            </a:r>
            <a:r>
              <a:rPr lang="en-US" sz="2100" dirty="0"/>
              <a:t> </a:t>
            </a:r>
            <a:r>
              <a:rPr lang="en-US" sz="2100" dirty="0" err="1"/>
              <a:t>zákazu</a:t>
            </a:r>
            <a:r>
              <a:rPr lang="en-US" sz="2100" dirty="0"/>
              <a:t> </a:t>
            </a:r>
            <a:r>
              <a:rPr lang="en-US" sz="2100" dirty="0" err="1"/>
              <a:t>vypalování</a:t>
            </a:r>
            <a:r>
              <a:rPr lang="en-US" sz="2100" dirty="0"/>
              <a:t> </a:t>
            </a:r>
            <a:r>
              <a:rPr lang="en-US" sz="2100" dirty="0" err="1"/>
              <a:t>strnišť</a:t>
            </a:r>
            <a:r>
              <a:rPr lang="en-US" sz="2100" dirty="0"/>
              <a:t> </a:t>
            </a:r>
          </a:p>
          <a:p>
            <a:pPr marL="0" indent="0">
              <a:buNone/>
            </a:pPr>
            <a:r>
              <a:rPr lang="en-US" sz="2100" dirty="0"/>
              <a:t>7. </a:t>
            </a:r>
            <a:r>
              <a:rPr lang="en-US" sz="2100" dirty="0" err="1"/>
              <a:t>zachování</a:t>
            </a:r>
            <a:r>
              <a:rPr lang="en-US" sz="2100" dirty="0"/>
              <a:t> </a:t>
            </a:r>
            <a:r>
              <a:rPr lang="en-US" sz="2100" dirty="0" err="1"/>
              <a:t>krajinných</a:t>
            </a:r>
            <a:r>
              <a:rPr lang="en-US" sz="2100" dirty="0"/>
              <a:t> </a:t>
            </a:r>
            <a:r>
              <a:rPr lang="en-US" sz="2100" dirty="0" err="1"/>
              <a:t>prvků</a:t>
            </a:r>
            <a:r>
              <a:rPr lang="en-US" sz="2100" dirty="0"/>
              <a:t> a </a:t>
            </a:r>
            <a:r>
              <a:rPr lang="en-US" sz="2100" dirty="0" err="1"/>
              <a:t>opatření</a:t>
            </a:r>
            <a:r>
              <a:rPr lang="en-US" sz="2100" dirty="0"/>
              <a:t> </a:t>
            </a:r>
            <a:r>
              <a:rPr lang="en-US" sz="2100" dirty="0" err="1"/>
              <a:t>proti</a:t>
            </a:r>
            <a:r>
              <a:rPr lang="en-US" sz="2100" dirty="0"/>
              <a:t> </a:t>
            </a:r>
            <a:r>
              <a:rPr lang="en-US" sz="2100" dirty="0" err="1"/>
              <a:t>invazním</a:t>
            </a:r>
            <a:r>
              <a:rPr lang="en-US" sz="2100" dirty="0"/>
              <a:t> </a:t>
            </a:r>
            <a:r>
              <a:rPr lang="en-US" sz="2100" dirty="0" err="1"/>
              <a:t>druhům</a:t>
            </a:r>
            <a:r>
              <a:rPr lang="en-US" sz="2100" dirty="0"/>
              <a:t> </a:t>
            </a:r>
            <a:r>
              <a:rPr lang="en-US" sz="2100" dirty="0" err="1"/>
              <a:t>rostlin</a:t>
            </a:r>
            <a:r>
              <a:rPr lang="en-US" sz="21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48550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1994</TotalTime>
  <Words>3108</Words>
  <Application>Microsoft Office PowerPoint</Application>
  <PresentationFormat>Předvádění na obrazovce (4:3)</PresentationFormat>
  <Paragraphs>337</Paragraphs>
  <Slides>25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0" baseType="lpstr">
      <vt:lpstr>Arial</vt:lpstr>
      <vt:lpstr>Calibri</vt:lpstr>
      <vt:lpstr>Times New Roman</vt:lpstr>
      <vt:lpstr>Wingdings 2</vt:lpstr>
      <vt:lpstr>Motiv systému Office</vt:lpstr>
      <vt:lpstr>Cross compliance</vt:lpstr>
      <vt:lpstr>Cross-compliance (kontrola podmíněnosti)</vt:lpstr>
      <vt:lpstr>Právní rámec - Evropské právní předpisy </vt:lpstr>
      <vt:lpstr>Právní rámec - Národní právní předpisy</vt:lpstr>
      <vt:lpstr>Přehled podpor 2017 - Přímé platby nařízení vlády č. 50/2015 Sb., o stanovení některých podmínek poskytování přímých plateb zemědělcům</vt:lpstr>
      <vt:lpstr>Přímé platby - OPATŘENÍ PROGRAMU ROZVOJE VENKOVA </vt:lpstr>
      <vt:lpstr>Přímé platby - OPATŘENÍ PROGRAMU ROZVOJE VENKOVA </vt:lpstr>
      <vt:lpstr>Přímé platby  - SPOLEČNÁ ORGANIZACE TRHU S VÍNEM</vt:lpstr>
      <vt:lpstr>DZES (GAEC) (Standardy dobrého zemědělského a environmentálního stavu)</vt:lpstr>
      <vt:lpstr>DZES (GAEC)</vt:lpstr>
      <vt:lpstr>Shrnutí podmínek stanovených standardy DZES</vt:lpstr>
      <vt:lpstr>Shrnutí podmínek stanovených standardy DZES</vt:lpstr>
      <vt:lpstr>Shrnutí podmínek stanovených standardy DZES</vt:lpstr>
      <vt:lpstr>PPH (SMR) Povinné požadavky na hospodaření </vt:lpstr>
      <vt:lpstr>PHP (SMR)</vt:lpstr>
      <vt:lpstr>Kontrola  podmíněnosti </vt:lpstr>
      <vt:lpstr>Kontrolní orgány</vt:lpstr>
      <vt:lpstr>Proces kontroly – kontrola na místě</vt:lpstr>
      <vt:lpstr>Průběh kontroly podmíněnosti</vt:lpstr>
      <vt:lpstr> Postup při hodnocení kontrol podmíněnosti </vt:lpstr>
      <vt:lpstr>Cíl/neshoda</vt:lpstr>
      <vt:lpstr>Sankce</vt:lpstr>
      <vt:lpstr>Dopad porušení kontrol podmíněnosti do jednotlivých skupin podpor</vt:lpstr>
      <vt:lpstr>Prezentace aplikace PowerPoint</vt:lpstr>
      <vt:lpstr>Spolupráce v rámci Cross compliance - příklad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Cross compliance</dc:title>
  <dc:creator>Mgr.Petr Vaculík</dc:creator>
  <cp:lastModifiedBy>Vaculík Petr</cp:lastModifiedBy>
  <cp:revision>49</cp:revision>
  <cp:lastPrinted>2014-03-31T10:25:59Z</cp:lastPrinted>
  <dcterms:created xsi:type="dcterms:W3CDTF">2014-03-17T14:00:34Z</dcterms:created>
  <dcterms:modified xsi:type="dcterms:W3CDTF">2017-03-14T16:24:34Z</dcterms:modified>
</cp:coreProperties>
</file>