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4" r:id="rId4"/>
    <p:sldId id="259" r:id="rId5"/>
    <p:sldId id="260" r:id="rId6"/>
    <p:sldId id="266" r:id="rId7"/>
    <p:sldId id="265" r:id="rId8"/>
    <p:sldId id="267" r:id="rId9"/>
    <p:sldId id="277" r:id="rId10"/>
    <p:sldId id="273" r:id="rId11"/>
    <p:sldId id="274" r:id="rId12"/>
    <p:sldId id="276" r:id="rId13"/>
    <p:sldId id="269" r:id="rId14"/>
    <p:sldId id="272" r:id="rId15"/>
    <p:sldId id="271" r:id="rId16"/>
    <p:sldId id="268" r:id="rId17"/>
    <p:sldId id="270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97489-AE67-49FC-9AEA-E0FD30549D20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F4044-3898-4322-BBFB-F55C93826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E41D0-D92C-4301-B9BD-80C1CC773336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76A64-62B3-4B11-914C-684C4D0344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27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76A64-62B3-4B11-914C-684C4D0344D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5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64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9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7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21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0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97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18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62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2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4AF47-3C7D-412E-A8DC-0A4A771A72E9}" type="datetimeFigureOut">
              <a:rPr lang="en-GB" smtClean="0"/>
              <a:t>27/03/2017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B1AE-F995-4136-A0B9-DE0419989D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95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Ekologické zemědělství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75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Srovnání základních statistických ukazatelů EZ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739141"/>
              </p:ext>
            </p:extLst>
          </p:nvPr>
        </p:nvGraphicFramePr>
        <p:xfrm>
          <a:off x="179513" y="1412779"/>
          <a:ext cx="8856984" cy="57864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23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31. 12. </a:t>
                      </a:r>
                      <a:r>
                        <a:rPr lang="cs-CZ" sz="1600" dirty="0" smtClean="0">
                          <a:effectLst/>
                        </a:rPr>
                        <a:t>2014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31. 12. </a:t>
                      </a:r>
                      <a:r>
                        <a:rPr lang="cs-CZ" sz="1600" dirty="0" smtClean="0">
                          <a:effectLst/>
                        </a:rPr>
                        <a:t>2015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Meziroční nárůst za rok 2012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Nárůst za </a:t>
                      </a:r>
                      <a:r>
                        <a:rPr lang="cs-CZ" sz="1600" dirty="0" smtClean="0">
                          <a:effectLst/>
                        </a:rPr>
                        <a:t>leden-prosinec 2015 </a:t>
                      </a:r>
                      <a:r>
                        <a:rPr lang="cs-CZ" sz="1600" dirty="0">
                          <a:effectLst/>
                        </a:rPr>
                        <a:t>(%)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7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ekofarem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</a:rPr>
                        <a:t>3885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4115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</a:rPr>
                        <a:t>230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Výměra zemědělské půdy v ekologickém zemědělství (ha)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493 971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494 661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690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0,3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3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Podíl ekologického zemědělství na celkové výměře zemědělské půdy (%)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11,40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11,46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0,06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orné půdy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dirty="0" smtClean="0"/>
                        <a:t>63</a:t>
                      </a:r>
                      <a:r>
                        <a:rPr lang="cs-CZ" sz="1600" baseline="0" dirty="0" smtClean="0"/>
                        <a:t> 3</a:t>
                      </a:r>
                      <a:r>
                        <a:rPr lang="cs-CZ" sz="1600" dirty="0" smtClean="0"/>
                        <a:t>29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64 529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1200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+mn-ea"/>
                        </a:rPr>
                        <a:t>1,9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travních porostů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407 219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407 448,05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230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0,05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5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(sady)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4 790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4 589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 - 201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5,4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(vinice)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965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1 000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Výměra trvalých kultur (chmelnice) 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9,1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Ostatní plochy (ha)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240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/>
                        <a:t>166,61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-787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Times New Roman"/>
                        </a:rPr>
                        <a:t>-27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výrobců biopotravin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646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454*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-192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-29,7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3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tabLst>
                <a:tab pos="1023938" algn="r"/>
              </a:tabLst>
            </a:pP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cs-CZ" altLang="cs-C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Vývoj výměry zemědělské půdy v ekologickém zemědělství ČR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GB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002158"/>
              </p:ext>
            </p:extLst>
          </p:nvPr>
        </p:nvGraphicFramePr>
        <p:xfrm>
          <a:off x="1043608" y="1394302"/>
          <a:ext cx="7200800" cy="51310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483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</a:rPr>
                        <a:t>Rok</a:t>
                      </a:r>
                      <a:endParaRPr lang="cs-CZ" sz="1000" b="1" i="1">
                        <a:effectLst/>
                        <a:latin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podniků celkem</a:t>
                      </a:r>
                      <a:endParaRPr lang="cs-CZ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Výměra zemědělské půdy v EZ v ha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Procentický podíl ze zem. půdního fondu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8500" algn="r"/>
                        </a:tabLs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17 507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15 371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15 667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15 818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14 982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17 022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20 239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71 621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1,67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110 756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2,58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165 699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217 869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5,09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235 136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254 995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5,97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263 299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254 982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5,98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963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281 535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6,61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312 890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7,35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1 946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341 632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2 689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398 407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3 517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448 202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10,55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3 920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482 927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11,40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5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3 934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23620" algn="r"/>
                        </a:tabLst>
                      </a:pPr>
                      <a:r>
                        <a:rPr lang="cs-CZ" sz="1200">
                          <a:effectLst/>
                        </a:rPr>
                        <a:t>488 658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11,46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889" marR="67889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344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do EZ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 smtClean="0"/>
              <a:t>Dle  § 6 zákona č. 242/2000 Sb. a  článek 28 nařízení Rady (ES) č. 834/2007</a:t>
            </a:r>
          </a:p>
          <a:p>
            <a:pPr marL="0" indent="0" algn="just">
              <a:buNone/>
            </a:pPr>
            <a:r>
              <a:rPr lang="cs-CZ" sz="2000" dirty="0" smtClean="0"/>
              <a:t>Povinnost registrace pro všechny, kteří který produkují, připravují, skladují nebo dovážejí ze třetí země nebo uvádějí na trh produkty jako ekologické produkty nebo produkty z přechodného období</a:t>
            </a:r>
          </a:p>
          <a:p>
            <a:pPr marL="0" indent="0" algn="just">
              <a:buNone/>
            </a:pPr>
            <a:r>
              <a:rPr lang="cs-CZ" sz="2000" dirty="0" smtClean="0"/>
              <a:t>Každá osoba podnikající v ekologickém zemědělství musí mít uzavřenou platnou smlouvu s některým kontrolním subjektem, který je pověřen </a:t>
            </a:r>
            <a:r>
              <a:rPr lang="cs-CZ" sz="2000" dirty="0" err="1" smtClean="0"/>
              <a:t>MZe</a:t>
            </a:r>
            <a:r>
              <a:rPr lang="cs-CZ" sz="2000" dirty="0" smtClean="0"/>
              <a:t> výkonem kontroly a certiﬁkace v ekologickém zemědělství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Vstupní kontrola              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Žádost </a:t>
            </a:r>
            <a:r>
              <a:rPr lang="cs-CZ" sz="2000" dirty="0"/>
              <a:t>o registraci 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dirty="0" smtClean="0"/>
              <a:t>Registrace </a:t>
            </a:r>
            <a:r>
              <a:rPr lang="cs-CZ" sz="2000" dirty="0"/>
              <a:t>a začátek přechodného období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4192536" y="4120257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 dolů 6"/>
          <p:cNvSpPr/>
          <p:nvPr/>
        </p:nvSpPr>
        <p:spPr>
          <a:xfrm>
            <a:off x="4160951" y="515719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4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zjištění na kontrolách </a:t>
            </a:r>
            <a:r>
              <a:rPr lang="cs-CZ" dirty="0" smtClean="0"/>
              <a:t>2015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/>
              <a:t>V </a:t>
            </a:r>
            <a:r>
              <a:rPr lang="en-US" dirty="0" err="1"/>
              <a:t>roce</a:t>
            </a:r>
            <a:r>
              <a:rPr lang="en-US" dirty="0"/>
              <a:t> </a:t>
            </a:r>
            <a:r>
              <a:rPr lang="en-US" dirty="0" smtClean="0"/>
              <a:t>201</a:t>
            </a:r>
            <a:r>
              <a:rPr lang="cs-CZ" dirty="0" smtClean="0"/>
              <a:t>5</a:t>
            </a:r>
            <a:r>
              <a:rPr lang="en-US" dirty="0" smtClean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MZe</a:t>
            </a:r>
            <a:r>
              <a:rPr lang="en-US" dirty="0"/>
              <a:t> </a:t>
            </a:r>
            <a:r>
              <a:rPr lang="en-US" dirty="0" err="1"/>
              <a:t>registrováno</a:t>
            </a:r>
            <a:r>
              <a:rPr lang="en-US" dirty="0"/>
              <a:t> 4 653 </a:t>
            </a:r>
            <a:r>
              <a:rPr lang="en-US" dirty="0" err="1"/>
              <a:t>osob</a:t>
            </a:r>
            <a:r>
              <a:rPr lang="en-US" dirty="0"/>
              <a:t> </a:t>
            </a:r>
            <a:r>
              <a:rPr lang="en-US" dirty="0" err="1"/>
              <a:t>podnikajících</a:t>
            </a:r>
            <a:r>
              <a:rPr lang="en-US" dirty="0"/>
              <a:t> v </a:t>
            </a:r>
            <a:r>
              <a:rPr lang="en-US" dirty="0" err="1"/>
              <a:t>ekologickém</a:t>
            </a:r>
            <a:r>
              <a:rPr lang="en-US" dirty="0"/>
              <a:t> </a:t>
            </a:r>
            <a:r>
              <a:rPr lang="en-US" dirty="0" err="1"/>
              <a:t>zemědělství</a:t>
            </a:r>
            <a:r>
              <a:rPr lang="en-US" dirty="0"/>
              <a:t> a </a:t>
            </a:r>
            <a:r>
              <a:rPr lang="en-US" dirty="0" err="1"/>
              <a:t>bylo</a:t>
            </a:r>
            <a:r>
              <a:rPr lang="en-US" dirty="0"/>
              <a:t> u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provedeno</a:t>
            </a:r>
            <a:r>
              <a:rPr lang="en-US" dirty="0"/>
              <a:t> 5 202 </a:t>
            </a:r>
            <a:r>
              <a:rPr lang="en-US" dirty="0" err="1"/>
              <a:t>kontrol</a:t>
            </a:r>
            <a:r>
              <a:rPr lang="en-US" dirty="0"/>
              <a:t>, z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432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neohlášených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</a:p>
          <a:p>
            <a:pPr marL="0" indent="0" algn="just">
              <a:buNone/>
            </a:pPr>
            <a:r>
              <a:rPr lang="cs-CZ" dirty="0"/>
              <a:t>V</a:t>
            </a:r>
            <a:r>
              <a:rPr lang="en-US" dirty="0" smtClean="0"/>
              <a:t> </a:t>
            </a:r>
            <a:r>
              <a:rPr lang="en-US" dirty="0" err="1"/>
              <a:t>roce</a:t>
            </a:r>
            <a:r>
              <a:rPr lang="en-US" dirty="0"/>
              <a:t> </a:t>
            </a:r>
            <a:r>
              <a:rPr lang="en-US" dirty="0" smtClean="0"/>
              <a:t>201</a:t>
            </a:r>
            <a:r>
              <a:rPr lang="cs-CZ" dirty="0" smtClean="0"/>
              <a:t>5</a:t>
            </a:r>
            <a:r>
              <a:rPr lang="en-US" dirty="0" smtClean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provedeno</a:t>
            </a:r>
            <a:r>
              <a:rPr lang="en-US" dirty="0"/>
              <a:t> 58 </a:t>
            </a:r>
            <a:r>
              <a:rPr lang="en-US" dirty="0" err="1"/>
              <a:t>supervizí</a:t>
            </a:r>
            <a:r>
              <a:rPr lang="en-US" dirty="0"/>
              <a:t> </a:t>
            </a:r>
            <a:r>
              <a:rPr lang="en-US" dirty="0" err="1"/>
              <a:t>inspektorů</a:t>
            </a:r>
            <a:r>
              <a:rPr lang="en-US" dirty="0"/>
              <a:t> v </a:t>
            </a:r>
            <a:r>
              <a:rPr lang="en-US" dirty="0" err="1"/>
              <a:t>průběhu</a:t>
            </a:r>
            <a:r>
              <a:rPr lang="en-US" dirty="0"/>
              <a:t> </a:t>
            </a:r>
            <a:r>
              <a:rPr lang="en-US" dirty="0" err="1"/>
              <a:t>kontroly</a:t>
            </a:r>
            <a:r>
              <a:rPr lang="en-US" dirty="0"/>
              <a:t> a </a:t>
            </a:r>
            <a:r>
              <a:rPr lang="en-US" dirty="0" err="1"/>
              <a:t>dále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ústředí</a:t>
            </a:r>
            <a:r>
              <a:rPr lang="en-US" dirty="0"/>
              <a:t>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kontrolní</a:t>
            </a:r>
            <a:r>
              <a:rPr lang="en-US" dirty="0"/>
              <a:t> </a:t>
            </a:r>
            <a:r>
              <a:rPr lang="en-US" dirty="0" err="1"/>
              <a:t>organizace</a:t>
            </a:r>
            <a:r>
              <a:rPr lang="en-US" dirty="0"/>
              <a:t> (4 </a:t>
            </a:r>
            <a:r>
              <a:rPr lang="en-US" dirty="0" err="1"/>
              <a:t>kontroly</a:t>
            </a:r>
            <a:r>
              <a:rPr lang="en-US" dirty="0"/>
              <a:t>).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Upozornění, napomenutí 279 </a:t>
            </a:r>
          </a:p>
          <a:p>
            <a:pPr marL="0" indent="0" algn="just">
              <a:buNone/>
            </a:pPr>
            <a:r>
              <a:rPr lang="cs-CZ" dirty="0" smtClean="0"/>
              <a:t>Odepření vydání certifikátu 31</a:t>
            </a:r>
          </a:p>
          <a:p>
            <a:pPr marL="0" indent="0" algn="just">
              <a:buNone/>
            </a:pPr>
            <a:r>
              <a:rPr lang="cs-CZ" dirty="0" smtClean="0"/>
              <a:t>Podnět na zahájení správního řízení 55</a:t>
            </a:r>
          </a:p>
          <a:p>
            <a:pPr marL="0" indent="0" algn="just">
              <a:buNone/>
            </a:pPr>
            <a:r>
              <a:rPr lang="cs-CZ" dirty="0" smtClean="0"/>
              <a:t>Počet zahájených správných řízení 46</a:t>
            </a:r>
          </a:p>
          <a:p>
            <a:pPr algn="just"/>
            <a:r>
              <a:rPr lang="cs-CZ" i="1" dirty="0" smtClean="0"/>
              <a:t>z toho počet vydaných rozhodnutí ve správním řízení 19</a:t>
            </a:r>
          </a:p>
          <a:p>
            <a:pPr algn="just"/>
            <a:r>
              <a:rPr lang="cs-CZ" i="1" dirty="0" smtClean="0"/>
              <a:t>z toho počet zastavených správních řízení 15</a:t>
            </a:r>
          </a:p>
          <a:p>
            <a:pPr algn="just"/>
            <a:r>
              <a:rPr lang="cs-CZ" i="1" dirty="0" smtClean="0"/>
              <a:t>z toho počet správních řízení neukončených v roce </a:t>
            </a:r>
            <a:r>
              <a:rPr lang="cs-CZ" i="1" dirty="0" smtClean="0"/>
              <a:t>2015 </a:t>
            </a:r>
            <a:r>
              <a:rPr lang="cs-CZ" i="1" dirty="0" smtClean="0"/>
              <a:t>12</a:t>
            </a:r>
          </a:p>
          <a:p>
            <a:pPr marL="0" indent="0" algn="just">
              <a:buNone/>
            </a:pPr>
            <a:r>
              <a:rPr lang="cs-CZ" dirty="0" smtClean="0"/>
              <a:t>Počet odebraných vzorků 308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956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cs-CZ" altLang="en-US" sz="2100" dirty="0" smtClean="0"/>
              <a:t>Certifikační organizace</a:t>
            </a:r>
          </a:p>
          <a:p>
            <a:pPr marL="0" indent="0">
              <a:buNone/>
            </a:pPr>
            <a:r>
              <a:rPr lang="cs-CZ" altLang="en-US" sz="1900" dirty="0"/>
              <a:t> </a:t>
            </a:r>
            <a:r>
              <a:rPr lang="cs-CZ" altLang="en-US" sz="1900" dirty="0" smtClean="0"/>
              <a:t>       4 státem pověřené kontrolní organizace (KO) - </a:t>
            </a:r>
            <a:r>
              <a:rPr lang="en-GB" sz="1800" dirty="0"/>
              <a:t>KEZ </a:t>
            </a:r>
            <a:r>
              <a:rPr lang="en-GB" sz="1800" dirty="0" err="1"/>
              <a:t>o.p.s</a:t>
            </a:r>
            <a:r>
              <a:rPr lang="en-GB" sz="1800" dirty="0"/>
              <a:t>., ABCERT AG, BIOKONT CZ, </a:t>
            </a:r>
            <a:r>
              <a:rPr lang="en-GB" sz="1800" dirty="0" err="1"/>
              <a:t>s.r.o</a:t>
            </a:r>
            <a:r>
              <a:rPr lang="en-GB" sz="1800" dirty="0"/>
              <a:t>. a </a:t>
            </a:r>
            <a:r>
              <a:rPr lang="en-GB" sz="1800" dirty="0" smtClean="0"/>
              <a:t>Bureau</a:t>
            </a:r>
            <a:r>
              <a:rPr lang="cs-CZ" sz="1800" dirty="0" smtClean="0"/>
              <a:t> </a:t>
            </a:r>
            <a:r>
              <a:rPr lang="en-GB" sz="1800" dirty="0" err="1" smtClean="0"/>
              <a:t>Veritas</a:t>
            </a:r>
            <a:r>
              <a:rPr lang="en-GB" sz="1800" dirty="0" smtClean="0"/>
              <a:t> </a:t>
            </a:r>
            <a:r>
              <a:rPr lang="en-GB" sz="1800" dirty="0"/>
              <a:t>Czech Republic s.r.o.).</a:t>
            </a:r>
            <a:endParaRPr lang="cs-CZ" altLang="en-US" sz="1800" dirty="0" smtClean="0"/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Udílejí certifikát na nejméně 1 rok (nejvíce na 15 měsíců) 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Provádějí také neohlášené kontroly - v roce </a:t>
            </a:r>
            <a:r>
              <a:rPr lang="cs-CZ" altLang="en-US" sz="1900" dirty="0" smtClean="0"/>
              <a:t>2014jen </a:t>
            </a:r>
            <a:r>
              <a:rPr lang="cs-CZ" altLang="en-US" sz="1900" dirty="0" smtClean="0"/>
              <a:t>3 %</a:t>
            </a:r>
          </a:p>
          <a:p>
            <a:pPr algn="just">
              <a:buFontTx/>
              <a:buChar char="•"/>
            </a:pPr>
            <a:r>
              <a:rPr lang="cs-CZ" altLang="en-US" sz="2100" dirty="0" smtClean="0"/>
              <a:t> Supervize 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Supervizor (</a:t>
            </a:r>
            <a:r>
              <a:rPr lang="cs-CZ" altLang="en-US" sz="1900" dirty="0" err="1" smtClean="0"/>
              <a:t>Mze</a:t>
            </a:r>
            <a:r>
              <a:rPr lang="cs-CZ" altLang="en-US" sz="1900" dirty="0" smtClean="0"/>
              <a:t>) přímo v terénu dohlíží na práci kontrolora </a:t>
            </a:r>
            <a:br>
              <a:rPr lang="cs-CZ" altLang="en-US" sz="1900" dirty="0" smtClean="0"/>
            </a:br>
            <a:endParaRPr lang="cs-CZ" altLang="en-US" sz="1900" dirty="0" smtClean="0"/>
          </a:p>
          <a:p>
            <a:pPr algn="just">
              <a:buFontTx/>
              <a:buChar char="•"/>
            </a:pPr>
            <a:r>
              <a:rPr lang="cs-CZ" altLang="en-US" sz="2100" dirty="0" smtClean="0"/>
              <a:t>Úřední kontrola - ÚKZÚZ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kontroluje pouze vzorek farem dle analýzy rizik (cca 5 % všech farem).</a:t>
            </a:r>
          </a:p>
          <a:p>
            <a:pPr lvl="1" algn="just">
              <a:buFontTx/>
              <a:buChar char="–"/>
            </a:pPr>
            <a:r>
              <a:rPr lang="cs-CZ" altLang="en-US" sz="1900" dirty="0" smtClean="0"/>
              <a:t> kontroly jsou stanoveny evropskou legislativou 882/2004 o úředních kontrolách týkajících se krmiv a potravin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67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en-US" sz="4000" b="1" dirty="0" smtClean="0">
                <a:latin typeface="Calibri" pitchFamily="34" charset="0"/>
              </a:rPr>
              <a:t>Certifikát a logo</a:t>
            </a:r>
          </a:p>
        </p:txBody>
      </p:sp>
      <p:sp>
        <p:nvSpPr>
          <p:cNvPr id="16391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Certifikát – udělován na 1 rok po pravidelné kontrole KO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Bez certifikátu nelze potravinu označovat slovem BIO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Potravina označená slovem BIO musí nést doklad o certifikátu u nás je jí: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značka pro biopotraviny (tzv. </a:t>
            </a:r>
            <a:r>
              <a:rPr lang="cs-CZ" altLang="en-US" sz="2100" dirty="0" err="1" smtClean="0">
                <a:latin typeface="Calibri" pitchFamily="34" charset="0"/>
              </a:rPr>
              <a:t>Biozebra</a:t>
            </a:r>
            <a:r>
              <a:rPr lang="cs-CZ" altLang="en-US" sz="2100" dirty="0" smtClean="0">
                <a:latin typeface="Calibri" pitchFamily="34" charset="0"/>
              </a:rPr>
              <a:t>)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kód kontrolního orgánu, který certifikát vystavil</a:t>
            </a:r>
            <a:endParaRPr lang="cs-CZ" altLang="en-US" sz="1900" dirty="0" smtClean="0">
              <a:latin typeface="Calibri" pitchFamily="34" charset="0"/>
            </a:endParaRP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od 1.7. 2010 i povinná evropská </a:t>
            </a:r>
            <a:br>
              <a:rPr lang="cs-CZ" altLang="en-US" sz="2100" dirty="0" smtClean="0">
                <a:latin typeface="Calibri" pitchFamily="34" charset="0"/>
              </a:rPr>
            </a:br>
            <a:r>
              <a:rPr lang="cs-CZ" altLang="en-US" sz="2100" dirty="0" smtClean="0">
                <a:latin typeface="Calibri" pitchFamily="34" charset="0"/>
              </a:rPr>
              <a:t>značka pro biopotraviny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endParaRPr lang="cs-CZ" altLang="en-US" sz="2500" dirty="0" smtClean="0">
              <a:latin typeface="Calibri" pitchFamily="34" charset="0"/>
            </a:endParaRPr>
          </a:p>
        </p:txBody>
      </p:sp>
      <p:pic>
        <p:nvPicPr>
          <p:cNvPr id="16392" name="Picture 9" descr="Biozebra_barev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69160"/>
            <a:ext cx="2195512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0" descr="biologo_E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03278"/>
            <a:ext cx="20113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e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55007"/>
            <a:ext cx="2457450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0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Prováděcí nařízení Komise (EU) č. 392/2013 ze dne 29. dubna 2013, kterým se mění nařízení (ES) č. 889/2008, pokud jde o kontrolní systém pro ekologickou produkci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Účelem je především zpřesnit, zpřísnit i lepe koordinovat výkon kontrolního a  certifikačního systému ekologického zemědělství. </a:t>
            </a:r>
          </a:p>
          <a:p>
            <a:pPr marL="0" indent="0" algn="just">
              <a:buNone/>
            </a:pPr>
            <a:r>
              <a:rPr lang="cs-CZ" dirty="0" smtClean="0"/>
              <a:t>Hlavni</a:t>
            </a:r>
            <a:r>
              <a:rPr lang="cs-CZ" dirty="0"/>
              <a:t> </a:t>
            </a:r>
            <a:r>
              <a:rPr lang="cs-CZ" dirty="0" smtClean="0"/>
              <a:t>oblasti nového nařízeni jsou:</a:t>
            </a:r>
          </a:p>
          <a:p>
            <a:pPr algn="just"/>
            <a:r>
              <a:rPr lang="cs-CZ" dirty="0" smtClean="0"/>
              <a:t>odběry vzorků, počet vzorků, které musí byt každoročně kontrolní organizaci odebraný a podrobeny analýze, musí to byt minimálně 5 % z celkového počtu jim kontrolovaných subjektů,</a:t>
            </a:r>
          </a:p>
          <a:p>
            <a:pPr algn="just"/>
            <a:r>
              <a:rPr lang="cs-CZ" dirty="0" smtClean="0"/>
              <a:t>analýza rizik: kontrolní organizace musí mít zpracovaná analýzu rizik, v souladu s touto analýzou musí v danem roce proběhnout minimálně u 10 % kontrolovaných subjektů dodatečné kontroly a dále musí byt alespoň u 10 % kontrolovaných subjektů provedeny neohlášené kontroly,</a:t>
            </a:r>
          </a:p>
          <a:p>
            <a:pPr algn="just"/>
            <a:r>
              <a:rPr lang="cs-CZ" dirty="0" smtClean="0"/>
              <a:t>musí byt jasně stanoven proces výměny informaci mezi kontrolními organizacemi, zejména se jedna o výměnu informaci o kontrolovaných subjektech při změně kontrolní organizace,</a:t>
            </a:r>
          </a:p>
          <a:p>
            <a:pPr algn="just"/>
            <a:r>
              <a:rPr lang="cs-CZ" dirty="0" smtClean="0"/>
              <a:t>také musi byt zpracovan konkretni seznam porušeni pravidel ekologického zemědělství, které mají vliv na certifikaci produkce.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026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/>
              <a:t>Děkuji za pozornost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66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zemědělství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altLang="en-US" dirty="0" smtClean="0">
                <a:effectLst/>
              </a:rPr>
              <a:t>je zvláštní druh hospodaření, který dbá na životní prostředí a jeho jednotlivé složky stanovením omezení či zákazů používání látek a postupů, které zatěžují, znečišťují nebo zamořují životní prostředí, nebo zvyšují rizika kontaminace potravního řetězce, a který zvýšeně dbá na vnější životní projevy a chování a pohodu  chovaných zvířat.</a:t>
            </a:r>
          </a:p>
          <a:p>
            <a:pPr algn="just"/>
            <a:endParaRPr lang="cs-CZ" altLang="en-US" dirty="0"/>
          </a:p>
          <a:p>
            <a:pPr marL="0" indent="0" algn="just">
              <a:buNone/>
            </a:pPr>
            <a:r>
              <a:rPr lang="cs-CZ" altLang="en-US" b="1" dirty="0" smtClean="0">
                <a:effectLst/>
              </a:rPr>
              <a:t>Cíle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pracovat v co nejvíce uzavřeném systému, využívat místní zdroje surovin, minimalizovat ztráty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udržet a zlepšit dlouhodobou úrodnost půdy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vyvarovat se všech forem znečištění pocházejících ze zemědělské činnosti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produkovat potraviny a krmiva o vysoké nutriční hodnotě a v dostatečném množství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cs-CZ" altLang="en-US" dirty="0" smtClean="0"/>
              <a:t>minimalizovat používání fosilní energie </a:t>
            </a:r>
            <a:r>
              <a:rPr lang="cs-CZ" altLang="en-US" sz="2800" dirty="0" smtClean="0"/>
              <a:t>(odmítnutí průmyslových hnojiv a pesticidů a jejich náhrada uvědomělým využíváním biologických procesů, kultivací plodin, nižší intenzita obdělávání půdy, podpora aktivity půdních organismů a rozvoje kořenového systému plodin, omezení dopravy</a:t>
            </a:r>
            <a:r>
              <a:rPr lang="cs-CZ" altLang="en-US" sz="2800" dirty="0" smtClean="0">
                <a:latin typeface="Verdana" pitchFamily="34" charset="0"/>
              </a:rPr>
              <a:t>)</a:t>
            </a:r>
            <a:endParaRPr lang="cs-CZ" altLang="en-US" dirty="0" smtClean="0">
              <a:latin typeface="Verdana" pitchFamily="34" charset="0"/>
            </a:endParaRPr>
          </a:p>
          <a:p>
            <a:pPr algn="just"/>
            <a:endParaRPr lang="cs-CZ" altLang="en-US" dirty="0" smtClean="0">
              <a:effectLst/>
            </a:endParaRP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510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udržitelného zemědělství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Minimalizace vlivů zemědělství na okolí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absence syntetických ochranných prostředků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absence minerálních dusíkatých hnojiv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Ochrana a kvalita půdy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obnova půdní živěny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ochrana před erozí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Úspora zdrojů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Preventivní opatření 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Přednostní využití zdrojů v rámci </a:t>
            </a:r>
            <a:r>
              <a:rPr lang="cs-CZ" altLang="en-US" sz="2000" dirty="0" err="1" smtClean="0">
                <a:latin typeface="Calibri" pitchFamily="34" charset="0"/>
              </a:rPr>
              <a:t>agroekosystému</a:t>
            </a:r>
            <a:endParaRPr lang="cs-CZ" altLang="en-US" sz="2000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Recirkulace zdrojů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 Ochrana diverzity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genetické, biologické, krajinné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 v přírodním i využívaném </a:t>
            </a:r>
            <a:r>
              <a:rPr lang="cs-CZ" altLang="en-US" sz="2000" dirty="0" err="1" smtClean="0">
                <a:latin typeface="Calibri" pitchFamily="34" charset="0"/>
              </a:rPr>
              <a:t>prostřed</a:t>
            </a:r>
            <a:endParaRPr lang="cs-CZ" altLang="en-US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en-US" sz="2000" dirty="0" smtClean="0">
                <a:latin typeface="Calibri" pitchFamily="34" charset="0"/>
              </a:rPr>
              <a:t>Důstojný chov zvířat</a:t>
            </a:r>
          </a:p>
          <a:p>
            <a:pPr lvl="1">
              <a:lnSpc>
                <a:spcPct val="80000"/>
              </a:lnSpc>
              <a:buFontTx/>
              <a:buChar char="–"/>
            </a:pPr>
            <a:r>
              <a:rPr lang="cs-CZ" altLang="en-US" sz="2000" dirty="0" smtClean="0">
                <a:latin typeface="Calibri" pitchFamily="34" charset="0"/>
              </a:rPr>
              <a:t>respektovat jejich přirozené potřeby a chování – „</a:t>
            </a:r>
            <a:r>
              <a:rPr lang="cs-CZ" altLang="en-US" sz="2000" dirty="0" err="1" smtClean="0">
                <a:latin typeface="Calibri" pitchFamily="34" charset="0"/>
              </a:rPr>
              <a:t>welfare</a:t>
            </a:r>
            <a:r>
              <a:rPr lang="cs-CZ" altLang="en-US" sz="2000" dirty="0" smtClean="0">
                <a:latin typeface="Calibri" pitchFamily="34" charset="0"/>
              </a:rPr>
              <a:t>“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303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200" b="1" dirty="0" smtClean="0">
                <a:latin typeface="Calibri" pitchFamily="34" charset="0"/>
              </a:rPr>
              <a:t>Ekologické versus konvenční zemědělství</a:t>
            </a:r>
            <a:br>
              <a:rPr lang="cs-CZ" altLang="en-US" sz="3200" b="1" dirty="0" smtClean="0">
                <a:latin typeface="Calibri" pitchFamily="34" charset="0"/>
              </a:rPr>
            </a:br>
            <a:r>
              <a:rPr lang="cs-CZ" altLang="en-US" sz="2400" b="1" dirty="0" smtClean="0">
                <a:latin typeface="Calibri" pitchFamily="34" charset="0"/>
              </a:rPr>
              <a:t>Negativa průmyslového zemědělství</a:t>
            </a:r>
          </a:p>
        </p:txBody>
      </p:sp>
      <p:sp>
        <p:nvSpPr>
          <p:cNvPr id="6151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4104456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400" dirty="0" smtClean="0">
                <a:latin typeface="Calibri" pitchFamily="34" charset="0"/>
              </a:rPr>
              <a:t>Nízká efektivita využívání energie</a:t>
            </a:r>
          </a:p>
          <a:p>
            <a:pPr algn="l" eaLnBrk="1" hangingPunct="1"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 Závislost na neobnovitelných zdrojích energie</a:t>
            </a:r>
          </a:p>
          <a:p>
            <a:pPr algn="l" eaLnBrk="1" hangingPunct="1"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 Vyplavování živin</a:t>
            </a:r>
          </a:p>
          <a:p>
            <a:pPr algn="l" eaLnBrk="1" hangingPunct="1"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 Snižování úrodnosti půdy</a:t>
            </a:r>
            <a:r>
              <a:rPr lang="cs-CZ" altLang="en-US" sz="2400" dirty="0">
                <a:latin typeface="Calibri" pitchFamily="34" charset="0"/>
              </a:rPr>
              <a:t> </a:t>
            </a:r>
            <a:r>
              <a:rPr lang="cs-CZ" altLang="en-US" sz="2400" dirty="0" smtClean="0">
                <a:latin typeface="Calibri" pitchFamily="34" charset="0"/>
              </a:rPr>
              <a:t>a eroze</a:t>
            </a:r>
          </a:p>
          <a:p>
            <a:pPr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Emise skleníkových plynů</a:t>
            </a:r>
          </a:p>
          <a:p>
            <a:pPr>
              <a:buFontTx/>
              <a:buChar char="•"/>
            </a:pPr>
            <a:r>
              <a:rPr lang="cs-CZ" altLang="en-US" sz="2400" dirty="0">
                <a:latin typeface="Calibri" pitchFamily="34" charset="0"/>
              </a:rPr>
              <a:t> </a:t>
            </a:r>
            <a:r>
              <a:rPr lang="cs-CZ" altLang="en-US" sz="2400" dirty="0" smtClean="0">
                <a:latin typeface="Calibri" pitchFamily="34" charset="0"/>
              </a:rPr>
              <a:t>Etické otázky chovu zvířat</a:t>
            </a:r>
          </a:p>
          <a:p>
            <a:pPr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 Kontaminace potravin rezidui cizorodých látek</a:t>
            </a:r>
          </a:p>
          <a:p>
            <a:pPr>
              <a:buFontTx/>
              <a:buChar char="•"/>
            </a:pPr>
            <a:r>
              <a:rPr lang="cs-CZ" altLang="en-US" sz="2400" dirty="0" smtClean="0">
                <a:latin typeface="Calibri" pitchFamily="34" charset="0"/>
              </a:rPr>
              <a:t>Snižování biodiverzity</a:t>
            </a:r>
          </a:p>
          <a:p>
            <a:pPr algn="l" eaLnBrk="1" hangingPunct="1">
              <a:buFontTx/>
              <a:buChar char="•"/>
            </a:pPr>
            <a:endParaRPr lang="cs-CZ" altLang="en-US" sz="2500" b="1" dirty="0" smtClean="0">
              <a:latin typeface="Calibri" pitchFamily="34" charset="0"/>
            </a:endParaRPr>
          </a:p>
          <a:p>
            <a:pPr algn="l" eaLnBrk="1" hangingPunct="1"/>
            <a:endParaRPr lang="cs-CZ" altLang="en-US" sz="25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3500" b="1" dirty="0" smtClean="0">
                <a:latin typeface="Calibri" pitchFamily="34" charset="0"/>
              </a:rPr>
              <a:t>Historie vzniku EZ</a:t>
            </a:r>
          </a:p>
        </p:txBody>
      </p:sp>
      <p:sp>
        <p:nvSpPr>
          <p:cNvPr id="512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20. léta 20. století – první poznatky negativ průmyslového zemědělství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60. léta – idealismus průkopníků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70. léta institucionalizace v západní Evropě (vznik IFOAM – </a:t>
            </a:r>
            <a:r>
              <a:rPr lang="cs-CZ" altLang="en-US" sz="2500" dirty="0">
                <a:latin typeface="Calibri" pitchFamily="34" charset="0"/>
              </a:rPr>
              <a:t>I</a:t>
            </a:r>
            <a:r>
              <a:rPr lang="cs-CZ" altLang="en-US" sz="2500" dirty="0" smtClean="0">
                <a:latin typeface="Calibri" pitchFamily="34" charset="0"/>
              </a:rPr>
              <a:t>nternational </a:t>
            </a:r>
            <a:r>
              <a:rPr lang="cs-CZ" altLang="en-US" sz="2500" dirty="0" err="1">
                <a:latin typeface="Calibri" pitchFamily="34" charset="0"/>
              </a:rPr>
              <a:t>F</a:t>
            </a:r>
            <a:r>
              <a:rPr lang="cs-CZ" altLang="en-US" sz="2500" dirty="0" err="1" smtClean="0">
                <a:latin typeface="Calibri" pitchFamily="34" charset="0"/>
              </a:rPr>
              <a:t>ederation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of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Organic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Agriculture</a:t>
            </a:r>
            <a:r>
              <a:rPr lang="cs-CZ" altLang="en-US" sz="2500" dirty="0" smtClean="0">
                <a:latin typeface="Calibri" pitchFamily="34" charset="0"/>
              </a:rPr>
              <a:t> </a:t>
            </a:r>
            <a:r>
              <a:rPr lang="cs-CZ" altLang="en-US" sz="2500" dirty="0" err="1" smtClean="0">
                <a:latin typeface="Calibri" pitchFamily="34" charset="0"/>
              </a:rPr>
              <a:t>Movements</a:t>
            </a:r>
            <a:r>
              <a:rPr lang="cs-CZ" altLang="en-US" sz="2500" dirty="0" smtClean="0">
                <a:latin typeface="Calibri" pitchFamily="34" charset="0"/>
              </a:rPr>
              <a:t>)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soukromé standardy  a směrnice </a:t>
            </a:r>
          </a:p>
          <a:p>
            <a:pPr lvl="1" algn="l" eaLnBrk="1" hangingPunct="1">
              <a:lnSpc>
                <a:spcPct val="90000"/>
              </a:lnSpc>
              <a:buFontTx/>
              <a:buChar char="–"/>
            </a:pPr>
            <a:r>
              <a:rPr lang="cs-CZ" altLang="en-US" sz="2100" dirty="0" smtClean="0">
                <a:latin typeface="Calibri" pitchFamily="34" charset="0"/>
              </a:rPr>
              <a:t> národní legislativa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90. léta oficiální uznání – legislativní uznání na úrovni EU</a:t>
            </a:r>
          </a:p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cs-CZ" altLang="en-US" sz="2500" dirty="0" smtClean="0">
                <a:latin typeface="Calibri" pitchFamily="34" charset="0"/>
              </a:rPr>
              <a:t> Počátek 21 st. – legislativní ukotvení v ČR (zákon     242/2000 Sb.) a nová evropská legislativa NR 834/2007</a:t>
            </a:r>
          </a:p>
        </p:txBody>
      </p:sp>
    </p:spTree>
    <p:extLst>
      <p:ext uri="{BB962C8B-B14F-4D97-AF65-F5344CB8AC3E}">
        <p14:creationId xmlns:p14="http://schemas.microsoft.com/office/powerpoint/2010/main" val="29330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EU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900" dirty="0" smtClean="0"/>
              <a:t>Nařízení Rady (ES) č. 834/2007 ze dne 28. června 2007 o ekologické produkci a označování ekologických produktů a o zrušení nařízení (EHS) č. 2092/91</a:t>
            </a:r>
          </a:p>
          <a:p>
            <a:pPr algn="just"/>
            <a:r>
              <a:rPr lang="cs-CZ" sz="1900" dirty="0" smtClean="0"/>
              <a:t>Nařízení Komise (ES) č. 889/2008 ze dne 5. září 2008, kterým se stanoví prováděcí pravidla k nařízení Rady (ES) č. 834/2007 o ekologické produkci a označování ekologických produktů, pokud jde o ekologickou produkci, označování a kontrolu</a:t>
            </a:r>
          </a:p>
          <a:p>
            <a:pPr algn="just"/>
            <a:r>
              <a:rPr lang="cs-CZ" sz="1900" dirty="0" smtClean="0"/>
              <a:t>Nařízení Komise (ES) č. 1235/2008 ze dne 8. prosince 2008 , kterým se stanoví prováděcí pravidla k nařízení Rady (ES) č. 834/2007, pokud jde o opatření pro dovoz ekologických produktů ze třetích zemí</a:t>
            </a:r>
          </a:p>
          <a:p>
            <a:pPr algn="just"/>
            <a:r>
              <a:rPr lang="cs-CZ" sz="1900" dirty="0" smtClean="0"/>
              <a:t>Nařízení Komise (ES) č. 1254/2008 ze dne 15. prosince 2008, kterým se upravuje nařízení (ES) č. 889/2008, kterým se stanoví prováděcí pravidla k nařízení Rady (ES) č. 834/2007 o ekologické produkci a označování ekologických produktů, pokud jde o ekologickou produkci, označování a kontrolu</a:t>
            </a:r>
          </a:p>
          <a:p>
            <a:pPr algn="just"/>
            <a:r>
              <a:rPr lang="cs-CZ" sz="1900" dirty="0" smtClean="0"/>
              <a:t>Nařízení Komise (EU) č. 271/2010 ze dne 24. března 2010, kterým se mění nařízení (ES) č. 889/2008, kterým se stanoví prováděcí pravidla k nařízení Rady (ES) č. 834/2007, pokud jde o logo Evropské unie pro ekologickou produkci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33013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- ČR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algn="just"/>
            <a:r>
              <a:rPr lang="cs-CZ" sz="1600" dirty="0" smtClean="0"/>
              <a:t>Zákon č. 242/2000 Sb., o ekologickém zemědělství a o změně zákona č. 368/1992 Sb., o správních poplatcích, ve znění pozdějších předpisů</a:t>
            </a:r>
          </a:p>
          <a:p>
            <a:pPr algn="just"/>
            <a:r>
              <a:rPr lang="en-US" sz="1600" dirty="0" err="1"/>
              <a:t>Nařízení</a:t>
            </a:r>
            <a:r>
              <a:rPr lang="en-US" sz="1600" dirty="0"/>
              <a:t> </a:t>
            </a:r>
            <a:r>
              <a:rPr lang="en-US" sz="1600" dirty="0" err="1"/>
              <a:t>vlády</a:t>
            </a:r>
            <a:r>
              <a:rPr lang="en-US" sz="1600" dirty="0"/>
              <a:t> č. 76/2015 Sb., o </a:t>
            </a:r>
            <a:r>
              <a:rPr lang="en-US" sz="1600" dirty="0" err="1"/>
              <a:t>podmínkách</a:t>
            </a:r>
            <a:r>
              <a:rPr lang="en-US" sz="1600" dirty="0"/>
              <a:t> </a:t>
            </a:r>
            <a:r>
              <a:rPr lang="en-US" sz="1600" dirty="0" err="1"/>
              <a:t>provádění</a:t>
            </a:r>
            <a:r>
              <a:rPr lang="en-US" sz="1600" dirty="0"/>
              <a:t> </a:t>
            </a:r>
            <a:r>
              <a:rPr lang="en-US" sz="1600" dirty="0" err="1"/>
              <a:t>opatření</a:t>
            </a:r>
            <a:r>
              <a:rPr lang="en-US" sz="1600" dirty="0"/>
              <a:t> </a:t>
            </a:r>
            <a:r>
              <a:rPr lang="en-US" sz="1600" dirty="0" err="1"/>
              <a:t>ekologické</a:t>
            </a:r>
            <a:r>
              <a:rPr lang="en-US" sz="1600" dirty="0"/>
              <a:t> </a:t>
            </a:r>
            <a:r>
              <a:rPr lang="en-US" sz="1600" dirty="0" err="1" smtClean="0"/>
              <a:t>zemědělství</a:t>
            </a:r>
            <a:endParaRPr lang="cs-CZ" sz="1600" dirty="0" smtClean="0"/>
          </a:p>
          <a:p>
            <a:pPr algn="just"/>
            <a:r>
              <a:rPr lang="cs-CZ" sz="1600" dirty="0" smtClean="0"/>
              <a:t>Nařízení vlády č. 505/2000 Sb., kterým se stanoví podpůrné programy k podpoře mimoprodukčních funkcí zemědělství, k podpoře aktivit podílejících se na udržování krajiny, programy pomoci k podpoře méně příznivých oblastí a kritéria pro jejich posuzování</a:t>
            </a:r>
          </a:p>
          <a:p>
            <a:pPr algn="just"/>
            <a:r>
              <a:rPr lang="cs-CZ" sz="1600" dirty="0" smtClean="0"/>
              <a:t>Nařízení vlády č. 241/2004 Sb., o podmínkách provádění pomoci méně příznivým oblastem a oblastem s ekologickými omezeními</a:t>
            </a:r>
          </a:p>
          <a:p>
            <a:pPr algn="just"/>
            <a:r>
              <a:rPr lang="cs-CZ" sz="1600" dirty="0" smtClean="0"/>
              <a:t>Nařízení vlády č. 242/2004 Sb., o podmínkách provádění opatření na podporu rozvoje mimoprodukčních funkcí zemědělství spočívajících v ochraně složek životního prostředí</a:t>
            </a:r>
          </a:p>
          <a:p>
            <a:pPr algn="just"/>
            <a:r>
              <a:rPr lang="cs-CZ" sz="1600" dirty="0" smtClean="0"/>
              <a:t>Nařízení vlády č. 308/2004 Sb., o stanovení některých podmínek pro poskytování dotací na zalesňování zemědělské půdy a na založení porostů rychle rostoucích dřevin na zemědělské půdě určených pro energetické využití</a:t>
            </a:r>
          </a:p>
          <a:p>
            <a:pPr algn="just"/>
            <a:r>
              <a:rPr lang="cs-CZ" sz="1600" dirty="0" smtClean="0"/>
              <a:t>Vyhláška č. 16/2006 Sb., kterou se provádějí některá ustanovení zákona o ekologickém zemědělství</a:t>
            </a:r>
          </a:p>
          <a:p>
            <a:pPr algn="just"/>
            <a:r>
              <a:rPr lang="cs-CZ" sz="1600" dirty="0" smtClean="0"/>
              <a:t>Nařízení vlády č. 75/2007 Sb., o podmínkách poskytování plateb za přírodní znevýhodnění v horských oblastech, oblastech s jinými znevýhodněními a v oblastech Natura 2000 na zemědělské půdě</a:t>
            </a:r>
          </a:p>
          <a:p>
            <a:pPr algn="just"/>
            <a:r>
              <a:rPr lang="cs-CZ" sz="1600" dirty="0" smtClean="0"/>
              <a:t>Nařízení vlády č. 79/2007 Sb., o podmínkách provádění </a:t>
            </a:r>
            <a:r>
              <a:rPr lang="cs-CZ" sz="1600" dirty="0" err="1" smtClean="0"/>
              <a:t>agroenvironmentálních</a:t>
            </a:r>
            <a:r>
              <a:rPr lang="cs-CZ" sz="1600" dirty="0" smtClean="0"/>
              <a:t> opatření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9424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EZ - statistika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Celková výměra ekologicky obhospodařovaných ploch k 31. 12. </a:t>
            </a:r>
            <a:r>
              <a:rPr lang="cs-CZ" dirty="0" smtClean="0"/>
              <a:t>2015 </a:t>
            </a:r>
            <a:r>
              <a:rPr lang="cs-CZ" dirty="0" smtClean="0"/>
              <a:t>vzrostla na téměř 500 tis. ha, což představuje </a:t>
            </a:r>
            <a:r>
              <a:rPr lang="cs-CZ" dirty="0" smtClean="0"/>
              <a:t>11,7 </a:t>
            </a:r>
            <a:r>
              <a:rPr lang="cs-CZ" dirty="0" smtClean="0"/>
              <a:t>% podíl na celkové zemědělské půdě </a:t>
            </a:r>
            <a:r>
              <a:rPr lang="cs-CZ" dirty="0" smtClean="0"/>
              <a:t>ČR –meziročně to činí 690 ha (0,1=)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Ke konci roku </a:t>
            </a:r>
            <a:r>
              <a:rPr lang="cs-CZ" dirty="0" smtClean="0"/>
              <a:t>2015 </a:t>
            </a:r>
            <a:r>
              <a:rPr lang="cs-CZ" dirty="0" smtClean="0"/>
              <a:t>hospodařilo ekologickým způsobem téměř </a:t>
            </a:r>
            <a:r>
              <a:rPr lang="cs-CZ" dirty="0" smtClean="0"/>
              <a:t>4 100 ekofarem </a:t>
            </a:r>
            <a:r>
              <a:rPr lang="cs-CZ" dirty="0" smtClean="0"/>
              <a:t>(cca </a:t>
            </a:r>
            <a:r>
              <a:rPr lang="cs-CZ" dirty="0" smtClean="0"/>
              <a:t>9 % </a:t>
            </a:r>
            <a:r>
              <a:rPr lang="cs-CZ" dirty="0" smtClean="0"/>
              <a:t>registrovaných zemědělských podnikatelů v ČR1</a:t>
            </a:r>
          </a:p>
          <a:p>
            <a:pPr marL="0" indent="0" algn="just">
              <a:buNone/>
            </a:pPr>
            <a:r>
              <a:rPr lang="cs-CZ" dirty="0" smtClean="0"/>
              <a:t>Průměrná velikost ekofarmy </a:t>
            </a:r>
            <a:r>
              <a:rPr lang="cs-CZ" dirty="0" smtClean="0"/>
              <a:t> je cca 120 ha, </a:t>
            </a:r>
            <a:r>
              <a:rPr lang="cs-CZ" dirty="0" smtClean="0"/>
              <a:t>avšak od roku 2001, kdy dosáhla největší výměry 333 ha, dlouhodobě klesá.</a:t>
            </a:r>
          </a:p>
          <a:p>
            <a:pPr marL="0" indent="0" algn="just">
              <a:buNone/>
            </a:pPr>
            <a:r>
              <a:rPr lang="cs-CZ" dirty="0" smtClean="0"/>
              <a:t>Průměrná výměra ekofarmy je větší než farmy konvenční (okolo </a:t>
            </a:r>
            <a:r>
              <a:rPr lang="cs-CZ" dirty="0" smtClean="0"/>
              <a:t>74 </a:t>
            </a:r>
            <a:r>
              <a:rPr lang="cs-CZ" dirty="0" smtClean="0"/>
              <a:t>ha) a výrazně převyšuje EU-27 průměr (40 ha).</a:t>
            </a:r>
          </a:p>
          <a:p>
            <a:pPr marL="0" indent="0" algn="just">
              <a:buNone/>
            </a:pPr>
            <a:r>
              <a:rPr lang="cs-CZ" dirty="0" smtClean="0"/>
              <a:t>Z pohledu užiti půdy dlouhodobě dominuji v EZ trvale travní porosty (TTP), v roce </a:t>
            </a:r>
            <a:r>
              <a:rPr lang="cs-CZ" dirty="0" smtClean="0"/>
              <a:t>2015 </a:t>
            </a:r>
            <a:r>
              <a:rPr lang="cs-CZ" dirty="0" smtClean="0"/>
              <a:t>s výměrou přesahující 400 tis. ha.</a:t>
            </a:r>
          </a:p>
          <a:p>
            <a:pPr marL="0" indent="0" algn="just">
              <a:buNone/>
            </a:pPr>
            <a:r>
              <a:rPr lang="cs-CZ" dirty="0" smtClean="0"/>
              <a:t>Celkový obrat s biopotravinami českých subjektů včetně vývozu dosáhl v roce 2011 přibližně 2,2 mld. Kč.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48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Srovnání výměry v EZ a podílu na celkové zemědělské půdě (2007 a 2013)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91" y="2276873"/>
            <a:ext cx="8135449" cy="4384826"/>
          </a:xfrm>
        </p:spPr>
      </p:pic>
    </p:spTree>
    <p:extLst>
      <p:ext uri="{BB962C8B-B14F-4D97-AF65-F5344CB8AC3E}">
        <p14:creationId xmlns:p14="http://schemas.microsoft.com/office/powerpoint/2010/main" val="25288991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1507</Words>
  <Application>Microsoft Office PowerPoint</Application>
  <PresentationFormat>Předvádění na obrazovce (4:3)</PresentationFormat>
  <Paragraphs>271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Motiv systému Office</vt:lpstr>
      <vt:lpstr>Ekologické zemědělství</vt:lpstr>
      <vt:lpstr>Ekologické zemědělství</vt:lpstr>
      <vt:lpstr>Principy udržitelného zemědělství</vt:lpstr>
      <vt:lpstr>Ekologické versus konvenční zemědělství Negativa průmyslového zemědělství</vt:lpstr>
      <vt:lpstr>Historie vzniku EZ</vt:lpstr>
      <vt:lpstr>Legislativa EU</vt:lpstr>
      <vt:lpstr>Legislativa - ČR</vt:lpstr>
      <vt:lpstr>EZ - statistika</vt:lpstr>
      <vt:lpstr>Srovnání výměry v EZ a podílu na celkové zemědělské půdě (2007 a 2013)</vt:lpstr>
      <vt:lpstr>Srovnání základních statistických ukazatelů EZ </vt:lpstr>
      <vt:lpstr> Vývoj výměry zemědělské půdy v ekologickém zemědělství ČR  </vt:lpstr>
      <vt:lpstr>Registrace do EZ</vt:lpstr>
      <vt:lpstr>Přehled zjištění na kontrolách 2015</vt:lpstr>
      <vt:lpstr>Kontrola</vt:lpstr>
      <vt:lpstr>Certifikát a logo</vt:lpstr>
      <vt:lpstr>Prováděcí nařízení Komise (EU) č. 392/2013 ze dne 29. dubna 2013, kterým se mění nařízení (ES) č. 889/2008, pokud jde o kontrolní systém pro ekologickou produkci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Ekologické zemědělství</dc:title>
  <dc:creator>Petr</dc:creator>
  <cp:lastModifiedBy>Vaculík Petr</cp:lastModifiedBy>
  <cp:revision>25</cp:revision>
  <cp:lastPrinted>2014-04-28T09:47:35Z</cp:lastPrinted>
  <dcterms:created xsi:type="dcterms:W3CDTF">2014-04-27T18:51:18Z</dcterms:created>
  <dcterms:modified xsi:type="dcterms:W3CDTF">2017-03-27T10:33:13Z</dcterms:modified>
</cp:coreProperties>
</file>