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85" r:id="rId7"/>
    <p:sldId id="259" r:id="rId8"/>
    <p:sldId id="286" r:id="rId9"/>
    <p:sldId id="279" r:id="rId10"/>
    <p:sldId id="282" r:id="rId11"/>
    <p:sldId id="281" r:id="rId12"/>
    <p:sldId id="288" r:id="rId13"/>
    <p:sldId id="290" r:id="rId14"/>
    <p:sldId id="289" r:id="rId15"/>
    <p:sldId id="287" r:id="rId16"/>
    <p:sldId id="284" r:id="rId17"/>
    <p:sldId id="280" r:id="rId18"/>
    <p:sldId id="262" r:id="rId19"/>
    <p:sldId id="271" r:id="rId20"/>
    <p:sldId id="266" r:id="rId21"/>
    <p:sldId id="267" r:id="rId22"/>
    <p:sldId id="291" r:id="rId23"/>
    <p:sldId id="268" r:id="rId24"/>
    <p:sldId id="270" r:id="rId25"/>
    <p:sldId id="272" r:id="rId26"/>
    <p:sldId id="269" r:id="rId27"/>
    <p:sldId id="273" r:id="rId28"/>
    <p:sldId id="274" r:id="rId29"/>
    <p:sldId id="275" r:id="rId30"/>
    <p:sldId id="276" r:id="rId31"/>
    <p:sldId id="277" r:id="rId32"/>
    <p:sldId id="278" r:id="rId33"/>
    <p:sldId id="292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0CCB-E796-4132-B3D3-8561C5A1E4FE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BD1F-D6E2-448D-806A-6BECCB2E4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0CCB-E796-4132-B3D3-8561C5A1E4FE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BD1F-D6E2-448D-806A-6BECCB2E4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0CCB-E796-4132-B3D3-8561C5A1E4FE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BD1F-D6E2-448D-806A-6BECCB2E4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0CCB-E796-4132-B3D3-8561C5A1E4FE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BD1F-D6E2-448D-806A-6BECCB2E4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0CCB-E796-4132-B3D3-8561C5A1E4FE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BD1F-D6E2-448D-806A-6BECCB2E4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0CCB-E796-4132-B3D3-8561C5A1E4FE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BD1F-D6E2-448D-806A-6BECCB2E4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0CCB-E796-4132-B3D3-8561C5A1E4FE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BD1F-D6E2-448D-806A-6BECCB2E4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0CCB-E796-4132-B3D3-8561C5A1E4FE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BD1F-D6E2-448D-806A-6BECCB2E4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0CCB-E796-4132-B3D3-8561C5A1E4FE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BD1F-D6E2-448D-806A-6BECCB2E4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0CCB-E796-4132-B3D3-8561C5A1E4FE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5BD1F-D6E2-448D-806A-6BECCB2E4A1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0CCB-E796-4132-B3D3-8561C5A1E4FE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65BD1F-D6E2-448D-806A-6BECCB2E4A1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665BD1F-D6E2-448D-806A-6BECCB2E4A17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9AD0CCB-E796-4132-B3D3-8561C5A1E4FE}" type="datetimeFigureOut">
              <a:rPr lang="en-GB" smtClean="0"/>
              <a:t>10/04/2017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agri.cz/public/web/mze/dotace/kontroly-podminenosti-cross-compliance/legislativa/legislativa-cr/100119722.html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agri.cz/public/web/file/231149/Kontrola_podminenosti_web_FINAL2013.pdf" TargetMode="External"/><Relationship Id="rId2" Type="http://schemas.openxmlformats.org/officeDocument/2006/relationships/hyperlink" Target="http://eagri.cz/public/web/mze/zemedelstvi/legislativa/hnojiva/cross-compliance/100119722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Zem&#283;d&#283;lsk&#233;%20pr&#225;vo/CAP/financov&#225;n&#237;%20CAP%201306-2013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eagri.cz/public/web/file/247826/krajinne_prvky_web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Zem&#283;d&#283;lsk&#233;%20pr&#225;vo/metodika%20ZSZP%20NS%202012.pdf" TargetMode="External"/><Relationship Id="rId2" Type="http://schemas.openxmlformats.org/officeDocument/2006/relationships/hyperlink" Target="Nitr&#225;tov&#225;%20sm&#283;rnice/Na&#345;&#237;zen&#237;%20vl&#225;dy%20262-2012.rt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zpravodajstvi-brno/zpravy/266135-kraj-apeluje-na-zemedelce-bude-sucho-zmente-plodiny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Princip integrace environmentálních požadavků do zemědělské činnosti I.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Mgr</a:t>
            </a:r>
            <a:r>
              <a:rPr lang="cs-CZ" dirty="0" smtClean="0"/>
              <a:t>. Petr Vaculík.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93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Cross</a:t>
            </a:r>
            <a:r>
              <a:rPr lang="cs-CZ" dirty="0" smtClean="0"/>
              <a:t> </a:t>
            </a:r>
            <a:r>
              <a:rPr lang="cs-CZ" dirty="0" err="1" smtClean="0"/>
              <a:t>Compliance</a:t>
            </a:r>
            <a:r>
              <a:rPr lang="cs-CZ" dirty="0" smtClean="0"/>
              <a:t> – Pravidla podmíněnosti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</a:t>
            </a:r>
            <a:r>
              <a:rPr lang="en-GB" dirty="0" err="1" smtClean="0"/>
              <a:t>ovinné</a:t>
            </a:r>
            <a:r>
              <a:rPr lang="en-GB" dirty="0" smtClean="0"/>
              <a:t> </a:t>
            </a:r>
            <a:r>
              <a:rPr lang="en-GB" dirty="0" err="1"/>
              <a:t>požadavky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hospodaření</a:t>
            </a:r>
            <a:r>
              <a:rPr lang="en-GB" dirty="0"/>
              <a:t> </a:t>
            </a:r>
            <a:r>
              <a:rPr lang="cs-CZ" dirty="0" smtClean="0"/>
              <a:t>(SMR)</a:t>
            </a:r>
          </a:p>
          <a:p>
            <a:pPr lvl="2"/>
            <a:r>
              <a:rPr lang="cs-CZ" dirty="0" smtClean="0"/>
              <a:t>dle práva EU</a:t>
            </a:r>
          </a:p>
          <a:p>
            <a:r>
              <a:rPr lang="cs-CZ" dirty="0"/>
              <a:t>S</a:t>
            </a:r>
            <a:r>
              <a:rPr lang="en-GB" dirty="0" err="1" smtClean="0"/>
              <a:t>tandardy</a:t>
            </a:r>
            <a:r>
              <a:rPr lang="en-GB" dirty="0" smtClean="0"/>
              <a:t> </a:t>
            </a:r>
            <a:r>
              <a:rPr lang="en-GB" dirty="0" err="1"/>
              <a:t>dobrého</a:t>
            </a:r>
            <a:r>
              <a:rPr lang="en-GB" dirty="0"/>
              <a:t> </a:t>
            </a:r>
            <a:r>
              <a:rPr lang="en-GB" dirty="0" err="1"/>
              <a:t>zemědělského</a:t>
            </a:r>
            <a:r>
              <a:rPr lang="en-GB" dirty="0"/>
              <a:t> a </a:t>
            </a:r>
            <a:r>
              <a:rPr lang="en-GB" dirty="0" err="1"/>
              <a:t>environmentálního</a:t>
            </a:r>
            <a:r>
              <a:rPr lang="en-GB" dirty="0"/>
              <a:t> </a:t>
            </a:r>
            <a:r>
              <a:rPr lang="en-GB" dirty="0" err="1"/>
              <a:t>stavu</a:t>
            </a:r>
            <a:r>
              <a:rPr lang="en-GB" dirty="0"/>
              <a:t> </a:t>
            </a:r>
            <a:r>
              <a:rPr lang="en-GB" dirty="0" err="1"/>
              <a:t>půdy</a:t>
            </a:r>
            <a:r>
              <a:rPr lang="en-GB" dirty="0"/>
              <a:t> </a:t>
            </a:r>
            <a:r>
              <a:rPr lang="cs-CZ" dirty="0" smtClean="0"/>
              <a:t>(GAEC)</a:t>
            </a:r>
          </a:p>
          <a:p>
            <a:pPr lvl="2"/>
            <a:r>
              <a:rPr lang="en-GB" dirty="0" err="1" smtClean="0"/>
              <a:t>stanovené</a:t>
            </a:r>
            <a:r>
              <a:rPr lang="en-GB" dirty="0" smtClean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vnitrostátní</a:t>
            </a:r>
            <a:r>
              <a:rPr lang="en-GB" dirty="0"/>
              <a:t> </a:t>
            </a:r>
            <a:r>
              <a:rPr lang="en-GB" dirty="0" err="1" smtClean="0"/>
              <a:t>úrovni</a:t>
            </a:r>
            <a:endParaRPr lang="cs-CZ" dirty="0" smtClean="0"/>
          </a:p>
          <a:p>
            <a:pPr lvl="1"/>
            <a:r>
              <a:rPr lang="cs-CZ" dirty="0"/>
              <a:t>m</a:t>
            </a:r>
            <a:r>
              <a:rPr lang="cs-CZ" dirty="0" smtClean="0"/>
              <a:t>inimální úroveň</a:t>
            </a:r>
          </a:p>
          <a:p>
            <a:r>
              <a:rPr lang="cs-CZ" dirty="0" smtClean="0"/>
              <a:t>Zachování stálých pastvin (2015, 2016)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Oblasti</a:t>
            </a:r>
          </a:p>
          <a:p>
            <a:pPr lvl="1"/>
            <a:r>
              <a:rPr lang="en-GB" dirty="0" err="1" smtClean="0"/>
              <a:t>životní</a:t>
            </a:r>
            <a:r>
              <a:rPr lang="en-GB" dirty="0" smtClean="0"/>
              <a:t> </a:t>
            </a:r>
            <a:r>
              <a:rPr lang="en-GB" dirty="0" err="1"/>
              <a:t>prostředí</a:t>
            </a:r>
            <a:r>
              <a:rPr lang="en-GB" dirty="0"/>
              <a:t>, </a:t>
            </a:r>
            <a:r>
              <a:rPr lang="en-GB" dirty="0" err="1" smtClean="0"/>
              <a:t>změn</a:t>
            </a:r>
            <a:r>
              <a:rPr lang="cs-CZ" dirty="0" smtClean="0"/>
              <a:t>a</a:t>
            </a:r>
            <a:r>
              <a:rPr lang="en-GB" dirty="0" smtClean="0"/>
              <a:t> </a:t>
            </a:r>
            <a:r>
              <a:rPr lang="en-GB" dirty="0" err="1"/>
              <a:t>klimatu</a:t>
            </a:r>
            <a:r>
              <a:rPr lang="en-GB" dirty="0"/>
              <a:t> a </a:t>
            </a:r>
            <a:r>
              <a:rPr lang="en-GB" dirty="0" err="1" smtClean="0"/>
              <a:t>dobr</a:t>
            </a:r>
            <a:r>
              <a:rPr lang="cs-CZ" dirty="0" smtClean="0"/>
              <a:t>ý</a:t>
            </a:r>
            <a:r>
              <a:rPr lang="en-GB" dirty="0" smtClean="0"/>
              <a:t> </a:t>
            </a:r>
            <a:r>
              <a:rPr lang="en-GB" dirty="0" err="1" smtClean="0"/>
              <a:t>zemědělsk</a:t>
            </a:r>
            <a:r>
              <a:rPr lang="cs-CZ" dirty="0" smtClean="0"/>
              <a:t>ý</a:t>
            </a:r>
            <a:r>
              <a:rPr lang="en-GB" dirty="0" smtClean="0"/>
              <a:t> </a:t>
            </a:r>
            <a:r>
              <a:rPr lang="en-GB" dirty="0" err="1" smtClean="0"/>
              <a:t>stav</a:t>
            </a:r>
            <a:r>
              <a:rPr lang="en-GB" dirty="0" smtClean="0"/>
              <a:t> </a:t>
            </a:r>
            <a:r>
              <a:rPr lang="en-GB" dirty="0" err="1" smtClean="0"/>
              <a:t>půdy</a:t>
            </a:r>
            <a:endParaRPr lang="en-GB" dirty="0"/>
          </a:p>
          <a:p>
            <a:pPr lvl="1"/>
            <a:r>
              <a:rPr lang="en-GB" dirty="0" err="1" smtClean="0"/>
              <a:t>veřejné</a:t>
            </a:r>
            <a:r>
              <a:rPr lang="en-GB" dirty="0" smtClean="0"/>
              <a:t> </a:t>
            </a:r>
            <a:r>
              <a:rPr lang="en-GB" dirty="0" err="1"/>
              <a:t>zdraví</a:t>
            </a:r>
            <a:r>
              <a:rPr lang="en-GB" dirty="0"/>
              <a:t>, </a:t>
            </a:r>
            <a:r>
              <a:rPr lang="en-GB" dirty="0" err="1"/>
              <a:t>zdraví</a:t>
            </a:r>
            <a:r>
              <a:rPr lang="en-GB" dirty="0"/>
              <a:t> </a:t>
            </a:r>
            <a:r>
              <a:rPr lang="en-GB" dirty="0" err="1"/>
              <a:t>zvířat</a:t>
            </a:r>
            <a:r>
              <a:rPr lang="en-GB" dirty="0"/>
              <a:t> a </a:t>
            </a:r>
            <a:r>
              <a:rPr lang="en-GB" dirty="0" err="1" smtClean="0"/>
              <a:t>rostlin</a:t>
            </a:r>
            <a:endParaRPr lang="en-GB" dirty="0"/>
          </a:p>
          <a:p>
            <a:pPr lvl="1"/>
            <a:r>
              <a:rPr lang="en-GB" dirty="0" err="1" smtClean="0"/>
              <a:t>dobr</a:t>
            </a:r>
            <a:r>
              <a:rPr lang="cs-CZ" dirty="0" smtClean="0"/>
              <a:t>é</a:t>
            </a:r>
            <a:r>
              <a:rPr lang="en-GB" dirty="0" smtClean="0"/>
              <a:t> </a:t>
            </a:r>
            <a:r>
              <a:rPr lang="en-GB" dirty="0" err="1" smtClean="0"/>
              <a:t>životní</a:t>
            </a:r>
            <a:r>
              <a:rPr lang="en-GB" dirty="0" smtClean="0"/>
              <a:t> </a:t>
            </a:r>
            <a:r>
              <a:rPr lang="en-GB" dirty="0" err="1" smtClean="0"/>
              <a:t>podmín</a:t>
            </a:r>
            <a:r>
              <a:rPr lang="cs-CZ" dirty="0" err="1" smtClean="0"/>
              <a:t>ky</a:t>
            </a:r>
            <a:r>
              <a:rPr lang="en-GB" dirty="0" smtClean="0"/>
              <a:t> </a:t>
            </a:r>
            <a:r>
              <a:rPr lang="en-GB" dirty="0" err="1" smtClean="0"/>
              <a:t>zvířat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62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Cross</a:t>
            </a:r>
            <a:r>
              <a:rPr lang="cs-CZ" dirty="0" smtClean="0"/>
              <a:t> </a:t>
            </a:r>
            <a:r>
              <a:rPr lang="cs-CZ" dirty="0" err="1" smtClean="0"/>
              <a:t>compliance</a:t>
            </a:r>
            <a:endParaRPr lang="en-GB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2014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</a:t>
            </a:r>
            <a:r>
              <a:rPr lang="en-GB" dirty="0" err="1" smtClean="0"/>
              <a:t>ovinné</a:t>
            </a:r>
            <a:r>
              <a:rPr lang="en-GB" dirty="0" smtClean="0"/>
              <a:t> </a:t>
            </a:r>
            <a:r>
              <a:rPr lang="en-GB" dirty="0" err="1"/>
              <a:t>požadavky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hospodaření</a:t>
            </a:r>
            <a:r>
              <a:rPr lang="en-GB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15 směrnic a nařízení EU</a:t>
            </a:r>
          </a:p>
          <a:p>
            <a:pPr lvl="1"/>
            <a:r>
              <a:rPr lang="cs-CZ" dirty="0" smtClean="0"/>
              <a:t>109 kontrolovaných požadavků</a:t>
            </a:r>
          </a:p>
          <a:p>
            <a:r>
              <a:rPr lang="cs-CZ" dirty="0" smtClean="0"/>
              <a:t>S</a:t>
            </a:r>
            <a:r>
              <a:rPr lang="en-GB" dirty="0" err="1"/>
              <a:t>tandardy</a:t>
            </a:r>
            <a:r>
              <a:rPr lang="en-GB" dirty="0"/>
              <a:t> </a:t>
            </a:r>
            <a:r>
              <a:rPr lang="en-GB" dirty="0" err="1"/>
              <a:t>dobrého</a:t>
            </a:r>
            <a:r>
              <a:rPr lang="en-GB" dirty="0"/>
              <a:t> </a:t>
            </a:r>
            <a:r>
              <a:rPr lang="en-GB" dirty="0" err="1"/>
              <a:t>zemědělského</a:t>
            </a:r>
            <a:r>
              <a:rPr lang="en-GB" dirty="0"/>
              <a:t> a </a:t>
            </a:r>
            <a:r>
              <a:rPr lang="en-GB" dirty="0" err="1"/>
              <a:t>environmentálního</a:t>
            </a:r>
            <a:r>
              <a:rPr lang="en-GB" dirty="0"/>
              <a:t> </a:t>
            </a:r>
            <a:r>
              <a:rPr lang="en-GB" dirty="0" err="1"/>
              <a:t>stavu</a:t>
            </a:r>
            <a:r>
              <a:rPr lang="en-GB" dirty="0"/>
              <a:t> </a:t>
            </a:r>
            <a:endParaRPr lang="cs-CZ" dirty="0"/>
          </a:p>
          <a:p>
            <a:pPr lvl="1"/>
            <a:r>
              <a:rPr lang="cs-CZ" dirty="0">
                <a:hlinkClick r:id="rId2"/>
              </a:rPr>
              <a:t>Nařízení vlády č. 479/2009</a:t>
            </a:r>
            <a:endParaRPr lang="cs-CZ" dirty="0"/>
          </a:p>
          <a:p>
            <a:pPr lvl="1"/>
            <a:r>
              <a:rPr lang="cs-CZ" dirty="0"/>
              <a:t>12 požadavků</a:t>
            </a:r>
            <a:endParaRPr lang="en-GB" dirty="0"/>
          </a:p>
          <a:p>
            <a:pPr lvl="1"/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Od 2015</a:t>
            </a:r>
            <a:endParaRPr lang="en-GB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Povinné požadavky na hospodaření </a:t>
            </a:r>
          </a:p>
          <a:p>
            <a:pPr lvl="1"/>
            <a:r>
              <a:rPr lang="cs-CZ" dirty="0" smtClean="0"/>
              <a:t>13 směrnic a nařízení EU</a:t>
            </a:r>
          </a:p>
          <a:p>
            <a:r>
              <a:rPr lang="cs-CZ" dirty="0" smtClean="0"/>
              <a:t>Standardy dobrého zemědělského a environmentálního stavu</a:t>
            </a:r>
          </a:p>
          <a:p>
            <a:pPr lvl="1"/>
            <a:r>
              <a:rPr lang="cs-CZ" dirty="0" smtClean="0"/>
              <a:t>7 požadavků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Povinné požadavky na hospodaření (2014)</a:t>
            </a:r>
            <a:endParaRPr lang="en-GB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Ochrana volně žijících ptáků (SMR 1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Používání </a:t>
            </a:r>
            <a:r>
              <a:rPr lang="cs-CZ" dirty="0"/>
              <a:t>upravených kalů na zemědělské půdě (SMR 3)</a:t>
            </a:r>
          </a:p>
          <a:p>
            <a:r>
              <a:rPr lang="cs-CZ" dirty="0" smtClean="0"/>
              <a:t>Ochrana </a:t>
            </a:r>
            <a:r>
              <a:rPr lang="cs-CZ" dirty="0"/>
              <a:t>vod před znečištěním dusičnany ze zemědělských zdrojů (SMR 4)</a:t>
            </a:r>
          </a:p>
          <a:p>
            <a:r>
              <a:rPr lang="cs-CZ" dirty="0" smtClean="0"/>
              <a:t>Ochrana </a:t>
            </a:r>
            <a:r>
              <a:rPr lang="cs-CZ" dirty="0"/>
              <a:t>přírodních stanovišť, volně žijících živočichů a planě rostoucích rostlin (SMR 5)</a:t>
            </a:r>
          </a:p>
          <a:p>
            <a:r>
              <a:rPr lang="cs-CZ" dirty="0" smtClean="0"/>
              <a:t>Minimální </a:t>
            </a:r>
            <a:r>
              <a:rPr lang="cs-CZ" dirty="0"/>
              <a:t>požadavky pro použití hnojiv v rámci </a:t>
            </a:r>
            <a:r>
              <a:rPr lang="cs-CZ" dirty="0" smtClean="0"/>
              <a:t>AEO (5a/AEO </a:t>
            </a:r>
            <a:r>
              <a:rPr lang="cs-CZ" dirty="0"/>
              <a:t>1-6)</a:t>
            </a:r>
          </a:p>
          <a:p>
            <a:r>
              <a:rPr lang="cs-CZ" dirty="0" smtClean="0"/>
              <a:t>Označování </a:t>
            </a:r>
            <a:r>
              <a:rPr lang="cs-CZ" dirty="0"/>
              <a:t>hospodářských zvířat – prasata, skot, ovce a kozy (SMR 6, 7 a 8)</a:t>
            </a:r>
          </a:p>
          <a:p>
            <a:r>
              <a:rPr lang="cs-CZ" dirty="0" smtClean="0"/>
              <a:t>Minimální </a:t>
            </a:r>
            <a:r>
              <a:rPr lang="cs-CZ" dirty="0"/>
              <a:t>požadavky pro použití přípravků na ochranu rostlin v rámci </a:t>
            </a:r>
            <a:r>
              <a:rPr lang="cs-CZ" dirty="0" smtClean="0"/>
              <a:t>AEO (8a/AEO </a:t>
            </a:r>
            <a:r>
              <a:rPr lang="cs-CZ" dirty="0"/>
              <a:t>7-11)</a:t>
            </a:r>
          </a:p>
          <a:p>
            <a:r>
              <a:rPr lang="cs-CZ" dirty="0" smtClean="0"/>
              <a:t>Uvádění </a:t>
            </a:r>
            <a:r>
              <a:rPr lang="cs-CZ" dirty="0"/>
              <a:t>přípravků na ochranu rostlin na trh (SMR 9)</a:t>
            </a:r>
          </a:p>
          <a:p>
            <a:r>
              <a:rPr lang="cs-CZ" dirty="0" smtClean="0"/>
              <a:t>Zákaz </a:t>
            </a:r>
            <a:r>
              <a:rPr lang="cs-CZ" dirty="0"/>
              <a:t>používání některých látek s hormonálním nebo </a:t>
            </a:r>
            <a:r>
              <a:rPr lang="cs-CZ" dirty="0" err="1"/>
              <a:t>tyreostatickým</a:t>
            </a:r>
            <a:r>
              <a:rPr lang="cs-CZ" dirty="0"/>
              <a:t> účinkem a beta-sympatomimetik v chovech zvířat (SMR 10)</a:t>
            </a:r>
          </a:p>
          <a:p>
            <a:r>
              <a:rPr lang="cs-CZ" dirty="0" smtClean="0"/>
              <a:t>Zásady </a:t>
            </a:r>
            <a:r>
              <a:rPr lang="cs-CZ" dirty="0"/>
              <a:t>a požadavky potravinového práva (SMR 11)</a:t>
            </a:r>
          </a:p>
          <a:p>
            <a:r>
              <a:rPr lang="cs-CZ" dirty="0" smtClean="0"/>
              <a:t>Pravidla </a:t>
            </a:r>
            <a:r>
              <a:rPr lang="cs-CZ" dirty="0"/>
              <a:t>pro prevenci, tlumení a eradikaci některých přenosných spongiformních encefalopatií (TSE) (SMR 12)</a:t>
            </a:r>
          </a:p>
          <a:p>
            <a:r>
              <a:rPr lang="cs-CZ" dirty="0" smtClean="0"/>
              <a:t>Ohlašování </a:t>
            </a:r>
            <a:r>
              <a:rPr lang="cs-CZ" dirty="0"/>
              <a:t>nákaz (SMR 13 - 15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Minimální </a:t>
            </a:r>
            <a:r>
              <a:rPr lang="cs-CZ" dirty="0"/>
              <a:t>požadavky pro ochranu telat (SMR 16)</a:t>
            </a:r>
          </a:p>
          <a:p>
            <a:r>
              <a:rPr lang="cs-CZ" dirty="0"/>
              <a:t>Minimální požadavky pro ochranu prasat (SMR 17)</a:t>
            </a:r>
          </a:p>
          <a:p>
            <a:r>
              <a:rPr lang="cs-CZ" dirty="0"/>
              <a:t>Požadavky na ochranu zvířat chovaných pro hospodářské účely (SMR 18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26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Standardy (2014)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Příloha III nařízení vlády č. 479/2009 Sb.</a:t>
            </a:r>
            <a:endParaRPr lang="cs-CZ" dirty="0" smtClean="0"/>
          </a:p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eagri.cz/public/web/file/231149/Kontrola_podminenosti_web_FINAL2013.pdf</a:t>
            </a:r>
            <a:r>
              <a:rPr lang="cs-CZ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32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SMR a GAEC (od 2015)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file"/>
              </a:rPr>
              <a:t>Viz příloha II nařízení EU o financování CAP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7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Politika rozvoje venkova</a:t>
            </a:r>
            <a:br>
              <a:rPr lang="cs-CZ" dirty="0" smtClean="0"/>
            </a:br>
            <a:r>
              <a:rPr lang="cs-CZ" dirty="0" smtClean="0"/>
              <a:t>- opatření</a:t>
            </a:r>
            <a:endParaRPr lang="en-GB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Režimy</a:t>
            </a:r>
            <a:r>
              <a:rPr lang="en-GB" dirty="0" smtClean="0"/>
              <a:t> </a:t>
            </a:r>
            <a:r>
              <a:rPr lang="en-GB" dirty="0" err="1"/>
              <a:t>jakosti</a:t>
            </a:r>
            <a:r>
              <a:rPr lang="en-GB" dirty="0"/>
              <a:t> </a:t>
            </a:r>
            <a:r>
              <a:rPr lang="en-GB" dirty="0" err="1"/>
              <a:t>zemědělských</a:t>
            </a:r>
            <a:r>
              <a:rPr lang="en-GB" dirty="0"/>
              <a:t> </a:t>
            </a:r>
            <a:r>
              <a:rPr lang="en-GB" dirty="0" err="1"/>
              <a:t>produktů</a:t>
            </a:r>
            <a:r>
              <a:rPr lang="en-GB" dirty="0"/>
              <a:t> a </a:t>
            </a:r>
            <a:r>
              <a:rPr lang="en-GB" dirty="0" err="1"/>
              <a:t>potravin</a:t>
            </a:r>
            <a:r>
              <a:rPr lang="en-GB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Podpora rozmanitosti</a:t>
            </a:r>
          </a:p>
          <a:p>
            <a:r>
              <a:rPr lang="cs-CZ" dirty="0" smtClean="0"/>
              <a:t>Investice do hmotného </a:t>
            </a:r>
            <a:r>
              <a:rPr lang="cs-CZ" dirty="0" err="1" smtClean="0"/>
              <a:t>majektu</a:t>
            </a:r>
            <a:endParaRPr lang="cs-CZ" dirty="0" smtClean="0"/>
          </a:p>
          <a:p>
            <a:pPr lvl="1"/>
            <a:r>
              <a:rPr lang="cs-CZ" dirty="0" smtClean="0"/>
              <a:t>Modernizace </a:t>
            </a:r>
            <a:endParaRPr lang="en-GB" dirty="0"/>
          </a:p>
          <a:p>
            <a:r>
              <a:rPr lang="en-GB" dirty="0" err="1"/>
              <a:t>Investice</a:t>
            </a:r>
            <a:r>
              <a:rPr lang="en-GB" dirty="0"/>
              <a:t> do </a:t>
            </a:r>
            <a:r>
              <a:rPr lang="en-GB" dirty="0" err="1"/>
              <a:t>rozvoje</a:t>
            </a:r>
            <a:r>
              <a:rPr lang="en-GB" dirty="0"/>
              <a:t> </a:t>
            </a:r>
            <a:r>
              <a:rPr lang="en-GB" dirty="0" err="1"/>
              <a:t>lesních</a:t>
            </a:r>
            <a:r>
              <a:rPr lang="en-GB" dirty="0"/>
              <a:t> </a:t>
            </a:r>
            <a:r>
              <a:rPr lang="en-GB" dirty="0" err="1"/>
              <a:t>oblastí</a:t>
            </a:r>
            <a:r>
              <a:rPr lang="en-GB" dirty="0"/>
              <a:t> a </a:t>
            </a:r>
            <a:r>
              <a:rPr lang="en-GB" dirty="0" err="1"/>
              <a:t>zlepšování</a:t>
            </a:r>
            <a:r>
              <a:rPr lang="en-GB" dirty="0"/>
              <a:t> </a:t>
            </a:r>
            <a:r>
              <a:rPr lang="en-GB" dirty="0" err="1"/>
              <a:t>životaschopnosti</a:t>
            </a:r>
            <a:r>
              <a:rPr lang="en-GB" dirty="0"/>
              <a:t> </a:t>
            </a:r>
            <a:r>
              <a:rPr lang="en-GB" dirty="0" err="1"/>
              <a:t>lesů</a:t>
            </a:r>
            <a:r>
              <a:rPr lang="en-GB" dirty="0"/>
              <a:t> </a:t>
            </a:r>
            <a:endParaRPr lang="cs-CZ" dirty="0" smtClean="0"/>
          </a:p>
          <a:p>
            <a:r>
              <a:rPr lang="cs-CZ" dirty="0" smtClean="0"/>
              <a:t>Ekologické zemědělství</a:t>
            </a:r>
            <a:endParaRPr lang="en-GB" dirty="0"/>
          </a:p>
          <a:p>
            <a:r>
              <a:rPr lang="en-GB" dirty="0" err="1"/>
              <a:t>Platby</a:t>
            </a:r>
            <a:r>
              <a:rPr lang="en-GB" dirty="0"/>
              <a:t> 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sítě</a:t>
            </a:r>
            <a:r>
              <a:rPr lang="en-GB" dirty="0"/>
              <a:t> </a:t>
            </a:r>
            <a:r>
              <a:rPr lang="en-GB" dirty="0" err="1"/>
              <a:t>Natura</a:t>
            </a:r>
            <a:r>
              <a:rPr lang="en-GB" dirty="0"/>
              <a:t> 2000 a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rámcové</a:t>
            </a:r>
            <a:r>
              <a:rPr lang="en-GB" dirty="0"/>
              <a:t> </a:t>
            </a:r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vodě</a:t>
            </a:r>
            <a:r>
              <a:rPr lang="en-GB" dirty="0"/>
              <a:t> </a:t>
            </a:r>
          </a:p>
          <a:p>
            <a:r>
              <a:rPr lang="en-GB" dirty="0" err="1"/>
              <a:t>Lesnicko-environmentální</a:t>
            </a:r>
            <a:r>
              <a:rPr lang="en-GB" dirty="0"/>
              <a:t> a </a:t>
            </a:r>
            <a:r>
              <a:rPr lang="en-GB" dirty="0" err="1"/>
              <a:t>klimatické</a:t>
            </a:r>
            <a:r>
              <a:rPr lang="en-GB" dirty="0"/>
              <a:t> </a:t>
            </a:r>
            <a:r>
              <a:rPr lang="en-GB" dirty="0" err="1"/>
              <a:t>služby</a:t>
            </a:r>
            <a:r>
              <a:rPr lang="en-GB" dirty="0"/>
              <a:t> a </a:t>
            </a:r>
            <a:r>
              <a:rPr lang="en-GB" dirty="0" err="1"/>
              <a:t>ochrana</a:t>
            </a:r>
            <a:r>
              <a:rPr lang="en-GB" dirty="0"/>
              <a:t> </a:t>
            </a:r>
            <a:r>
              <a:rPr lang="en-GB" dirty="0" err="1"/>
              <a:t>lesů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69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err="1" smtClean="0"/>
              <a:t>Agroenvironmentálně</a:t>
            </a:r>
            <a:r>
              <a:rPr lang="cs-CZ" sz="3600" dirty="0" smtClean="0"/>
              <a:t>-klimatická opatření 			</a:t>
            </a:r>
            <a:r>
              <a:rPr lang="cs-CZ" sz="2800" dirty="0" smtClean="0"/>
              <a:t>Politika rozvoje venkova</a:t>
            </a:r>
            <a:endParaRPr lang="en-GB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Do roku 2014, tzv. AEO</a:t>
            </a:r>
          </a:p>
          <a:p>
            <a:r>
              <a:rPr lang="cs-CZ" dirty="0" smtClean="0"/>
              <a:t>Vymezení v nařízení vlády č. 79/2007 Sb.</a:t>
            </a:r>
          </a:p>
          <a:p>
            <a:pPr lvl="1"/>
            <a:r>
              <a:rPr lang="cs-CZ" dirty="0" smtClean="0"/>
              <a:t>ekologické zemědělství</a:t>
            </a:r>
            <a:endParaRPr lang="cs-CZ" dirty="0"/>
          </a:p>
          <a:p>
            <a:pPr lvl="1"/>
            <a:r>
              <a:rPr lang="cs-CZ" dirty="0" smtClean="0"/>
              <a:t>integrovaná produkce</a:t>
            </a:r>
          </a:p>
          <a:p>
            <a:pPr lvl="1"/>
            <a:r>
              <a:rPr lang="cs-CZ" dirty="0" smtClean="0"/>
              <a:t>ošetřování </a:t>
            </a:r>
            <a:r>
              <a:rPr lang="cs-CZ" dirty="0"/>
              <a:t>travních </a:t>
            </a:r>
            <a:r>
              <a:rPr lang="cs-CZ" dirty="0" smtClean="0"/>
              <a:t>porostů</a:t>
            </a:r>
          </a:p>
          <a:p>
            <a:pPr lvl="2"/>
            <a:r>
              <a:rPr lang="cs-CZ" dirty="0" smtClean="0"/>
              <a:t>louky</a:t>
            </a:r>
            <a:r>
              <a:rPr lang="cs-CZ" dirty="0"/>
              <a:t>,</a:t>
            </a:r>
          </a:p>
          <a:p>
            <a:pPr lvl="2"/>
            <a:r>
              <a:rPr lang="cs-CZ" dirty="0" smtClean="0"/>
              <a:t>mezofilní </a:t>
            </a:r>
            <a:r>
              <a:rPr lang="cs-CZ" dirty="0"/>
              <a:t>a vlhkomilné louky,</a:t>
            </a:r>
          </a:p>
          <a:p>
            <a:pPr lvl="2"/>
            <a:r>
              <a:rPr lang="cs-CZ" dirty="0" smtClean="0"/>
              <a:t>horské </a:t>
            </a:r>
            <a:r>
              <a:rPr lang="cs-CZ" dirty="0"/>
              <a:t>a suchomilné louky,</a:t>
            </a:r>
          </a:p>
          <a:p>
            <a:pPr lvl="2"/>
            <a:r>
              <a:rPr lang="cs-CZ" dirty="0" smtClean="0"/>
              <a:t>trvale </a:t>
            </a:r>
            <a:r>
              <a:rPr lang="cs-CZ" dirty="0"/>
              <a:t>podmáčené a rašelinné louky,</a:t>
            </a:r>
          </a:p>
          <a:p>
            <a:pPr lvl="2"/>
            <a:r>
              <a:rPr lang="cs-CZ" dirty="0" smtClean="0"/>
              <a:t>ptačí </a:t>
            </a:r>
            <a:r>
              <a:rPr lang="cs-CZ" dirty="0"/>
              <a:t>lokality na travních </a:t>
            </a:r>
            <a:r>
              <a:rPr lang="cs-CZ" dirty="0" smtClean="0"/>
              <a:t>porostech</a:t>
            </a:r>
            <a:endParaRPr lang="cs-CZ" dirty="0"/>
          </a:p>
          <a:p>
            <a:pPr lvl="2"/>
            <a:r>
              <a:rPr lang="cs-CZ" dirty="0" smtClean="0"/>
              <a:t>Pastviny</a:t>
            </a:r>
            <a:endParaRPr lang="cs-CZ" dirty="0"/>
          </a:p>
          <a:p>
            <a:pPr lvl="2"/>
            <a:r>
              <a:rPr lang="cs-CZ" dirty="0" smtClean="0"/>
              <a:t>druhově </a:t>
            </a:r>
            <a:r>
              <a:rPr lang="cs-CZ" dirty="0"/>
              <a:t>bohaté </a:t>
            </a:r>
            <a:r>
              <a:rPr lang="cs-CZ" dirty="0" smtClean="0"/>
              <a:t>pastviny</a:t>
            </a:r>
            <a:endParaRPr lang="cs-CZ" dirty="0"/>
          </a:p>
          <a:p>
            <a:pPr lvl="2"/>
            <a:r>
              <a:rPr lang="cs-CZ" dirty="0" smtClean="0"/>
              <a:t>suché </a:t>
            </a:r>
            <a:r>
              <a:rPr lang="cs-CZ" dirty="0"/>
              <a:t>stepní trávníky a </a:t>
            </a:r>
            <a:r>
              <a:rPr lang="cs-CZ" dirty="0" smtClean="0"/>
              <a:t>vřesoviště</a:t>
            </a:r>
            <a:endParaRPr lang="cs-CZ" dirty="0"/>
          </a:p>
          <a:p>
            <a:pPr lvl="1"/>
            <a:r>
              <a:rPr lang="cs-CZ" dirty="0" smtClean="0"/>
              <a:t>zatravňování </a:t>
            </a:r>
            <a:r>
              <a:rPr lang="cs-CZ" dirty="0"/>
              <a:t>orné </a:t>
            </a:r>
            <a:r>
              <a:rPr lang="cs-CZ" dirty="0" smtClean="0"/>
              <a:t>půdy</a:t>
            </a:r>
            <a:endParaRPr lang="cs-CZ" dirty="0"/>
          </a:p>
          <a:p>
            <a:pPr lvl="1"/>
            <a:r>
              <a:rPr lang="cs-CZ" dirty="0" smtClean="0"/>
              <a:t>pěstování meziplodin</a:t>
            </a:r>
            <a:endParaRPr lang="cs-CZ" dirty="0"/>
          </a:p>
          <a:p>
            <a:pPr lvl="1"/>
            <a:r>
              <a:rPr lang="cs-CZ" dirty="0" err="1" smtClean="0"/>
              <a:t>biopásy</a:t>
            </a:r>
            <a:endParaRPr lang="cs-CZ" dirty="0"/>
          </a:p>
          <a:p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Od roku 2015</a:t>
            </a:r>
            <a:endParaRPr lang="cs-CZ" dirty="0"/>
          </a:p>
          <a:p>
            <a:r>
              <a:rPr lang="cs-CZ" dirty="0" smtClean="0"/>
              <a:t>Zachování a prosazování nezbytných změn v zemědělských postupech, které pozitivně přispívají k ochraně životního prostředí a klimatu </a:t>
            </a:r>
          </a:p>
          <a:p>
            <a:r>
              <a:rPr lang="cs-CZ" dirty="0" smtClean="0"/>
              <a:t>Dobrovolné závazky nad rámec zákonných požadavků</a:t>
            </a:r>
          </a:p>
          <a:p>
            <a:r>
              <a:rPr lang="cs-CZ" dirty="0" smtClean="0"/>
              <a:t>Dle programů členských států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83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Oblasti s přírodními omezeními</a:t>
            </a:r>
            <a:br>
              <a:rPr lang="cs-CZ" dirty="0" smtClean="0"/>
            </a:br>
            <a:r>
              <a:rPr lang="cs-CZ" dirty="0" smtClean="0"/>
              <a:t>				</a:t>
            </a:r>
            <a:r>
              <a:rPr lang="cs-CZ" sz="3100" dirty="0" smtClean="0"/>
              <a:t>Politika rozvoje venkova</a:t>
            </a:r>
            <a:endParaRPr lang="en-GB" sz="31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Do 2014, tzv. LFA</a:t>
            </a:r>
          </a:p>
          <a:p>
            <a:r>
              <a:rPr lang="cs-CZ" dirty="0" smtClean="0"/>
              <a:t>Platby v méně příznivých oblastech</a:t>
            </a:r>
          </a:p>
          <a:p>
            <a:pPr lvl="1"/>
            <a:r>
              <a:rPr lang="cs-CZ" dirty="0" smtClean="0"/>
              <a:t>Horské oblasti</a:t>
            </a:r>
          </a:p>
          <a:p>
            <a:pPr lvl="1"/>
            <a:r>
              <a:rPr lang="cs-CZ" dirty="0" smtClean="0"/>
              <a:t>Jiné znevýhodněné oblasti</a:t>
            </a:r>
          </a:p>
          <a:p>
            <a:pPr lvl="2"/>
            <a:r>
              <a:rPr lang="cs-CZ" dirty="0" smtClean="0"/>
              <a:t>Vymezení v nařízení vlády č. 75/2007</a:t>
            </a:r>
          </a:p>
          <a:p>
            <a:r>
              <a:rPr lang="cs-CZ" dirty="0" smtClean="0"/>
              <a:t>2014 – 2020</a:t>
            </a:r>
          </a:p>
          <a:p>
            <a:pPr lvl="1"/>
            <a:r>
              <a:rPr lang="cs-CZ" dirty="0" smtClean="0"/>
              <a:t>Snižování plateb pro LFA</a:t>
            </a:r>
          </a:p>
          <a:p>
            <a:pPr lvl="2"/>
            <a:r>
              <a:rPr lang="cs-CZ" dirty="0" smtClean="0"/>
              <a:t>80 – 20 %</a:t>
            </a:r>
          </a:p>
          <a:p>
            <a:pPr lvl="1"/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Od 2015</a:t>
            </a:r>
          </a:p>
          <a:p>
            <a:r>
              <a:rPr lang="cs-CZ" dirty="0" smtClean="0"/>
              <a:t>Oblasti s přírodními či jinými zvláštními omezeními</a:t>
            </a:r>
          </a:p>
          <a:p>
            <a:pPr lvl="1"/>
            <a:r>
              <a:rPr lang="cs-CZ" dirty="0" smtClean="0"/>
              <a:t>Kompenzace za dodatečné náklady a ušlé příjmy</a:t>
            </a:r>
          </a:p>
          <a:p>
            <a:pPr lvl="1"/>
            <a:r>
              <a:rPr lang="cs-CZ" dirty="0" smtClean="0"/>
              <a:t>Dle vymezení členského státu</a:t>
            </a:r>
          </a:p>
          <a:p>
            <a:pPr lvl="2"/>
            <a:r>
              <a:rPr lang="cs-CZ" dirty="0" smtClean="0"/>
              <a:t>Kritéria čl. 32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84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Zákonné požadavky na hospodaření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ochraně zemědělského půdního fondu</a:t>
            </a:r>
          </a:p>
          <a:p>
            <a:r>
              <a:rPr lang="cs-CZ" dirty="0" smtClean="0"/>
              <a:t>Zákon o ochraně přírody a krajiny</a:t>
            </a:r>
          </a:p>
          <a:p>
            <a:r>
              <a:rPr lang="cs-CZ" dirty="0" smtClean="0"/>
              <a:t>Zákon o vodách </a:t>
            </a:r>
          </a:p>
          <a:p>
            <a:r>
              <a:rPr lang="cs-CZ" dirty="0" smtClean="0"/>
              <a:t>Zákon o ochraně ovzduší</a:t>
            </a:r>
          </a:p>
          <a:p>
            <a:r>
              <a:rPr lang="cs-CZ" dirty="0" smtClean="0"/>
              <a:t>Zákon o integrované prevenci a omezování znečištění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05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Biodiverzita – zdroje ohrožení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Specializace </a:t>
            </a:r>
            <a:r>
              <a:rPr lang="en-US" dirty="0" smtClean="0"/>
              <a:t>a </a:t>
            </a:r>
            <a:r>
              <a:rPr lang="en-US" dirty="0" err="1" smtClean="0"/>
              <a:t>inte</a:t>
            </a:r>
            <a:r>
              <a:rPr lang="cs-CZ" dirty="0" err="1" smtClean="0"/>
              <a:t>nzifikace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 smtClean="0"/>
              <a:t>Marginalizace nebo opouštění tradičního hospodaření s půdou</a:t>
            </a:r>
          </a:p>
          <a:p>
            <a:r>
              <a:rPr lang="cs-CZ" dirty="0" smtClean="0"/>
              <a:t>Nástroje </a:t>
            </a:r>
          </a:p>
          <a:p>
            <a:pPr lvl="1"/>
            <a:r>
              <a:rPr lang="cs-CZ" dirty="0" smtClean="0"/>
              <a:t>Natura 2000</a:t>
            </a:r>
          </a:p>
          <a:p>
            <a:pPr lvl="1"/>
            <a:r>
              <a:rPr lang="cs-CZ" dirty="0" smtClean="0"/>
              <a:t>Vnitrostátní instituty ochrany přírody</a:t>
            </a:r>
          </a:p>
          <a:p>
            <a:pPr lvl="1"/>
            <a:r>
              <a:rPr lang="cs-CZ" dirty="0" smtClean="0"/>
              <a:t>Program </a:t>
            </a:r>
            <a:r>
              <a:rPr lang="cs-CZ" dirty="0"/>
              <a:t>pro zachování, popis, sběr a využití genetických zdrojů v zemědělství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257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Zemědělství a životní prostředí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Vzájemné ovlivňování </a:t>
            </a:r>
          </a:p>
          <a:p>
            <a:r>
              <a:rPr lang="cs-CZ" dirty="0" smtClean="0"/>
              <a:t>Dotčené složky životního prostředí</a:t>
            </a:r>
          </a:p>
          <a:p>
            <a:pPr lvl="1"/>
            <a:r>
              <a:rPr lang="cs-CZ" dirty="0" smtClean="0"/>
              <a:t>Půda</a:t>
            </a:r>
          </a:p>
          <a:p>
            <a:pPr lvl="1"/>
            <a:r>
              <a:rPr lang="cs-CZ" dirty="0" smtClean="0"/>
              <a:t>Voda</a:t>
            </a:r>
          </a:p>
          <a:p>
            <a:pPr lvl="1"/>
            <a:r>
              <a:rPr lang="cs-CZ" dirty="0" smtClean="0"/>
              <a:t>Krajina </a:t>
            </a:r>
          </a:p>
          <a:p>
            <a:pPr lvl="1"/>
            <a:r>
              <a:rPr lang="cs-CZ" dirty="0" smtClean="0"/>
              <a:t>Biodiverzita</a:t>
            </a:r>
          </a:p>
          <a:p>
            <a:pPr lvl="1"/>
            <a:r>
              <a:rPr lang="cs-CZ" dirty="0" smtClean="0"/>
              <a:t>Ovzduší </a:t>
            </a:r>
          </a:p>
          <a:p>
            <a:r>
              <a:rPr lang="cs-CZ" dirty="0" smtClean="0"/>
              <a:t>Zemědělství jako</a:t>
            </a:r>
          </a:p>
          <a:p>
            <a:pPr lvl="1"/>
            <a:r>
              <a:rPr lang="cs-CZ" dirty="0" smtClean="0"/>
              <a:t>Produkční činnost</a:t>
            </a:r>
          </a:p>
          <a:p>
            <a:pPr lvl="1"/>
            <a:r>
              <a:rPr lang="cs-CZ" dirty="0" smtClean="0"/>
              <a:t>Multifunkční činnost  </a:t>
            </a:r>
          </a:p>
          <a:p>
            <a:r>
              <a:rPr lang="en-GB" dirty="0"/>
              <a:t>http://www.ceskatelevize.cz/zpravodajstvi-brno/zpravy/204586-petici-chteji-zmenit-ucel-dotaci-do-zemedelstvi-ve-prospech-krajiny/</a:t>
            </a:r>
          </a:p>
        </p:txBody>
      </p:sp>
    </p:spTree>
    <p:extLst>
      <p:ext uri="{BB962C8B-B14F-4D97-AF65-F5344CB8AC3E}">
        <p14:creationId xmlns:p14="http://schemas.microsoft.com/office/powerpoint/2010/main" val="385905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Územní systémy ekologické stability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Biocentra a biokoridory</a:t>
            </a:r>
          </a:p>
          <a:p>
            <a:pPr lvl="1"/>
            <a:r>
              <a:rPr lang="cs-CZ" dirty="0" smtClean="0"/>
              <a:t>Limity využití území</a:t>
            </a:r>
          </a:p>
          <a:p>
            <a:r>
              <a:rPr lang="cs-CZ" dirty="0" smtClean="0"/>
              <a:t>Plány a projekty ekologické stability</a:t>
            </a:r>
          </a:p>
          <a:p>
            <a:pPr lvl="1"/>
            <a:r>
              <a:rPr lang="cs-CZ" dirty="0" smtClean="0"/>
              <a:t>Územní plánování </a:t>
            </a:r>
          </a:p>
          <a:p>
            <a:pPr lvl="1"/>
            <a:r>
              <a:rPr lang="cs-CZ" dirty="0" smtClean="0"/>
              <a:t>Územní řízení</a:t>
            </a:r>
          </a:p>
          <a:p>
            <a:pPr lvl="1"/>
            <a:r>
              <a:rPr lang="cs-CZ" dirty="0" smtClean="0"/>
              <a:t>Pozemkové úpravy</a:t>
            </a:r>
          </a:p>
          <a:p>
            <a:r>
              <a:rPr lang="cs-CZ" dirty="0" smtClean="0"/>
              <a:t>Opatření k vytváření systému ekologické stability</a:t>
            </a:r>
          </a:p>
          <a:p>
            <a:r>
              <a:rPr lang="cs-CZ" dirty="0" smtClean="0"/>
              <a:t>Ochrana je povinností všech vlastníků a uživatelů pozemků</a:t>
            </a:r>
          </a:p>
          <a:p>
            <a:pPr lvl="1"/>
            <a:r>
              <a:rPr lang="cs-CZ" dirty="0" smtClean="0"/>
              <a:t>Změny způsobu užívání pozemků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29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krajinné prvky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Ochrana před poškozováním a ničením</a:t>
            </a:r>
          </a:p>
          <a:p>
            <a:r>
              <a:rPr lang="cs-CZ" dirty="0" smtClean="0"/>
              <a:t>Druhy VKP</a:t>
            </a:r>
          </a:p>
          <a:p>
            <a:pPr lvl="1"/>
            <a:r>
              <a:rPr lang="cs-CZ" dirty="0" smtClean="0"/>
              <a:t>Zákonné</a:t>
            </a:r>
          </a:p>
          <a:p>
            <a:pPr lvl="2"/>
            <a:r>
              <a:rPr lang="cs-CZ" dirty="0" smtClean="0"/>
              <a:t>lesy, rašeliniště, vodní toky, rybníky, jezera, údolní nivy</a:t>
            </a:r>
          </a:p>
          <a:p>
            <a:pPr lvl="1"/>
            <a:r>
              <a:rPr lang="cs-CZ" dirty="0" smtClean="0"/>
              <a:t>Registrované </a:t>
            </a:r>
          </a:p>
          <a:p>
            <a:pPr lvl="2"/>
            <a:r>
              <a:rPr lang="cs-CZ" dirty="0" smtClean="0"/>
              <a:t>Např. mokřady, stepní trávníky, remízy, meze, trvalé travní plochy, naleziště nerostů a zkamenělin, umělé i přirozené skalní útvary, výchozy a odkryvy</a:t>
            </a:r>
          </a:p>
          <a:p>
            <a:r>
              <a:rPr lang="cs-CZ" dirty="0" smtClean="0"/>
              <a:t>Zásahy do VKP</a:t>
            </a:r>
          </a:p>
          <a:p>
            <a:pPr lvl="1"/>
            <a:r>
              <a:rPr lang="cs-CZ" dirty="0" smtClean="0"/>
              <a:t>Např. umisťování staveb, změny kultur pozemků, odvodňování pozemků, úpravy vodních toků a nádrží</a:t>
            </a:r>
          </a:p>
          <a:p>
            <a:pPr lvl="1"/>
            <a:r>
              <a:rPr lang="cs-CZ" dirty="0" smtClean="0"/>
              <a:t>Závazné stanovisko OOP</a:t>
            </a:r>
          </a:p>
        </p:txBody>
      </p:sp>
    </p:spTree>
    <p:extLst>
      <p:ext uri="{BB962C8B-B14F-4D97-AF65-F5344CB8AC3E}">
        <p14:creationId xmlns:p14="http://schemas.microsoft.com/office/powerpoint/2010/main" val="44141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Krajinné prvky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eagri.cz/public/web/file/247826/krajinne_prvky_web.pdf</a:t>
            </a:r>
            <a:r>
              <a:rPr lang="cs-CZ" dirty="0" smtClean="0"/>
              <a:t> </a:t>
            </a:r>
          </a:p>
          <a:p>
            <a:r>
              <a:rPr lang="cs-CZ" dirty="0" smtClean="0"/>
              <a:t>Zákon o zemědělství</a:t>
            </a:r>
          </a:p>
          <a:p>
            <a:pPr lvl="1"/>
            <a:r>
              <a:rPr lang="cs-CZ" dirty="0" smtClean="0"/>
              <a:t>Nařízení </a:t>
            </a:r>
            <a:r>
              <a:rPr lang="cs-CZ" dirty="0"/>
              <a:t>vlády č. 335/2009 </a:t>
            </a:r>
            <a:r>
              <a:rPr lang="cs-CZ" dirty="0" smtClean="0"/>
              <a:t>Sb., o stanovení druhů krajinných prvků</a:t>
            </a:r>
          </a:p>
          <a:p>
            <a:pPr lvl="2"/>
            <a:r>
              <a:rPr lang="cs-CZ" dirty="0"/>
              <a:t>meze, terasy, travnaté údolnice, skupiny </a:t>
            </a:r>
            <a:r>
              <a:rPr lang="cs-CZ" dirty="0" smtClean="0"/>
              <a:t>dřevin, stromořadí a solitérní dřeviny</a:t>
            </a:r>
          </a:p>
          <a:p>
            <a:pPr lvl="2"/>
            <a:r>
              <a:rPr lang="cs-CZ" dirty="0" smtClean="0"/>
              <a:t>Zákaz rušení, poškozování a zásahů </a:t>
            </a:r>
            <a:r>
              <a:rPr lang="cs-CZ" smtClean="0"/>
              <a:t>v rozporu se zákonem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797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Zvláště chráněná území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6 kategorií </a:t>
            </a:r>
          </a:p>
          <a:p>
            <a:r>
              <a:rPr lang="cs-CZ" dirty="0" smtClean="0"/>
              <a:t>Zákonná ochrana</a:t>
            </a:r>
          </a:p>
          <a:p>
            <a:pPr lvl="1"/>
            <a:r>
              <a:rPr lang="cs-CZ" dirty="0" smtClean="0"/>
              <a:t>Základní a bližší ochranné podmínky</a:t>
            </a:r>
          </a:p>
          <a:p>
            <a:pPr lvl="2"/>
            <a:r>
              <a:rPr lang="cs-CZ" dirty="0" smtClean="0"/>
              <a:t>Zákazy ex lege</a:t>
            </a:r>
          </a:p>
          <a:p>
            <a:pPr lvl="3"/>
            <a:r>
              <a:rPr lang="cs-CZ" dirty="0" smtClean="0"/>
              <a:t>hospodaření </a:t>
            </a:r>
            <a:r>
              <a:rPr lang="cs-CZ" dirty="0"/>
              <a:t>na pozemcích způsobem vyžadujícím intenzivní </a:t>
            </a:r>
            <a:r>
              <a:rPr lang="cs-CZ" dirty="0" smtClean="0"/>
              <a:t>technologie</a:t>
            </a:r>
          </a:p>
          <a:p>
            <a:pPr lvl="3"/>
            <a:r>
              <a:rPr lang="cs-CZ" dirty="0" smtClean="0"/>
              <a:t>změny stávajícího vodního režimu pozemků</a:t>
            </a:r>
          </a:p>
          <a:p>
            <a:pPr lvl="3"/>
            <a:r>
              <a:rPr lang="cs-CZ" dirty="0"/>
              <a:t>p</a:t>
            </a:r>
            <a:r>
              <a:rPr lang="cs-CZ" dirty="0" smtClean="0"/>
              <a:t>oužívání biocidů</a:t>
            </a:r>
          </a:p>
          <a:p>
            <a:pPr lvl="3"/>
            <a:r>
              <a:rPr lang="cs-CZ" dirty="0" smtClean="0"/>
              <a:t>změny současné skladby </a:t>
            </a:r>
            <a:r>
              <a:rPr lang="cs-CZ" dirty="0"/>
              <a:t>a plochy kultur</a:t>
            </a:r>
            <a:endParaRPr lang="cs-CZ" dirty="0" smtClean="0"/>
          </a:p>
          <a:p>
            <a:pPr lvl="2"/>
            <a:r>
              <a:rPr lang="cs-CZ" dirty="0" smtClean="0"/>
              <a:t>Vybrané činnosti vázané na předchozí souhlas</a:t>
            </a:r>
          </a:p>
          <a:p>
            <a:pPr lvl="3"/>
            <a:r>
              <a:rPr lang="cs-CZ" dirty="0" smtClean="0"/>
              <a:t>Změny druhů pozemků, používání hnojiv</a:t>
            </a:r>
          </a:p>
          <a:p>
            <a:pPr lvl="1"/>
            <a:r>
              <a:rPr lang="cs-CZ" dirty="0" smtClean="0"/>
              <a:t>Dohoda o způsobu hospodaření dle § 68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286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Natura 2000</a:t>
            </a:r>
            <a:endParaRPr lang="en-GB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Ptačí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Stanovení činností, ke kterým je nutný souhlas OOP</a:t>
            </a:r>
          </a:p>
          <a:p>
            <a:r>
              <a:rPr lang="cs-CZ" dirty="0" smtClean="0"/>
              <a:t>Smlouva o způsobu hospodaření </a:t>
            </a:r>
          </a:p>
          <a:p>
            <a:pPr lvl="1"/>
            <a:r>
              <a:rPr lang="cs-CZ" dirty="0" smtClean="0"/>
              <a:t>Vlastník nebo nájemce a OOP</a:t>
            </a:r>
          </a:p>
          <a:p>
            <a:r>
              <a:rPr lang="cs-CZ" dirty="0"/>
              <a:t>S</a:t>
            </a:r>
            <a:r>
              <a:rPr lang="cs-CZ" dirty="0" smtClean="0"/>
              <a:t>ouhrny </a:t>
            </a:r>
            <a:r>
              <a:rPr lang="cs-CZ" dirty="0"/>
              <a:t>doporučených opatření</a:t>
            </a:r>
            <a:endParaRPr lang="cs-CZ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Evropsky významné lokality</a:t>
            </a:r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chrana před poškozováním a ničením</a:t>
            </a:r>
          </a:p>
          <a:p>
            <a:pPr lvl="1"/>
            <a:r>
              <a:rPr lang="cs-CZ" dirty="0" smtClean="0"/>
              <a:t>Využívání s ohledem na předmět ochrany</a:t>
            </a:r>
          </a:p>
          <a:p>
            <a:pPr lvl="1"/>
            <a:r>
              <a:rPr lang="cs-CZ" dirty="0" smtClean="0"/>
              <a:t>K zásahům s nežádoucími důsledky nutný souhlas OOP</a:t>
            </a:r>
          </a:p>
          <a:p>
            <a:r>
              <a:rPr lang="cs-CZ" dirty="0" smtClean="0"/>
              <a:t>Souhrny doporučených opatření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19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Smluvní ochrana přírody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 ochraně EVL a jiných území se soustředěnými přírodními hodnotami (§ 39)</a:t>
            </a:r>
            <a:endParaRPr lang="cs-CZ" dirty="0"/>
          </a:p>
          <a:p>
            <a:pPr lvl="1"/>
            <a:r>
              <a:rPr lang="cs-CZ" dirty="0" smtClean="0"/>
              <a:t>Strany</a:t>
            </a:r>
          </a:p>
          <a:p>
            <a:pPr lvl="2"/>
            <a:r>
              <a:rPr lang="cs-CZ" dirty="0" smtClean="0"/>
              <a:t>OOP a vlastník pozemku</a:t>
            </a:r>
          </a:p>
          <a:p>
            <a:pPr lvl="1"/>
            <a:r>
              <a:rPr lang="cs-CZ" dirty="0" smtClean="0"/>
              <a:t>Obsah</a:t>
            </a:r>
          </a:p>
          <a:p>
            <a:pPr lvl="2"/>
            <a:r>
              <a:rPr lang="cs-CZ" dirty="0" smtClean="0"/>
              <a:t>Vymezení ochranných podmínek</a:t>
            </a:r>
          </a:p>
          <a:p>
            <a:pPr lvl="2"/>
            <a:r>
              <a:rPr lang="cs-CZ" dirty="0" smtClean="0"/>
              <a:t>Způsob péče</a:t>
            </a:r>
          </a:p>
          <a:p>
            <a:r>
              <a:rPr lang="cs-CZ" dirty="0" smtClean="0"/>
              <a:t>K provádění opatření na zlepšení přírodního prostředí (§ 68)</a:t>
            </a:r>
          </a:p>
          <a:p>
            <a:pPr lvl="1"/>
            <a:r>
              <a:rPr lang="cs-CZ" dirty="0" smtClean="0"/>
              <a:t>Strany </a:t>
            </a:r>
          </a:p>
          <a:p>
            <a:pPr lvl="2"/>
            <a:r>
              <a:rPr lang="cs-CZ" dirty="0" smtClean="0"/>
              <a:t>OOP nebo obec a vlastník nebo nájemce pozemku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59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Druhová ochrana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Obecná ochrana rostlin a živočichů</a:t>
            </a:r>
          </a:p>
          <a:p>
            <a:pPr lvl="1"/>
            <a:r>
              <a:rPr lang="cs-CZ" dirty="0" smtClean="0"/>
              <a:t>Povinnost FO a PO při provádění zemědělských prací </a:t>
            </a:r>
            <a:r>
              <a:rPr lang="cs-CZ" dirty="0"/>
              <a:t>postupovat tak, aby nedocházelo k nadměrnému úhynu rostlin a zraňování nebo úhynu živočichů nebo ničení jejich biotopů, kterému lze zabránit technicky i ekonomicky dostupnými prostředky. </a:t>
            </a:r>
            <a:endParaRPr lang="cs-CZ" dirty="0" smtClean="0"/>
          </a:p>
          <a:p>
            <a:pPr lvl="2"/>
            <a:r>
              <a:rPr lang="cs-CZ" dirty="0" smtClean="0"/>
              <a:t>Orgán </a:t>
            </a:r>
            <a:r>
              <a:rPr lang="cs-CZ" dirty="0"/>
              <a:t>ochrany přírody uloží zajištění či použití takovýchto prostředků, neučiní-li tak povinná osoba </a:t>
            </a:r>
            <a:r>
              <a:rPr lang="cs-CZ" dirty="0" smtClean="0"/>
              <a:t>sama</a:t>
            </a:r>
          </a:p>
          <a:p>
            <a:pPr lvl="1"/>
            <a:r>
              <a:rPr lang="cs-CZ" dirty="0" smtClean="0"/>
              <a:t>Ochrana před nepůvodními a invazivními druhy</a:t>
            </a:r>
          </a:p>
          <a:p>
            <a:pPr lvl="2"/>
            <a:r>
              <a:rPr lang="cs-CZ" dirty="0" smtClean="0"/>
              <a:t>Záměrné rozšiřování = povolení OOP</a:t>
            </a:r>
            <a:endParaRPr lang="cs-CZ" dirty="0"/>
          </a:p>
          <a:p>
            <a:pPr lvl="1"/>
            <a:r>
              <a:rPr lang="cs-CZ" dirty="0" smtClean="0"/>
              <a:t>Obecná ochrana ptáků</a:t>
            </a:r>
          </a:p>
          <a:p>
            <a:pPr lvl="2"/>
            <a:r>
              <a:rPr lang="cs-CZ" dirty="0" smtClean="0"/>
              <a:t>Zákazy ex lege</a:t>
            </a:r>
          </a:p>
          <a:p>
            <a:pPr lvl="2"/>
            <a:r>
              <a:rPr lang="cs-CZ" dirty="0" smtClean="0"/>
              <a:t>Pravidla pro odchylný postup</a:t>
            </a:r>
          </a:p>
          <a:p>
            <a:pPr lvl="3"/>
            <a:r>
              <a:rPr lang="cs-CZ" dirty="0" smtClean="0"/>
              <a:t>IPA n. OOP (dříve vyhláška)</a:t>
            </a:r>
          </a:p>
          <a:p>
            <a:r>
              <a:rPr lang="cs-CZ" dirty="0" smtClean="0"/>
              <a:t>Zvláštní ochrana rostlin a živočichů</a:t>
            </a:r>
          </a:p>
          <a:p>
            <a:pPr lvl="1"/>
            <a:r>
              <a:rPr lang="cs-CZ" dirty="0" smtClean="0"/>
              <a:t>Dle stupně ohrožení</a:t>
            </a:r>
          </a:p>
          <a:p>
            <a:pPr lvl="2"/>
            <a:r>
              <a:rPr lang="cs-CZ" dirty="0" smtClean="0"/>
              <a:t>Zákazy </a:t>
            </a:r>
          </a:p>
          <a:p>
            <a:pPr lvl="2"/>
            <a:r>
              <a:rPr lang="cs-CZ" dirty="0" smtClean="0"/>
              <a:t>Výjimky pro běžné obhospodařování </a:t>
            </a:r>
          </a:p>
          <a:p>
            <a:pPr lvl="2"/>
            <a:r>
              <a:rPr lang="cs-CZ" dirty="0" smtClean="0"/>
              <a:t>Dohody o způsobu hospodaření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626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Náhrada za ztížení zemědělského hospodaření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Oprávněné osoba</a:t>
            </a:r>
          </a:p>
          <a:p>
            <a:pPr lvl="1"/>
            <a:r>
              <a:rPr lang="cs-CZ" dirty="0" smtClean="0"/>
              <a:t>Vlastník nebo nájemce zemědělské půdy</a:t>
            </a:r>
          </a:p>
          <a:p>
            <a:pPr lvl="1"/>
            <a:r>
              <a:rPr lang="cs-CZ" dirty="0" smtClean="0"/>
              <a:t>Nárok trvá i v </a:t>
            </a:r>
            <a:r>
              <a:rPr lang="en-GB" dirty="0"/>
              <a:t>v </a:t>
            </a:r>
            <a:r>
              <a:rPr lang="en-GB" dirty="0" err="1"/>
              <a:t>případě</a:t>
            </a:r>
            <a:r>
              <a:rPr lang="en-GB" dirty="0"/>
              <a:t> </a:t>
            </a:r>
            <a:r>
              <a:rPr lang="en-GB" dirty="0" err="1"/>
              <a:t>převodu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přechodu</a:t>
            </a:r>
            <a:r>
              <a:rPr lang="en-GB" dirty="0"/>
              <a:t> </a:t>
            </a:r>
            <a:r>
              <a:rPr lang="en-GB" dirty="0" err="1"/>
              <a:t>vlastnického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nájmu</a:t>
            </a:r>
            <a:r>
              <a:rPr lang="en-GB" dirty="0"/>
              <a:t>. </a:t>
            </a:r>
            <a:endParaRPr lang="cs-CZ" dirty="0" smtClean="0"/>
          </a:p>
          <a:p>
            <a:r>
              <a:rPr lang="cs-CZ" dirty="0" smtClean="0"/>
              <a:t>Újma</a:t>
            </a:r>
          </a:p>
          <a:p>
            <a:pPr lvl="1"/>
            <a:r>
              <a:rPr lang="cs-CZ" dirty="0" smtClean="0"/>
              <a:t>Jednorázová nebo trvající</a:t>
            </a:r>
          </a:p>
          <a:p>
            <a:pPr lvl="1"/>
            <a:r>
              <a:rPr lang="cs-CZ" dirty="0" smtClean="0"/>
              <a:t>Důsledek </a:t>
            </a:r>
          </a:p>
          <a:p>
            <a:pPr lvl="2"/>
            <a:r>
              <a:rPr lang="en-GB" dirty="0" err="1" smtClean="0"/>
              <a:t>omezení</a:t>
            </a:r>
            <a:r>
              <a:rPr lang="en-GB" dirty="0" smtClean="0"/>
              <a:t> </a:t>
            </a:r>
            <a:r>
              <a:rPr lang="en-GB" dirty="0" err="1"/>
              <a:t>vyplývajícího</a:t>
            </a:r>
            <a:r>
              <a:rPr lang="en-GB" dirty="0"/>
              <a:t> z </a:t>
            </a:r>
            <a:r>
              <a:rPr lang="en-GB" dirty="0" err="1"/>
              <a:t>části</a:t>
            </a:r>
            <a:r>
              <a:rPr lang="en-GB" dirty="0"/>
              <a:t> </a:t>
            </a:r>
            <a:r>
              <a:rPr lang="en-GB" dirty="0" err="1"/>
              <a:t>třetí</a:t>
            </a:r>
            <a:r>
              <a:rPr lang="en-GB" dirty="0"/>
              <a:t> </a:t>
            </a:r>
            <a:r>
              <a:rPr lang="en-GB" dirty="0" err="1"/>
              <a:t>až</a:t>
            </a:r>
            <a:r>
              <a:rPr lang="en-GB" dirty="0"/>
              <a:t> </a:t>
            </a:r>
            <a:r>
              <a:rPr lang="en-GB" dirty="0" err="1"/>
              <a:t>páté</a:t>
            </a:r>
            <a:r>
              <a:rPr lang="en-GB" dirty="0"/>
              <a:t> </a:t>
            </a:r>
            <a:r>
              <a:rPr lang="en-GB" dirty="0" err="1"/>
              <a:t>tohoto</a:t>
            </a:r>
            <a:r>
              <a:rPr lang="en-GB" dirty="0"/>
              <a:t> </a:t>
            </a:r>
            <a:r>
              <a:rPr lang="en-GB" dirty="0" err="1"/>
              <a:t>zákona</a:t>
            </a:r>
            <a:r>
              <a:rPr lang="en-GB" dirty="0"/>
              <a:t> </a:t>
            </a:r>
            <a:r>
              <a:rPr lang="en-GB" dirty="0" err="1"/>
              <a:t>včetně</a:t>
            </a:r>
            <a:r>
              <a:rPr lang="en-GB" dirty="0"/>
              <a:t> </a:t>
            </a:r>
            <a:r>
              <a:rPr lang="en-GB" dirty="0" err="1"/>
              <a:t>prováděcích</a:t>
            </a:r>
            <a:r>
              <a:rPr lang="en-GB" dirty="0"/>
              <a:t> </a:t>
            </a:r>
            <a:r>
              <a:rPr lang="en-GB" dirty="0" err="1"/>
              <a:t>právních</a:t>
            </a:r>
            <a:r>
              <a:rPr lang="en-GB" dirty="0"/>
              <a:t> </a:t>
            </a:r>
            <a:r>
              <a:rPr lang="en-GB" dirty="0" err="1" smtClean="0"/>
              <a:t>předpisů</a:t>
            </a:r>
            <a:endParaRPr lang="cs-CZ" dirty="0" smtClean="0"/>
          </a:p>
          <a:p>
            <a:pPr lvl="2"/>
            <a:r>
              <a:rPr lang="en-GB" dirty="0" err="1" smtClean="0"/>
              <a:t>rozhodnutí</a:t>
            </a:r>
            <a:r>
              <a:rPr lang="en-GB" dirty="0" smtClean="0"/>
              <a:t> </a:t>
            </a:r>
            <a:r>
              <a:rPr lang="en-GB" dirty="0" err="1"/>
              <a:t>vydaného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 smtClean="0"/>
              <a:t>základě</a:t>
            </a:r>
            <a:endParaRPr lang="cs-CZ" dirty="0" smtClean="0"/>
          </a:p>
          <a:p>
            <a:pPr lvl="2"/>
            <a:r>
              <a:rPr lang="en-GB" dirty="0" err="1" smtClean="0"/>
              <a:t>omezení</a:t>
            </a:r>
            <a:r>
              <a:rPr lang="en-GB" dirty="0" smtClean="0"/>
              <a:t> </a:t>
            </a:r>
            <a:r>
              <a:rPr lang="en-GB" dirty="0" err="1"/>
              <a:t>vyplývajícího</a:t>
            </a:r>
            <a:r>
              <a:rPr lang="en-GB" dirty="0"/>
              <a:t> z </a:t>
            </a:r>
            <a:r>
              <a:rPr lang="en-GB" dirty="0" err="1"/>
              <a:t>opatření</a:t>
            </a:r>
            <a:r>
              <a:rPr lang="en-GB" dirty="0"/>
              <a:t> v </a:t>
            </a:r>
            <a:r>
              <a:rPr lang="en-GB" dirty="0" err="1"/>
              <a:t>plánech</a:t>
            </a:r>
            <a:r>
              <a:rPr lang="en-GB" dirty="0"/>
              <a:t> </a:t>
            </a:r>
            <a:r>
              <a:rPr lang="en-GB" dirty="0" err="1"/>
              <a:t>systémů</a:t>
            </a:r>
            <a:r>
              <a:rPr lang="en-GB" dirty="0"/>
              <a:t> </a:t>
            </a:r>
            <a:r>
              <a:rPr lang="en-GB" dirty="0" err="1"/>
              <a:t>ekologické</a:t>
            </a:r>
            <a:r>
              <a:rPr lang="en-GB" dirty="0"/>
              <a:t> stability </a:t>
            </a:r>
            <a:r>
              <a:rPr lang="en-GB" dirty="0" err="1" smtClean="0"/>
              <a:t>krajiny</a:t>
            </a:r>
            <a:endParaRPr lang="cs-CZ" dirty="0" smtClean="0"/>
          </a:p>
          <a:p>
            <a:pPr lvl="2"/>
            <a:r>
              <a:rPr lang="en-GB" dirty="0" err="1" smtClean="0"/>
              <a:t>omezení</a:t>
            </a:r>
            <a:r>
              <a:rPr lang="en-GB" dirty="0" smtClean="0"/>
              <a:t> </a:t>
            </a:r>
            <a:r>
              <a:rPr lang="en-GB" dirty="0" err="1"/>
              <a:t>vyplývajícího</a:t>
            </a:r>
            <a:r>
              <a:rPr lang="en-GB" dirty="0"/>
              <a:t> z </a:t>
            </a:r>
            <a:r>
              <a:rPr lang="en-GB" dirty="0" err="1"/>
              <a:t>rozhodnutí</a:t>
            </a:r>
            <a:r>
              <a:rPr lang="en-GB" dirty="0"/>
              <a:t>, </a:t>
            </a:r>
            <a:r>
              <a:rPr lang="en-GB" dirty="0" err="1"/>
              <a:t>závazného</a:t>
            </a:r>
            <a:r>
              <a:rPr lang="en-GB" dirty="0"/>
              <a:t> </a:t>
            </a:r>
            <a:r>
              <a:rPr lang="en-GB" dirty="0" err="1"/>
              <a:t>stanoviska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souhlasu</a:t>
            </a:r>
            <a:r>
              <a:rPr lang="en-GB" dirty="0"/>
              <a:t> </a:t>
            </a:r>
            <a:r>
              <a:rPr lang="en-GB" dirty="0" err="1"/>
              <a:t>vydaného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tohoto</a:t>
            </a:r>
            <a:r>
              <a:rPr lang="en-GB" dirty="0"/>
              <a:t> </a:t>
            </a:r>
            <a:r>
              <a:rPr lang="en-GB" dirty="0" err="1" smtClean="0"/>
              <a:t>zákona</a:t>
            </a:r>
            <a:endParaRPr lang="cs-CZ" dirty="0" smtClean="0"/>
          </a:p>
          <a:p>
            <a:r>
              <a:rPr lang="cs-CZ" dirty="0" smtClean="0"/>
              <a:t>Podmínky uplatnění</a:t>
            </a:r>
          </a:p>
          <a:p>
            <a:pPr lvl="1"/>
            <a:r>
              <a:rPr lang="cs-CZ" dirty="0" smtClean="0"/>
              <a:t>Písemná žádost</a:t>
            </a:r>
          </a:p>
          <a:p>
            <a:pPr lvl="1"/>
            <a:r>
              <a:rPr lang="cs-CZ" dirty="0" smtClean="0"/>
              <a:t>Doklady</a:t>
            </a:r>
          </a:p>
          <a:p>
            <a:pPr lvl="1"/>
            <a:r>
              <a:rPr lang="cs-CZ" dirty="0" smtClean="0"/>
              <a:t>Do </a:t>
            </a:r>
            <a:r>
              <a:rPr lang="cs-CZ" dirty="0"/>
              <a:t>3 měsíců od skončení kalendářního roku, v němž újma vznikla nebo </a:t>
            </a:r>
            <a:r>
              <a:rPr lang="cs-CZ" dirty="0" smtClean="0"/>
              <a:t>trvala</a:t>
            </a:r>
          </a:p>
          <a:p>
            <a:pPr lvl="1"/>
            <a:r>
              <a:rPr lang="cs-CZ" dirty="0" smtClean="0"/>
              <a:t>Zákaz dvojího financování</a:t>
            </a:r>
          </a:p>
        </p:txBody>
      </p:sp>
    </p:spTree>
    <p:extLst>
      <p:ext uri="{BB962C8B-B14F-4D97-AF65-F5344CB8AC3E}">
        <p14:creationId xmlns:p14="http://schemas.microsoft.com/office/powerpoint/2010/main" val="221297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vod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Zdroje ohrožení</a:t>
            </a:r>
          </a:p>
          <a:p>
            <a:pPr lvl="1"/>
            <a:r>
              <a:rPr lang="cs-CZ" dirty="0" smtClean="0"/>
              <a:t>Rezidua pesticidů</a:t>
            </a:r>
          </a:p>
          <a:p>
            <a:pPr lvl="1"/>
            <a:r>
              <a:rPr lang="cs-CZ" dirty="0" smtClean="0"/>
              <a:t>Eutrofizace </a:t>
            </a:r>
          </a:p>
          <a:p>
            <a:pPr lvl="1"/>
            <a:r>
              <a:rPr lang="cs-CZ" dirty="0" smtClean="0"/>
              <a:t>Eroze </a:t>
            </a:r>
          </a:p>
          <a:p>
            <a:pPr lvl="1"/>
            <a:r>
              <a:rPr lang="cs-CZ" dirty="0" smtClean="0"/>
              <a:t>Zavlažování </a:t>
            </a:r>
          </a:p>
          <a:p>
            <a:r>
              <a:rPr lang="cs-CZ" dirty="0" smtClean="0"/>
              <a:t>Nástroje</a:t>
            </a:r>
          </a:p>
          <a:p>
            <a:pPr lvl="1"/>
            <a:r>
              <a:rPr lang="cs-CZ" dirty="0" smtClean="0"/>
              <a:t>Udržitelné používání pesticidů</a:t>
            </a:r>
          </a:p>
          <a:p>
            <a:pPr lvl="1"/>
            <a:r>
              <a:rPr lang="cs-CZ" dirty="0" smtClean="0"/>
              <a:t>Nitrátová směrnice</a:t>
            </a:r>
          </a:p>
          <a:p>
            <a:pPr lvl="1"/>
            <a:r>
              <a:rPr lang="cs-CZ" dirty="0" smtClean="0"/>
              <a:t>Rámcová směrnice o vodách</a:t>
            </a:r>
          </a:p>
        </p:txBody>
      </p:sp>
    </p:spTree>
    <p:extLst>
      <p:ext uri="{BB962C8B-B14F-4D97-AF65-F5344CB8AC3E}">
        <p14:creationId xmlns:p14="http://schemas.microsoft.com/office/powerpoint/2010/main" val="421720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Nitrátová směrnice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vodách</a:t>
            </a:r>
          </a:p>
          <a:p>
            <a:r>
              <a:rPr lang="cs-CZ" dirty="0" smtClean="0">
                <a:hlinkClick r:id="rId2" action="ppaction://hlinkfile"/>
              </a:rPr>
              <a:t>Nařízení vlády č. 262/2012 Sb.</a:t>
            </a:r>
            <a:endParaRPr lang="cs-CZ" dirty="0" smtClean="0"/>
          </a:p>
          <a:p>
            <a:r>
              <a:rPr lang="cs-CZ" dirty="0" smtClean="0"/>
              <a:t>Nástroje</a:t>
            </a:r>
          </a:p>
          <a:p>
            <a:pPr lvl="1"/>
            <a:r>
              <a:rPr lang="cs-CZ" dirty="0"/>
              <a:t>Monitoring kvality vod</a:t>
            </a:r>
          </a:p>
          <a:p>
            <a:pPr lvl="1"/>
            <a:r>
              <a:rPr lang="cs-CZ" dirty="0">
                <a:hlinkClick r:id="rId3" action="ppaction://hlinkfile"/>
              </a:rPr>
              <a:t>Zásady správné zemědělské praxe</a:t>
            </a:r>
            <a:endParaRPr lang="cs-CZ" dirty="0"/>
          </a:p>
          <a:p>
            <a:pPr lvl="1"/>
            <a:r>
              <a:rPr lang="cs-CZ" dirty="0" smtClean="0"/>
              <a:t>Zranitelné oblasti</a:t>
            </a:r>
          </a:p>
          <a:p>
            <a:pPr lvl="1"/>
            <a:r>
              <a:rPr lang="cs-CZ" dirty="0" smtClean="0"/>
              <a:t>Akční programy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1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integrace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Čl. 11 SFEU</a:t>
            </a:r>
          </a:p>
          <a:p>
            <a:pPr lvl="1"/>
            <a:r>
              <a:rPr lang="cs-CZ" dirty="0" smtClean="0"/>
              <a:t>Požadavky na ochranu životního prostředí musí být zahrnuty do vymezení a provádění politik a činností Unie, zejména s ohledem na podporu udržitelného rozvoje</a:t>
            </a:r>
          </a:p>
        </p:txBody>
      </p:sp>
    </p:spTree>
    <p:extLst>
      <p:ext uri="{BB962C8B-B14F-4D97-AF65-F5344CB8AC3E}">
        <p14:creationId xmlns:p14="http://schemas.microsoft.com/office/powerpoint/2010/main" val="127948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Udržitelné využívání pesticidů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rostlinolékařské péči</a:t>
            </a:r>
          </a:p>
          <a:p>
            <a:r>
              <a:rPr lang="cs-CZ" dirty="0" smtClean="0"/>
              <a:t>Nástroje</a:t>
            </a:r>
          </a:p>
          <a:p>
            <a:pPr lvl="1"/>
            <a:r>
              <a:rPr lang="cs-CZ" dirty="0" smtClean="0"/>
              <a:t>Integrovaná ochrana rostlin</a:t>
            </a:r>
          </a:p>
          <a:p>
            <a:pPr lvl="1"/>
            <a:r>
              <a:rPr lang="cs-CZ" dirty="0" smtClean="0"/>
              <a:t>Kontrola zařízení pro aplikaci</a:t>
            </a:r>
          </a:p>
          <a:p>
            <a:pPr lvl="2"/>
            <a:r>
              <a:rPr lang="cs-CZ" dirty="0" smtClean="0"/>
              <a:t>Zákaz leteckého postřiku</a:t>
            </a:r>
          </a:p>
          <a:p>
            <a:pPr lvl="1"/>
            <a:r>
              <a:rPr lang="cs-CZ" dirty="0" smtClean="0"/>
              <a:t>Zvláštní opatření na ochranu vodního prostředí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0092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směrnice o vodách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vodách</a:t>
            </a:r>
          </a:p>
          <a:p>
            <a:pPr lvl="1"/>
            <a:r>
              <a:rPr lang="cs-CZ" dirty="0" smtClean="0"/>
              <a:t>Zacházení se závadnými látkami</a:t>
            </a:r>
          </a:p>
          <a:p>
            <a:pPr lvl="1"/>
            <a:r>
              <a:rPr lang="cs-CZ" dirty="0" smtClean="0"/>
              <a:t>Podmínky pro nakládání s povrchovými a podzemními vodami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35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a změny klimatu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Zdroje a způsoby ohrožení</a:t>
            </a:r>
          </a:p>
          <a:p>
            <a:pPr lvl="1"/>
            <a:r>
              <a:rPr lang="cs-CZ" dirty="0" smtClean="0"/>
              <a:t>Živelné pohromy</a:t>
            </a:r>
          </a:p>
          <a:p>
            <a:pPr lvl="1"/>
            <a:r>
              <a:rPr lang="cs-CZ" dirty="0" smtClean="0"/>
              <a:t>Emise metanu a oxidu dusíku</a:t>
            </a:r>
          </a:p>
          <a:p>
            <a:r>
              <a:rPr lang="cs-CZ" dirty="0" smtClean="0"/>
              <a:t>Nástroje</a:t>
            </a:r>
          </a:p>
          <a:p>
            <a:pPr lvl="1"/>
            <a:r>
              <a:rPr lang="cs-CZ" dirty="0" smtClean="0"/>
              <a:t>Integrované povolování (IPPC)</a:t>
            </a:r>
          </a:p>
          <a:p>
            <a:pPr lvl="1"/>
            <a:r>
              <a:rPr lang="cs-CZ" dirty="0" err="1" smtClean="0"/>
              <a:t>Cross</a:t>
            </a:r>
            <a:r>
              <a:rPr lang="cs-CZ" dirty="0" smtClean="0"/>
              <a:t> </a:t>
            </a:r>
            <a:r>
              <a:rPr lang="cs-CZ" dirty="0" err="1" smtClean="0"/>
              <a:t>compliance</a:t>
            </a:r>
            <a:r>
              <a:rPr lang="cs-CZ" dirty="0" smtClean="0"/>
              <a:t> a politika rozvoje venkova</a:t>
            </a:r>
          </a:p>
          <a:p>
            <a:pPr lvl="1"/>
            <a:r>
              <a:rPr lang="cs-CZ" dirty="0" smtClean="0"/>
              <a:t>Energetická politika</a:t>
            </a:r>
          </a:p>
          <a:p>
            <a:pPr lvl="2"/>
            <a:r>
              <a:rPr lang="cs-CZ" dirty="0" smtClean="0"/>
              <a:t>Bioenergie, biomasa, biopaliva</a:t>
            </a:r>
          </a:p>
          <a:p>
            <a:r>
              <a:rPr lang="cs-CZ" dirty="0">
                <a:hlinkClick r:id="rId2"/>
              </a:rPr>
              <a:t>http://www.ceskatelevize.cz/zpravodajstvi-brno/zpravy/266135-kraj-apeluje-na-zemedelce-bude-sucho-zmente-plodiny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874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cs-CZ" dirty="0" smtClean="0"/>
              <a:t>Jaké jsou priority společné zemědělské politiky v oblasti životního prostředí?</a:t>
            </a:r>
          </a:p>
          <a:p>
            <a:pPr marL="571500" indent="-457200">
              <a:buFont typeface="+mj-lt"/>
              <a:buAutoNum type="arabicPeriod"/>
            </a:pPr>
            <a:r>
              <a:rPr lang="cs-CZ" dirty="0" smtClean="0"/>
              <a:t>Jaké principy ovlivňují integraci požadavků na ochranu životního prostředí do zemědělské činnosti?</a:t>
            </a:r>
            <a:endParaRPr lang="cs-CZ" dirty="0"/>
          </a:p>
          <a:p>
            <a:pPr marL="571500" indent="-457200">
              <a:buFont typeface="+mj-lt"/>
              <a:buAutoNum type="arabicPeriod"/>
            </a:pPr>
            <a:r>
              <a:rPr lang="cs-CZ" dirty="0" smtClean="0"/>
              <a:t>Ve kterých právních předpisech jsou stanoveny podmínky ochrany krajinných prvků, včetně významných?</a:t>
            </a:r>
          </a:p>
          <a:p>
            <a:pPr marL="571500" indent="-457200">
              <a:buFont typeface="+mj-lt"/>
              <a:buAutoNum type="arabicPeriod"/>
            </a:pPr>
            <a:r>
              <a:rPr lang="cs-CZ" dirty="0" smtClean="0"/>
              <a:t>Jakými právními prostředky je zajištěna ochrana ptačích oblastí při zemědělském hospodaření?</a:t>
            </a:r>
          </a:p>
          <a:p>
            <a:pPr marL="571500" indent="-457200">
              <a:buFont typeface="+mj-lt"/>
              <a:buAutoNum type="arabicPeriod"/>
            </a:pPr>
            <a:r>
              <a:rPr lang="cs-CZ" dirty="0" smtClean="0"/>
              <a:t>Vysvětli význam a postavení </a:t>
            </a:r>
            <a:r>
              <a:rPr lang="cs-CZ" dirty="0" err="1" smtClean="0"/>
              <a:t>agroenvironmentálních</a:t>
            </a:r>
            <a:r>
              <a:rPr lang="cs-CZ" dirty="0" smtClean="0"/>
              <a:t> opatření  (tzv. AEO).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16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Priority CAP v oblasti životního prostředí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Biodiverzita a krajina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 smtClean="0"/>
              <a:t>Využívání vodních zdrojů</a:t>
            </a:r>
            <a:endParaRPr lang="en-US" dirty="0" smtClean="0"/>
          </a:p>
          <a:p>
            <a:r>
              <a:rPr lang="cs-CZ" dirty="0" smtClean="0"/>
              <a:t>Změny klimatu</a:t>
            </a: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31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Vývoj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Počátky (1992)</a:t>
            </a:r>
          </a:p>
          <a:p>
            <a:pPr lvl="1"/>
            <a:r>
              <a:rPr lang="cs-CZ" dirty="0" smtClean="0"/>
              <a:t>Strategie pro integraci životního prostředí do politik EU (</a:t>
            </a:r>
            <a:r>
              <a:rPr lang="cs-CZ" dirty="0" err="1" smtClean="0"/>
              <a:t>Cardiffský</a:t>
            </a:r>
            <a:r>
              <a:rPr lang="cs-CZ" dirty="0" smtClean="0"/>
              <a:t> proces) – sdělení Komise COM(1998)0333</a:t>
            </a:r>
          </a:p>
          <a:p>
            <a:pPr lvl="1"/>
            <a:r>
              <a:rPr lang="cs-CZ" dirty="0" smtClean="0"/>
              <a:t>Strategie Evropské rady – Environmentální integrace a udržitelný rozvoj ve společné zemědělské politice (1999) </a:t>
            </a:r>
          </a:p>
          <a:p>
            <a:pPr lvl="1"/>
            <a:r>
              <a:rPr lang="cs-CZ" dirty="0" smtClean="0"/>
              <a:t>Směřování k udržitelnému zemědělství – sdělení Komise COM (1999)22</a:t>
            </a:r>
          </a:p>
          <a:p>
            <a:pPr lvl="1"/>
            <a:r>
              <a:rPr lang="cs-CZ" dirty="0" smtClean="0"/>
              <a:t>Strategie EU udržitelného rozvoje v Göteborgu (2001)</a:t>
            </a:r>
          </a:p>
          <a:p>
            <a:pPr lvl="1"/>
            <a:r>
              <a:rPr lang="cs-CZ" dirty="0" smtClean="0"/>
              <a:t>Šestý akční program životního prostředí (2002 - 2012)</a:t>
            </a:r>
            <a:endParaRPr lang="en-GB" dirty="0" smtClean="0"/>
          </a:p>
          <a:p>
            <a:pPr lvl="1"/>
            <a:r>
              <a:rPr lang="cs-CZ" dirty="0" smtClean="0">
                <a:effectLst/>
              </a:rPr>
              <a:t>Hodnocení </a:t>
            </a:r>
            <a:r>
              <a:rPr lang="cs-CZ" dirty="0" err="1" smtClean="0">
                <a:effectLst/>
              </a:rPr>
              <a:t>Cardiffského</a:t>
            </a:r>
            <a:r>
              <a:rPr lang="cs-CZ" dirty="0" smtClean="0">
                <a:effectLst/>
              </a:rPr>
              <a:t> procesu – pracovní dokument Komise COM(2004) 394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Budoucnost SZP po roce 2020: </a:t>
            </a:r>
            <a:r>
              <a:rPr lang="en-GB" dirty="0" err="1"/>
              <a:t>Řešení</a:t>
            </a:r>
            <a:r>
              <a:rPr lang="en-GB" dirty="0"/>
              <a:t> </a:t>
            </a:r>
            <a:r>
              <a:rPr lang="en-GB" dirty="0" err="1"/>
              <a:t>problémů</a:t>
            </a:r>
            <a:r>
              <a:rPr lang="en-GB" dirty="0"/>
              <a:t> v 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potravin</a:t>
            </a:r>
            <a:r>
              <a:rPr lang="en-GB" dirty="0"/>
              <a:t> a </a:t>
            </a:r>
            <a:r>
              <a:rPr lang="en-GB" dirty="0" err="1"/>
              <a:t>přírodních</a:t>
            </a:r>
            <a:r>
              <a:rPr lang="en-GB" dirty="0"/>
              <a:t> </a:t>
            </a:r>
            <a:r>
              <a:rPr lang="en-GB" dirty="0" err="1"/>
              <a:t>zdrojů</a:t>
            </a:r>
            <a:r>
              <a:rPr lang="en-GB" dirty="0"/>
              <a:t> a </a:t>
            </a:r>
            <a:r>
              <a:rPr lang="en-GB" dirty="0" err="1"/>
              <a:t>územní</a:t>
            </a:r>
            <a:r>
              <a:rPr lang="en-GB" dirty="0"/>
              <a:t> </a:t>
            </a:r>
            <a:r>
              <a:rPr lang="en-GB" dirty="0" err="1"/>
              <a:t>problematiky</a:t>
            </a:r>
            <a:r>
              <a:rPr lang="cs-CZ" dirty="0"/>
              <a:t> – Sdělení Komise </a:t>
            </a:r>
            <a:r>
              <a:rPr lang="en-GB" dirty="0"/>
              <a:t>KOM(2010) 672</a:t>
            </a:r>
          </a:p>
          <a:p>
            <a:r>
              <a:rPr lang="cs-CZ" dirty="0" smtClean="0"/>
              <a:t>Sedmý akční program pro životní prostředí</a:t>
            </a:r>
          </a:p>
          <a:p>
            <a:pPr lvl="1"/>
            <a:r>
              <a:rPr lang="en-US" dirty="0"/>
              <a:t>EU Biodiversity Strategy to 2020 – towards </a:t>
            </a:r>
            <a:r>
              <a:rPr lang="en-US" dirty="0" smtClean="0"/>
              <a:t>implementation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1500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přístupy k integraci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Zajištění udržitelného způsobu zemědělského hospodaření nepoškozujícího životní prostředí</a:t>
            </a:r>
          </a:p>
          <a:p>
            <a:pPr lvl="1"/>
            <a:r>
              <a:rPr lang="cs-CZ" dirty="0" smtClean="0"/>
              <a:t>Zákonné požadavky na hospodaření</a:t>
            </a:r>
          </a:p>
          <a:p>
            <a:pPr lvl="2"/>
            <a:r>
              <a:rPr lang="cs-CZ" dirty="0" smtClean="0"/>
              <a:t>Právo životního prostředí</a:t>
            </a:r>
          </a:p>
          <a:p>
            <a:pPr lvl="3"/>
            <a:r>
              <a:rPr lang="cs-CZ" dirty="0" smtClean="0"/>
              <a:t>Administrativní (</a:t>
            </a:r>
            <a:r>
              <a:rPr lang="cs-CZ" dirty="0" err="1" smtClean="0"/>
              <a:t>command</a:t>
            </a:r>
            <a:r>
              <a:rPr lang="cs-CZ" dirty="0" smtClean="0"/>
              <a:t> and </a:t>
            </a:r>
            <a:r>
              <a:rPr lang="cs-CZ" dirty="0" err="1" smtClean="0"/>
              <a:t>control</a:t>
            </a:r>
            <a:r>
              <a:rPr lang="cs-CZ" dirty="0" smtClean="0"/>
              <a:t>) metoda právní regulace</a:t>
            </a:r>
          </a:p>
          <a:p>
            <a:pPr lvl="2"/>
            <a:r>
              <a:rPr lang="cs-CZ" dirty="0" smtClean="0"/>
              <a:t>Zemědělská politika – přímé platby</a:t>
            </a:r>
          </a:p>
          <a:p>
            <a:pPr lvl="3"/>
            <a:r>
              <a:rPr lang="cs-CZ" dirty="0" err="1" smtClean="0"/>
              <a:t>Cross</a:t>
            </a:r>
            <a:r>
              <a:rPr lang="cs-CZ" dirty="0" smtClean="0"/>
              <a:t> </a:t>
            </a:r>
            <a:r>
              <a:rPr lang="cs-CZ" dirty="0" err="1" smtClean="0"/>
              <a:t>compliance</a:t>
            </a:r>
            <a:r>
              <a:rPr lang="cs-CZ" dirty="0" smtClean="0"/>
              <a:t> a </a:t>
            </a:r>
            <a:r>
              <a:rPr lang="cs-CZ" dirty="0" err="1" smtClean="0"/>
              <a:t>greening</a:t>
            </a:r>
            <a:endParaRPr lang="cs-CZ" dirty="0" smtClean="0"/>
          </a:p>
          <a:p>
            <a:pPr lvl="1"/>
            <a:r>
              <a:rPr lang="cs-CZ" dirty="0" smtClean="0"/>
              <a:t>Princip odpovědnosti původce a znečišťovatel platí</a:t>
            </a:r>
          </a:p>
          <a:p>
            <a:pPr lvl="1"/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Podpora tvorby environmentálních veřejných statků a služeb</a:t>
            </a:r>
          </a:p>
          <a:p>
            <a:pPr lvl="1"/>
            <a:r>
              <a:rPr lang="cs-CZ" dirty="0" smtClean="0"/>
              <a:t>Nad rámec zákonných požadavků </a:t>
            </a:r>
          </a:p>
          <a:p>
            <a:pPr lvl="2"/>
            <a:r>
              <a:rPr lang="cs-CZ" dirty="0" smtClean="0"/>
              <a:t>Zemědělská politika – politika rozvoje venkova</a:t>
            </a:r>
          </a:p>
          <a:p>
            <a:pPr lvl="3"/>
            <a:r>
              <a:rPr lang="cs-CZ" dirty="0" smtClean="0"/>
              <a:t>Nepřímá, ekonomická (market-</a:t>
            </a:r>
            <a:r>
              <a:rPr lang="cs-CZ" dirty="0" err="1" smtClean="0"/>
              <a:t>based</a:t>
            </a:r>
            <a:r>
              <a:rPr lang="cs-CZ" dirty="0" smtClean="0"/>
              <a:t>) metoda právní regulace</a:t>
            </a:r>
          </a:p>
          <a:p>
            <a:pPr lvl="1"/>
            <a:r>
              <a:rPr lang="cs-CZ" dirty="0" smtClean="0"/>
              <a:t>Princip ekonomické stimulace (provider </a:t>
            </a:r>
            <a:r>
              <a:rPr lang="cs-CZ" dirty="0" err="1" smtClean="0"/>
              <a:t>gets</a:t>
            </a:r>
            <a:r>
              <a:rPr lang="cs-CZ" dirty="0" smtClean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29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Nástroje společné zemědělské politiky k ochraně životního prostředí a klimatu</a:t>
            </a:r>
            <a:endParaRPr lang="en-GB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I. </a:t>
            </a:r>
            <a:r>
              <a:rPr lang="cs-CZ" dirty="0" smtClean="0"/>
              <a:t>pilíř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Greening</a:t>
            </a:r>
            <a:r>
              <a:rPr lang="cs-CZ" dirty="0" smtClean="0"/>
              <a:t> (od 2015)</a:t>
            </a:r>
          </a:p>
          <a:p>
            <a:pPr lvl="1"/>
            <a:r>
              <a:rPr lang="cs-CZ" dirty="0" smtClean="0"/>
              <a:t>Ekologická složka přímých plateb</a:t>
            </a:r>
          </a:p>
          <a:p>
            <a:pPr lvl="1"/>
            <a:r>
              <a:rPr lang="cs-CZ" dirty="0" smtClean="0"/>
              <a:t>Nad rámec </a:t>
            </a:r>
            <a:r>
              <a:rPr lang="cs-CZ" dirty="0" err="1" smtClean="0"/>
              <a:t>cross</a:t>
            </a:r>
            <a:r>
              <a:rPr lang="cs-CZ" dirty="0" smtClean="0"/>
              <a:t> </a:t>
            </a:r>
            <a:r>
              <a:rPr lang="cs-CZ" dirty="0" err="1" smtClean="0"/>
              <a:t>compliance</a:t>
            </a:r>
            <a:endParaRPr lang="cs-CZ" dirty="0" smtClean="0"/>
          </a:p>
          <a:p>
            <a:r>
              <a:rPr lang="cs-CZ" dirty="0" err="1" smtClean="0"/>
              <a:t>Cross</a:t>
            </a:r>
            <a:r>
              <a:rPr lang="cs-CZ" dirty="0" smtClean="0"/>
              <a:t> </a:t>
            </a:r>
            <a:r>
              <a:rPr lang="cs-CZ" dirty="0" err="1" smtClean="0"/>
              <a:t>Compliance</a:t>
            </a:r>
            <a:endParaRPr lang="cs-CZ" dirty="0" smtClean="0"/>
          </a:p>
          <a:p>
            <a:pPr lvl="1"/>
            <a:r>
              <a:rPr lang="cs-CZ" dirty="0" smtClean="0"/>
              <a:t>Projev principu integrace</a:t>
            </a:r>
          </a:p>
          <a:p>
            <a:pPr lvl="1"/>
            <a:r>
              <a:rPr lang="cs-CZ" dirty="0" smtClean="0"/>
              <a:t>Rozvoj udržitelného zemědělství</a:t>
            </a:r>
          </a:p>
          <a:p>
            <a:endParaRPr lang="cs-CZ" dirty="0"/>
          </a:p>
          <a:p>
            <a:r>
              <a:rPr lang="cs-CZ" dirty="0" smtClean="0"/>
              <a:t>Podmínky přímých plateb v základních režimech</a:t>
            </a:r>
            <a:endParaRPr lang="en-GB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II. </a:t>
            </a:r>
            <a:r>
              <a:rPr lang="cs-CZ" dirty="0" smtClean="0"/>
              <a:t>pilíř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Politika rozvoje venkova</a:t>
            </a:r>
          </a:p>
          <a:p>
            <a:pPr lvl="1"/>
            <a:r>
              <a:rPr lang="cs-CZ" dirty="0" smtClean="0"/>
              <a:t>Priority</a:t>
            </a:r>
            <a:endParaRPr lang="en-GB" dirty="0"/>
          </a:p>
          <a:p>
            <a:r>
              <a:rPr lang="cs-CZ" dirty="0" smtClean="0"/>
              <a:t>obnova, zachování a zvýšení biologické rozmanitosti, zemědělství vysoké přírodní hodnoty a stavu evropské krajiny</a:t>
            </a:r>
          </a:p>
          <a:p>
            <a:r>
              <a:rPr lang="cs-CZ" dirty="0" smtClean="0"/>
              <a:t>lepší hospodaření s vodou, včetně nakládání s hnojivy a pesticidy </a:t>
            </a:r>
          </a:p>
          <a:p>
            <a:r>
              <a:rPr lang="cs-CZ" dirty="0" smtClean="0"/>
              <a:t>předcházení erozi půdy a lepší hospodaření s půdou</a:t>
            </a:r>
          </a:p>
          <a:p>
            <a:r>
              <a:rPr lang="cs-CZ" dirty="0" smtClean="0"/>
              <a:t>podpora účinného využívání zdrojů a podpora přechodu na nízkouhlíkovou ekonomiku v odvětvích zemědělství, potravinářství a lesnictví, která je odolná vůči klimatu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52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Greening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Platba na zemědělské postupy příznivé pro klima a životní prostředí (čl. 43)</a:t>
            </a:r>
          </a:p>
          <a:p>
            <a:pPr lvl="1"/>
            <a:r>
              <a:rPr lang="cs-CZ" dirty="0" smtClean="0"/>
              <a:t>Podmínky</a:t>
            </a:r>
          </a:p>
          <a:p>
            <a:pPr lvl="2"/>
            <a:r>
              <a:rPr lang="cs-CZ" dirty="0" smtClean="0"/>
              <a:t>Diverzifikace plodin (čl. 44)</a:t>
            </a:r>
          </a:p>
          <a:p>
            <a:pPr lvl="2"/>
            <a:r>
              <a:rPr lang="cs-CZ" dirty="0" smtClean="0"/>
              <a:t>Zachování stávajících trvalých travních porostů (čl.45)</a:t>
            </a:r>
          </a:p>
          <a:p>
            <a:pPr lvl="3"/>
            <a:r>
              <a:rPr lang="cs-CZ" dirty="0" smtClean="0"/>
              <a:t>Citlivé oblasti určené členskými státy</a:t>
            </a:r>
          </a:p>
          <a:p>
            <a:pPr lvl="2"/>
            <a:r>
              <a:rPr lang="cs-CZ" dirty="0" smtClean="0"/>
              <a:t>Vyhrazení plochy využívané v ekologickém zájmu (čl. 46)</a:t>
            </a:r>
          </a:p>
          <a:p>
            <a:pPr lvl="3"/>
            <a:r>
              <a:rPr lang="cs-CZ" dirty="0" smtClean="0"/>
              <a:t>Vymezení členskými státy dle nařízení EU</a:t>
            </a:r>
          </a:p>
          <a:p>
            <a:pPr lvl="2"/>
            <a:r>
              <a:rPr lang="cs-CZ" dirty="0" smtClean="0"/>
              <a:t>NEBO rovnocenné postupy</a:t>
            </a:r>
          </a:p>
          <a:p>
            <a:pPr lvl="3"/>
            <a:r>
              <a:rPr lang="cs-CZ" dirty="0" smtClean="0"/>
              <a:t>Stejný nebo vyšší přínos pro klima a životní prostředí </a:t>
            </a:r>
          </a:p>
          <a:p>
            <a:pPr lvl="3"/>
            <a:r>
              <a:rPr lang="cs-CZ" dirty="0" smtClean="0"/>
              <a:t>Viz příloha X nařízení EU a rozhodnutí členských států</a:t>
            </a:r>
          </a:p>
        </p:txBody>
      </p:sp>
    </p:spTree>
    <p:extLst>
      <p:ext uri="{BB962C8B-B14F-4D97-AF65-F5344CB8AC3E}">
        <p14:creationId xmlns:p14="http://schemas.microsoft.com/office/powerpoint/2010/main" val="12688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690</TotalTime>
  <Words>1755</Words>
  <Application>Microsoft Office PowerPoint</Application>
  <PresentationFormat>Předvádění na obrazovce (4:3)</PresentationFormat>
  <Paragraphs>313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Cambria</vt:lpstr>
      <vt:lpstr>Sousedství</vt:lpstr>
      <vt:lpstr>Princip integrace environmentálních požadavků do zemědělské činnosti I.</vt:lpstr>
      <vt:lpstr>Zemědělství a životní prostředí</vt:lpstr>
      <vt:lpstr>Princip integrace </vt:lpstr>
      <vt:lpstr>Priority CAP v oblasti životního prostředí</vt:lpstr>
      <vt:lpstr>Vývoj</vt:lpstr>
      <vt:lpstr>Dnes</vt:lpstr>
      <vt:lpstr>Dva přístupy k integraci </vt:lpstr>
      <vt:lpstr>Nástroje společné zemědělské politiky k ochraně životního prostředí a klimatu</vt:lpstr>
      <vt:lpstr>Greening</vt:lpstr>
      <vt:lpstr>Cross Compliance – Pravidla podmíněnosti</vt:lpstr>
      <vt:lpstr>Cross compliance</vt:lpstr>
      <vt:lpstr>Povinné požadavky na hospodaření (2014)</vt:lpstr>
      <vt:lpstr>Standardy (2014)</vt:lpstr>
      <vt:lpstr>SMR a GAEC (od 2015)</vt:lpstr>
      <vt:lpstr>Politika rozvoje venkova - opatření</vt:lpstr>
      <vt:lpstr>Agroenvironmentálně-klimatická opatření    Politika rozvoje venkova</vt:lpstr>
      <vt:lpstr>Oblasti s přírodními omezeními     Politika rozvoje venkova</vt:lpstr>
      <vt:lpstr>Zákonné požadavky na hospodaření</vt:lpstr>
      <vt:lpstr>Biodiverzita – zdroje ohrožení</vt:lpstr>
      <vt:lpstr>Územní systémy ekologické stability</vt:lpstr>
      <vt:lpstr>Významné krajinné prvky</vt:lpstr>
      <vt:lpstr>Krajinné prvky</vt:lpstr>
      <vt:lpstr>Zvláště chráněná území</vt:lpstr>
      <vt:lpstr>Natura 2000</vt:lpstr>
      <vt:lpstr>Smluvní ochrana přírody</vt:lpstr>
      <vt:lpstr>Druhová ochrana</vt:lpstr>
      <vt:lpstr>Náhrada za ztížení zemědělského hospodaření</vt:lpstr>
      <vt:lpstr>Ochrana vod</vt:lpstr>
      <vt:lpstr>Nitrátová směrnice</vt:lpstr>
      <vt:lpstr>Udržitelné využívání pesticidů</vt:lpstr>
      <vt:lpstr>Rámcová směrnice o vodách</vt:lpstr>
      <vt:lpstr>Ochrana a změny klimatu</vt:lpstr>
      <vt:lpstr>Test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integrace environmentálních požadavků do zemědělské činnosti I.</dc:title>
  <dc:creator>Petr</dc:creator>
  <cp:lastModifiedBy>Hana Musilová</cp:lastModifiedBy>
  <cp:revision>52</cp:revision>
  <dcterms:created xsi:type="dcterms:W3CDTF">2014-04-05T07:05:42Z</dcterms:created>
  <dcterms:modified xsi:type="dcterms:W3CDTF">2017-04-10T11:29:02Z</dcterms:modified>
</cp:coreProperties>
</file>