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0C0711F-23F7-49EE-9BBE-42B746D09429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A148635-DC89-471D-BB7B-A46EBCD2E71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711F-23F7-49EE-9BBE-42B746D09429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8635-DC89-471D-BB7B-A46EBCD2E7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711F-23F7-49EE-9BBE-42B746D09429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8635-DC89-471D-BB7B-A46EBCD2E7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0C0711F-23F7-49EE-9BBE-42B746D09429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A148635-DC89-471D-BB7B-A46EBCD2E71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0C0711F-23F7-49EE-9BBE-42B746D09429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A148635-DC89-471D-BB7B-A46EBCD2E71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711F-23F7-49EE-9BBE-42B746D09429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8635-DC89-471D-BB7B-A46EBCD2E71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711F-23F7-49EE-9BBE-42B746D09429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8635-DC89-471D-BB7B-A46EBCD2E71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0C0711F-23F7-49EE-9BBE-42B746D09429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148635-DC89-471D-BB7B-A46EBCD2E71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711F-23F7-49EE-9BBE-42B746D09429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8635-DC89-471D-BB7B-A46EBCD2E7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0C0711F-23F7-49EE-9BBE-42B746D09429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A148635-DC89-471D-BB7B-A46EBCD2E71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0C0711F-23F7-49EE-9BBE-42B746D09429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148635-DC89-471D-BB7B-A46EBCD2E71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0C0711F-23F7-49EE-9BBE-42B746D09429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A148635-DC89-471D-BB7B-A46EBCD2E71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eagri.cz/public/web/mze/dotace/kontroly-podminenosti-cross-compliance/legislativa/legislativa-cr/100119722.html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zp.cz/" TargetMode="External"/><Relationship Id="rId2" Type="http://schemas.openxmlformats.org/officeDocument/2006/relationships/hyperlink" Target="http://eagri.cz/public/web/ukzuz/portal/zemedelska-inspekc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agri.cz/public/web/cpi/portal/" TargetMode="External"/><Relationship Id="rId5" Type="http://schemas.openxmlformats.org/officeDocument/2006/relationships/hyperlink" Target="http://eagri.cz/public/web/svs/portal/" TargetMode="External"/><Relationship Id="rId4" Type="http://schemas.openxmlformats.org/officeDocument/2006/relationships/hyperlink" Target="http://www.szpi.gov.cz/docDetail.aspx?docid=1002118&amp;docType;=ART&amp;nid;=11314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zif.cz/cs/prv2014-831" TargetMode="External"/><Relationship Id="rId2" Type="http://schemas.openxmlformats.org/officeDocument/2006/relationships/hyperlink" Target="https://www.szif.cz/cs/prv2014-81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zif.cz/cs/prv2014-851" TargetMode="External"/><Relationship Id="rId5" Type="http://schemas.openxmlformats.org/officeDocument/2006/relationships/hyperlink" Target="https://www.szif.cz/cs/prv2014-842" TargetMode="External"/><Relationship Id="rId4" Type="http://schemas.openxmlformats.org/officeDocument/2006/relationships/hyperlink" Target="https://www.szif.cz/cs/prv2014-841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Princip integrace environmentálních požadavků do zemědělské činnosti I.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Mgr. Petr Vaculík.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04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136"/>
            <a:ext cx="7620000" cy="1143000"/>
          </a:xfrm>
        </p:spPr>
        <p:txBody>
          <a:bodyPr>
            <a:normAutofit/>
          </a:bodyPr>
          <a:lstStyle/>
          <a:p>
            <a:r>
              <a:rPr lang="cs-CZ" dirty="0" err="1" smtClean="0"/>
              <a:t>Cross</a:t>
            </a:r>
            <a:r>
              <a:rPr lang="cs-CZ" dirty="0" smtClean="0"/>
              <a:t> </a:t>
            </a:r>
            <a:r>
              <a:rPr lang="cs-CZ" dirty="0" err="1" smtClean="0"/>
              <a:t>Compliance</a:t>
            </a:r>
            <a:r>
              <a:rPr lang="cs-CZ" dirty="0" smtClean="0"/>
              <a:t> – Pravidla podmíněnosti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492896"/>
            <a:ext cx="3657600" cy="410445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</a:t>
            </a:r>
            <a:r>
              <a:rPr lang="en-GB" dirty="0" err="1" smtClean="0"/>
              <a:t>ovinné</a:t>
            </a:r>
            <a:r>
              <a:rPr lang="en-GB" dirty="0" smtClean="0"/>
              <a:t> </a:t>
            </a:r>
            <a:r>
              <a:rPr lang="en-GB" dirty="0" err="1"/>
              <a:t>požadavky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hospodaření</a:t>
            </a:r>
            <a:r>
              <a:rPr lang="en-GB" dirty="0"/>
              <a:t> </a:t>
            </a:r>
            <a:r>
              <a:rPr lang="cs-CZ" dirty="0"/>
              <a:t>(</a:t>
            </a:r>
            <a:r>
              <a:rPr lang="en-US" dirty="0"/>
              <a:t>PPH</a:t>
            </a:r>
            <a:r>
              <a:rPr lang="cs-CZ" dirty="0"/>
              <a:t>)</a:t>
            </a:r>
          </a:p>
          <a:p>
            <a:pPr lvl="2"/>
            <a:r>
              <a:rPr lang="cs-CZ" dirty="0" smtClean="0"/>
              <a:t>dle práva EU</a:t>
            </a:r>
          </a:p>
          <a:p>
            <a:r>
              <a:rPr lang="cs-CZ" dirty="0"/>
              <a:t>S</a:t>
            </a:r>
            <a:r>
              <a:rPr lang="en-GB" dirty="0" err="1" smtClean="0"/>
              <a:t>tandardy</a:t>
            </a:r>
            <a:r>
              <a:rPr lang="en-GB" dirty="0" smtClean="0"/>
              <a:t> </a:t>
            </a:r>
            <a:r>
              <a:rPr lang="en-GB" dirty="0" err="1"/>
              <a:t>dobrého</a:t>
            </a:r>
            <a:r>
              <a:rPr lang="en-GB" dirty="0"/>
              <a:t> </a:t>
            </a:r>
            <a:r>
              <a:rPr lang="en-GB" dirty="0" err="1"/>
              <a:t>zemědělského</a:t>
            </a:r>
            <a:r>
              <a:rPr lang="en-GB" dirty="0"/>
              <a:t> a </a:t>
            </a:r>
            <a:r>
              <a:rPr lang="en-GB" dirty="0" err="1"/>
              <a:t>environmentálního</a:t>
            </a:r>
            <a:r>
              <a:rPr lang="en-GB" dirty="0"/>
              <a:t> </a:t>
            </a:r>
            <a:r>
              <a:rPr lang="en-GB" dirty="0" err="1"/>
              <a:t>stavu</a:t>
            </a:r>
            <a:r>
              <a:rPr lang="en-GB" dirty="0"/>
              <a:t> </a:t>
            </a:r>
            <a:r>
              <a:rPr lang="en-GB" dirty="0" err="1"/>
              <a:t>půdy</a:t>
            </a:r>
            <a:r>
              <a:rPr lang="en-GB" dirty="0"/>
              <a:t> </a:t>
            </a:r>
            <a:r>
              <a:rPr lang="cs-CZ" dirty="0"/>
              <a:t>(DZES)</a:t>
            </a:r>
          </a:p>
          <a:p>
            <a:pPr lvl="2"/>
            <a:r>
              <a:rPr lang="en-GB" dirty="0" err="1" smtClean="0"/>
              <a:t>stanovené</a:t>
            </a:r>
            <a:r>
              <a:rPr lang="en-GB" dirty="0" smtClean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vnitrostátní</a:t>
            </a:r>
            <a:r>
              <a:rPr lang="en-GB" dirty="0"/>
              <a:t> </a:t>
            </a:r>
            <a:r>
              <a:rPr lang="en-GB" dirty="0" err="1" smtClean="0"/>
              <a:t>úrovni</a:t>
            </a:r>
            <a:endParaRPr lang="cs-CZ" dirty="0" smtClean="0"/>
          </a:p>
          <a:p>
            <a:pPr lvl="1"/>
            <a:r>
              <a:rPr lang="cs-CZ" dirty="0"/>
              <a:t>m</a:t>
            </a:r>
            <a:r>
              <a:rPr lang="cs-CZ" dirty="0" smtClean="0"/>
              <a:t>inimální úroveň</a:t>
            </a:r>
          </a:p>
          <a:p>
            <a:r>
              <a:rPr lang="cs-CZ" dirty="0" smtClean="0"/>
              <a:t>Zachování stálých pastvin (2015, 2016)</a:t>
            </a:r>
          </a:p>
          <a:p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419600" y="2636912"/>
            <a:ext cx="3657600" cy="348956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Oblasti</a:t>
            </a:r>
          </a:p>
          <a:p>
            <a:pPr lvl="1"/>
            <a:r>
              <a:rPr lang="en-GB" dirty="0" err="1" smtClean="0"/>
              <a:t>životní</a:t>
            </a:r>
            <a:r>
              <a:rPr lang="en-GB" dirty="0" smtClean="0"/>
              <a:t> </a:t>
            </a:r>
            <a:r>
              <a:rPr lang="en-GB" dirty="0" err="1"/>
              <a:t>prostředí</a:t>
            </a:r>
            <a:r>
              <a:rPr lang="en-GB" dirty="0"/>
              <a:t>, </a:t>
            </a:r>
            <a:r>
              <a:rPr lang="en-GB" dirty="0" err="1" smtClean="0"/>
              <a:t>změn</a:t>
            </a:r>
            <a:r>
              <a:rPr lang="cs-CZ" dirty="0" smtClean="0"/>
              <a:t>a</a:t>
            </a:r>
            <a:r>
              <a:rPr lang="en-GB" dirty="0" smtClean="0"/>
              <a:t> </a:t>
            </a:r>
            <a:r>
              <a:rPr lang="en-GB" dirty="0" err="1"/>
              <a:t>klimatu</a:t>
            </a:r>
            <a:r>
              <a:rPr lang="en-GB" dirty="0"/>
              <a:t> a </a:t>
            </a:r>
            <a:r>
              <a:rPr lang="en-GB" dirty="0" err="1" smtClean="0"/>
              <a:t>dobr</a:t>
            </a:r>
            <a:r>
              <a:rPr lang="cs-CZ" dirty="0" smtClean="0"/>
              <a:t>ý</a:t>
            </a:r>
            <a:r>
              <a:rPr lang="en-GB" dirty="0" smtClean="0"/>
              <a:t> </a:t>
            </a:r>
            <a:r>
              <a:rPr lang="en-GB" dirty="0" err="1" smtClean="0"/>
              <a:t>zemědělsk</a:t>
            </a:r>
            <a:r>
              <a:rPr lang="cs-CZ" dirty="0" smtClean="0"/>
              <a:t>ý</a:t>
            </a:r>
            <a:r>
              <a:rPr lang="en-GB" dirty="0" smtClean="0"/>
              <a:t> </a:t>
            </a:r>
            <a:r>
              <a:rPr lang="en-GB" dirty="0" err="1" smtClean="0"/>
              <a:t>stav</a:t>
            </a:r>
            <a:r>
              <a:rPr lang="en-GB" dirty="0" smtClean="0"/>
              <a:t> </a:t>
            </a:r>
            <a:r>
              <a:rPr lang="en-GB" dirty="0" err="1" smtClean="0"/>
              <a:t>půdy</a:t>
            </a:r>
            <a:endParaRPr lang="en-GB" dirty="0"/>
          </a:p>
          <a:p>
            <a:pPr lvl="1"/>
            <a:r>
              <a:rPr lang="en-GB" dirty="0" err="1" smtClean="0"/>
              <a:t>veřejné</a:t>
            </a:r>
            <a:r>
              <a:rPr lang="en-GB" dirty="0" smtClean="0"/>
              <a:t> </a:t>
            </a:r>
            <a:r>
              <a:rPr lang="en-GB" dirty="0" err="1"/>
              <a:t>zdraví</a:t>
            </a:r>
            <a:r>
              <a:rPr lang="en-GB" dirty="0"/>
              <a:t>, </a:t>
            </a:r>
            <a:r>
              <a:rPr lang="en-GB" dirty="0" err="1"/>
              <a:t>zdraví</a:t>
            </a:r>
            <a:r>
              <a:rPr lang="en-GB" dirty="0"/>
              <a:t> </a:t>
            </a:r>
            <a:r>
              <a:rPr lang="en-GB" dirty="0" err="1"/>
              <a:t>zvířat</a:t>
            </a:r>
            <a:r>
              <a:rPr lang="en-GB" dirty="0"/>
              <a:t> a </a:t>
            </a:r>
            <a:r>
              <a:rPr lang="en-GB" dirty="0" err="1" smtClean="0"/>
              <a:t>rostlin</a:t>
            </a:r>
            <a:endParaRPr lang="en-GB" dirty="0"/>
          </a:p>
          <a:p>
            <a:pPr lvl="1"/>
            <a:r>
              <a:rPr lang="en-GB" dirty="0" err="1" smtClean="0"/>
              <a:t>dobr</a:t>
            </a:r>
            <a:r>
              <a:rPr lang="cs-CZ" dirty="0" smtClean="0"/>
              <a:t>é</a:t>
            </a:r>
            <a:r>
              <a:rPr lang="en-GB" dirty="0" smtClean="0"/>
              <a:t> </a:t>
            </a:r>
            <a:r>
              <a:rPr lang="en-GB" dirty="0" err="1" smtClean="0"/>
              <a:t>životní</a:t>
            </a:r>
            <a:r>
              <a:rPr lang="en-GB" dirty="0" smtClean="0"/>
              <a:t> </a:t>
            </a:r>
            <a:r>
              <a:rPr lang="en-GB" dirty="0" err="1" smtClean="0"/>
              <a:t>podmín</a:t>
            </a:r>
            <a:r>
              <a:rPr lang="cs-CZ" dirty="0" err="1" smtClean="0"/>
              <a:t>ky</a:t>
            </a:r>
            <a:r>
              <a:rPr lang="en-GB" dirty="0" smtClean="0"/>
              <a:t> </a:t>
            </a:r>
            <a:r>
              <a:rPr lang="en-GB" dirty="0" err="1" smtClean="0"/>
              <a:t>zvířat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5" name="Obdélník 4"/>
          <p:cNvSpPr/>
          <p:nvPr/>
        </p:nvSpPr>
        <p:spPr>
          <a:xfrm>
            <a:off x="395536" y="1340768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dirty="0" smtClean="0"/>
          </a:p>
          <a:p>
            <a:r>
              <a:rPr lang="cs-CZ" b="1" dirty="0" smtClean="0"/>
              <a:t>N</a:t>
            </a:r>
            <a:r>
              <a:rPr lang="en-US" b="1" dirty="0" err="1" smtClean="0"/>
              <a:t>ařízení</a:t>
            </a:r>
            <a:r>
              <a:rPr lang="en-US" b="1" dirty="0" smtClean="0"/>
              <a:t> </a:t>
            </a:r>
            <a:r>
              <a:rPr lang="en-US" b="1" dirty="0" err="1"/>
              <a:t>vlády</a:t>
            </a:r>
            <a:r>
              <a:rPr lang="en-US" b="1" dirty="0"/>
              <a:t> č. 309/2014 Sb., o </a:t>
            </a:r>
            <a:r>
              <a:rPr lang="en-US" b="1" dirty="0" err="1"/>
              <a:t>stanovení</a:t>
            </a:r>
            <a:r>
              <a:rPr lang="en-US" b="1" dirty="0"/>
              <a:t> </a:t>
            </a:r>
            <a:r>
              <a:rPr lang="en-US" b="1" dirty="0" err="1"/>
              <a:t>důsledků</a:t>
            </a:r>
            <a:r>
              <a:rPr lang="en-US" b="1" dirty="0"/>
              <a:t> </a:t>
            </a:r>
            <a:r>
              <a:rPr lang="en-US" b="1" dirty="0" err="1"/>
              <a:t>porušení</a:t>
            </a:r>
            <a:r>
              <a:rPr lang="en-US" b="1" dirty="0"/>
              <a:t> </a:t>
            </a:r>
            <a:r>
              <a:rPr lang="en-US" b="1" dirty="0" err="1"/>
              <a:t>podmíněnosti</a:t>
            </a:r>
            <a:r>
              <a:rPr lang="en-US" b="1" dirty="0"/>
              <a:t> </a:t>
            </a:r>
            <a:r>
              <a:rPr lang="en-US" b="1" dirty="0" err="1"/>
              <a:t>poskytování</a:t>
            </a:r>
            <a:r>
              <a:rPr lang="en-US" b="1" dirty="0"/>
              <a:t> </a:t>
            </a:r>
            <a:r>
              <a:rPr lang="en-US" b="1" dirty="0" err="1"/>
              <a:t>některých</a:t>
            </a:r>
            <a:r>
              <a:rPr lang="en-US" b="1" dirty="0"/>
              <a:t> </a:t>
            </a:r>
            <a:r>
              <a:rPr lang="en-US" b="1" dirty="0" err="1"/>
              <a:t>zemědělských</a:t>
            </a:r>
            <a:r>
              <a:rPr lang="en-US" b="1" dirty="0"/>
              <a:t> </a:t>
            </a:r>
            <a:r>
              <a:rPr lang="en-US" b="1" dirty="0" err="1"/>
              <a:t>podpor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75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Cross</a:t>
            </a:r>
            <a:r>
              <a:rPr lang="cs-CZ" dirty="0" smtClean="0"/>
              <a:t> </a:t>
            </a:r>
            <a:r>
              <a:rPr lang="cs-CZ" dirty="0" err="1" smtClean="0"/>
              <a:t>compliance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/>
              <a:t>Statutory Management </a:t>
            </a:r>
            <a:r>
              <a:rPr lang="en-US" i="1" dirty="0" smtClean="0"/>
              <a:t>Requirements</a:t>
            </a:r>
            <a:r>
              <a:rPr lang="cs-CZ" i="1" dirty="0"/>
              <a:t> </a:t>
            </a:r>
            <a:r>
              <a:rPr lang="cs-CZ" i="1" dirty="0" smtClean="0"/>
              <a:t>(SMR)</a:t>
            </a:r>
          </a:p>
          <a:p>
            <a:r>
              <a:rPr lang="cs-CZ" dirty="0" smtClean="0"/>
              <a:t>15 směrnic a nařízení EU</a:t>
            </a:r>
          </a:p>
          <a:p>
            <a:pPr lvl="1"/>
            <a:r>
              <a:rPr lang="cs-CZ" dirty="0" smtClean="0"/>
              <a:t>109 kontrolovaných požadavků</a:t>
            </a:r>
          </a:p>
          <a:p>
            <a:r>
              <a:rPr lang="en-US" i="1" dirty="0"/>
              <a:t>Good Agricultural and Environmental </a:t>
            </a:r>
            <a:r>
              <a:rPr lang="en-US" i="1" dirty="0" smtClean="0"/>
              <a:t>Conditions</a:t>
            </a:r>
            <a:r>
              <a:rPr lang="cs-CZ" i="1" dirty="0" smtClean="0"/>
              <a:t> (GAEC)</a:t>
            </a:r>
          </a:p>
          <a:p>
            <a:r>
              <a:rPr lang="cs-CZ" dirty="0" smtClean="0">
                <a:hlinkClick r:id="rId2"/>
              </a:rPr>
              <a:t>Nařízení </a:t>
            </a:r>
            <a:r>
              <a:rPr lang="cs-CZ" dirty="0">
                <a:hlinkClick r:id="rId2"/>
              </a:rPr>
              <a:t>vlády č. 479/2009</a:t>
            </a:r>
            <a:endParaRPr lang="cs-CZ" dirty="0"/>
          </a:p>
          <a:p>
            <a:pPr lvl="1"/>
            <a:r>
              <a:rPr lang="cs-CZ" dirty="0"/>
              <a:t>12 požadavků</a:t>
            </a:r>
            <a:endParaRPr lang="en-GB" dirty="0"/>
          </a:p>
          <a:p>
            <a:pPr lvl="1"/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Povinné požadavky na hospodaření (</a:t>
            </a:r>
            <a:r>
              <a:rPr lang="en-US" dirty="0" smtClean="0"/>
              <a:t>PPH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13 směrnic a nařízení EU</a:t>
            </a:r>
          </a:p>
          <a:p>
            <a:r>
              <a:rPr lang="cs-CZ" dirty="0" smtClean="0"/>
              <a:t>Standardy dobrého zemědělského a environmentálního stavu (DZES)</a:t>
            </a:r>
          </a:p>
          <a:p>
            <a:pPr lvl="1"/>
            <a:r>
              <a:rPr lang="cs-CZ" dirty="0" smtClean="0"/>
              <a:t>7 požadavků</a:t>
            </a:r>
            <a:endParaRPr lang="en-GB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 smtClean="0"/>
              <a:t>2014</a:t>
            </a:r>
            <a:endParaRPr lang="en-GB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Od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636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Povinné požadavky na hospodaření (2016)</a:t>
            </a:r>
            <a:endParaRPr lang="en-GB" sz="32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620000" cy="551723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b="1" dirty="0" err="1"/>
              <a:t>Ochrana</a:t>
            </a:r>
            <a:r>
              <a:rPr lang="en-US" b="1" dirty="0"/>
              <a:t> </a:t>
            </a:r>
            <a:r>
              <a:rPr lang="en-US" b="1" dirty="0" err="1"/>
              <a:t>vod</a:t>
            </a:r>
            <a:r>
              <a:rPr lang="en-US" b="1" dirty="0"/>
              <a:t> </a:t>
            </a:r>
            <a:r>
              <a:rPr lang="en-US" b="1" dirty="0" err="1"/>
              <a:t>před</a:t>
            </a:r>
            <a:r>
              <a:rPr lang="en-US" b="1" dirty="0"/>
              <a:t> </a:t>
            </a:r>
            <a:r>
              <a:rPr lang="en-US" b="1" dirty="0" err="1"/>
              <a:t>znečištěním</a:t>
            </a:r>
            <a:r>
              <a:rPr lang="en-US" b="1" dirty="0"/>
              <a:t> </a:t>
            </a:r>
            <a:r>
              <a:rPr lang="en-US" b="1" dirty="0" err="1"/>
              <a:t>dusičnany</a:t>
            </a:r>
            <a:r>
              <a:rPr lang="en-US" b="1" dirty="0"/>
              <a:t> </a:t>
            </a:r>
            <a:r>
              <a:rPr lang="en-US" b="1" dirty="0" err="1"/>
              <a:t>ze</a:t>
            </a:r>
            <a:r>
              <a:rPr lang="en-US" b="1" dirty="0"/>
              <a:t> </a:t>
            </a:r>
            <a:r>
              <a:rPr lang="en-US" b="1" dirty="0" err="1"/>
              <a:t>zemědělských</a:t>
            </a:r>
            <a:r>
              <a:rPr lang="en-US" b="1" dirty="0"/>
              <a:t> </a:t>
            </a:r>
            <a:r>
              <a:rPr lang="en-US" b="1" dirty="0" err="1"/>
              <a:t>zdrojů</a:t>
            </a:r>
            <a:r>
              <a:rPr lang="en-US" dirty="0"/>
              <a:t> (PPH 1), </a:t>
            </a:r>
            <a:r>
              <a:rPr lang="en-US" dirty="0" err="1"/>
              <a:t>kontroluje</a:t>
            </a:r>
            <a:r>
              <a:rPr lang="en-US" dirty="0"/>
              <a:t>: </a:t>
            </a:r>
            <a:r>
              <a:rPr lang="en-US" u="sng" dirty="0" err="1">
                <a:hlinkClick r:id="rId2"/>
              </a:rPr>
              <a:t>Ústřední</a:t>
            </a:r>
            <a:r>
              <a:rPr lang="en-US" u="sng" dirty="0">
                <a:hlinkClick r:id="rId2"/>
              </a:rPr>
              <a:t> </a:t>
            </a:r>
            <a:r>
              <a:rPr lang="en-US" u="sng" dirty="0" err="1">
                <a:hlinkClick r:id="rId2"/>
              </a:rPr>
              <a:t>kontrolní</a:t>
            </a:r>
            <a:r>
              <a:rPr lang="en-US" u="sng" dirty="0">
                <a:hlinkClick r:id="rId2"/>
              </a:rPr>
              <a:t> a </a:t>
            </a:r>
            <a:r>
              <a:rPr lang="en-US" u="sng" dirty="0" err="1">
                <a:hlinkClick r:id="rId2"/>
              </a:rPr>
              <a:t>zkušební</a:t>
            </a:r>
            <a:r>
              <a:rPr lang="en-US" u="sng" dirty="0">
                <a:hlinkClick r:id="rId2"/>
              </a:rPr>
              <a:t> </a:t>
            </a:r>
            <a:r>
              <a:rPr lang="en-US" u="sng" dirty="0" err="1">
                <a:hlinkClick r:id="rId2"/>
              </a:rPr>
              <a:t>ústav</a:t>
            </a:r>
            <a:r>
              <a:rPr lang="en-US" u="sng" dirty="0">
                <a:hlinkClick r:id="rId2"/>
              </a:rPr>
              <a:t> </a:t>
            </a:r>
            <a:r>
              <a:rPr lang="en-US" u="sng" dirty="0" err="1">
                <a:hlinkClick r:id="rId2"/>
              </a:rPr>
              <a:t>zemědělský</a:t>
            </a:r>
            <a:r>
              <a:rPr lang="en-US" dirty="0"/>
              <a:t> (ÚKZÚZ)</a:t>
            </a:r>
          </a:p>
          <a:p>
            <a:pPr algn="just"/>
            <a:r>
              <a:rPr lang="en-US" b="1" dirty="0" err="1"/>
              <a:t>Ochrana</a:t>
            </a:r>
            <a:r>
              <a:rPr lang="en-US" b="1" dirty="0"/>
              <a:t> </a:t>
            </a:r>
            <a:r>
              <a:rPr lang="en-US" b="1" dirty="0" err="1"/>
              <a:t>volně</a:t>
            </a:r>
            <a:r>
              <a:rPr lang="en-US" b="1" dirty="0"/>
              <a:t> </a:t>
            </a:r>
            <a:r>
              <a:rPr lang="en-US" b="1" dirty="0" err="1"/>
              <a:t>žijících</a:t>
            </a:r>
            <a:r>
              <a:rPr lang="en-US" b="1" dirty="0"/>
              <a:t> </a:t>
            </a:r>
            <a:r>
              <a:rPr lang="en-US" b="1" dirty="0" err="1"/>
              <a:t>ptáků</a:t>
            </a:r>
            <a:r>
              <a:rPr lang="en-US" dirty="0"/>
              <a:t> (PPH 2), </a:t>
            </a:r>
            <a:r>
              <a:rPr lang="en-US" dirty="0" err="1"/>
              <a:t>kontroluje</a:t>
            </a:r>
            <a:r>
              <a:rPr lang="en-US" dirty="0"/>
              <a:t>: </a:t>
            </a:r>
            <a:r>
              <a:rPr lang="en-US" dirty="0" err="1"/>
              <a:t>Česká</a:t>
            </a:r>
            <a:r>
              <a:rPr lang="en-US" dirty="0"/>
              <a:t> </a:t>
            </a:r>
            <a:r>
              <a:rPr lang="en-US" dirty="0" err="1"/>
              <a:t>inspekce</a:t>
            </a:r>
            <a:r>
              <a:rPr lang="en-US" dirty="0"/>
              <a:t> </a:t>
            </a:r>
            <a:r>
              <a:rPr lang="en-US" dirty="0" err="1"/>
              <a:t>životního</a:t>
            </a:r>
            <a:r>
              <a:rPr lang="en-US" dirty="0"/>
              <a:t> </a:t>
            </a:r>
            <a:r>
              <a:rPr lang="en-US" dirty="0" err="1"/>
              <a:t>prostředí</a:t>
            </a:r>
            <a:r>
              <a:rPr lang="en-US" dirty="0"/>
              <a:t> (ČIŽP) </a:t>
            </a:r>
            <a:r>
              <a:rPr lang="en-US" u="sng" dirty="0">
                <a:hlinkClick r:id="rId3"/>
              </a:rPr>
              <a:t>www.cizp.cz</a:t>
            </a:r>
            <a:endParaRPr lang="en-US" dirty="0"/>
          </a:p>
          <a:p>
            <a:pPr algn="just"/>
            <a:r>
              <a:rPr lang="en-US" b="1" dirty="0" err="1"/>
              <a:t>Ochrana</a:t>
            </a:r>
            <a:r>
              <a:rPr lang="en-US" b="1" dirty="0"/>
              <a:t> </a:t>
            </a:r>
            <a:r>
              <a:rPr lang="en-US" b="1" dirty="0" err="1"/>
              <a:t>přírodních</a:t>
            </a:r>
            <a:r>
              <a:rPr lang="en-US" b="1" dirty="0"/>
              <a:t> </a:t>
            </a:r>
            <a:r>
              <a:rPr lang="en-US" b="1" dirty="0" err="1"/>
              <a:t>stanovišť</a:t>
            </a:r>
            <a:r>
              <a:rPr lang="en-US" b="1" dirty="0"/>
              <a:t>, </a:t>
            </a:r>
            <a:r>
              <a:rPr lang="en-US" b="1" dirty="0" err="1"/>
              <a:t>volně</a:t>
            </a:r>
            <a:r>
              <a:rPr lang="en-US" b="1" dirty="0"/>
              <a:t> </a:t>
            </a:r>
            <a:r>
              <a:rPr lang="en-US" b="1" dirty="0" err="1"/>
              <a:t>žijících</a:t>
            </a:r>
            <a:r>
              <a:rPr lang="en-US" b="1" dirty="0"/>
              <a:t> </a:t>
            </a:r>
            <a:r>
              <a:rPr lang="en-US" b="1" dirty="0" err="1"/>
              <a:t>živočichů</a:t>
            </a:r>
            <a:r>
              <a:rPr lang="en-US" b="1" dirty="0"/>
              <a:t> a </a:t>
            </a:r>
            <a:r>
              <a:rPr lang="en-US" b="1" dirty="0" err="1"/>
              <a:t>planě</a:t>
            </a:r>
            <a:r>
              <a:rPr lang="en-US" b="1" dirty="0"/>
              <a:t> </a:t>
            </a:r>
            <a:r>
              <a:rPr lang="en-US" b="1" dirty="0" err="1"/>
              <a:t>rostoucích</a:t>
            </a:r>
            <a:r>
              <a:rPr lang="en-US" b="1" dirty="0"/>
              <a:t> </a:t>
            </a:r>
            <a:r>
              <a:rPr lang="en-US" b="1" dirty="0" err="1"/>
              <a:t>rostlin</a:t>
            </a:r>
            <a:r>
              <a:rPr lang="en-US" dirty="0"/>
              <a:t> (PPH 3), </a:t>
            </a:r>
            <a:r>
              <a:rPr lang="en-US" dirty="0" err="1"/>
              <a:t>kontroluje</a:t>
            </a:r>
            <a:r>
              <a:rPr lang="en-US" dirty="0"/>
              <a:t>: </a:t>
            </a:r>
            <a:r>
              <a:rPr lang="en-US" dirty="0" err="1"/>
              <a:t>Česká</a:t>
            </a:r>
            <a:r>
              <a:rPr lang="en-US" dirty="0"/>
              <a:t> </a:t>
            </a:r>
            <a:r>
              <a:rPr lang="en-US" dirty="0" err="1"/>
              <a:t>inspekce</a:t>
            </a:r>
            <a:r>
              <a:rPr lang="en-US" dirty="0"/>
              <a:t> </a:t>
            </a:r>
            <a:r>
              <a:rPr lang="en-US" dirty="0" err="1"/>
              <a:t>životního</a:t>
            </a:r>
            <a:r>
              <a:rPr lang="en-US" dirty="0"/>
              <a:t> </a:t>
            </a:r>
            <a:r>
              <a:rPr lang="en-US" dirty="0" err="1"/>
              <a:t>prostředí</a:t>
            </a:r>
            <a:r>
              <a:rPr lang="en-US" dirty="0"/>
              <a:t> (ČIŽP) </a:t>
            </a:r>
            <a:r>
              <a:rPr lang="en-US" u="sng" dirty="0">
                <a:hlinkClick r:id="rId3"/>
              </a:rPr>
              <a:t>www.cizp.cz</a:t>
            </a:r>
            <a:endParaRPr lang="en-US" dirty="0"/>
          </a:p>
          <a:p>
            <a:pPr algn="just"/>
            <a:r>
              <a:rPr lang="en-US" b="1" dirty="0" err="1"/>
              <a:t>Zásady</a:t>
            </a:r>
            <a:r>
              <a:rPr lang="en-US" b="1" dirty="0"/>
              <a:t> a </a:t>
            </a:r>
            <a:r>
              <a:rPr lang="en-US" b="1" dirty="0" err="1"/>
              <a:t>požadavky</a:t>
            </a:r>
            <a:r>
              <a:rPr lang="en-US" b="1" dirty="0"/>
              <a:t> </a:t>
            </a:r>
            <a:r>
              <a:rPr lang="en-US" b="1" dirty="0" err="1"/>
              <a:t>potravinového</a:t>
            </a:r>
            <a:r>
              <a:rPr lang="en-US" b="1" dirty="0"/>
              <a:t> </a:t>
            </a:r>
            <a:r>
              <a:rPr lang="en-US" b="1" dirty="0" err="1"/>
              <a:t>práva</a:t>
            </a:r>
            <a:r>
              <a:rPr lang="en-US" dirty="0"/>
              <a:t> (PPH 4), </a:t>
            </a:r>
            <a:r>
              <a:rPr lang="en-US" dirty="0" err="1"/>
              <a:t>kontrolují</a:t>
            </a:r>
            <a:r>
              <a:rPr lang="en-US" dirty="0"/>
              <a:t>: </a:t>
            </a:r>
            <a:r>
              <a:rPr lang="en-US" u="sng" dirty="0" err="1">
                <a:hlinkClick r:id="rId4"/>
              </a:rPr>
              <a:t>Státní</a:t>
            </a:r>
            <a:r>
              <a:rPr lang="en-US" u="sng" dirty="0">
                <a:hlinkClick r:id="rId4"/>
              </a:rPr>
              <a:t> </a:t>
            </a:r>
            <a:r>
              <a:rPr lang="en-US" u="sng" dirty="0" err="1">
                <a:hlinkClick r:id="rId4"/>
              </a:rPr>
              <a:t>zemědělská</a:t>
            </a:r>
            <a:r>
              <a:rPr lang="en-US" u="sng" dirty="0">
                <a:hlinkClick r:id="rId4"/>
              </a:rPr>
              <a:t> a </a:t>
            </a:r>
            <a:r>
              <a:rPr lang="en-US" u="sng" dirty="0" err="1">
                <a:hlinkClick r:id="rId4"/>
              </a:rPr>
              <a:t>potravinářská</a:t>
            </a:r>
            <a:r>
              <a:rPr lang="en-US" u="sng" dirty="0">
                <a:hlinkClick r:id="rId4"/>
              </a:rPr>
              <a:t> </a:t>
            </a:r>
            <a:r>
              <a:rPr lang="en-US" u="sng" dirty="0" err="1">
                <a:hlinkClick r:id="rId4"/>
              </a:rPr>
              <a:t>inspekce</a:t>
            </a:r>
            <a:r>
              <a:rPr lang="en-US" dirty="0"/>
              <a:t> (SZPI), </a:t>
            </a:r>
            <a:r>
              <a:rPr lang="en-US" u="sng" dirty="0" err="1">
                <a:hlinkClick r:id="rId2"/>
              </a:rPr>
              <a:t>Ústřední</a:t>
            </a:r>
            <a:r>
              <a:rPr lang="en-US" u="sng" dirty="0">
                <a:hlinkClick r:id="rId2"/>
              </a:rPr>
              <a:t> </a:t>
            </a:r>
            <a:r>
              <a:rPr lang="en-US" u="sng" dirty="0" err="1">
                <a:hlinkClick r:id="rId2"/>
              </a:rPr>
              <a:t>kontrolní</a:t>
            </a:r>
            <a:r>
              <a:rPr lang="en-US" u="sng" dirty="0">
                <a:hlinkClick r:id="rId2"/>
              </a:rPr>
              <a:t> a </a:t>
            </a:r>
            <a:r>
              <a:rPr lang="en-US" u="sng" dirty="0" err="1">
                <a:hlinkClick r:id="rId2"/>
              </a:rPr>
              <a:t>zkušební</a:t>
            </a:r>
            <a:r>
              <a:rPr lang="en-US" u="sng" dirty="0">
                <a:hlinkClick r:id="rId2"/>
              </a:rPr>
              <a:t> </a:t>
            </a:r>
            <a:r>
              <a:rPr lang="en-US" u="sng" dirty="0" err="1">
                <a:hlinkClick r:id="rId2"/>
              </a:rPr>
              <a:t>ústav</a:t>
            </a:r>
            <a:r>
              <a:rPr lang="en-US" u="sng" dirty="0">
                <a:hlinkClick r:id="rId2"/>
              </a:rPr>
              <a:t> </a:t>
            </a:r>
            <a:r>
              <a:rPr lang="en-US" u="sng" dirty="0" err="1">
                <a:hlinkClick r:id="rId2"/>
              </a:rPr>
              <a:t>zemědělský</a:t>
            </a:r>
            <a:r>
              <a:rPr lang="en-US" dirty="0"/>
              <a:t> (ÚKZÚZ), </a:t>
            </a:r>
            <a:r>
              <a:rPr lang="en-US" u="sng" dirty="0" err="1">
                <a:hlinkClick r:id="rId5"/>
              </a:rPr>
              <a:t>Státní</a:t>
            </a:r>
            <a:r>
              <a:rPr lang="en-US" u="sng" dirty="0">
                <a:hlinkClick r:id="rId5"/>
              </a:rPr>
              <a:t> </a:t>
            </a:r>
            <a:r>
              <a:rPr lang="en-US" u="sng" dirty="0" err="1">
                <a:hlinkClick r:id="rId5"/>
              </a:rPr>
              <a:t>veterinární</a:t>
            </a:r>
            <a:r>
              <a:rPr lang="en-US" u="sng" dirty="0">
                <a:hlinkClick r:id="rId5"/>
              </a:rPr>
              <a:t> </a:t>
            </a:r>
            <a:r>
              <a:rPr lang="en-US" u="sng" dirty="0" err="1">
                <a:hlinkClick r:id="rId5"/>
              </a:rPr>
              <a:t>správa</a:t>
            </a:r>
            <a:r>
              <a:rPr lang="en-US" dirty="0"/>
              <a:t> (SVS)</a:t>
            </a:r>
          </a:p>
          <a:p>
            <a:pPr algn="just"/>
            <a:r>
              <a:rPr lang="en-US" b="1" dirty="0" err="1"/>
              <a:t>Zákaz</a:t>
            </a:r>
            <a:r>
              <a:rPr lang="en-US" b="1" dirty="0"/>
              <a:t> </a:t>
            </a:r>
            <a:r>
              <a:rPr lang="en-US" b="1" dirty="0" err="1"/>
              <a:t>používání</a:t>
            </a:r>
            <a:r>
              <a:rPr lang="en-US" b="1" dirty="0"/>
              <a:t> </a:t>
            </a:r>
            <a:r>
              <a:rPr lang="en-US" b="1" dirty="0" err="1"/>
              <a:t>některých</a:t>
            </a:r>
            <a:r>
              <a:rPr lang="en-US" b="1" dirty="0"/>
              <a:t> </a:t>
            </a:r>
            <a:r>
              <a:rPr lang="en-US" b="1" dirty="0" err="1"/>
              <a:t>látek</a:t>
            </a:r>
            <a:r>
              <a:rPr lang="en-US" b="1" dirty="0"/>
              <a:t> s </a:t>
            </a:r>
            <a:r>
              <a:rPr lang="en-US" b="1" dirty="0" err="1"/>
              <a:t>hormonálním</a:t>
            </a:r>
            <a:r>
              <a:rPr lang="en-US" b="1" dirty="0"/>
              <a:t> </a:t>
            </a:r>
            <a:r>
              <a:rPr lang="en-US" b="1" dirty="0" err="1"/>
              <a:t>nebo</a:t>
            </a:r>
            <a:r>
              <a:rPr lang="en-US" b="1" dirty="0"/>
              <a:t> </a:t>
            </a:r>
            <a:r>
              <a:rPr lang="en-US" b="1" dirty="0" err="1"/>
              <a:t>tyreostatickým</a:t>
            </a:r>
            <a:r>
              <a:rPr lang="en-US" b="1" dirty="0"/>
              <a:t> </a:t>
            </a:r>
            <a:r>
              <a:rPr lang="en-US" b="1" dirty="0" err="1"/>
              <a:t>účinkem</a:t>
            </a:r>
            <a:r>
              <a:rPr lang="en-US" b="1" dirty="0"/>
              <a:t> a beta-</a:t>
            </a:r>
            <a:r>
              <a:rPr lang="en-US" b="1" dirty="0" err="1"/>
              <a:t>sympatomimetik</a:t>
            </a:r>
            <a:r>
              <a:rPr lang="en-US" b="1" dirty="0"/>
              <a:t> v </a:t>
            </a:r>
            <a:r>
              <a:rPr lang="en-US" b="1" dirty="0" err="1"/>
              <a:t>chovech</a:t>
            </a:r>
            <a:r>
              <a:rPr lang="en-US" b="1" dirty="0"/>
              <a:t> </a:t>
            </a:r>
            <a:r>
              <a:rPr lang="en-US" b="1" dirty="0" err="1"/>
              <a:t>zvířat</a:t>
            </a:r>
            <a:r>
              <a:rPr lang="en-US" dirty="0"/>
              <a:t>(PPH 5), </a:t>
            </a:r>
            <a:r>
              <a:rPr lang="en-US" dirty="0" err="1"/>
              <a:t>kontroluje</a:t>
            </a:r>
            <a:r>
              <a:rPr lang="en-US" dirty="0"/>
              <a:t>: </a:t>
            </a:r>
            <a:r>
              <a:rPr lang="en-US" u="sng" dirty="0" err="1">
                <a:hlinkClick r:id="rId5"/>
              </a:rPr>
              <a:t>Státní</a:t>
            </a:r>
            <a:r>
              <a:rPr lang="en-US" u="sng" dirty="0">
                <a:hlinkClick r:id="rId5"/>
              </a:rPr>
              <a:t> </a:t>
            </a:r>
            <a:r>
              <a:rPr lang="en-US" u="sng" dirty="0" err="1">
                <a:hlinkClick r:id="rId5"/>
              </a:rPr>
              <a:t>veterinární</a:t>
            </a:r>
            <a:r>
              <a:rPr lang="en-US" u="sng" dirty="0">
                <a:hlinkClick r:id="rId5"/>
              </a:rPr>
              <a:t> </a:t>
            </a:r>
            <a:r>
              <a:rPr lang="en-US" u="sng" dirty="0" err="1">
                <a:hlinkClick r:id="rId5"/>
              </a:rPr>
              <a:t>správa</a:t>
            </a:r>
            <a:r>
              <a:rPr lang="en-US" dirty="0"/>
              <a:t> (SVS)</a:t>
            </a:r>
          </a:p>
          <a:p>
            <a:pPr algn="just"/>
            <a:r>
              <a:rPr lang="en-US" b="1" dirty="0" err="1"/>
              <a:t>Označování</a:t>
            </a:r>
            <a:r>
              <a:rPr lang="en-US" b="1" dirty="0"/>
              <a:t> </a:t>
            </a:r>
            <a:r>
              <a:rPr lang="en-US" b="1" dirty="0" err="1"/>
              <a:t>hospodářských</a:t>
            </a:r>
            <a:r>
              <a:rPr lang="en-US" b="1" dirty="0"/>
              <a:t> </a:t>
            </a:r>
            <a:r>
              <a:rPr lang="en-US" b="1" dirty="0" err="1"/>
              <a:t>zvířat</a:t>
            </a:r>
            <a:r>
              <a:rPr lang="en-US" b="1" dirty="0"/>
              <a:t> – </a:t>
            </a:r>
            <a:r>
              <a:rPr lang="en-US" b="1" dirty="0" err="1"/>
              <a:t>prasata</a:t>
            </a:r>
            <a:r>
              <a:rPr lang="en-US" b="1" dirty="0"/>
              <a:t>, </a:t>
            </a:r>
            <a:r>
              <a:rPr lang="en-US" b="1" dirty="0" err="1"/>
              <a:t>skot</a:t>
            </a:r>
            <a:r>
              <a:rPr lang="en-US" b="1" dirty="0"/>
              <a:t>, </a:t>
            </a:r>
            <a:r>
              <a:rPr lang="en-US" b="1" dirty="0" err="1"/>
              <a:t>ovce</a:t>
            </a:r>
            <a:r>
              <a:rPr lang="en-US" b="1" dirty="0"/>
              <a:t> a </a:t>
            </a:r>
            <a:r>
              <a:rPr lang="en-US" b="1" dirty="0" err="1"/>
              <a:t>kozy</a:t>
            </a:r>
            <a:r>
              <a:rPr lang="en-US" dirty="0"/>
              <a:t>(PPH 6, 7 a 8), </a:t>
            </a:r>
            <a:r>
              <a:rPr lang="en-US" dirty="0" err="1"/>
              <a:t>kontroluje</a:t>
            </a:r>
            <a:r>
              <a:rPr lang="en-US" dirty="0"/>
              <a:t>: </a:t>
            </a:r>
            <a:r>
              <a:rPr lang="en-US" u="sng" dirty="0" err="1">
                <a:hlinkClick r:id="rId6"/>
              </a:rPr>
              <a:t>Česká</a:t>
            </a:r>
            <a:r>
              <a:rPr lang="en-US" u="sng" dirty="0">
                <a:hlinkClick r:id="rId6"/>
              </a:rPr>
              <a:t> </a:t>
            </a:r>
            <a:r>
              <a:rPr lang="en-US" u="sng" dirty="0" err="1">
                <a:hlinkClick r:id="rId6"/>
              </a:rPr>
              <a:t>plemenářská</a:t>
            </a:r>
            <a:r>
              <a:rPr lang="en-US" u="sng" dirty="0">
                <a:hlinkClick r:id="rId6"/>
              </a:rPr>
              <a:t> </a:t>
            </a:r>
            <a:r>
              <a:rPr lang="en-US" u="sng" dirty="0" err="1">
                <a:hlinkClick r:id="rId6"/>
              </a:rPr>
              <a:t>inspekce</a:t>
            </a:r>
            <a:r>
              <a:rPr lang="en-US" dirty="0"/>
              <a:t> (ČPI)</a:t>
            </a:r>
          </a:p>
          <a:p>
            <a:pPr algn="just"/>
            <a:r>
              <a:rPr lang="en-US" b="1" dirty="0" err="1"/>
              <a:t>Pravidla</a:t>
            </a:r>
            <a:r>
              <a:rPr lang="en-US" b="1" dirty="0"/>
              <a:t> pro </a:t>
            </a:r>
            <a:r>
              <a:rPr lang="en-US" b="1" dirty="0" err="1"/>
              <a:t>prevenci</a:t>
            </a:r>
            <a:r>
              <a:rPr lang="en-US" b="1" dirty="0"/>
              <a:t>, </a:t>
            </a:r>
            <a:r>
              <a:rPr lang="en-US" b="1" dirty="0" err="1"/>
              <a:t>tlumení</a:t>
            </a:r>
            <a:r>
              <a:rPr lang="en-US" b="1" dirty="0"/>
              <a:t> a </a:t>
            </a:r>
            <a:r>
              <a:rPr lang="en-US" b="1" dirty="0" err="1"/>
              <a:t>eradikaci</a:t>
            </a:r>
            <a:r>
              <a:rPr lang="en-US" b="1" dirty="0"/>
              <a:t> </a:t>
            </a:r>
            <a:r>
              <a:rPr lang="en-US" b="1" dirty="0" err="1"/>
              <a:t>některých</a:t>
            </a:r>
            <a:r>
              <a:rPr lang="en-US" b="1" dirty="0"/>
              <a:t> </a:t>
            </a:r>
            <a:r>
              <a:rPr lang="en-US" b="1" dirty="0" err="1"/>
              <a:t>přenosných</a:t>
            </a:r>
            <a:r>
              <a:rPr lang="en-US" b="1" dirty="0"/>
              <a:t> </a:t>
            </a:r>
            <a:r>
              <a:rPr lang="en-US" b="1" dirty="0" err="1"/>
              <a:t>spongiformních</a:t>
            </a:r>
            <a:r>
              <a:rPr lang="en-US" b="1" dirty="0"/>
              <a:t> </a:t>
            </a:r>
            <a:r>
              <a:rPr lang="en-US" b="1" dirty="0" err="1"/>
              <a:t>encefalopatií</a:t>
            </a:r>
            <a:r>
              <a:rPr lang="en-US" b="1" dirty="0"/>
              <a:t> (TSE)</a:t>
            </a:r>
            <a:r>
              <a:rPr lang="en-US" dirty="0"/>
              <a:t> (PPH 9), </a:t>
            </a:r>
            <a:r>
              <a:rPr lang="en-US" dirty="0" err="1"/>
              <a:t>kontrolují</a:t>
            </a:r>
            <a:r>
              <a:rPr lang="en-US" dirty="0"/>
              <a:t>: </a:t>
            </a:r>
            <a:r>
              <a:rPr lang="en-US" u="sng" dirty="0" err="1">
                <a:hlinkClick r:id="rId2"/>
              </a:rPr>
              <a:t>Ústřední</a:t>
            </a:r>
            <a:r>
              <a:rPr lang="en-US" u="sng" dirty="0">
                <a:hlinkClick r:id="rId2"/>
              </a:rPr>
              <a:t> </a:t>
            </a:r>
            <a:r>
              <a:rPr lang="en-US" u="sng" dirty="0" err="1">
                <a:hlinkClick r:id="rId2"/>
              </a:rPr>
              <a:t>kontrolní</a:t>
            </a:r>
            <a:r>
              <a:rPr lang="en-US" u="sng" dirty="0">
                <a:hlinkClick r:id="rId2"/>
              </a:rPr>
              <a:t> a </a:t>
            </a:r>
            <a:r>
              <a:rPr lang="en-US" u="sng" dirty="0" err="1">
                <a:hlinkClick r:id="rId2"/>
              </a:rPr>
              <a:t>zkušební</a:t>
            </a:r>
            <a:r>
              <a:rPr lang="en-US" u="sng" dirty="0">
                <a:hlinkClick r:id="rId2"/>
              </a:rPr>
              <a:t> </a:t>
            </a:r>
            <a:r>
              <a:rPr lang="en-US" u="sng" dirty="0" err="1">
                <a:hlinkClick r:id="rId2"/>
              </a:rPr>
              <a:t>ústav</a:t>
            </a:r>
            <a:r>
              <a:rPr lang="en-US" u="sng" dirty="0">
                <a:hlinkClick r:id="rId2"/>
              </a:rPr>
              <a:t> </a:t>
            </a:r>
            <a:r>
              <a:rPr lang="en-US" u="sng" dirty="0" err="1">
                <a:hlinkClick r:id="rId2"/>
              </a:rPr>
              <a:t>zemědělský</a:t>
            </a:r>
            <a:r>
              <a:rPr lang="en-US" dirty="0"/>
              <a:t> (ÚKZÚZ), </a:t>
            </a:r>
            <a:r>
              <a:rPr lang="en-US" u="sng" dirty="0" err="1">
                <a:hlinkClick r:id="rId5"/>
              </a:rPr>
              <a:t>Státní</a:t>
            </a:r>
            <a:r>
              <a:rPr lang="en-US" u="sng" dirty="0">
                <a:hlinkClick r:id="rId5"/>
              </a:rPr>
              <a:t> </a:t>
            </a:r>
            <a:r>
              <a:rPr lang="en-US" u="sng" dirty="0" err="1">
                <a:hlinkClick r:id="rId5"/>
              </a:rPr>
              <a:t>veterinární</a:t>
            </a:r>
            <a:r>
              <a:rPr lang="en-US" u="sng" dirty="0">
                <a:hlinkClick r:id="rId5"/>
              </a:rPr>
              <a:t> </a:t>
            </a:r>
            <a:r>
              <a:rPr lang="en-US" u="sng" dirty="0" err="1">
                <a:hlinkClick r:id="rId5"/>
              </a:rPr>
              <a:t>správa</a:t>
            </a:r>
            <a:r>
              <a:rPr lang="en-US" dirty="0"/>
              <a:t> (SVS)</a:t>
            </a:r>
          </a:p>
          <a:p>
            <a:pPr algn="just"/>
            <a:r>
              <a:rPr lang="en-US" b="1" dirty="0" err="1"/>
              <a:t>Uvádění</a:t>
            </a:r>
            <a:r>
              <a:rPr lang="en-US" b="1" dirty="0"/>
              <a:t> </a:t>
            </a:r>
            <a:r>
              <a:rPr lang="en-US" b="1" dirty="0" err="1"/>
              <a:t>přípravků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ochranu</a:t>
            </a:r>
            <a:r>
              <a:rPr lang="en-US" b="1" dirty="0"/>
              <a:t> </a:t>
            </a:r>
            <a:r>
              <a:rPr lang="en-US" b="1" dirty="0" err="1"/>
              <a:t>rostlin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trh</a:t>
            </a:r>
            <a:r>
              <a:rPr lang="en-US" dirty="0"/>
              <a:t> (PPH 10), </a:t>
            </a:r>
            <a:r>
              <a:rPr lang="en-US" dirty="0" err="1"/>
              <a:t>kontroluje:</a:t>
            </a:r>
            <a:r>
              <a:rPr lang="en-US" u="sng" dirty="0" err="1">
                <a:hlinkClick r:id="rId2"/>
              </a:rPr>
              <a:t>Ústřední</a:t>
            </a:r>
            <a:r>
              <a:rPr lang="en-US" u="sng" dirty="0">
                <a:hlinkClick r:id="rId2"/>
              </a:rPr>
              <a:t> </a:t>
            </a:r>
            <a:r>
              <a:rPr lang="en-US" u="sng" dirty="0" err="1">
                <a:hlinkClick r:id="rId2"/>
              </a:rPr>
              <a:t>kontrolní</a:t>
            </a:r>
            <a:r>
              <a:rPr lang="en-US" u="sng" dirty="0">
                <a:hlinkClick r:id="rId2"/>
              </a:rPr>
              <a:t> a </a:t>
            </a:r>
            <a:r>
              <a:rPr lang="en-US" u="sng" dirty="0" err="1">
                <a:hlinkClick r:id="rId2"/>
              </a:rPr>
              <a:t>zkušební</a:t>
            </a:r>
            <a:r>
              <a:rPr lang="en-US" u="sng" dirty="0">
                <a:hlinkClick r:id="rId2"/>
              </a:rPr>
              <a:t> </a:t>
            </a:r>
            <a:r>
              <a:rPr lang="en-US" u="sng" dirty="0" err="1">
                <a:hlinkClick r:id="rId2"/>
              </a:rPr>
              <a:t>ústav</a:t>
            </a:r>
            <a:r>
              <a:rPr lang="en-US" u="sng" dirty="0">
                <a:hlinkClick r:id="rId2"/>
              </a:rPr>
              <a:t> </a:t>
            </a:r>
            <a:r>
              <a:rPr lang="en-US" u="sng" dirty="0" err="1">
                <a:hlinkClick r:id="rId2"/>
              </a:rPr>
              <a:t>zemědělský</a:t>
            </a:r>
            <a:r>
              <a:rPr lang="en-US" dirty="0"/>
              <a:t> (ÚKZÚZ)</a:t>
            </a:r>
          </a:p>
          <a:p>
            <a:pPr algn="just"/>
            <a:r>
              <a:rPr lang="en-US" b="1" dirty="0" err="1"/>
              <a:t>Minimální</a:t>
            </a:r>
            <a:r>
              <a:rPr lang="en-US" b="1" dirty="0"/>
              <a:t> </a:t>
            </a:r>
            <a:r>
              <a:rPr lang="en-US" b="1" dirty="0" err="1"/>
              <a:t>požadavky</a:t>
            </a:r>
            <a:r>
              <a:rPr lang="en-US" b="1" dirty="0"/>
              <a:t> pro </a:t>
            </a:r>
            <a:r>
              <a:rPr lang="en-US" b="1" dirty="0" err="1"/>
              <a:t>ochranu</a:t>
            </a:r>
            <a:r>
              <a:rPr lang="en-US" b="1" dirty="0"/>
              <a:t> </a:t>
            </a:r>
            <a:r>
              <a:rPr lang="en-US" b="1" dirty="0" err="1"/>
              <a:t>telat</a:t>
            </a:r>
            <a:r>
              <a:rPr lang="en-US" dirty="0"/>
              <a:t> (PPH 11)</a:t>
            </a:r>
          </a:p>
          <a:p>
            <a:pPr algn="just"/>
            <a:r>
              <a:rPr lang="en-US" b="1" dirty="0" err="1"/>
              <a:t>Minimální</a:t>
            </a:r>
            <a:r>
              <a:rPr lang="en-US" b="1" dirty="0"/>
              <a:t> </a:t>
            </a:r>
            <a:r>
              <a:rPr lang="en-US" b="1" dirty="0" err="1"/>
              <a:t>požadavky</a:t>
            </a:r>
            <a:r>
              <a:rPr lang="en-US" b="1" dirty="0"/>
              <a:t> pro </a:t>
            </a:r>
            <a:r>
              <a:rPr lang="en-US" b="1" dirty="0" err="1"/>
              <a:t>ochranu</a:t>
            </a:r>
            <a:r>
              <a:rPr lang="en-US" b="1" dirty="0"/>
              <a:t> </a:t>
            </a:r>
            <a:r>
              <a:rPr lang="en-US" b="1" dirty="0" err="1"/>
              <a:t>prasat</a:t>
            </a:r>
            <a:r>
              <a:rPr lang="en-US" dirty="0"/>
              <a:t> (PPH 12)</a:t>
            </a:r>
          </a:p>
          <a:p>
            <a:pPr algn="just"/>
            <a:r>
              <a:rPr lang="en-US" b="1" dirty="0" err="1"/>
              <a:t>Požadavky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ochranu</a:t>
            </a:r>
            <a:r>
              <a:rPr lang="en-US" b="1" dirty="0"/>
              <a:t> </a:t>
            </a:r>
            <a:r>
              <a:rPr lang="en-US" b="1" dirty="0" err="1"/>
              <a:t>zvířat</a:t>
            </a:r>
            <a:r>
              <a:rPr lang="en-US" b="1" dirty="0"/>
              <a:t> </a:t>
            </a:r>
            <a:r>
              <a:rPr lang="en-US" b="1" dirty="0" err="1"/>
              <a:t>chovaných</a:t>
            </a:r>
            <a:r>
              <a:rPr lang="en-US" b="1" dirty="0"/>
              <a:t> pro </a:t>
            </a:r>
            <a:r>
              <a:rPr lang="en-US" b="1" dirty="0" err="1"/>
              <a:t>hospodářské</a:t>
            </a:r>
            <a:r>
              <a:rPr lang="en-US" b="1" dirty="0"/>
              <a:t> </a:t>
            </a:r>
            <a:r>
              <a:rPr lang="en-US" b="1" dirty="0" err="1"/>
              <a:t>účely</a:t>
            </a:r>
            <a:r>
              <a:rPr lang="en-US" dirty="0"/>
              <a:t>(PPH 13), </a:t>
            </a:r>
            <a:r>
              <a:rPr lang="en-US" dirty="0" err="1"/>
              <a:t>kontroluje</a:t>
            </a:r>
            <a:r>
              <a:rPr lang="en-US" dirty="0"/>
              <a:t>: </a:t>
            </a:r>
            <a:r>
              <a:rPr lang="en-US" u="sng" dirty="0" err="1">
                <a:hlinkClick r:id="rId5"/>
              </a:rPr>
              <a:t>Státní</a:t>
            </a:r>
            <a:r>
              <a:rPr lang="en-US" u="sng" dirty="0">
                <a:hlinkClick r:id="rId5"/>
              </a:rPr>
              <a:t> </a:t>
            </a:r>
            <a:r>
              <a:rPr lang="en-US" u="sng" dirty="0" err="1">
                <a:hlinkClick r:id="rId5"/>
              </a:rPr>
              <a:t>veterinární</a:t>
            </a:r>
            <a:r>
              <a:rPr lang="en-US" u="sng" dirty="0">
                <a:hlinkClick r:id="rId5"/>
              </a:rPr>
              <a:t> </a:t>
            </a:r>
            <a:r>
              <a:rPr lang="en-US" u="sng" dirty="0" err="1">
                <a:hlinkClick r:id="rId5"/>
              </a:rPr>
              <a:t>správa</a:t>
            </a:r>
            <a:r>
              <a:rPr lang="en-US" dirty="0"/>
              <a:t> (SVS)</a:t>
            </a:r>
          </a:p>
        </p:txBody>
      </p:sp>
    </p:spTree>
    <p:extLst>
      <p:ext uri="{BB962C8B-B14F-4D97-AF65-F5344CB8AC3E}">
        <p14:creationId xmlns:p14="http://schemas.microsoft.com/office/powerpoint/2010/main" val="242908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620000" cy="1156990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en-US" sz="3200" b="1" dirty="0" err="1">
                <a:solidFill>
                  <a:schemeClr val="accent1"/>
                </a:solidFill>
                <a:cs typeface="Arial" pitchFamily="34" charset="0"/>
              </a:rPr>
              <a:t>Přehled</a:t>
            </a:r>
            <a:r>
              <a:rPr lang="en-US" altLang="en-US" sz="3200" b="1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cs typeface="Arial" pitchFamily="34" charset="0"/>
              </a:rPr>
              <a:t>změn</a:t>
            </a:r>
            <a:r>
              <a:rPr lang="en-US" altLang="en-US" sz="3200" b="1" dirty="0">
                <a:solidFill>
                  <a:schemeClr val="accent1"/>
                </a:solidFill>
                <a:cs typeface="Arial" pitchFamily="34" charset="0"/>
              </a:rPr>
              <a:t> v </a:t>
            </a:r>
            <a:r>
              <a:rPr lang="en-US" altLang="en-US" sz="3200" b="1" dirty="0" err="1">
                <a:solidFill>
                  <a:schemeClr val="accent1"/>
                </a:solidFill>
                <a:cs typeface="Arial" pitchFamily="34" charset="0"/>
              </a:rPr>
              <a:t>označení</a:t>
            </a:r>
            <a:r>
              <a:rPr lang="en-US" altLang="en-US" sz="3200" b="1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cs typeface="Arial" pitchFamily="34" charset="0"/>
              </a:rPr>
              <a:t>povinných</a:t>
            </a:r>
            <a:r>
              <a:rPr lang="en-US" altLang="en-US" sz="3200" b="1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cs typeface="Arial" pitchFamily="34" charset="0"/>
              </a:rPr>
              <a:t>požadavků</a:t>
            </a:r>
            <a:r>
              <a:rPr lang="en-US" altLang="en-US" sz="3200" b="1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cs typeface="Arial" pitchFamily="34" charset="0"/>
              </a:rPr>
              <a:t>na</a:t>
            </a:r>
            <a:r>
              <a:rPr lang="en-US" altLang="en-US" sz="3200" b="1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cs typeface="Arial" pitchFamily="34" charset="0"/>
              </a:rPr>
              <a:t>hospodaření</a:t>
            </a:r>
            <a:r>
              <a:rPr lang="en-US" altLang="en-US" sz="3200" b="1" dirty="0">
                <a:solidFill>
                  <a:schemeClr val="accent1"/>
                </a:solidFill>
                <a:cs typeface="Arial" pitchFamily="34" charset="0"/>
              </a:rPr>
              <a:t>:</a:t>
            </a:r>
            <a:r>
              <a:rPr lang="en-US" altLang="en-US" sz="4800" dirty="0">
                <a:solidFill>
                  <a:schemeClr val="accent1"/>
                </a:solidFill>
                <a:cs typeface="Arial" pitchFamily="34" charset="0"/>
              </a:rPr>
              <a:t/>
            </a:r>
            <a:br>
              <a:rPr lang="en-US" altLang="en-US" sz="4800" dirty="0">
                <a:solidFill>
                  <a:schemeClr val="accent1"/>
                </a:solidFill>
                <a:cs typeface="Arial" pitchFamily="34" charset="0"/>
              </a:rPr>
            </a:br>
            <a:endParaRPr lang="en-US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75812090"/>
              </p:ext>
            </p:extLst>
          </p:nvPr>
        </p:nvGraphicFramePr>
        <p:xfrm>
          <a:off x="323529" y="1254923"/>
          <a:ext cx="7272806" cy="5463683"/>
        </p:xfrm>
        <a:graphic>
          <a:graphicData uri="http://schemas.openxmlformats.org/drawingml/2006/table">
            <a:tbl>
              <a:tblPr/>
              <a:tblGrid>
                <a:gridCol w="3636403"/>
                <a:gridCol w="3636403"/>
              </a:tblGrid>
              <a:tr h="25977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</a:rPr>
                        <a:t>2014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1426" marR="62852" marT="25141" marB="2514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dirty="0" err="1">
                          <a:solidFill>
                            <a:srgbClr val="000000"/>
                          </a:solidFill>
                          <a:effectLst/>
                        </a:rPr>
                        <a:t>navazující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effectLst/>
                        </a:rPr>
                        <a:t>požadavky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</a:rPr>
                        <a:t>201</a:t>
                      </a:r>
                      <a:r>
                        <a:rPr lang="cs-CZ" sz="1200" b="1" dirty="0" smtClean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1426" marR="62852" marT="25141" marB="2514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977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</a:rPr>
                        <a:t>SMR 1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 ochrana ptáků</a:t>
                      </a:r>
                    </a:p>
                  </a:txBody>
                  <a:tcPr marL="31426" marR="62852" marT="25141" marB="2514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</a:rPr>
                        <a:t>PPH 2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 ochrana ptáků</a:t>
                      </a:r>
                    </a:p>
                  </a:txBody>
                  <a:tcPr marL="31426" marR="62852" marT="25141" marB="2514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353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</a:rPr>
                        <a:t>SMR 3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 kaly</a:t>
                      </a:r>
                    </a:p>
                  </a:txBody>
                  <a:tcPr marL="31426" marR="62852" marT="25141" marB="2514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</a:rPr>
                        <a:t>pouze jako požadavky národní legislativy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1426" marR="62852" marT="25141" marB="2514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977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</a:rPr>
                        <a:t>SMR 4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 nitrátová směrnice</a:t>
                      </a:r>
                    </a:p>
                  </a:txBody>
                  <a:tcPr marL="31426" marR="62852" marT="25141" marB="2514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</a:rPr>
                        <a:t>PPH 1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 nitrátová směrnice</a:t>
                      </a:r>
                    </a:p>
                  </a:txBody>
                  <a:tcPr marL="31426" marR="62852" marT="25141" marB="2514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977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</a:rPr>
                        <a:t>SMR 5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 ochrana EVL</a:t>
                      </a:r>
                    </a:p>
                  </a:txBody>
                  <a:tcPr marL="31426" marR="62852" marT="25141" marB="2514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</a:rPr>
                        <a:t>PPH 3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 ochrana EVL</a:t>
                      </a:r>
                    </a:p>
                  </a:txBody>
                  <a:tcPr marL="31426" marR="62852" marT="25141" marB="2514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977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</a:rPr>
                        <a:t>5a AEO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 hnojiva</a:t>
                      </a:r>
                    </a:p>
                  </a:txBody>
                  <a:tcPr marL="31426" marR="62852" marT="25141" marB="2514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</a:rPr>
                        <a:t>pouze jako požadavky PRV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1426" marR="62852" marT="25141" marB="2514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9778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</a:rPr>
                        <a:t>SMR 6</a:t>
                      </a: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</a:rPr>
                        <a:t> označování a evidence prasat</a:t>
                      </a:r>
                    </a:p>
                  </a:txBody>
                  <a:tcPr marL="31426" marR="62852" marT="25141" marB="2514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</a:rPr>
                        <a:t>PPH 6</a:t>
                      </a: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</a:rPr>
                        <a:t> označování a evidence prasat</a:t>
                      </a:r>
                    </a:p>
                  </a:txBody>
                  <a:tcPr marL="31426" marR="62852" marT="25141" marB="2514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9778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</a:rPr>
                        <a:t>SMR 7</a:t>
                      </a: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</a:rPr>
                        <a:t> označování a evidence skotu</a:t>
                      </a:r>
                    </a:p>
                  </a:txBody>
                  <a:tcPr marL="31426" marR="62852" marT="25141" marB="2514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</a:rPr>
                        <a:t>PPH 7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 označování a evidence skotu</a:t>
                      </a:r>
                    </a:p>
                  </a:txBody>
                  <a:tcPr marL="31426" marR="62852" marT="25141" marB="2514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143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</a:rPr>
                        <a:t>SMR 8</a:t>
                      </a: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</a:rPr>
                        <a:t> označování a evidence ovcí a koz</a:t>
                      </a:r>
                    </a:p>
                  </a:txBody>
                  <a:tcPr marL="31426" marR="62852" marT="25141" marB="2514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</a:rPr>
                        <a:t>PPH 8</a:t>
                      </a: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</a:rPr>
                        <a:t> označování a evidence ovcí a koz</a:t>
                      </a:r>
                    </a:p>
                  </a:txBody>
                  <a:tcPr marL="31426" marR="62852" marT="25141" marB="2514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9778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1">
                          <a:solidFill>
                            <a:srgbClr val="000000"/>
                          </a:solidFill>
                          <a:effectLst/>
                        </a:rPr>
                        <a:t>8a AEO</a:t>
                      </a: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</a:rPr>
                        <a:t> přípravky na ochranu rostlin</a:t>
                      </a:r>
                    </a:p>
                  </a:txBody>
                  <a:tcPr marL="31426" marR="62852" marT="25141" marB="2514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</a:rPr>
                        <a:t>pouze jako požadavky PRV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1426" marR="62852" marT="25141" marB="2514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9778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1">
                          <a:solidFill>
                            <a:srgbClr val="000000"/>
                          </a:solidFill>
                          <a:effectLst/>
                        </a:rPr>
                        <a:t>SMR 9</a:t>
                      </a: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</a:rPr>
                        <a:t> přípravky na ochranu rostlin</a:t>
                      </a:r>
                    </a:p>
                  </a:txBody>
                  <a:tcPr marL="31426" marR="62852" marT="25141" marB="2514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1">
                          <a:solidFill>
                            <a:srgbClr val="000000"/>
                          </a:solidFill>
                          <a:effectLst/>
                        </a:rPr>
                        <a:t>PPH 10</a:t>
                      </a: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</a:rPr>
                        <a:t> přípravky na ochranu rostlin</a:t>
                      </a:r>
                    </a:p>
                  </a:txBody>
                  <a:tcPr marL="31426" marR="62852" marT="25141" marB="2514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977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</a:rPr>
                        <a:t>SMR 10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 zákaz používání hormon. látek</a:t>
                      </a:r>
                    </a:p>
                  </a:txBody>
                  <a:tcPr marL="31426" marR="62852" marT="25141" marB="2514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</a:rPr>
                        <a:t>PPH 5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 zákaz používání hormon. látek</a:t>
                      </a:r>
                    </a:p>
                  </a:txBody>
                  <a:tcPr marL="31426" marR="62852" marT="25141" marB="2514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977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</a:rPr>
                        <a:t>SMR 11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 potravinové právo</a:t>
                      </a:r>
                    </a:p>
                  </a:txBody>
                  <a:tcPr marL="31426" marR="62852" marT="25141" marB="2514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</a:rPr>
                        <a:t>PPH 4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 potravinové právo</a:t>
                      </a:r>
                    </a:p>
                  </a:txBody>
                  <a:tcPr marL="31426" marR="62852" marT="25141" marB="2514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977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</a:rPr>
                        <a:t>SMR 12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 TSE</a:t>
                      </a:r>
                    </a:p>
                  </a:txBody>
                  <a:tcPr marL="31426" marR="62852" marT="25141" marB="2514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</a:rPr>
                        <a:t>PPH 9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 TSE</a:t>
                      </a:r>
                    </a:p>
                  </a:txBody>
                  <a:tcPr marL="31426" marR="62852" marT="25141" marB="2514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977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</a:rPr>
                        <a:t>SMR 13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 tlumení kulhavky a slintavky</a:t>
                      </a:r>
                    </a:p>
                  </a:txBody>
                  <a:tcPr marL="31426" marR="62852" marT="25141" marB="2514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</a:rPr>
                        <a:t>ukončení k 31. 12. 2014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1426" marR="62852" marT="25141" marB="2514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9778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1">
                          <a:solidFill>
                            <a:srgbClr val="000000"/>
                          </a:solidFill>
                          <a:effectLst/>
                        </a:rPr>
                        <a:t>SMR 14</a:t>
                      </a: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</a:rPr>
                        <a:t> vezikulár. choroby prasat</a:t>
                      </a:r>
                    </a:p>
                  </a:txBody>
                  <a:tcPr marL="31426" marR="62852" marT="25141" marB="2514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</a:rPr>
                        <a:t>ukončení k 31. 12. 2014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1426" marR="62852" marT="25141" marB="2514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977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</a:rPr>
                        <a:t>SMR 15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 katerál. horečka ovcí</a:t>
                      </a:r>
                    </a:p>
                  </a:txBody>
                  <a:tcPr marL="31426" marR="62852" marT="25141" marB="2514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</a:rPr>
                        <a:t>ukončení k 31. 12. 2014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1426" marR="62852" marT="25141" marB="2514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977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</a:rPr>
                        <a:t>SMR 16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 ochrana telat</a:t>
                      </a:r>
                    </a:p>
                  </a:txBody>
                  <a:tcPr marL="31426" marR="62852" marT="25141" marB="2514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</a:rPr>
                        <a:t>PPH 11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 ochrana telat</a:t>
                      </a:r>
                    </a:p>
                  </a:txBody>
                  <a:tcPr marL="31426" marR="62852" marT="25141" marB="2514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977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</a:rPr>
                        <a:t>SMR 17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 ochrana prasat</a:t>
                      </a:r>
                    </a:p>
                  </a:txBody>
                  <a:tcPr marL="31426" marR="62852" marT="25141" marB="2514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</a:rPr>
                        <a:t>PPH 12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</a:rPr>
                        <a:t>ochrana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</a:rPr>
                        <a:t>prasat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1426" marR="62852" marT="25141" marB="2514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977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</a:rPr>
                        <a:t>SMR 18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 ochrana hospodář. zvířat</a:t>
                      </a:r>
                    </a:p>
                  </a:txBody>
                  <a:tcPr marL="31426" marR="62852" marT="25141" marB="2514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</a:rPr>
                        <a:t>PPH 13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</a:rPr>
                        <a:t>ochrana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</a:rPr>
                        <a:t>hospodář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.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</a:rPr>
                        <a:t>zvířat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1426" marR="62852" marT="25141" marB="2514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481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Standardy (2016)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cs-CZ" dirty="0" smtClean="0"/>
              <a:t>1</a:t>
            </a:r>
            <a:r>
              <a:rPr lang="en-US" dirty="0" smtClean="0"/>
              <a:t>. </a:t>
            </a:r>
            <a:r>
              <a:rPr lang="cs-CZ" dirty="0" smtClean="0"/>
              <a:t> Dodržení ochranných pásem podél vodních toků</a:t>
            </a:r>
          </a:p>
          <a:p>
            <a:pPr marL="114300" indent="0" algn="just">
              <a:buNone/>
            </a:pPr>
            <a:r>
              <a:rPr lang="cs-CZ" dirty="0" smtClean="0"/>
              <a:t>2. Povolení zavlažovacích soustav</a:t>
            </a:r>
          </a:p>
          <a:p>
            <a:pPr marL="114300" indent="0" algn="just">
              <a:buNone/>
            </a:pPr>
            <a:r>
              <a:rPr lang="cs-CZ" dirty="0" smtClean="0"/>
              <a:t>3. Ochrana podzemních vod před znečištěním</a:t>
            </a:r>
          </a:p>
          <a:p>
            <a:pPr marL="114300" indent="0" algn="just">
              <a:buNone/>
            </a:pPr>
            <a:r>
              <a:rPr lang="cs-CZ" dirty="0" smtClean="0"/>
              <a:t>4. Zachování minimálního pokryvu půdy</a:t>
            </a:r>
          </a:p>
          <a:p>
            <a:pPr marL="114300" indent="0" algn="just">
              <a:buNone/>
            </a:pPr>
            <a:r>
              <a:rPr lang="cs-CZ" dirty="0" smtClean="0"/>
              <a:t>5. Dodržení minimální úrovně obhospodařování půdy k omezování eroze</a:t>
            </a:r>
          </a:p>
          <a:p>
            <a:pPr marL="114300" indent="0" algn="just">
              <a:buNone/>
            </a:pPr>
            <a:r>
              <a:rPr lang="cs-CZ" dirty="0" smtClean="0"/>
              <a:t>6. Zachování úrovně organických složek půdy, včetně zákazu vypalování strnišť</a:t>
            </a:r>
          </a:p>
          <a:p>
            <a:pPr marL="114300" indent="0" algn="just">
              <a:buNone/>
            </a:pPr>
            <a:r>
              <a:rPr lang="cs-CZ" dirty="0" smtClean="0"/>
              <a:t>7. Zachování krajinných prvků a opatření proti invazním druhům rostlin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346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Standardy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en-US" b="1" dirty="0"/>
              <a:t>1.     </a:t>
            </a:r>
            <a:r>
              <a:rPr lang="en-US" dirty="0"/>
              <a:t> </a:t>
            </a:r>
            <a:r>
              <a:rPr lang="en-US" b="1" dirty="0" err="1"/>
              <a:t>Dodržení</a:t>
            </a:r>
            <a:r>
              <a:rPr lang="en-US" b="1" dirty="0"/>
              <a:t> </a:t>
            </a:r>
            <a:r>
              <a:rPr lang="en-US" b="1" dirty="0" err="1"/>
              <a:t>ochranných</a:t>
            </a:r>
            <a:r>
              <a:rPr lang="en-US" b="1" dirty="0"/>
              <a:t> </a:t>
            </a:r>
            <a:r>
              <a:rPr lang="en-US" b="1" dirty="0" err="1"/>
              <a:t>pásů</a:t>
            </a:r>
            <a:r>
              <a:rPr lang="en-US" b="1" dirty="0"/>
              <a:t> </a:t>
            </a:r>
            <a:r>
              <a:rPr lang="en-US" b="1" dirty="0" err="1"/>
              <a:t>podél</a:t>
            </a:r>
            <a:r>
              <a:rPr lang="en-US" b="1" dirty="0"/>
              <a:t> </a:t>
            </a:r>
            <a:r>
              <a:rPr lang="en-US" b="1" dirty="0" err="1"/>
              <a:t>vodních</a:t>
            </a:r>
            <a:r>
              <a:rPr lang="en-US" b="1" dirty="0"/>
              <a:t> </a:t>
            </a:r>
            <a:r>
              <a:rPr lang="en-US" b="1" dirty="0" err="1"/>
              <a:t>toků</a:t>
            </a:r>
            <a:endParaRPr lang="en-US" dirty="0"/>
          </a:p>
          <a:p>
            <a:pPr algn="just"/>
            <a:r>
              <a:rPr lang="cs-CZ" dirty="0" smtClean="0"/>
              <a:t>Tři požadavky na zachování ochranného pásu podél vodních toků uvnitř i vně zranitelných oblastí:</a:t>
            </a:r>
          </a:p>
          <a:p>
            <a:pPr marL="114300" indent="0" algn="just">
              <a:buNone/>
            </a:pPr>
            <a:r>
              <a:rPr lang="cs-CZ" dirty="0" smtClean="0"/>
              <a:t>a) pás nehnojené půdy stanovený podle § 12 nařízení vlády č. 262/2012 Sb. o šířce nejméně 3 m od břehové čáry;</a:t>
            </a:r>
          </a:p>
          <a:p>
            <a:pPr marL="114300" indent="0" algn="just">
              <a:buNone/>
            </a:pPr>
            <a:r>
              <a:rPr lang="cs-CZ" dirty="0" smtClean="0"/>
              <a:t>b) u dílu půdního bloku s průměrnou sklonitostí převyšující 7 stupňů ochranný pás o šířce nejméně 25 m od břehové čáry s tím, že v něm nebudou užita tekutá hnojiva s rychle uvolnitelným dusíkem, a</a:t>
            </a:r>
          </a:p>
          <a:p>
            <a:pPr marL="114300" indent="0" algn="just">
              <a:buNone/>
            </a:pPr>
            <a:r>
              <a:rPr lang="cs-CZ" dirty="0" smtClean="0"/>
              <a:t>c) dodrží při aplikaci přípravku na ochranu rostlin stanovenou ochrannou vzdálenost za účelem ochrany vodních organismů od břehové čáry.</a:t>
            </a:r>
          </a:p>
          <a:p>
            <a:pPr marL="114300" indent="0" algn="just">
              <a:buNone/>
            </a:pPr>
            <a:r>
              <a:rPr lang="cs-CZ" b="1" dirty="0" smtClean="0"/>
              <a:t>2.     </a:t>
            </a:r>
            <a:r>
              <a:rPr lang="cs-CZ" dirty="0" smtClean="0"/>
              <a:t> </a:t>
            </a:r>
            <a:r>
              <a:rPr lang="cs-CZ" b="1" dirty="0" smtClean="0"/>
              <a:t>Povolení pro užívání zavlažovacích soustav</a:t>
            </a:r>
            <a:endParaRPr lang="cs-CZ" dirty="0" smtClean="0"/>
          </a:p>
          <a:p>
            <a:pPr algn="just"/>
            <a:r>
              <a:rPr lang="cs-CZ" dirty="0"/>
              <a:t>P</a:t>
            </a:r>
            <a:r>
              <a:rPr lang="cs-CZ" dirty="0" smtClean="0"/>
              <a:t>ožadavek na držení povolení k nakládání s vodami pro uživatele technických zařízení k zavlažování tj. těch, pro jejichž provoz je třeba dodávat elektrickou, mechanickou nebo jinou energii.</a:t>
            </a:r>
          </a:p>
          <a:p>
            <a:pPr marL="114300" indent="0" algn="just">
              <a:buNone/>
            </a:pPr>
            <a:r>
              <a:rPr lang="cs-CZ" b="1" dirty="0" smtClean="0"/>
              <a:t>3.     </a:t>
            </a:r>
            <a:r>
              <a:rPr lang="cs-CZ" dirty="0" smtClean="0"/>
              <a:t> </a:t>
            </a:r>
            <a:r>
              <a:rPr lang="cs-CZ" b="1" dirty="0" smtClean="0"/>
              <a:t>Ochrana podzemních vod před znečištěním</a:t>
            </a:r>
            <a:endParaRPr lang="cs-CZ" dirty="0" smtClean="0"/>
          </a:p>
          <a:p>
            <a:pPr algn="just"/>
            <a:r>
              <a:rPr lang="cs-CZ" dirty="0"/>
              <a:t>P</a:t>
            </a:r>
            <a:r>
              <a:rPr lang="cs-CZ" dirty="0" smtClean="0"/>
              <a:t>ožadavky stanovené § 38 a 39 vodního zákona k ochraně povrchových a podzemních vod a životního prostředí při manipulaci, skladování a vypouštění závadných látek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432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Standardy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20000" cy="5141168"/>
          </a:xfrm>
        </p:spPr>
        <p:txBody>
          <a:bodyPr>
            <a:normAutofit fontScale="77500" lnSpcReduction="20000"/>
          </a:bodyPr>
          <a:lstStyle/>
          <a:p>
            <a:pPr marL="114300" indent="0" algn="just">
              <a:buNone/>
            </a:pPr>
            <a:r>
              <a:rPr lang="cs-CZ" b="1" dirty="0" smtClean="0"/>
              <a:t>4. Zachování minimálního pokryvu půdy</a:t>
            </a:r>
            <a:endParaRPr lang="cs-CZ" dirty="0" smtClean="0"/>
          </a:p>
          <a:p>
            <a:pPr algn="just"/>
            <a:r>
              <a:rPr lang="cs-CZ" dirty="0" smtClean="0"/>
              <a:t>Standardem jsou stanoveny požadavky pro zachování minimálního pokryvu půdy na DPB převyšující 5 stupňů průměrné sklonitosti pět způsobů plnění. </a:t>
            </a:r>
          </a:p>
          <a:p>
            <a:pPr marL="114300" indent="0" algn="just">
              <a:buNone/>
            </a:pPr>
            <a:r>
              <a:rPr lang="cs-CZ" b="1" dirty="0" smtClean="0"/>
              <a:t>5.     </a:t>
            </a:r>
            <a:r>
              <a:rPr lang="cs-CZ" dirty="0" smtClean="0"/>
              <a:t> </a:t>
            </a:r>
            <a:r>
              <a:rPr lang="cs-CZ" b="1" dirty="0" smtClean="0"/>
              <a:t>Dodržení minimální úrovně obhospodařování půdy k omezování eroze</a:t>
            </a:r>
            <a:endParaRPr lang="cs-CZ" dirty="0" smtClean="0"/>
          </a:p>
          <a:p>
            <a:pPr algn="just"/>
            <a:r>
              <a:rPr lang="cs-CZ" dirty="0" smtClean="0"/>
              <a:t>Podmínky pěstování erozně nebezpečných plodin na mírně a silně erozně ohrožených půdách vymezených v evidenci půdy podle uživatelských vztahů (LPIS).</a:t>
            </a:r>
          </a:p>
          <a:p>
            <a:pPr marL="114300" indent="0" algn="just">
              <a:buNone/>
            </a:pPr>
            <a:r>
              <a:rPr lang="cs-CZ" b="1" dirty="0" smtClean="0"/>
              <a:t>6.     </a:t>
            </a:r>
            <a:r>
              <a:rPr lang="cs-CZ" dirty="0" smtClean="0"/>
              <a:t> </a:t>
            </a:r>
            <a:r>
              <a:rPr lang="cs-CZ" b="1" dirty="0" smtClean="0"/>
              <a:t>Zachování úrovně organických složek půdy, včetně zákazu vypalování strnišť</a:t>
            </a:r>
            <a:endParaRPr lang="cs-CZ" dirty="0" smtClean="0"/>
          </a:p>
          <a:p>
            <a:pPr algn="just"/>
            <a:r>
              <a:rPr lang="cs-CZ" dirty="0" smtClean="0"/>
              <a:t>Zákaz pálení bylinných zbytků a jsou stanoveny podmínky pro aplikaci hnojiv pro zachování úrovně organických složek v půdě.</a:t>
            </a:r>
          </a:p>
          <a:p>
            <a:pPr marL="114300" indent="0" algn="just">
              <a:buNone/>
            </a:pPr>
            <a:r>
              <a:rPr lang="cs-CZ" b="1" dirty="0" smtClean="0"/>
              <a:t>7.     </a:t>
            </a:r>
            <a:r>
              <a:rPr lang="cs-CZ" dirty="0" smtClean="0"/>
              <a:t> </a:t>
            </a:r>
            <a:r>
              <a:rPr lang="cs-CZ" b="1" dirty="0" smtClean="0"/>
              <a:t>Zachování krajinných prvků a opatření proti invazním druhům rostlin</a:t>
            </a:r>
            <a:endParaRPr lang="cs-CZ" dirty="0" smtClean="0"/>
          </a:p>
          <a:p>
            <a:pPr algn="just"/>
            <a:r>
              <a:rPr lang="cs-CZ" dirty="0"/>
              <a:t>P</a:t>
            </a:r>
            <a:r>
              <a:rPr lang="cs-CZ" dirty="0" smtClean="0"/>
              <a:t>ovinnost nerušení a nepoškozování krajinných prvků včetně zákazu řezu v období od 31. března do 1. listopadu a povinnost regulace invazních rostlin.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545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Kontrola  podmíněnosti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cs-CZ" dirty="0" smtClean="0"/>
              <a:t>Kontrole podmíněnosti podléhají všichni žadatelé žádající o přímé platby, některé podpory z osy II Programu rozvoje venkova a některé podpory v rámci společné organizace trhu s vínem. </a:t>
            </a:r>
          </a:p>
          <a:p>
            <a:pPr marL="0" indent="0" algn="just">
              <a:buNone/>
            </a:pPr>
            <a:r>
              <a:rPr lang="cs-CZ" dirty="0" smtClean="0"/>
              <a:t>Počet podniků vybraných ke Kontrole podmíněnosti musí dosáhnout nejméně 1 % žadatelů z každé výše uvedené podpory. (1/4 náhodným výběrem, zbytek na základě rizikové analýzy)</a:t>
            </a:r>
          </a:p>
          <a:p>
            <a:pPr marL="0" indent="0" algn="just">
              <a:buNone/>
            </a:pPr>
            <a:endParaRPr lang="cs-CZ" dirty="0" smtClean="0"/>
          </a:p>
          <a:p>
            <a:pPr marL="0" indent="0" algn="just">
              <a:buNone/>
            </a:pPr>
            <a:r>
              <a:rPr lang="cs-CZ" b="1" dirty="0" smtClean="0"/>
              <a:t>Druhy kontrol:</a:t>
            </a:r>
          </a:p>
          <a:p>
            <a:pPr algn="just"/>
            <a:r>
              <a:rPr lang="cs-CZ" b="1" dirty="0" smtClean="0"/>
              <a:t>administrativní </a:t>
            </a:r>
            <a:r>
              <a:rPr lang="cs-CZ" dirty="0" smtClean="0"/>
              <a:t>– kontroly a ověřování elektronických informaci, materiálů a dokumentů, které se týkají kontrolované oblasti a žadatele. Pro potřeby kontrol je možno využívat i dálkového průzkumu Země (DPZ);</a:t>
            </a:r>
          </a:p>
          <a:p>
            <a:pPr algn="just"/>
            <a:r>
              <a:rPr lang="cs-CZ" b="1" dirty="0" smtClean="0"/>
              <a:t>kontroly na místě </a:t>
            </a:r>
            <a:r>
              <a:rPr lang="cs-CZ" dirty="0" smtClean="0"/>
              <a:t>– ověřování originálních dokladů, chovatelských a pěstebních technologií a postupů a přímých dopadů těchto činností.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309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en-US" b="1" cap="none" dirty="0" smtClean="0">
                <a:effectLst/>
              </a:rPr>
              <a:t>Proces kontroly – kontrola na místě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7859216" cy="5184576"/>
          </a:xfrm>
        </p:spPr>
        <p:txBody>
          <a:bodyPr>
            <a:normAutofit fontScale="70000" lnSpcReduction="20000"/>
          </a:bodyPr>
          <a:lstStyle/>
          <a:p>
            <a:pPr marL="381000" indent="-381000">
              <a:buFont typeface="Wingdings 2" pitchFamily="18" charset="2"/>
              <a:buAutoNum type="arabicPeriod"/>
            </a:pPr>
            <a:r>
              <a:rPr lang="cs-CZ" altLang="en-US" sz="2400" b="1" dirty="0" smtClean="0"/>
              <a:t>Výběr subjektů ke kontrole</a:t>
            </a:r>
          </a:p>
          <a:p>
            <a:pPr marL="381000" indent="-381000">
              <a:buFont typeface="Wingdings 2" pitchFamily="18" charset="2"/>
              <a:buAutoNum type="arabicPeriod"/>
            </a:pPr>
            <a:r>
              <a:rPr lang="cs-CZ" altLang="en-US" sz="2400" b="1" dirty="0" smtClean="0"/>
              <a:t>Vytvoření plánu kontrol</a:t>
            </a:r>
          </a:p>
          <a:p>
            <a:pPr marL="381000" indent="-381000">
              <a:buFont typeface="Wingdings 2" pitchFamily="18" charset="2"/>
              <a:buAutoNum type="arabicPeriod"/>
            </a:pPr>
            <a:r>
              <a:rPr lang="cs-CZ" altLang="en-US" sz="2400" b="1" dirty="0" smtClean="0"/>
              <a:t>Oznámení / neoznámení kontrol</a:t>
            </a:r>
          </a:p>
          <a:p>
            <a:pPr marL="800100" lvl="1" indent="-342900"/>
            <a:r>
              <a:rPr lang="cs-CZ" altLang="en-US" sz="1800" dirty="0" smtClean="0"/>
              <a:t>Podle kontrolovaných opatření v rámci způsobilosti</a:t>
            </a:r>
          </a:p>
          <a:p>
            <a:pPr marL="381000" indent="-381000">
              <a:buFont typeface="Wingdings 2" pitchFamily="18" charset="2"/>
              <a:buAutoNum type="arabicPeriod" startAt="4"/>
            </a:pPr>
            <a:r>
              <a:rPr lang="cs-CZ" altLang="en-US" sz="2400" b="1" dirty="0" smtClean="0"/>
              <a:t>Kontrola na místě</a:t>
            </a:r>
          </a:p>
          <a:p>
            <a:pPr marL="800100" lvl="1" indent="-342900"/>
            <a:r>
              <a:rPr lang="cs-CZ" altLang="en-US" sz="1800" dirty="0" smtClean="0"/>
              <a:t>Zahájení kontroly</a:t>
            </a:r>
          </a:p>
          <a:p>
            <a:pPr marL="800100" lvl="1" indent="-342900"/>
            <a:r>
              <a:rPr lang="cs-CZ" altLang="en-US" sz="1800" dirty="0" smtClean="0"/>
              <a:t>Provedení kontroly</a:t>
            </a:r>
          </a:p>
          <a:p>
            <a:pPr marL="800100" lvl="1" indent="-342900"/>
            <a:r>
              <a:rPr lang="cs-CZ" altLang="en-US" sz="1800" dirty="0" smtClean="0"/>
              <a:t>Ukončení kontroly</a:t>
            </a:r>
          </a:p>
          <a:p>
            <a:pPr marL="1219200" lvl="2" indent="-304800"/>
            <a:r>
              <a:rPr lang="cs-CZ" altLang="en-US" sz="2000" dirty="0" smtClean="0"/>
              <a:t>Vyhotovení kontrolního protokolu</a:t>
            </a:r>
          </a:p>
          <a:p>
            <a:pPr marL="1219200" lvl="2" indent="-304800"/>
            <a:r>
              <a:rPr lang="cs-CZ" altLang="en-US" sz="2000" dirty="0" smtClean="0"/>
              <a:t>Řízení o námitkách – lze podat do 5 (7) dnů od seznámení s protokolem</a:t>
            </a:r>
          </a:p>
          <a:p>
            <a:pPr marL="1219200" lvl="2" indent="-304800"/>
            <a:r>
              <a:rPr lang="cs-CZ" altLang="en-US" sz="2000" dirty="0" smtClean="0"/>
              <a:t>Předání kontrolního protokolu – žadatel musí být informován o všech porušeních do 3 měsíců od provedení kontroly.</a:t>
            </a:r>
          </a:p>
          <a:p>
            <a:pPr marL="609600" indent="-609600">
              <a:buFont typeface="Wingdings 2" pitchFamily="18" charset="2"/>
              <a:buAutoNum type="arabicPeriod" startAt="5"/>
            </a:pPr>
            <a:r>
              <a:rPr lang="cs-CZ" altLang="en-US" sz="2400" b="1" dirty="0" smtClean="0"/>
              <a:t>Vyhotovení zprávy o kontrole</a:t>
            </a:r>
          </a:p>
          <a:p>
            <a:pPr marL="990600" lvl="1" indent="-533400"/>
            <a:r>
              <a:rPr lang="cs-CZ" altLang="en-US" sz="2400" dirty="0" smtClean="0"/>
              <a:t>Obecná část</a:t>
            </a:r>
          </a:p>
          <a:p>
            <a:pPr marL="990600" lvl="1" indent="-533400"/>
            <a:r>
              <a:rPr lang="cs-CZ" altLang="en-US" sz="2400" dirty="0" smtClean="0"/>
              <a:t>Popisná část </a:t>
            </a:r>
          </a:p>
          <a:p>
            <a:pPr marL="990600" lvl="1" indent="-533400"/>
            <a:r>
              <a:rPr lang="cs-CZ" altLang="en-US" sz="2400" dirty="0" smtClean="0"/>
              <a:t>Hodnotící část (rozsah, závažnost, trvalost, opakování)</a:t>
            </a:r>
          </a:p>
          <a:p>
            <a:pPr marL="609600" indent="-609600">
              <a:buFont typeface="Wingdings 2" pitchFamily="18" charset="2"/>
              <a:buAutoNum type="arabicPeriod" startAt="6"/>
            </a:pPr>
            <a:r>
              <a:rPr lang="cs-CZ" altLang="en-US" sz="2400" b="1" dirty="0" smtClean="0"/>
              <a:t>Předání zprávy o kontrole SZIF</a:t>
            </a:r>
          </a:p>
          <a:p>
            <a:pPr marL="990600" lvl="1" indent="-533400"/>
            <a:r>
              <a:rPr lang="cs-CZ" altLang="en-US" sz="2400" dirty="0" smtClean="0"/>
              <a:t>Do 1měsíce od vyhotovení</a:t>
            </a:r>
          </a:p>
          <a:p>
            <a:pPr marL="990600" lvl="1" indent="-533400"/>
            <a:r>
              <a:rPr lang="cs-CZ" altLang="en-US" sz="2400" dirty="0" smtClean="0"/>
              <a:t>Elektronickou cestou do MZK na </a:t>
            </a:r>
            <a:r>
              <a:rPr lang="cs-CZ" altLang="en-US" sz="2400" dirty="0" err="1" smtClean="0"/>
              <a:t>MZe</a:t>
            </a:r>
            <a:endParaRPr lang="cs-CZ" altLang="en-US" sz="2400" dirty="0" smtClean="0"/>
          </a:p>
          <a:p>
            <a:pPr marL="990600" lvl="1" indent="-533400"/>
            <a:r>
              <a:rPr lang="cs-CZ" altLang="en-US" sz="2400" dirty="0" smtClean="0"/>
              <a:t>Dostupná na portálu FARMÁŘ</a:t>
            </a:r>
          </a:p>
          <a:p>
            <a:pPr marL="1219200" lvl="2" indent="-304800"/>
            <a:endParaRPr lang="cs-CZ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98820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cap="none" dirty="0" smtClean="0">
                <a:effectLst/>
              </a:rPr>
              <a:t>Průběh kontroly podmíněnosti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15200" cy="499715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cs-CZ" altLang="en-US" dirty="0"/>
              <a:t>Ř</a:t>
            </a:r>
            <a:r>
              <a:rPr lang="cs-CZ" altLang="en-US" dirty="0" smtClean="0"/>
              <a:t>ídí se zákonem č. 552/1992, o státní kontrole a nařízením Komise (ES) č. 796/2004.  </a:t>
            </a:r>
          </a:p>
          <a:p>
            <a:pPr algn="just"/>
            <a:r>
              <a:rPr lang="cs-CZ" altLang="en-US" dirty="0" smtClean="0"/>
              <a:t>Oznámení o kontrole – max. 14 dnů, běžná praxe  v cca 3 - 5 dnů, minimálně 48 hodin.</a:t>
            </a:r>
          </a:p>
          <a:p>
            <a:pPr algn="just"/>
            <a:r>
              <a:rPr lang="cs-CZ" altLang="en-US" dirty="0" smtClean="0"/>
              <a:t>Zahájení kontroly na místě – předložení písemného pověření ke kontrole</a:t>
            </a:r>
          </a:p>
          <a:p>
            <a:pPr algn="just">
              <a:lnSpc>
                <a:spcPct val="90000"/>
              </a:lnSpc>
            </a:pPr>
            <a:r>
              <a:rPr lang="cs-CZ" altLang="en-US" dirty="0" smtClean="0"/>
              <a:t>Provedení kontroly – kontrolní list + protokol o kontrolním zjištění – popis zjištěných skutečností s uvedením nedostatků (předání stejnopisu protokolu kontrolované osobě).</a:t>
            </a:r>
          </a:p>
          <a:p>
            <a:pPr algn="just">
              <a:lnSpc>
                <a:spcPct val="90000"/>
              </a:lnSpc>
            </a:pPr>
            <a:r>
              <a:rPr lang="cs-CZ" altLang="en-US" dirty="0" smtClean="0"/>
              <a:t>Možnost podání písemných a zdůvodněných námitek proti protokolu – do 5 (7)dnů.</a:t>
            </a:r>
          </a:p>
          <a:p>
            <a:pPr algn="just">
              <a:lnSpc>
                <a:spcPct val="90000"/>
              </a:lnSpc>
            </a:pPr>
            <a:r>
              <a:rPr lang="cs-CZ" altLang="en-US" dirty="0" smtClean="0"/>
              <a:t>Řízení o námitkách – rozhodnutí do 15 dnů ředitel OSS.</a:t>
            </a:r>
          </a:p>
          <a:p>
            <a:pPr algn="just"/>
            <a:r>
              <a:rPr lang="cs-CZ" altLang="en-US" b="1" dirty="0" smtClean="0"/>
              <a:t>Zpráva o kontrole</a:t>
            </a:r>
            <a:r>
              <a:rPr lang="cs-CZ" altLang="en-US" dirty="0" smtClean="0"/>
              <a:t> – vzniká po uzavření kontroly, obsahuje hodnocení případně zjištěných porušení z hlediska rozsahu, závažnosti, trvalosti, opakování a úmyslu - předání na SZIF do 1 měsíce po ukončení kontroly</a:t>
            </a:r>
          </a:p>
        </p:txBody>
      </p:sp>
    </p:spTree>
    <p:extLst>
      <p:ext uri="{BB962C8B-B14F-4D97-AF65-F5344CB8AC3E}">
        <p14:creationId xmlns:p14="http://schemas.microsoft.com/office/powerpoint/2010/main" val="80861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Zemědělství a životní prostředí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Vzájemné ovlivňování </a:t>
            </a:r>
          </a:p>
          <a:p>
            <a:r>
              <a:rPr lang="cs-CZ" dirty="0" smtClean="0"/>
              <a:t>Dotčené složky životního prostředí</a:t>
            </a:r>
          </a:p>
          <a:p>
            <a:pPr lvl="1"/>
            <a:r>
              <a:rPr lang="cs-CZ" dirty="0" smtClean="0"/>
              <a:t>Půda</a:t>
            </a:r>
          </a:p>
          <a:p>
            <a:pPr lvl="1"/>
            <a:r>
              <a:rPr lang="cs-CZ" dirty="0" smtClean="0"/>
              <a:t>Voda</a:t>
            </a:r>
          </a:p>
          <a:p>
            <a:pPr lvl="1"/>
            <a:r>
              <a:rPr lang="cs-CZ" dirty="0" smtClean="0"/>
              <a:t>Krajina </a:t>
            </a:r>
          </a:p>
          <a:p>
            <a:pPr lvl="1"/>
            <a:r>
              <a:rPr lang="cs-CZ" dirty="0" smtClean="0"/>
              <a:t>Biodiverzita</a:t>
            </a:r>
          </a:p>
          <a:p>
            <a:pPr lvl="1"/>
            <a:r>
              <a:rPr lang="cs-CZ" dirty="0" smtClean="0"/>
              <a:t>Ovzduší </a:t>
            </a:r>
          </a:p>
          <a:p>
            <a:r>
              <a:rPr lang="cs-CZ" dirty="0" smtClean="0"/>
              <a:t>Zemědělství jako</a:t>
            </a:r>
          </a:p>
          <a:p>
            <a:pPr lvl="1"/>
            <a:r>
              <a:rPr lang="cs-CZ" dirty="0" smtClean="0"/>
              <a:t>Produkční činnost</a:t>
            </a:r>
          </a:p>
          <a:p>
            <a:pPr lvl="1"/>
            <a:r>
              <a:rPr lang="cs-CZ" dirty="0" smtClean="0"/>
              <a:t>Multifunkční činnost  </a:t>
            </a:r>
          </a:p>
          <a:p>
            <a:r>
              <a:rPr lang="en-GB" dirty="0"/>
              <a:t>http://www.ceskatelevize.cz/zpravodajstvi-brno/zpravy/204586-petici-chteji-zmenit-ucel-dotaci-do-zemedelstvi-ve-prospech-krajiny/</a:t>
            </a:r>
          </a:p>
        </p:txBody>
      </p:sp>
    </p:spTree>
    <p:extLst>
      <p:ext uri="{BB962C8B-B14F-4D97-AF65-F5344CB8AC3E}">
        <p14:creationId xmlns:p14="http://schemas.microsoft.com/office/powerpoint/2010/main" val="297645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en-US" b="1" dirty="0" err="1" smtClean="0"/>
              <a:t>Postup</a:t>
            </a:r>
            <a:r>
              <a:rPr lang="en-US" b="1" dirty="0" smtClean="0"/>
              <a:t> </a:t>
            </a:r>
            <a:r>
              <a:rPr lang="en-US" b="1" dirty="0" err="1" smtClean="0"/>
              <a:t>při</a:t>
            </a:r>
            <a:r>
              <a:rPr lang="en-US" b="1" dirty="0" smtClean="0"/>
              <a:t> </a:t>
            </a:r>
            <a:r>
              <a:rPr lang="en-US" b="1" dirty="0" err="1" smtClean="0"/>
              <a:t>hodnocení</a:t>
            </a:r>
            <a:r>
              <a:rPr lang="en-US" b="1" dirty="0" smtClean="0"/>
              <a:t> </a:t>
            </a:r>
            <a:r>
              <a:rPr lang="en-US" b="1" dirty="0" err="1" smtClean="0"/>
              <a:t>kontrol</a:t>
            </a:r>
            <a:r>
              <a:rPr lang="en-US" b="1" dirty="0" smtClean="0"/>
              <a:t> </a:t>
            </a:r>
            <a:r>
              <a:rPr lang="en-US" b="1" dirty="0" err="1" smtClean="0"/>
              <a:t>podmíněnosti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cs-CZ" dirty="0" smtClean="0"/>
              <a:t>Celkový výpočet snížení podpory probíhá v těchto 6 krocích:</a:t>
            </a:r>
          </a:p>
          <a:p>
            <a:pPr marL="0" indent="0" algn="just">
              <a:buNone/>
            </a:pPr>
            <a:endParaRPr lang="cs-CZ" dirty="0" smtClean="0"/>
          </a:p>
          <a:p>
            <a:pPr algn="just"/>
            <a:r>
              <a:rPr lang="cs-CZ" dirty="0" smtClean="0"/>
              <a:t>Bodové ohodnocení míry porušení kontrolovaných požadavků popř. standardů GAEC (provádí kontrolní organizace/SZIF)</a:t>
            </a:r>
          </a:p>
          <a:p>
            <a:pPr algn="just"/>
            <a:r>
              <a:rPr lang="cs-CZ" dirty="0" smtClean="0"/>
              <a:t>Stanovení celkové míry porušení za každý akt popř. standard GAEC (provádí SZIF)</a:t>
            </a:r>
          </a:p>
          <a:p>
            <a:pPr algn="just"/>
            <a:r>
              <a:rPr lang="cs-CZ" dirty="0" smtClean="0"/>
              <a:t>Převedení bodového ohodnocení na slovní – zanedbatelné, malé, střední, velké (provádí SZIF)</a:t>
            </a:r>
          </a:p>
          <a:p>
            <a:pPr algn="just"/>
            <a:r>
              <a:rPr lang="cs-CZ" dirty="0" smtClean="0"/>
              <a:t>Převedení slovního ohodnocení na </a:t>
            </a:r>
            <a:r>
              <a:rPr lang="cs-CZ" dirty="0" err="1" smtClean="0"/>
              <a:t>procentuelní</a:t>
            </a:r>
            <a:r>
              <a:rPr lang="cs-CZ" dirty="0" smtClean="0"/>
              <a:t> snížení (provádí SZIF)</a:t>
            </a:r>
          </a:p>
          <a:p>
            <a:pPr algn="just"/>
            <a:r>
              <a:rPr lang="cs-CZ" dirty="0" smtClean="0"/>
              <a:t>Stanovení souhrnného procentního snížení dotace za každou oblast řízení a oblast Dobrý zemědělský a environmentální stav (provádí SZIF)</a:t>
            </a:r>
          </a:p>
          <a:p>
            <a:pPr algn="just"/>
            <a:r>
              <a:rPr lang="cs-CZ" dirty="0" smtClean="0"/>
              <a:t>Součet souhrnných procentních snížení za všechny oblasti (provádí SZIF)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525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Cíl/neshoda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altLang="en-US" sz="1600" dirty="0" smtClean="0">
                <a:latin typeface="+mj-lt"/>
              </a:rPr>
              <a:t>Cílem kontroly CC (nařízení č.796/2004 je potvrzení shody (</a:t>
            </a:r>
            <a:r>
              <a:rPr lang="cs-CZ" altLang="en-US" sz="1600" i="1" dirty="0" err="1" smtClean="0">
                <a:latin typeface="+mj-lt"/>
              </a:rPr>
              <a:t>compliance</a:t>
            </a:r>
            <a:r>
              <a:rPr lang="cs-CZ" altLang="en-US" sz="1600" dirty="0" smtClean="0">
                <a:latin typeface="+mj-lt"/>
              </a:rPr>
              <a:t>) nebo zjištění neshody (</a:t>
            </a:r>
            <a:r>
              <a:rPr lang="cs-CZ" altLang="en-US" sz="1600" i="1" dirty="0" smtClean="0">
                <a:latin typeface="+mj-lt"/>
              </a:rPr>
              <a:t>non-</a:t>
            </a:r>
            <a:r>
              <a:rPr lang="cs-CZ" altLang="en-US" sz="1600" i="1" dirty="0" err="1" smtClean="0">
                <a:latin typeface="+mj-lt"/>
              </a:rPr>
              <a:t>compliance</a:t>
            </a:r>
            <a:r>
              <a:rPr lang="cs-CZ" altLang="en-US" sz="1600" dirty="0" smtClean="0">
                <a:latin typeface="+mj-lt"/>
              </a:rPr>
              <a:t>) s požadavky a standardy </a:t>
            </a:r>
          </a:p>
          <a:p>
            <a:pPr marL="0" indent="0" algn="just">
              <a:lnSpc>
                <a:spcPct val="140000"/>
              </a:lnSpc>
              <a:buNone/>
            </a:pPr>
            <a:r>
              <a:rPr lang="cs-CZ" altLang="en-US" sz="1600" u="sng" dirty="0">
                <a:latin typeface="+mj-lt"/>
                <a:cs typeface="Arial" charset="0"/>
              </a:rPr>
              <a:t>N</a:t>
            </a:r>
            <a:r>
              <a:rPr lang="cs-CZ" altLang="en-US" sz="1600" u="sng" dirty="0" smtClean="0">
                <a:latin typeface="+mj-lt"/>
                <a:cs typeface="Arial" charset="0"/>
              </a:rPr>
              <a:t>edodržení požadavků je hodnoceno pomocí kritérií:</a:t>
            </a:r>
            <a:endParaRPr lang="cs-CZ" altLang="en-US" sz="1600" dirty="0" smtClean="0">
              <a:latin typeface="+mj-lt"/>
              <a:cs typeface="Arial" charset="0"/>
            </a:endParaRPr>
          </a:p>
          <a:p>
            <a:pPr algn="just">
              <a:lnSpc>
                <a:spcPct val="140000"/>
              </a:lnSpc>
              <a:buNone/>
            </a:pPr>
            <a:r>
              <a:rPr lang="cs-CZ" altLang="en-US" sz="1600" b="1" dirty="0" smtClean="0">
                <a:solidFill>
                  <a:srgbClr val="FF0000"/>
                </a:solidFill>
                <a:latin typeface="+mj-lt"/>
                <a:cs typeface="Arial" charset="0"/>
              </a:rPr>
              <a:t>	</a:t>
            </a:r>
            <a:r>
              <a:rPr lang="cs-CZ" altLang="en-US" sz="1600" b="1" u="sng" dirty="0" smtClean="0">
                <a:solidFill>
                  <a:srgbClr val="FF0000"/>
                </a:solidFill>
                <a:latin typeface="+mj-lt"/>
                <a:cs typeface="Arial" charset="0"/>
              </a:rPr>
              <a:t>ROZSAH</a:t>
            </a:r>
            <a:r>
              <a:rPr lang="cs-CZ" altLang="en-US" sz="1600" b="1" dirty="0" smtClean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cs-CZ" altLang="en-US" sz="1400" dirty="0" smtClean="0">
                <a:latin typeface="+mj-lt"/>
                <a:cs typeface="Arial" charset="0"/>
              </a:rPr>
              <a:t>(malý / střední / velký) – zhodnocení rozsahu porušení, ke kterému může dojí</a:t>
            </a:r>
            <a:r>
              <a:rPr lang="cs-CZ" altLang="en-US" sz="1400" dirty="0">
                <a:solidFill>
                  <a:srgbClr val="002060"/>
                </a:solidFill>
                <a:latin typeface="+mj-lt"/>
                <a:cs typeface="Arial" charset="0"/>
              </a:rPr>
              <a:t>t</a:t>
            </a:r>
            <a:endParaRPr lang="cs-CZ" altLang="en-US" sz="1400" dirty="0" smtClean="0">
              <a:solidFill>
                <a:srgbClr val="002060"/>
              </a:solidFill>
              <a:latin typeface="+mj-lt"/>
              <a:cs typeface="Arial" charset="0"/>
            </a:endParaRPr>
          </a:p>
          <a:p>
            <a:pPr algn="just">
              <a:lnSpc>
                <a:spcPct val="140000"/>
              </a:lnSpc>
              <a:buNone/>
            </a:pPr>
            <a:r>
              <a:rPr lang="cs-CZ" altLang="en-US" sz="1600" b="1" dirty="0" smtClean="0">
                <a:solidFill>
                  <a:srgbClr val="FF0000"/>
                </a:solidFill>
                <a:latin typeface="+mj-lt"/>
                <a:cs typeface="Arial" charset="0"/>
              </a:rPr>
              <a:t>	</a:t>
            </a:r>
            <a:r>
              <a:rPr lang="cs-CZ" altLang="en-US" sz="1600" b="1" u="sng" dirty="0" smtClean="0">
                <a:solidFill>
                  <a:srgbClr val="FF0000"/>
                </a:solidFill>
                <a:latin typeface="+mj-lt"/>
                <a:cs typeface="Arial" charset="0"/>
              </a:rPr>
              <a:t>ZÁVAŽNOST</a:t>
            </a:r>
            <a:r>
              <a:rPr lang="cs-CZ" altLang="en-US" sz="1600" b="1" dirty="0" smtClean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cs-CZ" altLang="en-US" sz="1400" dirty="0" smtClean="0">
                <a:latin typeface="+mj-lt"/>
                <a:cs typeface="Arial" charset="0"/>
              </a:rPr>
              <a:t>(malá / střední / velká) – hodnotí se stupeň porušení </a:t>
            </a:r>
          </a:p>
          <a:p>
            <a:pPr algn="just">
              <a:lnSpc>
                <a:spcPct val="140000"/>
              </a:lnSpc>
              <a:buNone/>
            </a:pPr>
            <a:r>
              <a:rPr lang="cs-CZ" altLang="en-US" sz="1600" b="1" dirty="0" smtClean="0">
                <a:solidFill>
                  <a:srgbClr val="FF0000"/>
                </a:solidFill>
                <a:latin typeface="+mj-lt"/>
                <a:cs typeface="Arial" charset="0"/>
              </a:rPr>
              <a:t>	</a:t>
            </a:r>
            <a:r>
              <a:rPr lang="cs-CZ" altLang="en-US" sz="1600" b="1" u="sng" dirty="0" smtClean="0">
                <a:solidFill>
                  <a:srgbClr val="FF0000"/>
                </a:solidFill>
                <a:latin typeface="+mj-lt"/>
                <a:cs typeface="Arial" charset="0"/>
              </a:rPr>
              <a:t>TRVALOST</a:t>
            </a:r>
            <a:r>
              <a:rPr lang="cs-CZ" altLang="en-US" sz="1600" b="1" dirty="0" smtClean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cs-CZ" altLang="en-US" sz="1400" dirty="0" smtClean="0">
                <a:latin typeface="+mj-lt"/>
                <a:cs typeface="Arial" charset="0"/>
              </a:rPr>
              <a:t>(ne / ano) – zjištěné porušení je možno napravit / porušením vznikla nenapravitelná škoda</a:t>
            </a:r>
          </a:p>
          <a:p>
            <a:pPr algn="just">
              <a:lnSpc>
                <a:spcPct val="140000"/>
              </a:lnSpc>
              <a:buNone/>
            </a:pPr>
            <a:r>
              <a:rPr lang="cs-CZ" altLang="en-US" sz="1600" b="1" u="sng" dirty="0" smtClean="0">
                <a:latin typeface="+mj-lt"/>
                <a:cs typeface="Arial" charset="0"/>
              </a:rPr>
              <a:t>Typy neshod: </a:t>
            </a:r>
            <a:endParaRPr lang="cs-CZ" altLang="en-US" sz="1600" b="1" u="sng" dirty="0" smtClean="0">
              <a:latin typeface="+mj-lt"/>
            </a:endParaRPr>
          </a:p>
          <a:p>
            <a:pPr algn="just">
              <a:lnSpc>
                <a:spcPct val="90000"/>
              </a:lnSpc>
            </a:pPr>
            <a:r>
              <a:rPr lang="cs-CZ" altLang="en-US" sz="1600" b="1" u="sng" dirty="0" smtClean="0">
                <a:latin typeface="+mj-lt"/>
              </a:rPr>
              <a:t>Opakovaná neshoda</a:t>
            </a:r>
            <a:r>
              <a:rPr lang="cs-CZ" altLang="en-US" sz="1600" u="sng" dirty="0" smtClean="0">
                <a:latin typeface="+mj-lt"/>
              </a:rPr>
              <a:t>  - </a:t>
            </a:r>
            <a:r>
              <a:rPr lang="cs-CZ" altLang="en-US" sz="1600" dirty="0" smtClean="0">
                <a:latin typeface="+mj-lt"/>
              </a:rPr>
              <a:t>neshoda se stejným požadavkem / standardem zjištěná více než jednou během tří po sobě jdoucích let, přičemž o předchozí neshodě byl žadatel informován</a:t>
            </a:r>
          </a:p>
          <a:p>
            <a:pPr algn="just">
              <a:lnSpc>
                <a:spcPct val="90000"/>
              </a:lnSpc>
            </a:pPr>
            <a:r>
              <a:rPr lang="cs-CZ" altLang="en-US" sz="1600" b="1" u="sng" dirty="0" smtClean="0">
                <a:latin typeface="+mj-lt"/>
              </a:rPr>
              <a:t>Rozsáhlá neshoda -</a:t>
            </a:r>
            <a:r>
              <a:rPr lang="cs-CZ" altLang="en-US" sz="1600" dirty="0" smtClean="0">
                <a:latin typeface="+mj-lt"/>
              </a:rPr>
              <a:t>zvažuje se zda dopady vzniklé neshody jsou dalekosáhlé / jsou omezeny pouze na podnik</a:t>
            </a:r>
          </a:p>
          <a:p>
            <a:pPr algn="just">
              <a:lnSpc>
                <a:spcPct val="90000"/>
              </a:lnSpc>
            </a:pPr>
            <a:r>
              <a:rPr lang="cs-CZ" altLang="en-US" sz="1600" b="1" u="sng" dirty="0" smtClean="0">
                <a:latin typeface="+mj-lt"/>
              </a:rPr>
              <a:t>Závažná neshoda - </a:t>
            </a:r>
            <a:r>
              <a:rPr lang="cs-CZ" altLang="en-US" sz="1600" dirty="0" smtClean="0">
                <a:latin typeface="+mj-lt"/>
              </a:rPr>
              <a:t>zvažuje se důležitost a závažnost důsledků neshody ve srovnání s významem dotčeného požadavku x standardu</a:t>
            </a:r>
            <a:endParaRPr lang="cs-CZ" altLang="en-US" sz="1600" b="1" dirty="0" smtClean="0">
              <a:latin typeface="+mj-lt"/>
            </a:endParaRPr>
          </a:p>
          <a:p>
            <a:pPr algn="just">
              <a:lnSpc>
                <a:spcPct val="90000"/>
              </a:lnSpc>
            </a:pPr>
            <a:r>
              <a:rPr lang="cs-CZ" altLang="en-US" sz="1600" b="1" u="sng" dirty="0" smtClean="0">
                <a:latin typeface="+mj-lt"/>
              </a:rPr>
              <a:t>Dlouhodobá neshoda - </a:t>
            </a:r>
            <a:r>
              <a:rPr lang="cs-CZ" altLang="en-US" sz="1600" dirty="0" smtClean="0">
                <a:latin typeface="+mj-lt"/>
              </a:rPr>
              <a:t>dle doby trvání, po kterou působí účinky nedodržení a nesplnění požadavku x standardu</a:t>
            </a:r>
          </a:p>
          <a:p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6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Sankce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endParaRPr lang="cs-CZ" altLang="en-US" dirty="0" smtClean="0"/>
          </a:p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71600" y="1412777"/>
            <a:ext cx="1440160" cy="72008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cs-CZ" altLang="en-US" b="1" dirty="0">
              <a:solidFill>
                <a:srgbClr val="003399"/>
              </a:solidFill>
            </a:endParaRPr>
          </a:p>
          <a:p>
            <a:pPr>
              <a:spcBef>
                <a:spcPct val="20000"/>
              </a:spcBef>
            </a:pPr>
            <a:r>
              <a:rPr lang="cs-CZ" altLang="en-US" sz="3200" b="1" dirty="0" smtClean="0">
                <a:solidFill>
                  <a:srgbClr val="003399"/>
                </a:solidFill>
              </a:rPr>
              <a:t>SZIF</a:t>
            </a:r>
            <a:endParaRPr lang="cs-CZ" altLang="en-US" sz="3200" b="1" dirty="0">
              <a:solidFill>
                <a:srgbClr val="003399"/>
              </a:solidFill>
            </a:endParaRPr>
          </a:p>
          <a:p>
            <a:endParaRPr lang="cs-CZ" altLang="en-US" dirty="0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969616" y="4653136"/>
            <a:ext cx="1944688" cy="15113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altLang="en-US" b="1" dirty="0">
                <a:solidFill>
                  <a:schemeClr val="accent2"/>
                </a:solidFill>
              </a:rPr>
              <a:t>PRAVIDLA </a:t>
            </a:r>
          </a:p>
          <a:p>
            <a:r>
              <a:rPr lang="cs-CZ" altLang="en-US" b="1" dirty="0">
                <a:solidFill>
                  <a:schemeClr val="accent2"/>
                </a:solidFill>
              </a:rPr>
              <a:t>PRO KRÁCENÍ</a:t>
            </a:r>
          </a:p>
          <a:p>
            <a:r>
              <a:rPr lang="cs-CZ" altLang="en-US" b="1" dirty="0">
                <a:solidFill>
                  <a:schemeClr val="accent2"/>
                </a:solidFill>
              </a:rPr>
              <a:t>(neshody a </a:t>
            </a:r>
          </a:p>
          <a:p>
            <a:r>
              <a:rPr lang="cs-CZ" altLang="en-US" b="1" dirty="0">
                <a:solidFill>
                  <a:schemeClr val="accent2"/>
                </a:solidFill>
              </a:rPr>
              <a:t>oblasti)</a:t>
            </a:r>
          </a:p>
        </p:txBody>
      </p:sp>
      <p:sp>
        <p:nvSpPr>
          <p:cNvPr id="7" name="Šipka dolů 6"/>
          <p:cNvSpPr/>
          <p:nvPr/>
        </p:nvSpPr>
        <p:spPr>
          <a:xfrm>
            <a:off x="1457328" y="2492896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910067" y="3087180"/>
            <a:ext cx="7920880" cy="72008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cs-CZ" altLang="en-US" b="1" dirty="0">
              <a:solidFill>
                <a:srgbClr val="003399"/>
              </a:solidFill>
            </a:endParaRPr>
          </a:p>
          <a:p>
            <a:pPr>
              <a:spcBef>
                <a:spcPct val="20000"/>
              </a:spcBef>
            </a:pPr>
            <a:r>
              <a:rPr lang="cs-CZ" altLang="en-US" b="1" dirty="0">
                <a:solidFill>
                  <a:srgbClr val="003399"/>
                </a:solidFill>
              </a:rPr>
              <a:t>Sankce (zamítnutí / krácení plateb) se uplatňují v případě, </a:t>
            </a:r>
            <a:r>
              <a:rPr lang="cs-CZ" altLang="en-US" b="1" dirty="0" smtClean="0">
                <a:solidFill>
                  <a:srgbClr val="003399"/>
                </a:solidFill>
              </a:rPr>
              <a:t>že </a:t>
            </a:r>
            <a:r>
              <a:rPr lang="cs-CZ" altLang="en-US" b="1" dirty="0">
                <a:solidFill>
                  <a:srgbClr val="003399"/>
                </a:solidFill>
              </a:rPr>
              <a:t>je nalezena neshoda.</a:t>
            </a:r>
          </a:p>
          <a:p>
            <a:endParaRPr lang="cs-CZ" alt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139951" y="1412777"/>
            <a:ext cx="4690995" cy="72008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cs-CZ" altLang="en-US" b="1" dirty="0">
              <a:solidFill>
                <a:srgbClr val="003399"/>
              </a:solidFill>
            </a:endParaRPr>
          </a:p>
          <a:p>
            <a:r>
              <a:rPr lang="cs-CZ" altLang="en-US" sz="2000" dirty="0" smtClean="0">
                <a:solidFill>
                  <a:srgbClr val="002060"/>
                </a:solidFill>
              </a:rPr>
              <a:t>Kontrolní zpráva z např.  ÚKZÚZ, SVS, SZPI </a:t>
            </a:r>
            <a:endParaRPr lang="cs-CZ" altLang="en-US" sz="2000" dirty="0">
              <a:solidFill>
                <a:srgbClr val="002060"/>
              </a:solidFill>
            </a:endParaRPr>
          </a:p>
        </p:txBody>
      </p:sp>
      <p:sp>
        <p:nvSpPr>
          <p:cNvPr id="11" name="Šipka dolů 10"/>
          <p:cNvSpPr/>
          <p:nvPr/>
        </p:nvSpPr>
        <p:spPr>
          <a:xfrm rot="5400000">
            <a:off x="3062118" y="1539965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150997" y="4658449"/>
            <a:ext cx="4679950" cy="360363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altLang="en-US" b="1" dirty="0">
                <a:solidFill>
                  <a:schemeClr val="accent2"/>
                </a:solidFill>
              </a:rPr>
              <a:t>1 – </a:t>
            </a:r>
            <a:r>
              <a:rPr lang="cs-CZ" altLang="en-US" b="1" dirty="0">
                <a:solidFill>
                  <a:srgbClr val="FF0000"/>
                </a:solidFill>
              </a:rPr>
              <a:t>3</a:t>
            </a:r>
            <a:r>
              <a:rPr lang="cs-CZ" altLang="en-US" b="1" dirty="0">
                <a:solidFill>
                  <a:schemeClr val="accent2"/>
                </a:solidFill>
              </a:rPr>
              <a:t> – 5 % při neúmyslném porušení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150997" y="5228604"/>
            <a:ext cx="4679950" cy="360363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altLang="en-US" b="1">
                <a:solidFill>
                  <a:schemeClr val="accent2"/>
                </a:solidFill>
              </a:rPr>
              <a:t>x3 (až 15%) při opakovaném porušení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150997" y="5804073"/>
            <a:ext cx="4679950" cy="360363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altLang="en-US" b="1">
                <a:solidFill>
                  <a:schemeClr val="accent2"/>
                </a:solidFill>
              </a:rPr>
              <a:t>15 – </a:t>
            </a:r>
            <a:r>
              <a:rPr lang="cs-CZ" altLang="en-US" b="1">
                <a:solidFill>
                  <a:srgbClr val="FF0000"/>
                </a:solidFill>
              </a:rPr>
              <a:t>20</a:t>
            </a:r>
            <a:r>
              <a:rPr lang="cs-CZ" altLang="en-US" b="1">
                <a:solidFill>
                  <a:schemeClr val="accent2"/>
                </a:solidFill>
              </a:rPr>
              <a:t> – 100 % při úmyslném porušení</a:t>
            </a: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3154542" y="5294486"/>
            <a:ext cx="788988" cy="228600"/>
          </a:xfrm>
          <a:prstGeom prst="rightArrow">
            <a:avLst>
              <a:gd name="adj1" fmla="val 50000"/>
              <a:gd name="adj2" fmla="val 862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6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60076\AppData\Local\Microsoft\Windows\Temporary Internet Files\Content.Outlook\1WT4YJ11\Chalupova_20140321_112943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459432"/>
            <a:ext cx="10081120" cy="1036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4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1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en-US" sz="2000" dirty="0" err="1"/>
              <a:t>Zemědělec</a:t>
            </a:r>
            <a:r>
              <a:rPr lang="en-US" sz="2000" dirty="0"/>
              <a:t> </a:t>
            </a:r>
            <a:r>
              <a:rPr lang="en-US" sz="2000" dirty="0" err="1"/>
              <a:t>obhospodařuje</a:t>
            </a:r>
            <a:r>
              <a:rPr lang="en-US" sz="2000" dirty="0"/>
              <a:t> </a:t>
            </a:r>
            <a:r>
              <a:rPr lang="en-US" sz="2000" dirty="0" err="1"/>
              <a:t>travní</a:t>
            </a:r>
            <a:r>
              <a:rPr lang="en-US" sz="2000" dirty="0"/>
              <a:t> </a:t>
            </a:r>
            <a:r>
              <a:rPr lang="en-US" sz="2000" dirty="0" err="1"/>
              <a:t>porost</a:t>
            </a:r>
            <a:r>
              <a:rPr lang="en-US" sz="2000" dirty="0"/>
              <a:t> (</a:t>
            </a:r>
            <a:r>
              <a:rPr lang="en-US" sz="2000" dirty="0" err="1"/>
              <a:t>podmáčenou</a:t>
            </a:r>
            <a:r>
              <a:rPr lang="en-US" sz="2000" dirty="0"/>
              <a:t> </a:t>
            </a:r>
            <a:r>
              <a:rPr lang="en-US" sz="2000" dirty="0" err="1"/>
              <a:t>louku</a:t>
            </a:r>
            <a:r>
              <a:rPr lang="en-US" sz="2000" dirty="0"/>
              <a:t>)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půdním</a:t>
            </a:r>
            <a:r>
              <a:rPr lang="en-US" sz="2000" dirty="0"/>
              <a:t> </a:t>
            </a:r>
            <a:r>
              <a:rPr lang="en-US" sz="2000" dirty="0" err="1"/>
              <a:t>bloku</a:t>
            </a:r>
            <a:r>
              <a:rPr lang="en-US" sz="2000" dirty="0"/>
              <a:t> o </a:t>
            </a:r>
            <a:r>
              <a:rPr lang="en-US" sz="2000" dirty="0" err="1"/>
              <a:t>ploše</a:t>
            </a:r>
            <a:r>
              <a:rPr lang="en-US" sz="2000" dirty="0"/>
              <a:t> 5 ha. Na </a:t>
            </a:r>
            <a:r>
              <a:rPr lang="en-US" sz="2000" dirty="0" err="1"/>
              <a:t>část</a:t>
            </a:r>
            <a:r>
              <a:rPr lang="en-US" sz="2000" dirty="0"/>
              <a:t> </a:t>
            </a:r>
            <a:r>
              <a:rPr lang="en-US" sz="2000" dirty="0" err="1"/>
              <a:t>tohoto</a:t>
            </a:r>
            <a:r>
              <a:rPr lang="en-US" sz="2000" dirty="0"/>
              <a:t> </a:t>
            </a:r>
            <a:r>
              <a:rPr lang="en-US" sz="2000" dirty="0" err="1"/>
              <a:t>půdního</a:t>
            </a:r>
            <a:r>
              <a:rPr lang="en-US" sz="2000" dirty="0"/>
              <a:t> </a:t>
            </a:r>
            <a:r>
              <a:rPr lang="en-US" sz="2000" dirty="0" err="1"/>
              <a:t>bloku</a:t>
            </a:r>
            <a:r>
              <a:rPr lang="en-US" sz="2000" dirty="0"/>
              <a:t> (</a:t>
            </a:r>
            <a:r>
              <a:rPr lang="en-US" sz="2000" dirty="0" err="1"/>
              <a:t>cca</a:t>
            </a:r>
            <a:r>
              <a:rPr lang="en-US" sz="2000" dirty="0"/>
              <a:t> 50 % </a:t>
            </a:r>
            <a:r>
              <a:rPr lang="en-US" sz="2000" dirty="0" err="1"/>
              <a:t>rozlohy</a:t>
            </a:r>
            <a:r>
              <a:rPr lang="en-US" sz="2000" dirty="0"/>
              <a:t>) </a:t>
            </a:r>
            <a:r>
              <a:rPr lang="en-US" sz="2000" dirty="0" err="1"/>
              <a:t>zasahuje</a:t>
            </a:r>
            <a:r>
              <a:rPr lang="en-US" sz="2000" dirty="0"/>
              <a:t> EVL s </a:t>
            </a:r>
            <a:r>
              <a:rPr lang="en-US" sz="2000" dirty="0" err="1"/>
              <a:t>předmětem</a:t>
            </a:r>
            <a:r>
              <a:rPr lang="en-US" sz="2000" dirty="0"/>
              <a:t> </a:t>
            </a:r>
            <a:r>
              <a:rPr lang="en-US" sz="2000" dirty="0" err="1"/>
              <a:t>ochrany</a:t>
            </a:r>
            <a:r>
              <a:rPr lang="en-US" sz="2000" dirty="0"/>
              <a:t> </a:t>
            </a:r>
            <a:r>
              <a:rPr lang="en-US" sz="2000" dirty="0" err="1"/>
              <a:t>Nivní</a:t>
            </a:r>
            <a:r>
              <a:rPr lang="en-US" sz="2000" dirty="0"/>
              <a:t> </a:t>
            </a:r>
            <a:r>
              <a:rPr lang="en-US" sz="2000" dirty="0" err="1"/>
              <a:t>louka</a:t>
            </a:r>
            <a:r>
              <a:rPr lang="en-US" sz="2000" dirty="0"/>
              <a:t> </a:t>
            </a:r>
            <a:r>
              <a:rPr lang="en-US" sz="2000" dirty="0" err="1"/>
              <a:t>říčních</a:t>
            </a:r>
            <a:r>
              <a:rPr lang="en-US" sz="2000" dirty="0"/>
              <a:t> </a:t>
            </a:r>
            <a:r>
              <a:rPr lang="en-US" sz="2000" dirty="0" err="1"/>
              <a:t>údolí</a:t>
            </a:r>
            <a:r>
              <a:rPr lang="en-US" sz="2000" dirty="0"/>
              <a:t> </a:t>
            </a:r>
            <a:r>
              <a:rPr lang="en-US" sz="2000" dirty="0" err="1"/>
              <a:t>svazu</a:t>
            </a:r>
            <a:r>
              <a:rPr lang="en-US" sz="2000" dirty="0"/>
              <a:t> </a:t>
            </a:r>
            <a:r>
              <a:rPr lang="en-US" sz="2000" dirty="0" err="1"/>
              <a:t>Cnidion</a:t>
            </a:r>
            <a:r>
              <a:rPr lang="en-US" sz="2000" dirty="0"/>
              <a:t> </a:t>
            </a:r>
            <a:r>
              <a:rPr lang="en-US" sz="2000" dirty="0" err="1"/>
              <a:t>dubii</a:t>
            </a:r>
            <a:r>
              <a:rPr lang="en-US" sz="2000" dirty="0"/>
              <a:t>, </a:t>
            </a:r>
            <a:r>
              <a:rPr lang="en-US" sz="2000" dirty="0" err="1"/>
              <a:t>předmět</a:t>
            </a:r>
            <a:r>
              <a:rPr lang="en-US" sz="2000" dirty="0"/>
              <a:t> </a:t>
            </a:r>
            <a:r>
              <a:rPr lang="en-US" sz="2000" dirty="0" err="1"/>
              <a:t>ochrany</a:t>
            </a:r>
            <a:r>
              <a:rPr lang="en-US" sz="2000" dirty="0"/>
              <a:t> se </a:t>
            </a:r>
            <a:r>
              <a:rPr lang="en-US" sz="2000" dirty="0" err="1"/>
              <a:t>nachází</a:t>
            </a:r>
            <a:r>
              <a:rPr lang="en-US" sz="2000" dirty="0"/>
              <a:t> </a:t>
            </a:r>
            <a:r>
              <a:rPr lang="en-US" sz="2000" dirty="0" err="1"/>
              <a:t>právě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území</a:t>
            </a:r>
            <a:r>
              <a:rPr lang="en-US" sz="2000" dirty="0"/>
              <a:t> </a:t>
            </a:r>
            <a:r>
              <a:rPr lang="en-US" sz="2000" dirty="0" err="1"/>
              <a:t>posuzovaného</a:t>
            </a:r>
            <a:r>
              <a:rPr lang="en-US" sz="2000" dirty="0"/>
              <a:t> </a:t>
            </a:r>
            <a:r>
              <a:rPr lang="en-US" sz="2000" dirty="0" err="1"/>
              <a:t>půdního</a:t>
            </a:r>
            <a:r>
              <a:rPr lang="en-US" sz="2000" dirty="0"/>
              <a:t> </a:t>
            </a:r>
            <a:r>
              <a:rPr lang="en-US" sz="2000" dirty="0" err="1"/>
              <a:t>bloku</a:t>
            </a:r>
            <a:r>
              <a:rPr lang="en-US" sz="2000" dirty="0"/>
              <a:t>. Na </a:t>
            </a:r>
            <a:r>
              <a:rPr lang="en-US" sz="2000" dirty="0" err="1"/>
              <a:t>pozemek</a:t>
            </a:r>
            <a:r>
              <a:rPr lang="en-US" sz="2000" dirty="0"/>
              <a:t> </a:t>
            </a:r>
            <a:r>
              <a:rPr lang="en-US" sz="2000" dirty="0" err="1"/>
              <a:t>přitom</a:t>
            </a:r>
            <a:r>
              <a:rPr lang="en-US" sz="2000" dirty="0"/>
              <a:t> </a:t>
            </a:r>
            <a:r>
              <a:rPr lang="en-US" sz="2000" dirty="0" err="1"/>
              <a:t>zasahuje</a:t>
            </a:r>
            <a:r>
              <a:rPr lang="en-US" sz="2000" dirty="0"/>
              <a:t> </a:t>
            </a:r>
            <a:r>
              <a:rPr lang="en-US" sz="2000" dirty="0" err="1"/>
              <a:t>velmi</a:t>
            </a:r>
            <a:r>
              <a:rPr lang="en-US" sz="2000" dirty="0"/>
              <a:t> </a:t>
            </a:r>
            <a:r>
              <a:rPr lang="en-US" sz="2000" dirty="0" err="1"/>
              <a:t>malá</a:t>
            </a:r>
            <a:r>
              <a:rPr lang="en-US" sz="2000" dirty="0"/>
              <a:t> </a:t>
            </a:r>
            <a:r>
              <a:rPr lang="en-US" sz="2000" dirty="0" err="1"/>
              <a:t>část</a:t>
            </a:r>
            <a:r>
              <a:rPr lang="en-US" sz="2000" dirty="0"/>
              <a:t> </a:t>
            </a:r>
            <a:r>
              <a:rPr lang="en-US" sz="2000" dirty="0" err="1"/>
              <a:t>rozlohy</a:t>
            </a:r>
            <a:r>
              <a:rPr lang="en-US" sz="2000" dirty="0"/>
              <a:t> EVL (do 5 %). </a:t>
            </a:r>
            <a:r>
              <a:rPr lang="en-US" sz="2000" dirty="0" err="1"/>
              <a:t>Zemědělec</a:t>
            </a:r>
            <a:r>
              <a:rPr lang="en-US" sz="2000" dirty="0"/>
              <a:t> v </a:t>
            </a:r>
            <a:r>
              <a:rPr lang="en-US" sz="2000" dirty="0" err="1"/>
              <a:t>rámci</a:t>
            </a:r>
            <a:r>
              <a:rPr lang="en-US" sz="2000" dirty="0"/>
              <a:t> </a:t>
            </a:r>
            <a:r>
              <a:rPr lang="en-US" sz="2000" dirty="0" err="1"/>
              <a:t>využití</a:t>
            </a:r>
            <a:r>
              <a:rPr lang="en-US" sz="2000" dirty="0"/>
              <a:t> </a:t>
            </a:r>
            <a:r>
              <a:rPr lang="en-US" sz="2000" dirty="0" err="1"/>
              <a:t>louky</a:t>
            </a:r>
            <a:r>
              <a:rPr lang="en-US" sz="2000" dirty="0"/>
              <a:t> </a:t>
            </a:r>
            <a:r>
              <a:rPr lang="en-US" sz="2000" dirty="0" err="1"/>
              <a:t>změnil</a:t>
            </a:r>
            <a:r>
              <a:rPr lang="en-US" sz="2000" dirty="0"/>
              <a:t> </a:t>
            </a:r>
            <a:r>
              <a:rPr lang="en-US" sz="2000" dirty="0" err="1"/>
              <a:t>vodní</a:t>
            </a:r>
            <a:r>
              <a:rPr lang="en-US" sz="2000" dirty="0"/>
              <a:t> </a:t>
            </a:r>
            <a:r>
              <a:rPr lang="en-US" sz="2000" dirty="0" err="1"/>
              <a:t>režim</a:t>
            </a:r>
            <a:r>
              <a:rPr lang="en-US" sz="2000" dirty="0"/>
              <a:t> </a:t>
            </a:r>
            <a:r>
              <a:rPr lang="en-US" sz="2000" dirty="0" err="1"/>
              <a:t>podmáčené</a:t>
            </a:r>
            <a:r>
              <a:rPr lang="en-US" sz="2000" dirty="0"/>
              <a:t> </a:t>
            </a:r>
            <a:r>
              <a:rPr lang="en-US" sz="2000" dirty="0" err="1"/>
              <a:t>části</a:t>
            </a:r>
            <a:r>
              <a:rPr lang="en-US" sz="2000" dirty="0"/>
              <a:t> (</a:t>
            </a:r>
            <a:r>
              <a:rPr lang="en-US" sz="2000" dirty="0" err="1"/>
              <a:t>obnovou</a:t>
            </a:r>
            <a:r>
              <a:rPr lang="en-US" sz="2000" dirty="0"/>
              <a:t> v </a:t>
            </a:r>
            <a:r>
              <a:rPr lang="en-US" sz="2000" dirty="0" err="1"/>
              <a:t>minulosti</a:t>
            </a:r>
            <a:r>
              <a:rPr lang="en-US" sz="2000" dirty="0"/>
              <a:t> </a:t>
            </a:r>
            <a:r>
              <a:rPr lang="en-US" sz="2000" dirty="0" err="1"/>
              <a:t>zazemněných</a:t>
            </a:r>
            <a:r>
              <a:rPr lang="en-US" sz="2000" dirty="0"/>
              <a:t> </a:t>
            </a:r>
            <a:r>
              <a:rPr lang="en-US" sz="2000" dirty="0" err="1"/>
              <a:t>odvodňovacích</a:t>
            </a:r>
            <a:r>
              <a:rPr lang="en-US" sz="2000" dirty="0"/>
              <a:t> </a:t>
            </a:r>
            <a:r>
              <a:rPr lang="en-US" sz="2000" dirty="0" err="1"/>
              <a:t>rýh</a:t>
            </a:r>
            <a:r>
              <a:rPr lang="en-US" sz="2000" dirty="0"/>
              <a:t>) a v </a:t>
            </a:r>
            <a:r>
              <a:rPr lang="en-US" sz="2000" dirty="0" err="1"/>
              <a:t>rámci</a:t>
            </a:r>
            <a:r>
              <a:rPr lang="en-US" sz="2000" dirty="0"/>
              <a:t> </a:t>
            </a:r>
            <a:r>
              <a:rPr lang="en-US" sz="2000" dirty="0" err="1"/>
              <a:t>zvýšení</a:t>
            </a:r>
            <a:r>
              <a:rPr lang="en-US" sz="2000" dirty="0"/>
              <a:t> </a:t>
            </a:r>
            <a:r>
              <a:rPr lang="en-US" sz="2000" dirty="0" err="1"/>
              <a:t>výnosu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celé</a:t>
            </a:r>
            <a:r>
              <a:rPr lang="en-US" sz="2000" dirty="0"/>
              <a:t> </a:t>
            </a:r>
            <a:r>
              <a:rPr lang="en-US" sz="2000" dirty="0" err="1"/>
              <a:t>ploše</a:t>
            </a:r>
            <a:r>
              <a:rPr lang="en-US" sz="2000" dirty="0"/>
              <a:t> </a:t>
            </a:r>
            <a:r>
              <a:rPr lang="en-US" sz="2000" dirty="0" err="1"/>
              <a:t>louky</a:t>
            </a:r>
            <a:r>
              <a:rPr lang="en-US" sz="2000" dirty="0"/>
              <a:t> </a:t>
            </a:r>
            <a:r>
              <a:rPr lang="en-US" sz="2000" dirty="0" err="1"/>
              <a:t>přisel</a:t>
            </a:r>
            <a:r>
              <a:rPr lang="en-US" sz="2000" dirty="0"/>
              <a:t> </a:t>
            </a:r>
            <a:r>
              <a:rPr lang="en-US" sz="2000" dirty="0" err="1"/>
              <a:t>kulturní</a:t>
            </a:r>
            <a:r>
              <a:rPr lang="en-US" sz="2000" dirty="0"/>
              <a:t> </a:t>
            </a:r>
            <a:r>
              <a:rPr lang="en-US" sz="2000" dirty="0" err="1"/>
              <a:t>travní</a:t>
            </a:r>
            <a:r>
              <a:rPr lang="en-US" sz="2000" dirty="0"/>
              <a:t> </a:t>
            </a:r>
            <a:r>
              <a:rPr lang="en-US" sz="2000" dirty="0" err="1"/>
              <a:t>směs</a:t>
            </a:r>
            <a:r>
              <a:rPr lang="en-US" sz="2000" dirty="0"/>
              <a:t>. </a:t>
            </a:r>
            <a:r>
              <a:rPr lang="en-US" sz="2000" dirty="0" err="1"/>
              <a:t>Důsledkem</a:t>
            </a:r>
            <a:r>
              <a:rPr lang="en-US" sz="2000" dirty="0"/>
              <a:t> je </a:t>
            </a:r>
            <a:r>
              <a:rPr lang="en-US" sz="2000" dirty="0" err="1"/>
              <a:t>částečné</a:t>
            </a:r>
            <a:r>
              <a:rPr lang="en-US" sz="2000" dirty="0"/>
              <a:t> </a:t>
            </a:r>
            <a:r>
              <a:rPr lang="en-US" sz="2000" dirty="0" err="1"/>
              <a:t>vysušení</a:t>
            </a:r>
            <a:r>
              <a:rPr lang="en-US" sz="2000" dirty="0"/>
              <a:t> </a:t>
            </a:r>
            <a:r>
              <a:rPr lang="en-US" sz="2000" dirty="0" err="1"/>
              <a:t>louky</a:t>
            </a:r>
            <a:r>
              <a:rPr lang="en-US" sz="2000" dirty="0"/>
              <a:t> a </a:t>
            </a:r>
            <a:r>
              <a:rPr lang="en-US" sz="2000" dirty="0" err="1"/>
              <a:t>změna</a:t>
            </a:r>
            <a:r>
              <a:rPr lang="en-US" sz="2000" dirty="0"/>
              <a:t> </a:t>
            </a:r>
            <a:r>
              <a:rPr lang="en-US" sz="2000" dirty="0" err="1"/>
              <a:t>druhové</a:t>
            </a:r>
            <a:r>
              <a:rPr lang="en-US" sz="2000" dirty="0"/>
              <a:t> </a:t>
            </a:r>
            <a:r>
              <a:rPr lang="en-US" sz="2000" dirty="0" err="1"/>
              <a:t>struktury</a:t>
            </a:r>
            <a:r>
              <a:rPr lang="en-US" sz="2000" dirty="0"/>
              <a:t> </a:t>
            </a:r>
            <a:r>
              <a:rPr lang="en-US" sz="2000" dirty="0" err="1"/>
              <a:t>lučního</a:t>
            </a:r>
            <a:r>
              <a:rPr lang="en-US" sz="2000" dirty="0"/>
              <a:t> </a:t>
            </a:r>
            <a:r>
              <a:rPr lang="en-US" sz="2000" dirty="0" err="1"/>
              <a:t>společenstva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podmáčené</a:t>
            </a:r>
            <a:r>
              <a:rPr lang="en-US" sz="2000" dirty="0"/>
              <a:t> </a:t>
            </a:r>
            <a:r>
              <a:rPr lang="en-US" sz="2000" dirty="0" err="1"/>
              <a:t>louce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2717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2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 err="1"/>
              <a:t>Zemědělec</a:t>
            </a:r>
            <a:r>
              <a:rPr lang="en-US" dirty="0"/>
              <a:t> </a:t>
            </a:r>
            <a:r>
              <a:rPr lang="en-US" dirty="0" err="1"/>
              <a:t>obhospodařuje</a:t>
            </a:r>
            <a:r>
              <a:rPr lang="en-US" dirty="0"/>
              <a:t> </a:t>
            </a:r>
            <a:r>
              <a:rPr lang="en-US" dirty="0" err="1"/>
              <a:t>travní</a:t>
            </a:r>
            <a:r>
              <a:rPr lang="en-US" dirty="0"/>
              <a:t> </a:t>
            </a:r>
            <a:r>
              <a:rPr lang="en-US" dirty="0" err="1"/>
              <a:t>porost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půdním</a:t>
            </a:r>
            <a:r>
              <a:rPr lang="en-US" dirty="0"/>
              <a:t> </a:t>
            </a:r>
            <a:r>
              <a:rPr lang="en-US" dirty="0" err="1"/>
              <a:t>bloku</a:t>
            </a:r>
            <a:r>
              <a:rPr lang="en-US" dirty="0"/>
              <a:t> o </a:t>
            </a:r>
            <a:r>
              <a:rPr lang="en-US" dirty="0" err="1"/>
              <a:t>rozloze</a:t>
            </a:r>
            <a:r>
              <a:rPr lang="en-US" dirty="0"/>
              <a:t> 10 ha. Na </a:t>
            </a:r>
            <a:r>
              <a:rPr lang="en-US" dirty="0" err="1"/>
              <a:t>půdní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zasahuje</a:t>
            </a:r>
            <a:r>
              <a:rPr lang="en-US" dirty="0"/>
              <a:t> </a:t>
            </a:r>
            <a:r>
              <a:rPr lang="en-US" dirty="0" err="1"/>
              <a:t>převážná</a:t>
            </a:r>
            <a:r>
              <a:rPr lang="en-US" dirty="0"/>
              <a:t> </a:t>
            </a:r>
            <a:r>
              <a:rPr lang="en-US" dirty="0" err="1"/>
              <a:t>část</a:t>
            </a:r>
            <a:r>
              <a:rPr lang="en-US" dirty="0"/>
              <a:t> EVL s </a:t>
            </a:r>
            <a:r>
              <a:rPr lang="en-US" dirty="0" err="1"/>
              <a:t>předmětem</a:t>
            </a:r>
            <a:r>
              <a:rPr lang="en-US" dirty="0"/>
              <a:t> </a:t>
            </a:r>
            <a:r>
              <a:rPr lang="en-US" dirty="0" err="1"/>
              <a:t>ochrany</a:t>
            </a:r>
            <a:r>
              <a:rPr lang="en-US" dirty="0"/>
              <a:t> </a:t>
            </a:r>
            <a:r>
              <a:rPr lang="en-US" dirty="0" err="1"/>
              <a:t>hořeček</a:t>
            </a:r>
            <a:r>
              <a:rPr lang="en-US" dirty="0"/>
              <a:t> </a:t>
            </a:r>
            <a:r>
              <a:rPr lang="en-US" dirty="0" err="1"/>
              <a:t>český</a:t>
            </a:r>
            <a:r>
              <a:rPr lang="en-US" dirty="0"/>
              <a:t> (</a:t>
            </a:r>
            <a:r>
              <a:rPr lang="en-US" dirty="0" err="1"/>
              <a:t>Gentianella</a:t>
            </a:r>
            <a:r>
              <a:rPr lang="en-US" dirty="0"/>
              <a:t> praecox). </a:t>
            </a:r>
            <a:r>
              <a:rPr lang="en-US" dirty="0" err="1"/>
              <a:t>Chráněné</a:t>
            </a:r>
            <a:r>
              <a:rPr lang="en-US" dirty="0"/>
              <a:t> </a:t>
            </a:r>
            <a:r>
              <a:rPr lang="en-US" dirty="0" err="1"/>
              <a:t>území</a:t>
            </a:r>
            <a:r>
              <a:rPr lang="en-US" dirty="0"/>
              <a:t> </a:t>
            </a:r>
            <a:r>
              <a:rPr lang="en-US" dirty="0" err="1"/>
              <a:t>přitom</a:t>
            </a:r>
            <a:r>
              <a:rPr lang="en-US" dirty="0"/>
              <a:t> </a:t>
            </a:r>
            <a:r>
              <a:rPr lang="en-US" dirty="0" err="1"/>
              <a:t>tvoří</a:t>
            </a:r>
            <a:r>
              <a:rPr lang="en-US" dirty="0"/>
              <a:t> </a:t>
            </a:r>
            <a:r>
              <a:rPr lang="en-US" dirty="0" err="1"/>
              <a:t>cca</a:t>
            </a:r>
            <a:r>
              <a:rPr lang="en-US" dirty="0"/>
              <a:t> 10 % </a:t>
            </a:r>
            <a:r>
              <a:rPr lang="en-US" dirty="0" err="1"/>
              <a:t>rozlohy</a:t>
            </a:r>
            <a:r>
              <a:rPr lang="en-US" dirty="0"/>
              <a:t> </a:t>
            </a:r>
            <a:r>
              <a:rPr lang="en-US" dirty="0" err="1"/>
              <a:t>hodnoceného</a:t>
            </a:r>
            <a:r>
              <a:rPr lang="en-US" dirty="0"/>
              <a:t> </a:t>
            </a:r>
            <a:r>
              <a:rPr lang="en-US" dirty="0" err="1"/>
              <a:t>půdního</a:t>
            </a:r>
            <a:r>
              <a:rPr lang="en-US" dirty="0"/>
              <a:t> </a:t>
            </a:r>
            <a:r>
              <a:rPr lang="en-US" dirty="0" err="1"/>
              <a:t>bloku</a:t>
            </a:r>
            <a:r>
              <a:rPr lang="en-US" dirty="0"/>
              <a:t>. </a:t>
            </a:r>
            <a:r>
              <a:rPr lang="en-US" dirty="0" err="1"/>
              <a:t>Zemědělec</a:t>
            </a:r>
            <a:r>
              <a:rPr lang="en-US" dirty="0"/>
              <a:t> </a:t>
            </a:r>
            <a:r>
              <a:rPr lang="en-US" dirty="0" err="1"/>
              <a:t>rozšířil</a:t>
            </a:r>
            <a:r>
              <a:rPr lang="en-US" dirty="0"/>
              <a:t> </a:t>
            </a:r>
            <a:r>
              <a:rPr lang="en-US" dirty="0" err="1"/>
              <a:t>navazující</a:t>
            </a:r>
            <a:r>
              <a:rPr lang="en-US" dirty="0"/>
              <a:t> </a:t>
            </a:r>
            <a:r>
              <a:rPr lang="en-US" dirty="0" err="1"/>
              <a:t>půdní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s </a:t>
            </a:r>
            <a:r>
              <a:rPr lang="en-US" dirty="0" err="1"/>
              <a:t>ornou</a:t>
            </a:r>
            <a:r>
              <a:rPr lang="en-US" dirty="0"/>
              <a:t> </a:t>
            </a:r>
            <a:r>
              <a:rPr lang="en-US" dirty="0" err="1"/>
              <a:t>půdou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úkor</a:t>
            </a:r>
            <a:r>
              <a:rPr lang="en-US" dirty="0"/>
              <a:t> </a:t>
            </a:r>
            <a:r>
              <a:rPr lang="en-US" dirty="0" err="1"/>
              <a:t>travního</a:t>
            </a:r>
            <a:r>
              <a:rPr lang="en-US" dirty="0"/>
              <a:t> </a:t>
            </a:r>
            <a:r>
              <a:rPr lang="en-US" dirty="0" err="1"/>
              <a:t>porostu</a:t>
            </a:r>
            <a:r>
              <a:rPr lang="en-US" dirty="0"/>
              <a:t> a </a:t>
            </a:r>
            <a:r>
              <a:rPr lang="en-US" dirty="0" err="1"/>
              <a:t>rozoral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část</a:t>
            </a:r>
            <a:r>
              <a:rPr lang="en-US" dirty="0"/>
              <a:t> </a:t>
            </a:r>
            <a:r>
              <a:rPr lang="en-US" dirty="0" err="1"/>
              <a:t>travního</a:t>
            </a:r>
            <a:r>
              <a:rPr lang="en-US" dirty="0"/>
              <a:t> </a:t>
            </a:r>
            <a:r>
              <a:rPr lang="en-US" dirty="0" err="1"/>
              <a:t>porostu</a:t>
            </a:r>
            <a:r>
              <a:rPr lang="en-US" dirty="0"/>
              <a:t> s </a:t>
            </a:r>
            <a:r>
              <a:rPr lang="en-US" dirty="0" err="1"/>
              <a:t>těžištěm</a:t>
            </a:r>
            <a:r>
              <a:rPr lang="en-US" dirty="0"/>
              <a:t> </a:t>
            </a:r>
            <a:r>
              <a:rPr lang="en-US" dirty="0" err="1"/>
              <a:t>výskytu</a:t>
            </a:r>
            <a:r>
              <a:rPr lang="en-US" dirty="0"/>
              <a:t> </a:t>
            </a:r>
            <a:r>
              <a:rPr lang="en-US" dirty="0" err="1"/>
              <a:t>hořečku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4571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Politika rozvoje venkova</a:t>
            </a:r>
            <a:br>
              <a:rPr lang="cs-CZ" dirty="0" smtClean="0"/>
            </a:br>
            <a:r>
              <a:rPr lang="cs-CZ" dirty="0" smtClean="0"/>
              <a:t>-opatření</a:t>
            </a:r>
            <a:endParaRPr lang="en-GB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20000" cy="5069160"/>
          </a:xfrm>
        </p:spPr>
        <p:txBody>
          <a:bodyPr>
            <a:normAutofit fontScale="55000" lnSpcReduction="20000"/>
          </a:bodyPr>
          <a:lstStyle/>
          <a:p>
            <a:pPr marL="114300" lvl="1" indent="0" algn="just">
              <a:buClr>
                <a:schemeClr val="accent1"/>
              </a:buClr>
              <a:buNone/>
            </a:pPr>
            <a:r>
              <a:rPr lang="cs-CZ" dirty="0" smtClean="0"/>
              <a:t>Cíl: Přispění ke konkurenceschopnosti zemědělství, </a:t>
            </a:r>
            <a:r>
              <a:rPr lang="cs-CZ" b="1" dirty="0" smtClean="0"/>
              <a:t>udržitelnému řízení přírodních zdrojů, k opatřením v oblasti klimatu</a:t>
            </a:r>
            <a:r>
              <a:rPr lang="cs-CZ" dirty="0" smtClean="0"/>
              <a:t> a k vyváženému územnímu rozvoji venkovských oblastí</a:t>
            </a:r>
          </a:p>
          <a:p>
            <a:pPr marL="114300" indent="0" algn="just">
              <a:buNone/>
            </a:pPr>
            <a:endParaRPr lang="cs-CZ" dirty="0" smtClean="0"/>
          </a:p>
          <a:p>
            <a:pPr marL="114300" indent="0" algn="just">
              <a:buNone/>
            </a:pPr>
            <a:r>
              <a:rPr lang="en-US" b="1" cap="all" dirty="0" smtClean="0"/>
              <a:t>M08 INVESTICE DO ROZVOJE LESNÍCH OBLASTÍ A ZLEPŠOVÁNÍ ŽIVOTASCHOPNOSTI LESŮ</a:t>
            </a:r>
            <a:r>
              <a:rPr lang="cs-CZ" b="1" cap="all" dirty="0" smtClean="0"/>
              <a:t> </a:t>
            </a:r>
            <a:r>
              <a:rPr lang="cs-CZ" dirty="0" smtClean="0"/>
              <a:t>(</a:t>
            </a:r>
            <a:r>
              <a:rPr lang="cs-CZ" b="1" dirty="0" smtClean="0"/>
              <a:t>udržitelné obhospodařování lesů)</a:t>
            </a:r>
            <a:r>
              <a:rPr lang="en-GB" b="1" dirty="0" smtClean="0"/>
              <a:t> </a:t>
            </a:r>
            <a:endParaRPr lang="cs-CZ" b="1" dirty="0" smtClean="0"/>
          </a:p>
          <a:p>
            <a:pPr algn="just"/>
            <a:r>
              <a:rPr lang="en-US" dirty="0" err="1" smtClean="0">
                <a:hlinkClick r:id="rId2"/>
              </a:rPr>
              <a:t>Zalesňování</a:t>
            </a:r>
            <a:r>
              <a:rPr lang="en-US" dirty="0" smtClean="0">
                <a:hlinkClick r:id="rId2"/>
              </a:rPr>
              <a:t> a </a:t>
            </a:r>
            <a:r>
              <a:rPr lang="en-US" dirty="0" err="1" smtClean="0">
                <a:hlinkClick r:id="rId2"/>
              </a:rPr>
              <a:t>zakládání</a:t>
            </a:r>
            <a:r>
              <a:rPr lang="en-US" dirty="0" smtClean="0">
                <a:hlinkClick r:id="rId2"/>
              </a:rPr>
              <a:t> </a:t>
            </a:r>
            <a:r>
              <a:rPr lang="en-US" dirty="0" err="1" smtClean="0">
                <a:hlinkClick r:id="rId2"/>
              </a:rPr>
              <a:t>lesů</a:t>
            </a:r>
            <a:endParaRPr lang="en-US" dirty="0" smtClean="0"/>
          </a:p>
          <a:p>
            <a:pPr algn="just"/>
            <a:r>
              <a:rPr lang="en-US" dirty="0" err="1" smtClean="0">
                <a:hlinkClick r:id="rId3"/>
              </a:rPr>
              <a:t>Zavádění</a:t>
            </a:r>
            <a:r>
              <a:rPr lang="en-US" dirty="0" smtClean="0">
                <a:hlinkClick r:id="rId3"/>
              </a:rPr>
              <a:t> </a:t>
            </a:r>
            <a:r>
              <a:rPr lang="en-US" dirty="0" err="1" smtClean="0">
                <a:hlinkClick r:id="rId3"/>
              </a:rPr>
              <a:t>preventivních</a:t>
            </a:r>
            <a:r>
              <a:rPr lang="en-US" dirty="0" smtClean="0">
                <a:hlinkClick r:id="rId3"/>
              </a:rPr>
              <a:t> </a:t>
            </a:r>
            <a:r>
              <a:rPr lang="en-US" dirty="0" err="1" smtClean="0">
                <a:hlinkClick r:id="rId3"/>
              </a:rPr>
              <a:t>opatření</a:t>
            </a:r>
            <a:r>
              <a:rPr lang="en-US" dirty="0" smtClean="0">
                <a:hlinkClick r:id="rId3"/>
              </a:rPr>
              <a:t> v </a:t>
            </a:r>
            <a:r>
              <a:rPr lang="en-US" dirty="0" err="1" smtClean="0">
                <a:hlinkClick r:id="rId3"/>
              </a:rPr>
              <a:t>lesích</a:t>
            </a:r>
            <a:endParaRPr lang="en-US" dirty="0" smtClean="0"/>
          </a:p>
          <a:p>
            <a:pPr algn="just"/>
            <a:r>
              <a:rPr lang="en-US" dirty="0" err="1" smtClean="0">
                <a:hlinkClick r:id="rId4"/>
              </a:rPr>
              <a:t>Obnova</a:t>
            </a:r>
            <a:r>
              <a:rPr lang="en-US" dirty="0" smtClean="0">
                <a:hlinkClick r:id="rId4"/>
              </a:rPr>
              <a:t> </a:t>
            </a:r>
            <a:r>
              <a:rPr lang="en-US" dirty="0" err="1" smtClean="0">
                <a:hlinkClick r:id="rId4"/>
              </a:rPr>
              <a:t>lesních</a:t>
            </a:r>
            <a:r>
              <a:rPr lang="en-US" dirty="0" smtClean="0">
                <a:hlinkClick r:id="rId4"/>
              </a:rPr>
              <a:t> </a:t>
            </a:r>
            <a:r>
              <a:rPr lang="en-US" dirty="0" err="1" smtClean="0">
                <a:hlinkClick r:id="rId4"/>
              </a:rPr>
              <a:t>porostů</a:t>
            </a:r>
            <a:r>
              <a:rPr lang="en-US" dirty="0" smtClean="0">
                <a:hlinkClick r:id="rId4"/>
              </a:rPr>
              <a:t> </a:t>
            </a:r>
            <a:r>
              <a:rPr lang="en-US" dirty="0" err="1" smtClean="0">
                <a:hlinkClick r:id="rId4"/>
              </a:rPr>
              <a:t>po</a:t>
            </a:r>
            <a:r>
              <a:rPr lang="en-US" dirty="0" smtClean="0">
                <a:hlinkClick r:id="rId4"/>
              </a:rPr>
              <a:t> </a:t>
            </a:r>
            <a:r>
              <a:rPr lang="en-US" dirty="0" err="1" smtClean="0">
                <a:hlinkClick r:id="rId4"/>
              </a:rPr>
              <a:t>kalamitách</a:t>
            </a:r>
            <a:endParaRPr lang="en-US" dirty="0" smtClean="0"/>
          </a:p>
          <a:p>
            <a:pPr algn="just"/>
            <a:r>
              <a:rPr lang="en-US" dirty="0" smtClean="0">
                <a:hlinkClick r:id="rId5"/>
              </a:rPr>
              <a:t> </a:t>
            </a:r>
            <a:r>
              <a:rPr lang="en-US" dirty="0" err="1" smtClean="0">
                <a:hlinkClick r:id="rId5"/>
              </a:rPr>
              <a:t>Odstraňování</a:t>
            </a:r>
            <a:r>
              <a:rPr lang="en-US" dirty="0" smtClean="0">
                <a:hlinkClick r:id="rId5"/>
              </a:rPr>
              <a:t> </a:t>
            </a:r>
            <a:r>
              <a:rPr lang="en-US" dirty="0" err="1" smtClean="0">
                <a:hlinkClick r:id="rId5"/>
              </a:rPr>
              <a:t>škod</a:t>
            </a:r>
            <a:r>
              <a:rPr lang="en-US" dirty="0" smtClean="0">
                <a:hlinkClick r:id="rId5"/>
              </a:rPr>
              <a:t> </a:t>
            </a:r>
            <a:r>
              <a:rPr lang="en-US" dirty="0" err="1" smtClean="0">
                <a:hlinkClick r:id="rId5"/>
              </a:rPr>
              <a:t>způsobených</a:t>
            </a:r>
            <a:r>
              <a:rPr lang="en-US" dirty="0" smtClean="0">
                <a:hlinkClick r:id="rId5"/>
              </a:rPr>
              <a:t> </a:t>
            </a:r>
            <a:r>
              <a:rPr lang="en-US" dirty="0" err="1" smtClean="0">
                <a:hlinkClick r:id="rId5"/>
              </a:rPr>
              <a:t>povodněmi</a:t>
            </a:r>
            <a:endParaRPr lang="en-US" dirty="0" smtClean="0"/>
          </a:p>
          <a:p>
            <a:pPr algn="just"/>
            <a:r>
              <a:rPr lang="en-US" dirty="0" err="1" smtClean="0">
                <a:hlinkClick r:id="rId6"/>
              </a:rPr>
              <a:t>Investice</a:t>
            </a:r>
            <a:r>
              <a:rPr lang="en-US" dirty="0" smtClean="0">
                <a:hlinkClick r:id="rId6"/>
              </a:rPr>
              <a:t> do </a:t>
            </a:r>
            <a:r>
              <a:rPr lang="en-US" dirty="0" err="1" smtClean="0">
                <a:hlinkClick r:id="rId6"/>
              </a:rPr>
              <a:t>ochrany</a:t>
            </a:r>
            <a:r>
              <a:rPr lang="en-US" dirty="0" smtClean="0">
                <a:hlinkClick r:id="rId6"/>
              </a:rPr>
              <a:t> </a:t>
            </a:r>
            <a:r>
              <a:rPr lang="en-US" dirty="0" err="1" smtClean="0">
                <a:hlinkClick r:id="rId6"/>
              </a:rPr>
              <a:t>melioračních</a:t>
            </a:r>
            <a:r>
              <a:rPr lang="en-US" dirty="0" smtClean="0">
                <a:hlinkClick r:id="rId6"/>
              </a:rPr>
              <a:t> a </a:t>
            </a:r>
            <a:r>
              <a:rPr lang="en-US" dirty="0" err="1" smtClean="0">
                <a:hlinkClick r:id="rId6"/>
              </a:rPr>
              <a:t>zpevňujících</a:t>
            </a:r>
            <a:r>
              <a:rPr lang="en-US" dirty="0" smtClean="0">
                <a:hlinkClick r:id="rId6"/>
              </a:rPr>
              <a:t> </a:t>
            </a:r>
            <a:r>
              <a:rPr lang="en-US" dirty="0" err="1" smtClean="0">
                <a:hlinkClick r:id="rId6"/>
              </a:rPr>
              <a:t>dřevin</a:t>
            </a:r>
            <a:endParaRPr lang="cs-CZ" dirty="0" smtClean="0"/>
          </a:p>
          <a:p>
            <a:pPr algn="just"/>
            <a:endParaRPr lang="cs-CZ" dirty="0" smtClean="0"/>
          </a:p>
          <a:p>
            <a:pPr marL="114300" indent="0" algn="just">
              <a:buNone/>
            </a:pPr>
            <a:r>
              <a:rPr lang="en-US" b="1" cap="all" dirty="0" smtClean="0"/>
              <a:t>M10 AGROENVIRONMENTÁLNĚ-KLIMATICKÉ OPATŘENÍ (AEKO)</a:t>
            </a:r>
          </a:p>
          <a:p>
            <a:pPr marL="114300" indent="0" algn="just">
              <a:buNone/>
            </a:pPr>
            <a:r>
              <a:rPr lang="en-US" b="1" cap="all" dirty="0" smtClean="0"/>
              <a:t>M11 EKOLOGICKÉ ZEMĚDĚLSTVÍ (EZ)</a:t>
            </a:r>
          </a:p>
          <a:p>
            <a:pPr marL="114300" indent="0" algn="just">
              <a:buNone/>
            </a:pPr>
            <a:r>
              <a:rPr lang="en-US" b="1" cap="all" dirty="0" smtClean="0"/>
              <a:t>M12 PLATBY V RÁMCI SÍTĚ NATURA 2000 A PODLE RÁMCOVÉ SMĚRNICE O VODĚ</a:t>
            </a:r>
            <a:endParaRPr lang="cs-CZ" b="1" cap="all" dirty="0" smtClean="0"/>
          </a:p>
          <a:p>
            <a:pPr marL="114300" indent="0" algn="just">
              <a:buNone/>
            </a:pPr>
            <a:r>
              <a:rPr lang="en-US" b="1" cap="all" dirty="0" smtClean="0"/>
              <a:t>M13 PLATBY PRO OBLASTI S PŘÍRODNÍMI ČI JINÝMI ZVLÁŠTNÍMI OMEZENÍMI</a:t>
            </a:r>
            <a:endParaRPr lang="cs-CZ" b="1" cap="all" dirty="0" smtClean="0"/>
          </a:p>
          <a:p>
            <a:pPr marL="114300" indent="0" algn="just">
              <a:buNone/>
            </a:pPr>
            <a:r>
              <a:rPr lang="en-US" b="1" cap="all" dirty="0"/>
              <a:t>M14 DOBRÉ ŽIVOTNÍ PODMÍNKY ZVÍŘAT (DŽPZ)</a:t>
            </a:r>
          </a:p>
          <a:p>
            <a:pPr marL="114300" indent="0" algn="just">
              <a:buNone/>
            </a:pPr>
            <a:r>
              <a:rPr lang="en-US" b="1" cap="all" dirty="0"/>
              <a:t>M15 LESNICKO-ENVIRONMENTÁLNÍ A KLIMATICKÉ SLUŽBY A OCHRANA </a:t>
            </a:r>
            <a:r>
              <a:rPr lang="en-US" b="1" cap="all" dirty="0" smtClean="0"/>
              <a:t>LESŮ</a:t>
            </a:r>
            <a:endParaRPr lang="cs-CZ" b="1" cap="all" dirty="0" smtClean="0"/>
          </a:p>
          <a:p>
            <a:pPr algn="just"/>
            <a:r>
              <a:rPr lang="en-US" b="1" dirty="0" err="1">
                <a:solidFill>
                  <a:srgbClr val="FFC000"/>
                </a:solidFill>
              </a:rPr>
              <a:t>Zachování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porostního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typu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hospodářského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souboru</a:t>
            </a:r>
            <a:endParaRPr lang="cs-CZ" b="1" dirty="0" smtClean="0">
              <a:solidFill>
                <a:srgbClr val="FFC000"/>
              </a:solidFill>
            </a:endParaRPr>
          </a:p>
          <a:p>
            <a:pPr algn="just"/>
            <a:r>
              <a:rPr lang="en-US" b="1" dirty="0" err="1">
                <a:solidFill>
                  <a:srgbClr val="FFC000"/>
                </a:solidFill>
              </a:rPr>
              <a:t>Ochrana</a:t>
            </a:r>
            <a:r>
              <a:rPr lang="en-US" b="1" dirty="0">
                <a:solidFill>
                  <a:srgbClr val="FFC000"/>
                </a:solidFill>
              </a:rPr>
              <a:t> a </a:t>
            </a:r>
            <a:r>
              <a:rPr lang="en-US" b="1" dirty="0" err="1">
                <a:solidFill>
                  <a:srgbClr val="FFC000"/>
                </a:solidFill>
              </a:rPr>
              <a:t>reprodukce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genofondu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lesních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dřevin</a:t>
            </a:r>
            <a:endParaRPr lang="en-US" b="1" cap="all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12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Rozpočet PRV 2014-2020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60076\Desktop\aloka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7620"/>
            <a:ext cx="8316416" cy="541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625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smtClean="0"/>
              <a:t>M 10Agroenvironmentálně-klimatická opatření (AEOK)</a:t>
            </a:r>
            <a:endParaRPr lang="en-US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342900" algn="just"/>
            <a:r>
              <a:rPr lang="cs-CZ" dirty="0" smtClean="0"/>
              <a:t>Cíl - </a:t>
            </a:r>
            <a:r>
              <a:rPr lang="en-US" dirty="0" err="1" smtClean="0"/>
              <a:t>podpora</a:t>
            </a:r>
            <a:r>
              <a:rPr lang="en-US" dirty="0" smtClean="0"/>
              <a:t> </a:t>
            </a:r>
            <a:r>
              <a:rPr lang="en-US" dirty="0" err="1"/>
              <a:t>způsobů</a:t>
            </a:r>
            <a:r>
              <a:rPr lang="en-US" dirty="0"/>
              <a:t> </a:t>
            </a:r>
            <a:r>
              <a:rPr lang="en-US" dirty="0" err="1"/>
              <a:t>využití</a:t>
            </a:r>
            <a:r>
              <a:rPr lang="en-US" dirty="0"/>
              <a:t> </a:t>
            </a:r>
            <a:r>
              <a:rPr lang="en-US" dirty="0" err="1"/>
              <a:t>zemědělské</a:t>
            </a:r>
            <a:r>
              <a:rPr lang="en-US" dirty="0"/>
              <a:t> </a:t>
            </a:r>
            <a:r>
              <a:rPr lang="en-US" dirty="0" err="1"/>
              <a:t>půdy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v </a:t>
            </a:r>
            <a:r>
              <a:rPr lang="en-US" dirty="0" err="1"/>
              <a:t>souladu</a:t>
            </a:r>
            <a:r>
              <a:rPr lang="en-US" dirty="0"/>
              <a:t> s </a:t>
            </a:r>
            <a:r>
              <a:rPr lang="en-US" dirty="0" err="1"/>
              <a:t>ochranou</a:t>
            </a:r>
            <a:r>
              <a:rPr lang="en-US" dirty="0"/>
              <a:t> a </a:t>
            </a:r>
            <a:r>
              <a:rPr lang="en-US" dirty="0" err="1"/>
              <a:t>zlepšením</a:t>
            </a:r>
            <a:r>
              <a:rPr lang="en-US" dirty="0"/>
              <a:t> </a:t>
            </a:r>
            <a:r>
              <a:rPr lang="en-US" dirty="0" err="1"/>
              <a:t>životního</a:t>
            </a:r>
            <a:r>
              <a:rPr lang="en-US" dirty="0"/>
              <a:t> </a:t>
            </a:r>
            <a:r>
              <a:rPr lang="en-US" dirty="0" err="1"/>
              <a:t>prostředí</a:t>
            </a:r>
            <a:r>
              <a:rPr lang="en-US" dirty="0"/>
              <a:t> a </a:t>
            </a:r>
            <a:r>
              <a:rPr lang="en-US" dirty="0" err="1"/>
              <a:t>krajiny</a:t>
            </a:r>
            <a:r>
              <a:rPr lang="en-US" dirty="0"/>
              <a:t>, </a:t>
            </a:r>
            <a:r>
              <a:rPr lang="en-US" dirty="0" err="1"/>
              <a:t>podpora</a:t>
            </a:r>
            <a:r>
              <a:rPr lang="en-US" dirty="0"/>
              <a:t> </a:t>
            </a:r>
            <a:r>
              <a:rPr lang="en-US" dirty="0" err="1"/>
              <a:t>zachování</a:t>
            </a:r>
            <a:r>
              <a:rPr lang="en-US" dirty="0"/>
              <a:t> </a:t>
            </a:r>
            <a:r>
              <a:rPr lang="en-US" dirty="0" err="1"/>
              <a:t>obhospodařovaných</a:t>
            </a:r>
            <a:r>
              <a:rPr lang="en-US" dirty="0"/>
              <a:t> </a:t>
            </a:r>
            <a:r>
              <a:rPr lang="en-US" dirty="0" err="1"/>
              <a:t>území</a:t>
            </a:r>
            <a:r>
              <a:rPr lang="en-US" dirty="0"/>
              <a:t> </a:t>
            </a:r>
            <a:r>
              <a:rPr lang="en-US" dirty="0" err="1"/>
              <a:t>vysoké</a:t>
            </a:r>
            <a:r>
              <a:rPr lang="en-US" dirty="0"/>
              <a:t> </a:t>
            </a:r>
            <a:r>
              <a:rPr lang="en-US" dirty="0" err="1"/>
              <a:t>přírodní</a:t>
            </a:r>
            <a:r>
              <a:rPr lang="en-US" dirty="0"/>
              <a:t> </a:t>
            </a:r>
            <a:r>
              <a:rPr lang="en-US" dirty="0" err="1"/>
              <a:t>hodnoty</a:t>
            </a:r>
            <a:r>
              <a:rPr lang="en-US" dirty="0"/>
              <a:t>, </a:t>
            </a:r>
            <a:r>
              <a:rPr lang="en-US" dirty="0" err="1"/>
              <a:t>přírodních</a:t>
            </a:r>
            <a:r>
              <a:rPr lang="en-US" dirty="0"/>
              <a:t> </a:t>
            </a:r>
            <a:r>
              <a:rPr lang="en-US" dirty="0" err="1"/>
              <a:t>zdrojů</a:t>
            </a:r>
            <a:r>
              <a:rPr lang="en-US" dirty="0"/>
              <a:t>, </a:t>
            </a:r>
            <a:r>
              <a:rPr lang="en-US" dirty="0" err="1"/>
              <a:t>biologické</a:t>
            </a:r>
            <a:r>
              <a:rPr lang="en-US" dirty="0"/>
              <a:t> </a:t>
            </a:r>
            <a:r>
              <a:rPr lang="en-US" dirty="0" err="1"/>
              <a:t>rozmanitosti</a:t>
            </a:r>
            <a:r>
              <a:rPr lang="en-US" dirty="0"/>
              <a:t> a </a:t>
            </a:r>
            <a:r>
              <a:rPr lang="en-US" dirty="0" err="1"/>
              <a:t>údržby</a:t>
            </a:r>
            <a:r>
              <a:rPr lang="en-US" dirty="0"/>
              <a:t> </a:t>
            </a:r>
            <a:r>
              <a:rPr lang="en-US" dirty="0" err="1" smtClean="0"/>
              <a:t>krajiny</a:t>
            </a:r>
            <a:endParaRPr lang="cs-CZ" dirty="0" smtClean="0"/>
          </a:p>
          <a:p>
            <a:pPr marL="457200" indent="-342900" algn="just"/>
            <a:r>
              <a:rPr lang="cs-CZ" dirty="0"/>
              <a:t>Do roku 2014 tzv. AEO</a:t>
            </a:r>
          </a:p>
          <a:p>
            <a:pPr marL="457200" indent="-342900" algn="just"/>
            <a:r>
              <a:rPr lang="cs-CZ" dirty="0"/>
              <a:t>Vymezení v nařízení vlády č. </a:t>
            </a:r>
            <a:r>
              <a:rPr lang="en-US" dirty="0"/>
              <a:t>75/2015</a:t>
            </a:r>
            <a:r>
              <a:rPr lang="cs-CZ" dirty="0"/>
              <a:t> Sb</a:t>
            </a:r>
            <a:r>
              <a:rPr lang="cs-CZ" dirty="0" smtClean="0"/>
              <a:t>.</a:t>
            </a:r>
          </a:p>
          <a:p>
            <a:pPr marL="457200" indent="-342900" algn="just"/>
            <a:r>
              <a:rPr lang="cs-CZ" dirty="0"/>
              <a:t>Ž</a:t>
            </a:r>
            <a:r>
              <a:rPr lang="cs-CZ" dirty="0" smtClean="0"/>
              <a:t>adatel - </a:t>
            </a:r>
            <a:r>
              <a:rPr lang="en-US" dirty="0" err="1" smtClean="0"/>
              <a:t>subjekt</a:t>
            </a:r>
            <a:r>
              <a:rPr lang="en-US" dirty="0" smtClean="0"/>
              <a:t> </a:t>
            </a:r>
            <a:r>
              <a:rPr lang="en-US" dirty="0" err="1"/>
              <a:t>obhospodařující</a:t>
            </a:r>
            <a:r>
              <a:rPr lang="en-US" dirty="0"/>
              <a:t> v </a:t>
            </a:r>
            <a:r>
              <a:rPr lang="en-US" dirty="0" err="1"/>
              <a:t>evidenci</a:t>
            </a:r>
            <a:r>
              <a:rPr lang="en-US" dirty="0"/>
              <a:t> </a:t>
            </a:r>
            <a:r>
              <a:rPr lang="en-US" dirty="0" err="1"/>
              <a:t>půdy</a:t>
            </a:r>
            <a:r>
              <a:rPr lang="en-US" dirty="0"/>
              <a:t> (LPIS) </a:t>
            </a:r>
            <a:r>
              <a:rPr lang="en-US" dirty="0" err="1"/>
              <a:t>alespoň</a:t>
            </a:r>
            <a:r>
              <a:rPr lang="en-US" dirty="0"/>
              <a:t> </a:t>
            </a:r>
            <a:r>
              <a:rPr lang="en-US" dirty="0" err="1"/>
              <a:t>minimální</a:t>
            </a:r>
            <a:r>
              <a:rPr lang="en-US" dirty="0"/>
              <a:t> </a:t>
            </a:r>
            <a:r>
              <a:rPr lang="en-US" dirty="0" err="1"/>
              <a:t>výměru</a:t>
            </a:r>
            <a:r>
              <a:rPr lang="en-US" dirty="0"/>
              <a:t> </a:t>
            </a:r>
            <a:r>
              <a:rPr lang="en-US" dirty="0" err="1"/>
              <a:t>zemědělské</a:t>
            </a:r>
            <a:r>
              <a:rPr lang="en-US" dirty="0"/>
              <a:t> </a:t>
            </a:r>
            <a:r>
              <a:rPr lang="en-US" dirty="0" err="1" smtClean="0"/>
              <a:t>půdy</a:t>
            </a:r>
            <a:r>
              <a:rPr lang="cs-CZ" dirty="0" smtClean="0"/>
              <a:t> (5 let závazek)</a:t>
            </a:r>
          </a:p>
          <a:p>
            <a:pPr marL="457200" indent="-342900" algn="just"/>
            <a:endParaRPr lang="cs-CZ" dirty="0"/>
          </a:p>
          <a:p>
            <a:pPr marL="114300" indent="0" algn="just">
              <a:buNone/>
            </a:pPr>
            <a:r>
              <a:rPr lang="en-US" b="1" dirty="0"/>
              <a:t>10.1.1 </a:t>
            </a:r>
            <a:r>
              <a:rPr lang="en-US" b="1" dirty="0" err="1"/>
              <a:t>Integrovaná</a:t>
            </a:r>
            <a:r>
              <a:rPr lang="en-US" b="1" dirty="0"/>
              <a:t> </a:t>
            </a:r>
            <a:r>
              <a:rPr lang="en-US" b="1" dirty="0" err="1"/>
              <a:t>produkce</a:t>
            </a:r>
            <a:r>
              <a:rPr lang="en-US" b="1" dirty="0"/>
              <a:t> </a:t>
            </a:r>
            <a:r>
              <a:rPr lang="en-US" b="1" dirty="0" err="1"/>
              <a:t>ovoc</a:t>
            </a:r>
            <a:endParaRPr lang="en-US" b="1" dirty="0"/>
          </a:p>
          <a:p>
            <a:pPr marL="114300" indent="0" algn="just">
              <a:buNone/>
            </a:pPr>
            <a:r>
              <a:rPr lang="en-US" b="1" dirty="0"/>
              <a:t>10.1.2 </a:t>
            </a:r>
            <a:r>
              <a:rPr lang="en-US" b="1" dirty="0" err="1"/>
              <a:t>Integrovaná</a:t>
            </a:r>
            <a:r>
              <a:rPr lang="en-US" b="1" dirty="0"/>
              <a:t> </a:t>
            </a:r>
            <a:r>
              <a:rPr lang="en-US" b="1" dirty="0" err="1"/>
              <a:t>produkce</a:t>
            </a:r>
            <a:r>
              <a:rPr lang="en-US" b="1" dirty="0"/>
              <a:t> </a:t>
            </a:r>
            <a:r>
              <a:rPr lang="en-US" b="1" dirty="0" err="1"/>
              <a:t>révy</a:t>
            </a:r>
            <a:r>
              <a:rPr lang="en-US" b="1" dirty="0"/>
              <a:t> </a:t>
            </a:r>
            <a:r>
              <a:rPr lang="en-US" b="1" dirty="0" err="1"/>
              <a:t>vinné</a:t>
            </a:r>
            <a:endParaRPr lang="en-US" b="1" dirty="0"/>
          </a:p>
          <a:p>
            <a:pPr marL="114300" indent="0" algn="just">
              <a:buNone/>
            </a:pPr>
            <a:r>
              <a:rPr lang="en-US" b="1" dirty="0"/>
              <a:t>10.1.4 </a:t>
            </a:r>
            <a:r>
              <a:rPr lang="en-US" b="1" dirty="0" err="1"/>
              <a:t>Ošetřování</a:t>
            </a:r>
            <a:r>
              <a:rPr lang="en-US" b="1" dirty="0"/>
              <a:t> </a:t>
            </a:r>
            <a:r>
              <a:rPr lang="en-US" b="1" dirty="0" err="1"/>
              <a:t>travních</a:t>
            </a:r>
            <a:r>
              <a:rPr lang="en-US" b="1" dirty="0"/>
              <a:t> </a:t>
            </a:r>
            <a:r>
              <a:rPr lang="en-US" b="1" dirty="0" err="1"/>
              <a:t>porostů</a:t>
            </a:r>
            <a:endParaRPr lang="en-US" b="1" dirty="0"/>
          </a:p>
          <a:p>
            <a:pPr marL="114300" indent="0" algn="just">
              <a:buNone/>
            </a:pPr>
            <a:r>
              <a:rPr lang="en-US" b="1" dirty="0"/>
              <a:t>10.1.5 </a:t>
            </a:r>
            <a:r>
              <a:rPr lang="en-US" b="1" dirty="0" err="1"/>
              <a:t>Zatravňování</a:t>
            </a:r>
            <a:r>
              <a:rPr lang="en-US" b="1" dirty="0"/>
              <a:t> orné </a:t>
            </a:r>
            <a:r>
              <a:rPr lang="en-US" b="1" dirty="0" err="1"/>
              <a:t>půdy</a:t>
            </a:r>
            <a:endParaRPr lang="en-US" b="1" dirty="0"/>
          </a:p>
          <a:p>
            <a:pPr marL="114300" indent="0" algn="just">
              <a:buNone/>
            </a:pPr>
            <a:r>
              <a:rPr lang="en-US" b="1" dirty="0"/>
              <a:t>10.1.6 </a:t>
            </a:r>
            <a:r>
              <a:rPr lang="en-US" b="1" dirty="0" err="1"/>
              <a:t>Biopásy</a:t>
            </a:r>
            <a:endParaRPr lang="en-US" b="1" dirty="0"/>
          </a:p>
          <a:p>
            <a:pPr marL="114300" indent="0" algn="just">
              <a:buNone/>
            </a:pPr>
            <a:r>
              <a:rPr lang="en-US" b="1" dirty="0"/>
              <a:t>10.1.7 </a:t>
            </a:r>
            <a:r>
              <a:rPr lang="en-US" b="1" dirty="0" err="1"/>
              <a:t>Ochrana</a:t>
            </a:r>
            <a:r>
              <a:rPr lang="en-US" b="1" dirty="0"/>
              <a:t> </a:t>
            </a:r>
            <a:r>
              <a:rPr lang="en-US" b="1" dirty="0" err="1"/>
              <a:t>čejky</a:t>
            </a:r>
            <a:r>
              <a:rPr lang="en-US" b="1" dirty="0"/>
              <a:t> </a:t>
            </a:r>
            <a:r>
              <a:rPr lang="en-US" b="1" dirty="0" err="1"/>
              <a:t>chocholaté</a:t>
            </a:r>
            <a:endParaRPr lang="en-US" b="1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8990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M 13 Oblasti s přírodními omezeními</a:t>
            </a:r>
            <a:br>
              <a:rPr lang="cs-CZ" dirty="0" smtClean="0"/>
            </a:br>
            <a:r>
              <a:rPr lang="cs-CZ" dirty="0" smtClean="0"/>
              <a:t>				</a:t>
            </a:r>
            <a:endParaRPr lang="en-GB" sz="31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Do 2014, tzv. LFA</a:t>
            </a:r>
          </a:p>
          <a:p>
            <a:r>
              <a:rPr lang="cs-CZ" dirty="0" smtClean="0"/>
              <a:t>Platby v méně příznivých oblastech</a:t>
            </a:r>
          </a:p>
          <a:p>
            <a:pPr lvl="1"/>
            <a:r>
              <a:rPr lang="cs-CZ" dirty="0" smtClean="0"/>
              <a:t>Horské oblasti</a:t>
            </a:r>
          </a:p>
          <a:p>
            <a:pPr lvl="1"/>
            <a:r>
              <a:rPr lang="cs-CZ" dirty="0" smtClean="0"/>
              <a:t>ostatní </a:t>
            </a:r>
          </a:p>
          <a:p>
            <a:pPr lvl="1"/>
            <a:r>
              <a:rPr lang="cs-CZ" dirty="0" smtClean="0"/>
              <a:t>specifické</a:t>
            </a:r>
          </a:p>
          <a:p>
            <a:pPr lvl="2"/>
            <a:r>
              <a:rPr lang="cs-CZ" dirty="0" smtClean="0"/>
              <a:t>Vymezení v nařízení vlády č. 75/20107</a:t>
            </a:r>
          </a:p>
          <a:p>
            <a:pPr lvl="2"/>
            <a:endParaRPr lang="cs-CZ" dirty="0" smtClean="0"/>
          </a:p>
          <a:p>
            <a:r>
              <a:rPr lang="cs-CZ" dirty="0" smtClean="0"/>
              <a:t>2014 – 2020</a:t>
            </a:r>
          </a:p>
          <a:p>
            <a:pPr lvl="1"/>
            <a:r>
              <a:rPr lang="cs-CZ" dirty="0" smtClean="0"/>
              <a:t>Snižování plateb pro LFA</a:t>
            </a:r>
          </a:p>
          <a:p>
            <a:pPr lvl="2"/>
            <a:r>
              <a:rPr lang="cs-CZ" dirty="0" smtClean="0"/>
              <a:t>80 – 20 %</a:t>
            </a:r>
          </a:p>
          <a:p>
            <a:pPr lvl="1"/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Od 2015 - Oblasti s přírodními či jinými zvláštními omezeními</a:t>
            </a:r>
          </a:p>
          <a:p>
            <a:pPr lvl="1"/>
            <a:r>
              <a:rPr lang="cs-CZ" dirty="0" smtClean="0"/>
              <a:t>Kompenzace za dodatečné náklady a ušlé příjmy</a:t>
            </a:r>
          </a:p>
          <a:p>
            <a:pPr lvl="1"/>
            <a:r>
              <a:rPr lang="cs-CZ" dirty="0" smtClean="0"/>
              <a:t>Dle vymezení členského státu</a:t>
            </a:r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685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 integrace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 smtClean="0"/>
              <a:t>Čl. 11 SFEU</a:t>
            </a:r>
          </a:p>
          <a:p>
            <a:pPr lvl="1" algn="just"/>
            <a:r>
              <a:rPr lang="cs-CZ" dirty="0" smtClean="0"/>
              <a:t>Požadavky na ochranu životního prostředí musí být zahrnuty do vymezení a provádění politik a činností Unie, zejména s ohledem na podporu udržitelného rozvoje</a:t>
            </a:r>
            <a:endParaRPr lang="cs-CZ" dirty="0"/>
          </a:p>
          <a:p>
            <a:pPr marL="411480" lvl="1" indent="0" algn="just">
              <a:buNone/>
            </a:pPr>
            <a:r>
              <a:rPr lang="cs-CZ" dirty="0" smtClean="0"/>
              <a:t>Společně s principem trvalé udržitelnosti je považován za nejdůležitější princip v oblasti </a:t>
            </a:r>
            <a:r>
              <a:rPr lang="cs-CZ" dirty="0" err="1" smtClean="0"/>
              <a:t>žp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7155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60076\Desktop\800px-LF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126918" cy="622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3322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ec.europa.eu/agriculture/rurdev/lfa/images/map_en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892480" cy="665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2908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cap="all" dirty="0" smtClean="0"/>
              <a:t/>
            </a:r>
            <a:br>
              <a:rPr lang="cs-CZ" sz="3600" cap="all" dirty="0" smtClean="0"/>
            </a:br>
            <a:r>
              <a:rPr lang="en-US" sz="3600" cap="all" dirty="0" smtClean="0"/>
              <a:t>M14 </a:t>
            </a:r>
            <a:r>
              <a:rPr lang="en-US" sz="3600" cap="all" dirty="0"/>
              <a:t>DOBRÉ ŽIVOTNÍ PODMÍNKY ZVÍŘAT (DŽPZ)</a:t>
            </a:r>
            <a:r>
              <a:rPr lang="en-US" b="1" cap="all" dirty="0"/>
              <a:t/>
            </a:r>
            <a:br>
              <a:rPr lang="en-US" b="1" cap="all" dirty="0"/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348880"/>
            <a:ext cx="7620000" cy="4051920"/>
          </a:xfrm>
        </p:spPr>
        <p:txBody>
          <a:bodyPr/>
          <a:lstStyle/>
          <a:p>
            <a:r>
              <a:rPr lang="en-US" b="1" dirty="0"/>
              <a:t>14.1.1 </a:t>
            </a:r>
            <a:r>
              <a:rPr lang="en-US" b="1" dirty="0" err="1"/>
              <a:t>Zvětšení</a:t>
            </a:r>
            <a:r>
              <a:rPr lang="en-US" b="1" dirty="0"/>
              <a:t> </a:t>
            </a:r>
            <a:r>
              <a:rPr lang="en-US" b="1" dirty="0" err="1"/>
              <a:t>lehacího</a:t>
            </a:r>
            <a:r>
              <a:rPr lang="en-US" b="1" dirty="0"/>
              <a:t> </a:t>
            </a:r>
            <a:r>
              <a:rPr lang="en-US" b="1" dirty="0" err="1"/>
              <a:t>prostoru</a:t>
            </a:r>
            <a:r>
              <a:rPr lang="en-US" b="1" dirty="0"/>
              <a:t> v </a:t>
            </a:r>
            <a:r>
              <a:rPr lang="en-US" b="1" dirty="0" err="1"/>
              <a:t>chovu</a:t>
            </a:r>
            <a:r>
              <a:rPr lang="en-US" b="1" dirty="0"/>
              <a:t> </a:t>
            </a:r>
            <a:r>
              <a:rPr lang="en-US" b="1" dirty="0" err="1"/>
              <a:t>dojni</a:t>
            </a:r>
            <a:endParaRPr lang="en-US" b="1" dirty="0"/>
          </a:p>
          <a:p>
            <a:r>
              <a:rPr lang="en-US" b="1" dirty="0"/>
              <a:t>14.1.2 </a:t>
            </a:r>
            <a:r>
              <a:rPr lang="en-US" b="1" dirty="0" err="1"/>
              <a:t>Zlepšení</a:t>
            </a:r>
            <a:r>
              <a:rPr lang="en-US" b="1" dirty="0"/>
              <a:t> </a:t>
            </a:r>
            <a:r>
              <a:rPr lang="en-US" b="1" dirty="0" err="1"/>
              <a:t>stájového</a:t>
            </a:r>
            <a:r>
              <a:rPr lang="en-US" b="1" dirty="0"/>
              <a:t> </a:t>
            </a:r>
            <a:r>
              <a:rPr lang="en-US" b="1" dirty="0" err="1"/>
              <a:t>prostředí</a:t>
            </a:r>
            <a:r>
              <a:rPr lang="en-US" b="1" dirty="0"/>
              <a:t> v </a:t>
            </a:r>
            <a:r>
              <a:rPr lang="en-US" b="1" dirty="0" err="1"/>
              <a:t>chovu</a:t>
            </a:r>
            <a:r>
              <a:rPr lang="en-US" b="1" dirty="0"/>
              <a:t> </a:t>
            </a:r>
            <a:r>
              <a:rPr lang="en-US" b="1" dirty="0" err="1"/>
              <a:t>dojnic</a:t>
            </a:r>
            <a:endParaRPr lang="en-US" b="1" dirty="0"/>
          </a:p>
          <a:p>
            <a:r>
              <a:rPr lang="en-US" b="1" dirty="0"/>
              <a:t>14.1.3 </a:t>
            </a:r>
            <a:r>
              <a:rPr lang="en-US" b="1" dirty="0" err="1"/>
              <a:t>Zajištění</a:t>
            </a:r>
            <a:r>
              <a:rPr lang="en-US" b="1" dirty="0"/>
              <a:t> </a:t>
            </a:r>
            <a:r>
              <a:rPr lang="en-US" b="1" dirty="0" err="1"/>
              <a:t>přístupu</a:t>
            </a:r>
            <a:r>
              <a:rPr lang="en-US" b="1" dirty="0"/>
              <a:t> do </a:t>
            </a:r>
            <a:r>
              <a:rPr lang="en-US" b="1" dirty="0" err="1"/>
              <a:t>výběhu</a:t>
            </a:r>
            <a:r>
              <a:rPr lang="en-US" b="1" dirty="0"/>
              <a:t> pro </a:t>
            </a:r>
            <a:r>
              <a:rPr lang="en-US" b="1" dirty="0" err="1"/>
              <a:t>suchostojné</a:t>
            </a:r>
            <a:r>
              <a:rPr lang="en-US" b="1" dirty="0"/>
              <a:t> </a:t>
            </a:r>
            <a:r>
              <a:rPr lang="en-US" b="1" dirty="0" err="1"/>
              <a:t>krávy</a:t>
            </a:r>
            <a:endParaRPr lang="en-US" b="1" dirty="0"/>
          </a:p>
          <a:p>
            <a:r>
              <a:rPr lang="en-US" b="1" dirty="0"/>
              <a:t>14.1.4 </a:t>
            </a:r>
            <a:r>
              <a:rPr lang="en-US" b="1" dirty="0" err="1"/>
              <a:t>Zlepšení</a:t>
            </a:r>
            <a:r>
              <a:rPr lang="en-US" b="1" dirty="0"/>
              <a:t> </a:t>
            </a:r>
            <a:r>
              <a:rPr lang="en-US" b="1" dirty="0" err="1"/>
              <a:t>životních</a:t>
            </a:r>
            <a:r>
              <a:rPr lang="en-US" b="1" dirty="0"/>
              <a:t> </a:t>
            </a:r>
            <a:r>
              <a:rPr lang="en-US" b="1" dirty="0" err="1"/>
              <a:t>podmínek</a:t>
            </a:r>
            <a:r>
              <a:rPr lang="en-US" b="1" dirty="0"/>
              <a:t> v </a:t>
            </a:r>
            <a:r>
              <a:rPr lang="en-US" b="1" dirty="0" err="1"/>
              <a:t>chovu</a:t>
            </a:r>
            <a:r>
              <a:rPr lang="en-US" b="1" dirty="0"/>
              <a:t> </a:t>
            </a:r>
            <a:r>
              <a:rPr lang="en-US" b="1" dirty="0" err="1"/>
              <a:t>prasat</a:t>
            </a:r>
            <a:endParaRPr lang="en-US" b="1" dirty="0"/>
          </a:p>
          <a:p>
            <a:r>
              <a:rPr lang="en-US" b="1" dirty="0"/>
              <a:t>14.1.5 </a:t>
            </a:r>
            <a:r>
              <a:rPr lang="en-US" b="1" dirty="0" err="1"/>
              <a:t>Zvětšení</a:t>
            </a:r>
            <a:r>
              <a:rPr lang="en-US" b="1" dirty="0"/>
              <a:t> </a:t>
            </a:r>
            <a:r>
              <a:rPr lang="en-US" b="1" dirty="0" err="1"/>
              <a:t>plochy</a:t>
            </a:r>
            <a:r>
              <a:rPr lang="en-US" b="1" dirty="0"/>
              <a:t> pro </a:t>
            </a:r>
            <a:r>
              <a:rPr lang="en-US" b="1" dirty="0" err="1"/>
              <a:t>odstavená</a:t>
            </a:r>
            <a:r>
              <a:rPr lang="en-US" b="1" dirty="0"/>
              <a:t> </a:t>
            </a:r>
            <a:r>
              <a:rPr lang="en-US" b="1" dirty="0" err="1"/>
              <a:t>selata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515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Priority CAP v oblasti životního prostředí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208912" cy="506916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cs-CZ" dirty="0" smtClean="0"/>
              <a:t>Zachovat a obnovit cenná stanoviště zemědělské a lesní půdy a biodiverzitu, zvýšit ekologickou i estetickou hodnotu krajiny </a:t>
            </a:r>
          </a:p>
          <a:p>
            <a:pPr algn="just"/>
            <a:r>
              <a:rPr lang="cs-CZ" dirty="0" smtClean="0"/>
              <a:t>Posílit prevenci opouštění půd</a:t>
            </a:r>
          </a:p>
          <a:p>
            <a:pPr algn="just"/>
            <a:r>
              <a:rPr lang="cs-CZ" dirty="0" smtClean="0"/>
              <a:t>Posílit prevenci degradace půdy, posílit retenční schopnost půdy a krajiny </a:t>
            </a:r>
          </a:p>
          <a:p>
            <a:pPr algn="just"/>
            <a:r>
              <a:rPr lang="cs-CZ" dirty="0" smtClean="0"/>
              <a:t>Bránit degradaci vodních ekosystémů</a:t>
            </a:r>
          </a:p>
          <a:p>
            <a:pPr algn="just"/>
            <a:r>
              <a:rPr lang="cs-CZ" dirty="0" smtClean="0"/>
              <a:t>Podporovat systémy hospodaření šetrné k životnímu prostředí (EZ, IP) </a:t>
            </a:r>
          </a:p>
          <a:p>
            <a:pPr algn="just"/>
            <a:r>
              <a:rPr lang="cs-CZ" dirty="0" smtClean="0"/>
              <a:t>Posílit zdravotní stav, odolnost a ochranu lesních porostů</a:t>
            </a:r>
          </a:p>
          <a:p>
            <a:pPr algn="just"/>
            <a:r>
              <a:rPr lang="cs-CZ" dirty="0" smtClean="0"/>
              <a:t>Snížit spotřebu energie a vody</a:t>
            </a:r>
          </a:p>
          <a:p>
            <a:pPr algn="just"/>
            <a:r>
              <a:rPr lang="cs-CZ" dirty="0" smtClean="0"/>
              <a:t>Snížit uvolňování skleníkových plynů v zemědělství a posílit jejich fixaci </a:t>
            </a:r>
          </a:p>
          <a:p>
            <a:pPr algn="just"/>
            <a:r>
              <a:rPr lang="cs-CZ" dirty="0" smtClean="0"/>
              <a:t>Posílit schopnost zemědělství a lesnictví v adaptaci na očekávané změny klimatu</a:t>
            </a:r>
          </a:p>
          <a:p>
            <a:pPr algn="just"/>
            <a:r>
              <a:rPr lang="cs-CZ" dirty="0" smtClean="0"/>
              <a:t>Využít potenciál obnovitelných zdrojů energie, zejména pak využití biomasy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132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Vývoj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dirty="0" smtClean="0"/>
              <a:t>Počátky (1992)</a:t>
            </a:r>
          </a:p>
          <a:p>
            <a:pPr lvl="1"/>
            <a:r>
              <a:rPr lang="cs-CZ" dirty="0" smtClean="0"/>
              <a:t>Strategie pro integraci životního prostředí do politik EU (</a:t>
            </a:r>
            <a:r>
              <a:rPr lang="cs-CZ" dirty="0" err="1" smtClean="0"/>
              <a:t>Cardiffský</a:t>
            </a:r>
            <a:r>
              <a:rPr lang="cs-CZ" dirty="0" smtClean="0"/>
              <a:t> proces) – sdělení Komise COM(1998)0333</a:t>
            </a:r>
          </a:p>
          <a:p>
            <a:pPr lvl="1"/>
            <a:r>
              <a:rPr lang="cs-CZ" dirty="0" smtClean="0"/>
              <a:t>Strategie Evropské rady – Environmentální integrace a udržitelný rozvoj ve společné zemědělské politice (1999) </a:t>
            </a:r>
          </a:p>
          <a:p>
            <a:pPr lvl="1"/>
            <a:r>
              <a:rPr lang="cs-CZ" dirty="0" smtClean="0"/>
              <a:t>Směřování k udržitelnému zemědělství – sdělení Komise COM (1999)22</a:t>
            </a:r>
          </a:p>
          <a:p>
            <a:pPr lvl="1"/>
            <a:r>
              <a:rPr lang="cs-CZ" dirty="0" smtClean="0"/>
              <a:t>Strategie EU udržitelného rozvoje v Göteborgu (2001)</a:t>
            </a:r>
          </a:p>
          <a:p>
            <a:pPr lvl="1"/>
            <a:r>
              <a:rPr lang="cs-CZ" dirty="0" smtClean="0"/>
              <a:t>Šestý akční program životního prostředí (2002 - 2012)</a:t>
            </a:r>
            <a:endParaRPr lang="en-GB" dirty="0" smtClean="0"/>
          </a:p>
          <a:p>
            <a:pPr lvl="1"/>
            <a:r>
              <a:rPr lang="cs-CZ" dirty="0" smtClean="0">
                <a:effectLst/>
              </a:rPr>
              <a:t>Hodnocení </a:t>
            </a:r>
            <a:r>
              <a:rPr lang="cs-CZ" dirty="0" err="1" smtClean="0">
                <a:effectLst/>
              </a:rPr>
              <a:t>Cardiffského</a:t>
            </a:r>
            <a:r>
              <a:rPr lang="cs-CZ" dirty="0" smtClean="0">
                <a:effectLst/>
              </a:rPr>
              <a:t> procesu – pracovní dokument Komise COM(2004) 394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533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cs-CZ" dirty="0" smtClean="0"/>
              <a:t>Dnes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8136904" cy="573325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l-PL" sz="2000" dirty="0"/>
              <a:t>Budoucnost SZP po roce 2020: </a:t>
            </a:r>
            <a:r>
              <a:rPr lang="en-GB" sz="2000" dirty="0" err="1"/>
              <a:t>Řešení</a:t>
            </a:r>
            <a:r>
              <a:rPr lang="en-GB" sz="2000" dirty="0"/>
              <a:t> </a:t>
            </a:r>
            <a:r>
              <a:rPr lang="en-GB" sz="2000" dirty="0" err="1"/>
              <a:t>problémů</a:t>
            </a:r>
            <a:r>
              <a:rPr lang="en-GB" sz="2000" dirty="0"/>
              <a:t> v </a:t>
            </a:r>
            <a:r>
              <a:rPr lang="en-GB" sz="2000" dirty="0" err="1"/>
              <a:t>oblasti</a:t>
            </a:r>
            <a:r>
              <a:rPr lang="en-GB" sz="2000" dirty="0"/>
              <a:t> </a:t>
            </a:r>
            <a:r>
              <a:rPr lang="en-GB" sz="2000" dirty="0" err="1"/>
              <a:t>potravin</a:t>
            </a:r>
            <a:r>
              <a:rPr lang="en-GB" sz="2000" dirty="0"/>
              <a:t> a </a:t>
            </a:r>
            <a:r>
              <a:rPr lang="en-GB" sz="2000" dirty="0" err="1"/>
              <a:t>přírodních</a:t>
            </a:r>
            <a:r>
              <a:rPr lang="en-GB" sz="2000" dirty="0"/>
              <a:t> </a:t>
            </a:r>
            <a:r>
              <a:rPr lang="en-GB" sz="2000" dirty="0" err="1"/>
              <a:t>zdrojů</a:t>
            </a:r>
            <a:r>
              <a:rPr lang="en-GB" sz="2000" dirty="0"/>
              <a:t> a </a:t>
            </a:r>
            <a:r>
              <a:rPr lang="en-GB" sz="2000" dirty="0" err="1"/>
              <a:t>územní</a:t>
            </a:r>
            <a:r>
              <a:rPr lang="en-GB" sz="2000" dirty="0"/>
              <a:t> </a:t>
            </a:r>
            <a:r>
              <a:rPr lang="en-GB" sz="2000" dirty="0" err="1"/>
              <a:t>problematiky</a:t>
            </a:r>
            <a:r>
              <a:rPr lang="cs-CZ" sz="2000" dirty="0"/>
              <a:t> – Sdělení Komise </a:t>
            </a:r>
            <a:r>
              <a:rPr lang="en-GB" sz="2000" dirty="0"/>
              <a:t>KOM(2010) </a:t>
            </a:r>
            <a:r>
              <a:rPr lang="en-GB" sz="2000" dirty="0" smtClean="0"/>
              <a:t>672</a:t>
            </a:r>
            <a:endParaRPr lang="cs-CZ" sz="2000" dirty="0" smtClean="0"/>
          </a:p>
          <a:p>
            <a:pPr marL="114300" indent="0" algn="just">
              <a:buNone/>
            </a:pPr>
            <a:r>
              <a:rPr lang="cs-CZ" sz="2000" dirty="0" smtClean="0"/>
              <a:t>     Případná opatření : </a:t>
            </a:r>
          </a:p>
          <a:p>
            <a:pPr lvl="1" algn="just"/>
            <a:r>
              <a:rPr lang="en-US" sz="1700" dirty="0" err="1"/>
              <a:t>podporu</a:t>
            </a:r>
            <a:r>
              <a:rPr lang="en-US" sz="1700" dirty="0"/>
              <a:t> pro </a:t>
            </a:r>
            <a:r>
              <a:rPr lang="en-US" sz="1700" dirty="0" err="1"/>
              <a:t>nízké</a:t>
            </a:r>
            <a:r>
              <a:rPr lang="en-US" sz="1700" dirty="0"/>
              <a:t> </a:t>
            </a:r>
            <a:r>
              <a:rPr lang="en-US" sz="1700" dirty="0" err="1"/>
              <a:t>emise</a:t>
            </a:r>
            <a:r>
              <a:rPr lang="en-US" sz="1700" dirty="0"/>
              <a:t> CO2 a </a:t>
            </a:r>
            <a:r>
              <a:rPr lang="en-US" sz="1700" dirty="0" err="1"/>
              <a:t>opatření</a:t>
            </a:r>
            <a:r>
              <a:rPr lang="en-US" sz="1700" dirty="0"/>
              <a:t> k </a:t>
            </a:r>
            <a:r>
              <a:rPr lang="en-US" sz="1700" dirty="0" err="1"/>
              <a:t>omezení</a:t>
            </a:r>
            <a:r>
              <a:rPr lang="en-US" sz="1700" dirty="0"/>
              <a:t> </a:t>
            </a:r>
            <a:r>
              <a:rPr lang="en-US" sz="1700" dirty="0" err="1"/>
              <a:t>nebo</a:t>
            </a:r>
            <a:r>
              <a:rPr lang="en-US" sz="1700" dirty="0"/>
              <a:t> </a:t>
            </a:r>
            <a:r>
              <a:rPr lang="en-US" sz="1700" dirty="0" err="1"/>
              <a:t>zachycování</a:t>
            </a:r>
            <a:r>
              <a:rPr lang="en-US" sz="1700" dirty="0"/>
              <a:t> </a:t>
            </a:r>
            <a:r>
              <a:rPr lang="en-US" sz="1700" dirty="0" err="1"/>
              <a:t>emisí</a:t>
            </a:r>
            <a:r>
              <a:rPr lang="en-US" sz="1700" dirty="0"/>
              <a:t> </a:t>
            </a:r>
            <a:r>
              <a:rPr lang="en-US" sz="1700" dirty="0" err="1"/>
              <a:t>skleníkových</a:t>
            </a:r>
            <a:r>
              <a:rPr lang="en-US" sz="1700" dirty="0"/>
              <a:t> </a:t>
            </a:r>
            <a:r>
              <a:rPr lang="en-US" sz="1700" dirty="0" err="1"/>
              <a:t>plynů</a:t>
            </a:r>
            <a:r>
              <a:rPr lang="en-US" sz="1700" dirty="0"/>
              <a:t>, </a:t>
            </a:r>
            <a:endParaRPr lang="cs-CZ" sz="1700" dirty="0" smtClean="0"/>
          </a:p>
          <a:p>
            <a:pPr lvl="1" algn="just"/>
            <a:r>
              <a:rPr lang="en-US" sz="1700" dirty="0" err="1" smtClean="0"/>
              <a:t>podporu</a:t>
            </a:r>
            <a:r>
              <a:rPr lang="en-US" sz="1700" dirty="0" smtClean="0"/>
              <a:t> </a:t>
            </a:r>
            <a:r>
              <a:rPr lang="en-US" sz="1700" dirty="0"/>
              <a:t>pro </a:t>
            </a:r>
            <a:r>
              <a:rPr lang="en-US" sz="1700" dirty="0" err="1"/>
              <a:t>nízkou</a:t>
            </a:r>
            <a:r>
              <a:rPr lang="en-US" sz="1700" dirty="0"/>
              <a:t> </a:t>
            </a:r>
            <a:r>
              <a:rPr lang="en-US" sz="1700" dirty="0" err="1"/>
              <a:t>spotřebu</a:t>
            </a:r>
            <a:r>
              <a:rPr lang="en-US" sz="1700" dirty="0"/>
              <a:t> </a:t>
            </a:r>
            <a:r>
              <a:rPr lang="en-US" sz="1700" dirty="0" err="1"/>
              <a:t>energie</a:t>
            </a:r>
            <a:r>
              <a:rPr lang="en-US" sz="1700" dirty="0"/>
              <a:t> a </a:t>
            </a:r>
            <a:r>
              <a:rPr lang="en-US" sz="1700" dirty="0" err="1"/>
              <a:t>energetickou</a:t>
            </a:r>
            <a:r>
              <a:rPr lang="en-US" sz="1700" dirty="0"/>
              <a:t> </a:t>
            </a:r>
            <a:r>
              <a:rPr lang="en-US" sz="1700" dirty="0" err="1"/>
              <a:t>účinnost</a:t>
            </a:r>
            <a:r>
              <a:rPr lang="en-US" sz="1700" dirty="0"/>
              <a:t>, </a:t>
            </a:r>
            <a:r>
              <a:rPr lang="en-US" sz="1700" dirty="0" smtClean="0"/>
              <a:t> </a:t>
            </a:r>
            <a:endParaRPr lang="cs-CZ" sz="1700" dirty="0" smtClean="0"/>
          </a:p>
          <a:p>
            <a:pPr lvl="1" algn="just"/>
            <a:r>
              <a:rPr lang="en-US" sz="1700" dirty="0" err="1" smtClean="0"/>
              <a:t>ochranné</a:t>
            </a:r>
            <a:r>
              <a:rPr lang="en-US" sz="1700" dirty="0" smtClean="0"/>
              <a:t> </a:t>
            </a:r>
            <a:r>
              <a:rPr lang="en-US" sz="1700" dirty="0" err="1"/>
              <a:t>pásy</a:t>
            </a:r>
            <a:r>
              <a:rPr lang="en-US" sz="1700" dirty="0"/>
              <a:t>, meze, </a:t>
            </a:r>
            <a:r>
              <a:rPr lang="en-US" sz="1700" dirty="0" err="1"/>
              <a:t>výskyt</a:t>
            </a:r>
            <a:r>
              <a:rPr lang="en-US" sz="1700" dirty="0"/>
              <a:t> </a:t>
            </a:r>
            <a:r>
              <a:rPr lang="en-US" sz="1700" dirty="0" err="1"/>
              <a:t>živých</a:t>
            </a:r>
            <a:r>
              <a:rPr lang="en-US" sz="1700" dirty="0"/>
              <a:t> </a:t>
            </a:r>
            <a:r>
              <a:rPr lang="en-US" sz="1700" dirty="0" err="1"/>
              <a:t>plotů</a:t>
            </a:r>
            <a:r>
              <a:rPr lang="en-US" sz="1700" dirty="0"/>
              <a:t> atd., </a:t>
            </a:r>
            <a:endParaRPr lang="cs-CZ" sz="1700" dirty="0" smtClean="0"/>
          </a:p>
          <a:p>
            <a:pPr lvl="1" algn="just"/>
            <a:r>
              <a:rPr lang="en-US" sz="1700" dirty="0" err="1" smtClean="0"/>
              <a:t>stálé</a:t>
            </a:r>
            <a:r>
              <a:rPr lang="en-US" sz="1700" dirty="0" smtClean="0"/>
              <a:t> </a:t>
            </a:r>
            <a:r>
              <a:rPr lang="en-US" sz="1700" dirty="0" err="1"/>
              <a:t>pastviny</a:t>
            </a:r>
            <a:r>
              <a:rPr lang="en-US" sz="1700" dirty="0"/>
              <a:t>, </a:t>
            </a:r>
            <a:r>
              <a:rPr lang="en-US" sz="1700" dirty="0" smtClean="0"/>
              <a:t> </a:t>
            </a:r>
            <a:endParaRPr lang="cs-CZ" sz="1700" dirty="0" smtClean="0"/>
          </a:p>
          <a:p>
            <a:pPr lvl="1" algn="just"/>
            <a:r>
              <a:rPr lang="en-US" sz="1700" dirty="0" err="1" smtClean="0"/>
              <a:t>přesné</a:t>
            </a:r>
            <a:r>
              <a:rPr lang="en-US" sz="1700" dirty="0" smtClean="0"/>
              <a:t> </a:t>
            </a:r>
            <a:r>
              <a:rPr lang="en-US" sz="1700" dirty="0" err="1"/>
              <a:t>zemědělské</a:t>
            </a:r>
            <a:r>
              <a:rPr lang="en-US" sz="1700" dirty="0"/>
              <a:t> </a:t>
            </a:r>
            <a:r>
              <a:rPr lang="en-US" sz="1700" dirty="0" err="1"/>
              <a:t>technologie</a:t>
            </a:r>
            <a:r>
              <a:rPr lang="en-US" sz="1700" dirty="0"/>
              <a:t>, </a:t>
            </a:r>
            <a:endParaRPr lang="cs-CZ" sz="1700" dirty="0" smtClean="0"/>
          </a:p>
          <a:p>
            <a:pPr lvl="1" algn="just"/>
            <a:r>
              <a:rPr lang="en-US" sz="1700" dirty="0" err="1" smtClean="0"/>
              <a:t>střídání</a:t>
            </a:r>
            <a:r>
              <a:rPr lang="en-US" sz="1700" dirty="0" smtClean="0"/>
              <a:t> </a:t>
            </a:r>
            <a:r>
              <a:rPr lang="en-US" sz="1700" dirty="0" err="1"/>
              <a:t>plodin</a:t>
            </a:r>
            <a:r>
              <a:rPr lang="en-US" sz="1700" dirty="0"/>
              <a:t> a </a:t>
            </a:r>
            <a:r>
              <a:rPr lang="en-US" sz="1700" dirty="0" err="1"/>
              <a:t>rozmanitost</a:t>
            </a:r>
            <a:r>
              <a:rPr lang="en-US" sz="1700" dirty="0"/>
              <a:t> </a:t>
            </a:r>
            <a:r>
              <a:rPr lang="en-US" sz="1700" dirty="0" err="1"/>
              <a:t>plodin</a:t>
            </a:r>
            <a:r>
              <a:rPr lang="en-US" sz="1700" dirty="0"/>
              <a:t>, </a:t>
            </a:r>
            <a:r>
              <a:rPr lang="en-US" sz="1700" dirty="0" smtClean="0"/>
              <a:t> </a:t>
            </a:r>
            <a:endParaRPr lang="cs-CZ" sz="1700" dirty="0" smtClean="0"/>
          </a:p>
          <a:p>
            <a:pPr lvl="1" algn="just"/>
            <a:r>
              <a:rPr lang="en-US" sz="1700" dirty="0" err="1" smtClean="0"/>
              <a:t>plány</a:t>
            </a:r>
            <a:r>
              <a:rPr lang="en-US" sz="1700" dirty="0" smtClean="0"/>
              <a:t> </a:t>
            </a:r>
            <a:r>
              <a:rPr lang="en-US" sz="1700" dirty="0" err="1"/>
              <a:t>týkající</a:t>
            </a:r>
            <a:r>
              <a:rPr lang="en-US" sz="1700" dirty="0"/>
              <a:t> se </a:t>
            </a:r>
            <a:r>
              <a:rPr lang="en-US" sz="1700" dirty="0" err="1"/>
              <a:t>produkční</a:t>
            </a:r>
            <a:r>
              <a:rPr lang="en-US" sz="1700" dirty="0"/>
              <a:t> </a:t>
            </a:r>
            <a:r>
              <a:rPr lang="en-US" sz="1700" dirty="0" err="1"/>
              <a:t>účinnosti</a:t>
            </a:r>
            <a:r>
              <a:rPr lang="en-US" sz="1700" dirty="0"/>
              <a:t> </a:t>
            </a:r>
            <a:r>
              <a:rPr lang="en-US" sz="1700" dirty="0" err="1"/>
              <a:t>krmiv</a:t>
            </a:r>
            <a:r>
              <a:rPr lang="en-US" sz="1700" dirty="0"/>
              <a:t>;</a:t>
            </a:r>
            <a:endParaRPr lang="en-GB" sz="1700" dirty="0"/>
          </a:p>
          <a:p>
            <a:pPr algn="just"/>
            <a:r>
              <a:rPr lang="cs-CZ" sz="2000" dirty="0" smtClean="0"/>
              <a:t>Sedmý akční program pro životní prostředí</a:t>
            </a:r>
          </a:p>
          <a:p>
            <a:pPr lvl="1" algn="just"/>
            <a:r>
              <a:rPr lang="en-US" dirty="0"/>
              <a:t>EU Biodiversity Strategy to 2020 – towards </a:t>
            </a:r>
            <a:r>
              <a:rPr lang="en-US" dirty="0" smtClean="0"/>
              <a:t>implementation</a:t>
            </a:r>
            <a:endParaRPr lang="cs-CZ" dirty="0" smtClean="0"/>
          </a:p>
          <a:p>
            <a:pPr marL="411480" lvl="1" indent="0" algn="just">
              <a:buNone/>
            </a:pPr>
            <a:r>
              <a:rPr lang="en-US" dirty="0" err="1" smtClean="0"/>
              <a:t>viz</a:t>
            </a:r>
            <a:r>
              <a:rPr lang="cs-CZ" dirty="0" smtClean="0"/>
              <a:t>e</a:t>
            </a:r>
            <a:r>
              <a:rPr lang="en-US" dirty="0" smtClean="0"/>
              <a:t> </a:t>
            </a:r>
            <a:r>
              <a:rPr lang="en-US" dirty="0"/>
              <a:t>o </a:t>
            </a:r>
            <a:r>
              <a:rPr lang="en-US" dirty="0" err="1"/>
              <a:t>dlouhodobém</a:t>
            </a:r>
            <a:r>
              <a:rPr lang="en-US" dirty="0"/>
              <a:t> </a:t>
            </a:r>
            <a:r>
              <a:rPr lang="en-US" dirty="0" err="1"/>
              <a:t>směřování</a:t>
            </a:r>
            <a:r>
              <a:rPr lang="en-US" dirty="0"/>
              <a:t> </a:t>
            </a:r>
            <a:r>
              <a:rPr lang="en-US" dirty="0" err="1"/>
              <a:t>Unie</a:t>
            </a:r>
            <a:r>
              <a:rPr lang="en-US" dirty="0"/>
              <a:t> v </a:t>
            </a:r>
            <a:r>
              <a:rPr lang="en-US" dirty="0" err="1"/>
              <a:t>rámci</a:t>
            </a:r>
            <a:r>
              <a:rPr lang="en-US" dirty="0"/>
              <a:t> </a:t>
            </a:r>
            <a:r>
              <a:rPr lang="en-US" dirty="0" err="1"/>
              <a:t>životního</a:t>
            </a:r>
            <a:r>
              <a:rPr lang="en-US" dirty="0"/>
              <a:t> </a:t>
            </a:r>
            <a:r>
              <a:rPr lang="en-US" dirty="0" err="1"/>
              <a:t>prostředí</a:t>
            </a:r>
            <a:r>
              <a:rPr lang="en-US" dirty="0"/>
              <a:t> do </a:t>
            </a:r>
            <a:r>
              <a:rPr lang="en-US" dirty="0" err="1"/>
              <a:t>roku</a:t>
            </a:r>
            <a:r>
              <a:rPr lang="en-US" dirty="0"/>
              <a:t> 2050.</a:t>
            </a:r>
            <a:endParaRPr lang="cs-CZ" dirty="0" smtClean="0"/>
          </a:p>
          <a:p>
            <a:pPr marL="114300" indent="0" algn="just">
              <a:buNone/>
            </a:pPr>
            <a:r>
              <a:rPr lang="cs-CZ" sz="2000" dirty="0" smtClean="0"/>
              <a:t>       </a:t>
            </a:r>
            <a:r>
              <a:rPr lang="en-US" sz="2000" u="sng" dirty="0" err="1" smtClean="0"/>
              <a:t>Mezi</a:t>
            </a:r>
            <a:r>
              <a:rPr lang="en-US" sz="2000" u="sng" dirty="0" smtClean="0"/>
              <a:t> </a:t>
            </a:r>
            <a:r>
              <a:rPr lang="cs-CZ" sz="2000" u="sng" dirty="0" smtClean="0"/>
              <a:t>jeho </a:t>
            </a:r>
            <a:r>
              <a:rPr lang="en-US" sz="2000" u="sng" dirty="0" err="1" smtClean="0"/>
              <a:t>hlavní</a:t>
            </a:r>
            <a:r>
              <a:rPr lang="en-US" sz="2000" u="sng" dirty="0" smtClean="0"/>
              <a:t> </a:t>
            </a:r>
            <a:r>
              <a:rPr lang="en-US" sz="2000" u="sng" dirty="0" err="1"/>
              <a:t>tři</a:t>
            </a:r>
            <a:r>
              <a:rPr lang="en-US" sz="2000" u="sng" dirty="0"/>
              <a:t> priority </a:t>
            </a:r>
            <a:r>
              <a:rPr lang="en-US" sz="2000" u="sng" dirty="0" err="1"/>
              <a:t>patří</a:t>
            </a:r>
            <a:r>
              <a:rPr lang="en-US" sz="2000" u="sng" dirty="0"/>
              <a:t>:</a:t>
            </a:r>
            <a:endParaRPr lang="en-US" sz="2000" dirty="0"/>
          </a:p>
          <a:p>
            <a:pPr lvl="1" algn="just"/>
            <a:r>
              <a:rPr lang="en-US" sz="1600" dirty="0" err="1" smtClean="0"/>
              <a:t>Ochrana</a:t>
            </a:r>
            <a:r>
              <a:rPr lang="en-US" sz="1600" dirty="0"/>
              <a:t>, </a:t>
            </a:r>
            <a:r>
              <a:rPr lang="en-US" sz="1600" dirty="0" err="1"/>
              <a:t>zachování</a:t>
            </a:r>
            <a:r>
              <a:rPr lang="en-US" sz="1600" dirty="0"/>
              <a:t> a </a:t>
            </a:r>
            <a:r>
              <a:rPr lang="en-US" sz="1600" dirty="0" err="1"/>
              <a:t>zlepšení</a:t>
            </a:r>
            <a:r>
              <a:rPr lang="en-US" sz="1600" dirty="0"/>
              <a:t> </a:t>
            </a:r>
            <a:r>
              <a:rPr lang="en-US" sz="1600" dirty="0" err="1"/>
              <a:t>přírodního</a:t>
            </a:r>
            <a:r>
              <a:rPr lang="en-US" sz="1600" dirty="0"/>
              <a:t> </a:t>
            </a:r>
            <a:r>
              <a:rPr lang="en-US" sz="1600" dirty="0" err="1"/>
              <a:t>kapitálu</a:t>
            </a:r>
            <a:r>
              <a:rPr lang="en-US" sz="1600" dirty="0"/>
              <a:t> </a:t>
            </a:r>
            <a:r>
              <a:rPr lang="en-US" sz="1600" dirty="0" err="1"/>
              <a:t>Unie</a:t>
            </a:r>
            <a:endParaRPr lang="en-US" sz="1600" dirty="0"/>
          </a:p>
          <a:p>
            <a:pPr lvl="1" algn="just"/>
            <a:r>
              <a:rPr lang="en-US" sz="1600" dirty="0" err="1" smtClean="0"/>
              <a:t>Účinnější</a:t>
            </a:r>
            <a:r>
              <a:rPr lang="en-US" sz="1600" dirty="0" smtClean="0"/>
              <a:t> </a:t>
            </a:r>
            <a:r>
              <a:rPr lang="en-US" sz="1600" dirty="0" err="1"/>
              <a:t>využívání</a:t>
            </a:r>
            <a:r>
              <a:rPr lang="en-US" sz="1600" dirty="0"/>
              <a:t> </a:t>
            </a:r>
            <a:r>
              <a:rPr lang="en-US" sz="1600" dirty="0" err="1"/>
              <a:t>přírodních</a:t>
            </a:r>
            <a:r>
              <a:rPr lang="en-US" sz="1600" dirty="0"/>
              <a:t> </a:t>
            </a:r>
            <a:r>
              <a:rPr lang="en-US" sz="1600" dirty="0" err="1"/>
              <a:t>zdrojů</a:t>
            </a:r>
            <a:r>
              <a:rPr lang="en-US" sz="1600" dirty="0"/>
              <a:t> a </a:t>
            </a:r>
            <a:r>
              <a:rPr lang="en-US" sz="1600" dirty="0" err="1"/>
              <a:t>konkurenceschopné</a:t>
            </a:r>
            <a:r>
              <a:rPr lang="en-US" sz="1600" dirty="0"/>
              <a:t> </a:t>
            </a:r>
            <a:r>
              <a:rPr lang="en-US" sz="1600" dirty="0" err="1"/>
              <a:t>nízkouhlíkové</a:t>
            </a:r>
            <a:r>
              <a:rPr lang="en-US" sz="1600" dirty="0"/>
              <a:t> </a:t>
            </a:r>
            <a:r>
              <a:rPr lang="en-US" sz="1600" dirty="0" err="1"/>
              <a:t>hospodářství</a:t>
            </a:r>
            <a:endParaRPr lang="en-US" sz="1600" dirty="0"/>
          </a:p>
          <a:p>
            <a:pPr lvl="1" algn="just"/>
            <a:r>
              <a:rPr lang="en-US" sz="1600" dirty="0" err="1" smtClean="0"/>
              <a:t>Ochrana</a:t>
            </a:r>
            <a:r>
              <a:rPr lang="en-US" sz="1600" dirty="0" smtClean="0"/>
              <a:t> </a:t>
            </a:r>
            <a:r>
              <a:rPr lang="en-US" sz="1600" dirty="0" err="1"/>
              <a:t>občanů</a:t>
            </a:r>
            <a:r>
              <a:rPr lang="en-US" sz="1600" dirty="0"/>
              <a:t> </a:t>
            </a:r>
            <a:r>
              <a:rPr lang="en-US" sz="1600" dirty="0" err="1"/>
              <a:t>Unie</a:t>
            </a:r>
            <a:r>
              <a:rPr lang="en-US" sz="1600" dirty="0"/>
              <a:t> </a:t>
            </a:r>
            <a:r>
              <a:rPr lang="en-US" sz="1600" dirty="0" err="1"/>
              <a:t>vůči</a:t>
            </a:r>
            <a:r>
              <a:rPr lang="en-US" sz="1600" dirty="0"/>
              <a:t> </a:t>
            </a:r>
            <a:r>
              <a:rPr lang="en-US" sz="1600" dirty="0" err="1"/>
              <a:t>škodlivým</a:t>
            </a:r>
            <a:r>
              <a:rPr lang="en-US" sz="1600" dirty="0"/>
              <a:t> </a:t>
            </a:r>
            <a:r>
              <a:rPr lang="en-US" sz="1600" dirty="0" err="1"/>
              <a:t>vlivům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jejich</a:t>
            </a:r>
            <a:r>
              <a:rPr lang="en-US" sz="1600" dirty="0"/>
              <a:t> </a:t>
            </a:r>
            <a:r>
              <a:rPr lang="en-US" sz="1600" dirty="0" err="1"/>
              <a:t>zdraví</a:t>
            </a:r>
            <a:endParaRPr lang="en-US" sz="1600" dirty="0"/>
          </a:p>
          <a:p>
            <a:pPr lvl="1" algn="just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29489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Dva přístupy k integraci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Zajištění udržitelného způsobu zemědělského hospodaření nepoškozujícího životní prostředí</a:t>
            </a:r>
          </a:p>
          <a:p>
            <a:pPr lvl="1"/>
            <a:r>
              <a:rPr lang="cs-CZ" dirty="0" smtClean="0"/>
              <a:t>Zákonné požadavky na hospodaření</a:t>
            </a:r>
          </a:p>
          <a:p>
            <a:pPr lvl="2"/>
            <a:r>
              <a:rPr lang="cs-CZ" dirty="0" smtClean="0"/>
              <a:t>Právo životního prostředí</a:t>
            </a:r>
          </a:p>
          <a:p>
            <a:pPr lvl="3"/>
            <a:r>
              <a:rPr lang="cs-CZ" dirty="0" smtClean="0"/>
              <a:t>Administrativní (</a:t>
            </a:r>
            <a:r>
              <a:rPr lang="cs-CZ" dirty="0" err="1" smtClean="0"/>
              <a:t>command</a:t>
            </a:r>
            <a:r>
              <a:rPr lang="cs-CZ" dirty="0" smtClean="0"/>
              <a:t> and </a:t>
            </a:r>
            <a:r>
              <a:rPr lang="cs-CZ" dirty="0" err="1" smtClean="0"/>
              <a:t>control</a:t>
            </a:r>
            <a:r>
              <a:rPr lang="cs-CZ" dirty="0" smtClean="0"/>
              <a:t>) metoda právní regulace</a:t>
            </a:r>
          </a:p>
          <a:p>
            <a:pPr lvl="2"/>
            <a:r>
              <a:rPr lang="cs-CZ" dirty="0" smtClean="0"/>
              <a:t>Zemědělská politika – přímé platby</a:t>
            </a:r>
          </a:p>
          <a:p>
            <a:pPr lvl="3"/>
            <a:r>
              <a:rPr lang="cs-CZ" dirty="0" err="1" smtClean="0"/>
              <a:t>Cross</a:t>
            </a:r>
            <a:r>
              <a:rPr lang="cs-CZ" dirty="0" smtClean="0"/>
              <a:t> </a:t>
            </a:r>
            <a:r>
              <a:rPr lang="cs-CZ" dirty="0" err="1" smtClean="0"/>
              <a:t>compliance</a:t>
            </a:r>
            <a:r>
              <a:rPr lang="cs-CZ" dirty="0" smtClean="0"/>
              <a:t> a </a:t>
            </a:r>
            <a:r>
              <a:rPr lang="cs-CZ" dirty="0" err="1" smtClean="0"/>
              <a:t>greening</a:t>
            </a:r>
            <a:endParaRPr lang="cs-CZ" dirty="0" smtClean="0"/>
          </a:p>
          <a:p>
            <a:pPr lvl="1"/>
            <a:r>
              <a:rPr lang="cs-CZ" dirty="0" smtClean="0"/>
              <a:t>Princip odpovědnosti původce a znečišťovatel platí</a:t>
            </a:r>
          </a:p>
          <a:p>
            <a:pPr lvl="1"/>
            <a:endParaRPr lang="en-GB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Podpora tvorby environmentálních veřejných statků a služeb</a:t>
            </a:r>
          </a:p>
          <a:p>
            <a:pPr lvl="1"/>
            <a:r>
              <a:rPr lang="cs-CZ" dirty="0" smtClean="0"/>
              <a:t>Nad rámec zákonných požadavků </a:t>
            </a:r>
          </a:p>
          <a:p>
            <a:pPr lvl="2"/>
            <a:r>
              <a:rPr lang="cs-CZ" dirty="0" smtClean="0"/>
              <a:t>Zemědělská politika – politika rozvoje venkova</a:t>
            </a:r>
          </a:p>
          <a:p>
            <a:pPr lvl="3"/>
            <a:r>
              <a:rPr lang="cs-CZ" dirty="0" smtClean="0"/>
              <a:t>Nepřímá, ekonomická (market-</a:t>
            </a:r>
            <a:r>
              <a:rPr lang="cs-CZ" dirty="0" err="1" smtClean="0"/>
              <a:t>based</a:t>
            </a:r>
            <a:r>
              <a:rPr lang="cs-CZ" dirty="0" smtClean="0"/>
              <a:t>) metoda právní regulace</a:t>
            </a:r>
          </a:p>
          <a:p>
            <a:pPr lvl="1"/>
            <a:r>
              <a:rPr lang="cs-CZ" dirty="0" smtClean="0"/>
              <a:t>Princip ekonomické stimulace (provider </a:t>
            </a:r>
            <a:r>
              <a:rPr lang="cs-CZ" dirty="0" err="1" smtClean="0"/>
              <a:t>gets</a:t>
            </a:r>
            <a:r>
              <a:rPr lang="cs-CZ" dirty="0" smtClean="0"/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69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Nástroje společné zemědělské politiky k ochraně životního prostředí a klimatu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 smtClean="0"/>
              <a:t>Greening</a:t>
            </a:r>
            <a:r>
              <a:rPr lang="cs-CZ" dirty="0" smtClean="0"/>
              <a:t> (od 2015)</a:t>
            </a:r>
          </a:p>
          <a:p>
            <a:pPr lvl="1"/>
            <a:r>
              <a:rPr lang="cs-CZ" dirty="0" smtClean="0"/>
              <a:t>Ekologická složka přímých plateb</a:t>
            </a:r>
          </a:p>
          <a:p>
            <a:pPr lvl="1"/>
            <a:r>
              <a:rPr lang="cs-CZ" dirty="0" smtClean="0"/>
              <a:t>Nad rámec </a:t>
            </a:r>
            <a:r>
              <a:rPr lang="cs-CZ" dirty="0" err="1" smtClean="0"/>
              <a:t>cross</a:t>
            </a:r>
            <a:r>
              <a:rPr lang="cs-CZ" dirty="0" smtClean="0"/>
              <a:t> </a:t>
            </a:r>
            <a:r>
              <a:rPr lang="cs-CZ" dirty="0" err="1" smtClean="0"/>
              <a:t>compliance</a:t>
            </a:r>
            <a:endParaRPr lang="cs-CZ" dirty="0" smtClean="0"/>
          </a:p>
          <a:p>
            <a:r>
              <a:rPr lang="cs-CZ" dirty="0" err="1" smtClean="0"/>
              <a:t>Cross</a:t>
            </a:r>
            <a:r>
              <a:rPr lang="cs-CZ" dirty="0" smtClean="0"/>
              <a:t> </a:t>
            </a:r>
            <a:r>
              <a:rPr lang="cs-CZ" dirty="0" err="1" smtClean="0"/>
              <a:t>Compliance</a:t>
            </a:r>
            <a:endParaRPr lang="cs-CZ" dirty="0" smtClean="0"/>
          </a:p>
          <a:p>
            <a:pPr lvl="1"/>
            <a:r>
              <a:rPr lang="cs-CZ" dirty="0" smtClean="0"/>
              <a:t>Projev principu integrace</a:t>
            </a:r>
          </a:p>
          <a:p>
            <a:pPr lvl="1"/>
            <a:r>
              <a:rPr lang="cs-CZ" dirty="0" smtClean="0"/>
              <a:t>Rozvoj udržitelného zemědělství</a:t>
            </a:r>
          </a:p>
          <a:p>
            <a:endParaRPr lang="cs-CZ" dirty="0"/>
          </a:p>
          <a:p>
            <a:r>
              <a:rPr lang="cs-CZ" dirty="0" smtClean="0"/>
              <a:t>Podmínky přímých plateb v základních režimech</a:t>
            </a:r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Politika rozvoje venkova</a:t>
            </a:r>
          </a:p>
          <a:p>
            <a:pPr lvl="1"/>
            <a:r>
              <a:rPr lang="cs-CZ" dirty="0" smtClean="0"/>
              <a:t>Priority</a:t>
            </a:r>
            <a:endParaRPr lang="en-GB" dirty="0"/>
          </a:p>
          <a:p>
            <a:r>
              <a:rPr lang="cs-CZ" dirty="0" smtClean="0"/>
              <a:t>obnova, zachování a zvýšení biologické rozmanitosti, zemědělství vysoké přírodní hodnoty a stavu evropské krajiny</a:t>
            </a:r>
          </a:p>
          <a:p>
            <a:r>
              <a:rPr lang="cs-CZ" dirty="0" smtClean="0"/>
              <a:t>lepší hospodaření s vodou, včetně nakládání s hnojivy a pesticidy </a:t>
            </a:r>
          </a:p>
          <a:p>
            <a:r>
              <a:rPr lang="cs-CZ" dirty="0" smtClean="0"/>
              <a:t>předcházení erozi půdy a lepší hospodaření s půdou</a:t>
            </a:r>
          </a:p>
          <a:p>
            <a:r>
              <a:rPr lang="cs-CZ" dirty="0" smtClean="0"/>
              <a:t>podpora účinného využívání zdrojů a podpora přechodu na nízkouhlíkovou ekonomiku v odvětvích zemědělství, potravinářství a lesnictví, která je odolná vůči klimatu 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/>
              <a:t>I. </a:t>
            </a:r>
            <a:r>
              <a:rPr lang="cs-CZ" dirty="0" smtClean="0"/>
              <a:t>pilíř</a:t>
            </a:r>
            <a:endParaRPr lang="en-GB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II. </a:t>
            </a:r>
            <a:r>
              <a:rPr lang="cs-CZ" dirty="0" smtClean="0"/>
              <a:t>pilíř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236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Greening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Platba na zemědělské postupy příznivé pro klima a životní prostředí (čl. 43</a:t>
            </a:r>
            <a:r>
              <a:rPr lang="cs-CZ" baseline="30000" dirty="0" smtClean="0"/>
              <a:t>1) 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Podmínky</a:t>
            </a:r>
          </a:p>
          <a:p>
            <a:pPr lvl="2"/>
            <a:r>
              <a:rPr lang="cs-CZ" dirty="0" smtClean="0"/>
              <a:t>Diverzifikace plodin (čl. 44)</a:t>
            </a:r>
          </a:p>
          <a:p>
            <a:pPr lvl="2"/>
            <a:r>
              <a:rPr lang="cs-CZ" dirty="0" smtClean="0"/>
              <a:t>Zachování stávajících trvalých travních porostů (čl.45)</a:t>
            </a:r>
          </a:p>
          <a:p>
            <a:pPr lvl="3"/>
            <a:r>
              <a:rPr lang="cs-CZ" dirty="0" smtClean="0"/>
              <a:t>Citlivé oblasti určené členskými státy</a:t>
            </a:r>
          </a:p>
          <a:p>
            <a:pPr lvl="2"/>
            <a:r>
              <a:rPr lang="cs-CZ" dirty="0" smtClean="0"/>
              <a:t>Vyhrazení plochy využívané v ekologickém zájmu (čl. 46)</a:t>
            </a:r>
          </a:p>
          <a:p>
            <a:pPr lvl="3"/>
            <a:r>
              <a:rPr lang="cs-CZ" dirty="0" smtClean="0"/>
              <a:t>Vymezení členskými státy dle nařízení EU</a:t>
            </a:r>
          </a:p>
          <a:p>
            <a:pPr lvl="2"/>
            <a:r>
              <a:rPr lang="cs-CZ" dirty="0" smtClean="0"/>
              <a:t>NEBO rovnocenné postupy</a:t>
            </a:r>
          </a:p>
          <a:p>
            <a:pPr lvl="3"/>
            <a:r>
              <a:rPr lang="cs-CZ" dirty="0" smtClean="0"/>
              <a:t>Stejný nebo vyšší přínos pro klima a životní prostředí </a:t>
            </a:r>
          </a:p>
          <a:p>
            <a:pPr lvl="3"/>
            <a:r>
              <a:rPr lang="cs-CZ" dirty="0" smtClean="0"/>
              <a:t>Viz příloha X nařízení EU a rozhodnutí členských států</a:t>
            </a:r>
          </a:p>
          <a:p>
            <a:pPr lvl="3"/>
            <a:endParaRPr lang="cs-CZ" dirty="0"/>
          </a:p>
          <a:p>
            <a:pPr marL="114300" indent="0" algn="just">
              <a:buNone/>
            </a:pPr>
            <a:r>
              <a:rPr lang="cs-CZ" baseline="30000" dirty="0" smtClean="0"/>
              <a:t>1</a:t>
            </a:r>
            <a:r>
              <a:rPr lang="cs-CZ" baseline="30000" dirty="0"/>
              <a:t>) </a:t>
            </a:r>
            <a:r>
              <a:rPr lang="en-US" sz="1200" dirty="0"/>
              <a:t>NAŘÍZENÍ EVROPSKÉHO PARLAMENTU A RADY (EU) č. 1307/2013 </a:t>
            </a:r>
            <a:r>
              <a:rPr lang="en-US" sz="1200" dirty="0" err="1"/>
              <a:t>ze</a:t>
            </a:r>
            <a:r>
              <a:rPr lang="en-US" sz="1200" dirty="0"/>
              <a:t> </a:t>
            </a:r>
            <a:r>
              <a:rPr lang="en-US" sz="1200" dirty="0" err="1"/>
              <a:t>dne</a:t>
            </a:r>
            <a:r>
              <a:rPr lang="en-US" sz="1200" dirty="0"/>
              <a:t> 17. </a:t>
            </a:r>
            <a:r>
              <a:rPr lang="en-US" sz="1200" dirty="0" err="1"/>
              <a:t>prosince</a:t>
            </a:r>
            <a:r>
              <a:rPr lang="en-US" sz="1200" dirty="0"/>
              <a:t> 2013, </a:t>
            </a:r>
            <a:r>
              <a:rPr lang="en-US" sz="1200" dirty="0" err="1"/>
              <a:t>kterým</a:t>
            </a:r>
            <a:r>
              <a:rPr lang="en-US" sz="1200" dirty="0"/>
              <a:t> se </a:t>
            </a:r>
            <a:r>
              <a:rPr lang="en-US" sz="1200" dirty="0" err="1"/>
              <a:t>stanoví</a:t>
            </a:r>
            <a:r>
              <a:rPr lang="en-US" sz="1200" dirty="0"/>
              <a:t> </a:t>
            </a:r>
            <a:r>
              <a:rPr lang="en-US" sz="1200" dirty="0" err="1"/>
              <a:t>pravidla</a:t>
            </a:r>
            <a:r>
              <a:rPr lang="en-US" sz="1200" dirty="0"/>
              <a:t> pro </a:t>
            </a:r>
            <a:r>
              <a:rPr lang="en-US" sz="1200" dirty="0" err="1"/>
              <a:t>přímé</a:t>
            </a:r>
            <a:r>
              <a:rPr lang="en-US" sz="1200" dirty="0"/>
              <a:t> </a:t>
            </a:r>
            <a:r>
              <a:rPr lang="en-US" sz="1200" dirty="0" err="1"/>
              <a:t>platby</a:t>
            </a:r>
            <a:r>
              <a:rPr lang="en-US" sz="1200" dirty="0"/>
              <a:t> </a:t>
            </a:r>
            <a:r>
              <a:rPr lang="en-US" sz="1200" dirty="0" err="1"/>
              <a:t>zemědělcům</a:t>
            </a:r>
            <a:r>
              <a:rPr lang="en-US" sz="1200" dirty="0"/>
              <a:t> v </a:t>
            </a:r>
            <a:r>
              <a:rPr lang="en-US" sz="1200" dirty="0" err="1"/>
              <a:t>režimech</a:t>
            </a:r>
            <a:r>
              <a:rPr lang="en-US" sz="1200" dirty="0"/>
              <a:t> </a:t>
            </a:r>
            <a:r>
              <a:rPr lang="en-US" sz="1200" dirty="0" err="1"/>
              <a:t>podpory</a:t>
            </a:r>
            <a:r>
              <a:rPr lang="en-US" sz="1200" dirty="0"/>
              <a:t> v </a:t>
            </a:r>
            <a:r>
              <a:rPr lang="en-US" sz="1200" dirty="0" err="1"/>
              <a:t>rámci</a:t>
            </a:r>
            <a:r>
              <a:rPr lang="en-US" sz="1200" dirty="0"/>
              <a:t> </a:t>
            </a:r>
            <a:r>
              <a:rPr lang="en-US" sz="1200" dirty="0" err="1"/>
              <a:t>společné</a:t>
            </a:r>
            <a:r>
              <a:rPr lang="en-US" sz="1200" dirty="0"/>
              <a:t> </a:t>
            </a:r>
            <a:r>
              <a:rPr lang="en-US" sz="1200" dirty="0" err="1"/>
              <a:t>zemědělské</a:t>
            </a:r>
            <a:r>
              <a:rPr lang="en-US" sz="1200" dirty="0"/>
              <a:t> </a:t>
            </a:r>
            <a:r>
              <a:rPr lang="en-US" sz="1200" dirty="0" err="1"/>
              <a:t>politiky</a:t>
            </a:r>
            <a:r>
              <a:rPr lang="en-US" sz="1200" dirty="0"/>
              <a:t> a </a:t>
            </a:r>
            <a:r>
              <a:rPr lang="en-US" sz="1200" dirty="0" err="1"/>
              <a:t>kterým</a:t>
            </a:r>
            <a:r>
              <a:rPr lang="en-US" sz="1200" dirty="0"/>
              <a:t> se </a:t>
            </a:r>
            <a:r>
              <a:rPr lang="en-US" sz="1200" dirty="0" err="1"/>
              <a:t>zrušují</a:t>
            </a:r>
            <a:r>
              <a:rPr lang="en-US" sz="1200" dirty="0"/>
              <a:t> </a:t>
            </a:r>
            <a:r>
              <a:rPr lang="en-US" sz="1200" dirty="0" err="1"/>
              <a:t>nařízení</a:t>
            </a:r>
            <a:r>
              <a:rPr lang="en-US" sz="1200" dirty="0"/>
              <a:t> </a:t>
            </a:r>
            <a:r>
              <a:rPr lang="en-US" sz="1200" dirty="0" err="1" smtClean="0"/>
              <a:t>Rady</a:t>
            </a:r>
            <a:r>
              <a:rPr lang="cs-CZ" sz="1200" dirty="0" smtClean="0"/>
              <a:t>  </a:t>
            </a:r>
            <a:r>
              <a:rPr lang="es-ES" sz="1200" dirty="0"/>
              <a:t>(ES) č. 637/2008 a nařízení Rady (ES) č. 73/2009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46574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</TotalTime>
  <Words>1889</Words>
  <Application>Microsoft Office PowerPoint</Application>
  <PresentationFormat>Předvádění na obrazovce (4:3)</PresentationFormat>
  <Paragraphs>327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7" baseType="lpstr">
      <vt:lpstr>Arial</vt:lpstr>
      <vt:lpstr>Century Schoolbook</vt:lpstr>
      <vt:lpstr>Wingdings</vt:lpstr>
      <vt:lpstr>Wingdings 2</vt:lpstr>
      <vt:lpstr>Arkýř</vt:lpstr>
      <vt:lpstr>Princip integrace environmentálních požadavků do zemědělské činnosti I.</vt:lpstr>
      <vt:lpstr>Zemědělství a životní prostředí</vt:lpstr>
      <vt:lpstr>Princip integrace </vt:lpstr>
      <vt:lpstr>Priority CAP v oblasti životního prostředí</vt:lpstr>
      <vt:lpstr>Vývoj</vt:lpstr>
      <vt:lpstr>Dnes</vt:lpstr>
      <vt:lpstr>Dva přístupy k integraci </vt:lpstr>
      <vt:lpstr>Nástroje společné zemědělské politiky k ochraně životního prostředí a klimatu</vt:lpstr>
      <vt:lpstr>Greening</vt:lpstr>
      <vt:lpstr>Cross Compliance – Pravidla podmíněnosti </vt:lpstr>
      <vt:lpstr>Cross compliance</vt:lpstr>
      <vt:lpstr>Povinné požadavky na hospodaření (2016)</vt:lpstr>
      <vt:lpstr>Přehled změn v označení povinných požadavků na hospodaření: </vt:lpstr>
      <vt:lpstr>Standardy (2016)</vt:lpstr>
      <vt:lpstr>Standardy</vt:lpstr>
      <vt:lpstr>Standardy</vt:lpstr>
      <vt:lpstr>Kontrola  podmíněnosti </vt:lpstr>
      <vt:lpstr>Proces kontroly – kontrola na místě</vt:lpstr>
      <vt:lpstr>Průběh kontroly podmíněnosti</vt:lpstr>
      <vt:lpstr> Postup při hodnocení kontrol podmíněnosti </vt:lpstr>
      <vt:lpstr>Cíl/neshoda</vt:lpstr>
      <vt:lpstr>Sankce</vt:lpstr>
      <vt:lpstr>Prezentace aplikace PowerPoint</vt:lpstr>
      <vt:lpstr>Příklad 1</vt:lpstr>
      <vt:lpstr>Příklad 2</vt:lpstr>
      <vt:lpstr>Politika rozvoje venkova -opatření</vt:lpstr>
      <vt:lpstr>Rozpočet PRV 2014-2020</vt:lpstr>
      <vt:lpstr>M 10Agroenvironmentálně-klimatická opatření (AEOK)</vt:lpstr>
      <vt:lpstr> M 13 Oblasti s přírodními omezeními     </vt:lpstr>
      <vt:lpstr>Prezentace aplikace PowerPoint</vt:lpstr>
      <vt:lpstr>Prezentace aplikace PowerPoint</vt:lpstr>
      <vt:lpstr> M14 DOBRÉ ŽIVOTNÍ PODMÍNKY ZVÍŘAT (DŽPZ)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 integrace environmentálních požadavků do zemědělské činnosti I.</dc:title>
  <dc:creator>Mgr.Petr Vaculík</dc:creator>
  <cp:lastModifiedBy>Hana Musilová</cp:lastModifiedBy>
  <cp:revision>1</cp:revision>
  <dcterms:created xsi:type="dcterms:W3CDTF">2016-04-19T15:17:21Z</dcterms:created>
  <dcterms:modified xsi:type="dcterms:W3CDTF">2017-04-10T11:01:17Z</dcterms:modified>
</cp:coreProperties>
</file>