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5" r:id="rId4"/>
    <p:sldId id="267" r:id="rId5"/>
    <p:sldId id="268" r:id="rId6"/>
    <p:sldId id="305" r:id="rId7"/>
    <p:sldId id="269" r:id="rId8"/>
    <p:sldId id="270" r:id="rId9"/>
    <p:sldId id="296" r:id="rId10"/>
    <p:sldId id="309" r:id="rId11"/>
    <p:sldId id="311" r:id="rId12"/>
    <p:sldId id="307" r:id="rId13"/>
    <p:sldId id="306" r:id="rId14"/>
    <p:sldId id="271" r:id="rId15"/>
    <p:sldId id="273" r:id="rId16"/>
    <p:sldId id="266" r:id="rId17"/>
    <p:sldId id="274" r:id="rId18"/>
    <p:sldId id="275" r:id="rId19"/>
    <p:sldId id="300" r:id="rId20"/>
    <p:sldId id="278" r:id="rId21"/>
    <p:sldId id="277" r:id="rId22"/>
    <p:sldId id="262" r:id="rId23"/>
    <p:sldId id="279" r:id="rId24"/>
    <p:sldId id="315" r:id="rId25"/>
    <p:sldId id="294" r:id="rId26"/>
    <p:sldId id="257" r:id="rId27"/>
    <p:sldId id="258" r:id="rId28"/>
    <p:sldId id="312" r:id="rId29"/>
    <p:sldId id="259" r:id="rId30"/>
    <p:sldId id="313" r:id="rId31"/>
    <p:sldId id="260" r:id="rId32"/>
    <p:sldId id="292" r:id="rId33"/>
    <p:sldId id="261" r:id="rId34"/>
    <p:sldId id="276" r:id="rId35"/>
    <p:sldId id="280" r:id="rId36"/>
    <p:sldId id="281" r:id="rId37"/>
    <p:sldId id="283" r:id="rId38"/>
    <p:sldId id="282" r:id="rId39"/>
    <p:sldId id="284" r:id="rId40"/>
    <p:sldId id="286" r:id="rId41"/>
    <p:sldId id="314" r:id="rId42"/>
    <p:sldId id="287" r:id="rId43"/>
    <p:sldId id="285" r:id="rId44"/>
    <p:sldId id="288" r:id="rId45"/>
    <p:sldId id="289" r:id="rId46"/>
    <p:sldId id="293" r:id="rId47"/>
    <p:sldId id="297" r:id="rId48"/>
    <p:sldId id="298" r:id="rId49"/>
    <p:sldId id="299" r:id="rId50"/>
    <p:sldId id="316" r:id="rId5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tr" initials="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912" autoAdjust="0"/>
    <p:restoredTop sz="94660"/>
  </p:normalViewPr>
  <p:slideViewPr>
    <p:cSldViewPr>
      <p:cViewPr varScale="1">
        <p:scale>
          <a:sx n="109" d="100"/>
          <a:sy n="109" d="100"/>
        </p:scale>
        <p:origin x="129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E6044-D263-4451-8246-46463ACB762A}" type="datetimeFigureOut">
              <a:rPr lang="en-GB" smtClean="0"/>
              <a:t>13/03/2017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B120-6F70-424D-8794-916B806019F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E6044-D263-4451-8246-46463ACB762A}" type="datetimeFigureOut">
              <a:rPr lang="en-GB" smtClean="0"/>
              <a:t>13/03/2017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B120-6F70-424D-8794-916B806019F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E6044-D263-4451-8246-46463ACB762A}" type="datetimeFigureOut">
              <a:rPr lang="en-GB" smtClean="0"/>
              <a:t>13/03/2017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B120-6F70-424D-8794-916B806019F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E6044-D263-4451-8246-46463ACB762A}" type="datetimeFigureOut">
              <a:rPr lang="en-GB" smtClean="0"/>
              <a:t>13/03/2017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B120-6F70-424D-8794-916B806019F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E6044-D263-4451-8246-46463ACB762A}" type="datetimeFigureOut">
              <a:rPr lang="en-GB" smtClean="0"/>
              <a:t>13/03/2017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B120-6F70-424D-8794-916B806019F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E6044-D263-4451-8246-46463ACB762A}" type="datetimeFigureOut">
              <a:rPr lang="en-GB" smtClean="0"/>
              <a:t>13/03/2017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B120-6F70-424D-8794-916B806019F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E6044-D263-4451-8246-46463ACB762A}" type="datetimeFigureOut">
              <a:rPr lang="en-GB" smtClean="0"/>
              <a:t>13/03/2017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B120-6F70-424D-8794-916B806019F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E6044-D263-4451-8246-46463ACB762A}" type="datetimeFigureOut">
              <a:rPr lang="en-GB" smtClean="0"/>
              <a:t>13/03/2017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B120-6F70-424D-8794-916B806019F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E6044-D263-4451-8246-46463ACB762A}" type="datetimeFigureOut">
              <a:rPr lang="en-GB" smtClean="0"/>
              <a:t>13/03/2017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B120-6F70-424D-8794-916B806019F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E6044-D263-4451-8246-46463ACB762A}" type="datetimeFigureOut">
              <a:rPr lang="en-GB" smtClean="0"/>
              <a:t>13/03/2017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EB120-6F70-424D-8794-916B806019F9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E6044-D263-4451-8246-46463ACB762A}" type="datetimeFigureOut">
              <a:rPr lang="en-GB" smtClean="0"/>
              <a:t>13/03/2017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DEB120-6F70-424D-8794-916B806019F9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5DEB120-6F70-424D-8794-916B806019F9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D2E6044-D263-4451-8246-46463ACB762A}" type="datetimeFigureOut">
              <a:rPr lang="en-GB" smtClean="0"/>
              <a:t>13/03/2017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eagri.cz/public/web/mze/farmar/" TargetMode="External"/><Relationship Id="rId2" Type="http://schemas.openxmlformats.org/officeDocument/2006/relationships/hyperlink" Target="http://eagri.cz/public/web/mze/venkov/o-celostatni-siti-pro-venkov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uzei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zif.cz/irj/portal/anonymous/uvod" TargetMode="Externa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eagri.cz/public/web/mze/farmar/LPIS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zif.cz/irj/portal/anonymous/CmDocument?rid=/apa_anon/cs/dokumenty_ke_stazeni/saps/03/jz/1365425253319.pdf" TargetMode="Externa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://eagri.cz/public/web/file/272493/PRV_schvaleno_08_2013.pdf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://eagri.cz/public/web/file/286099/SVZ_Reva_vinna_vino_2013.pdf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://eagri.cz/public/web/file/247592/I_Reva13KV.pdf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Společná zemědělská politika EU – právní základ, cíle, principy. 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Petr Vaculík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206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53188"/>
            <a:ext cx="2133600" cy="179387"/>
          </a:xfrm>
          <a:noFill/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060CB4-93E1-4D5A-AD20-631BCAFB225B}" type="slidenum">
              <a:rPr lang="en-GB" altLang="en-US" sz="1000">
                <a:solidFill>
                  <a:schemeClr val="tx2"/>
                </a:solidFill>
              </a:rPr>
              <a:pPr eaLnBrk="1" hangingPunct="1"/>
              <a:t>10</a:t>
            </a:fld>
            <a:endParaRPr lang="en-GB" altLang="en-US" sz="1000">
              <a:solidFill>
                <a:schemeClr val="tx2"/>
              </a:solidFill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12775" y="3057525"/>
            <a:ext cx="18716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altLang="en-US" sz="1400" b="1" dirty="0">
                <a:solidFill>
                  <a:schemeClr val="tx2"/>
                </a:solidFill>
                <a:cs typeface="Arial" charset="0"/>
              </a:rPr>
              <a:t>V </a:t>
            </a:r>
            <a:r>
              <a:rPr lang="en-GB" altLang="en-US" sz="1400" b="1" dirty="0" err="1">
                <a:solidFill>
                  <a:schemeClr val="tx2"/>
                </a:solidFill>
                <a:cs typeface="Arial" charset="0"/>
              </a:rPr>
              <a:t>oblasti</a:t>
            </a:r>
            <a:r>
              <a:rPr lang="en-GB" altLang="en-US" sz="1400" b="1" dirty="0">
                <a:solidFill>
                  <a:schemeClr val="tx2"/>
                </a:solidFill>
                <a:cs typeface="Arial" charset="0"/>
              </a:rPr>
              <a:t> </a:t>
            </a:r>
            <a:r>
              <a:rPr lang="en-GB" altLang="en-US" sz="1400" b="1" dirty="0" err="1">
                <a:solidFill>
                  <a:schemeClr val="tx2"/>
                </a:solidFill>
                <a:cs typeface="Arial" charset="0"/>
              </a:rPr>
              <a:t>životního</a:t>
            </a:r>
            <a:r>
              <a:rPr lang="en-GB" altLang="en-US" sz="1400" b="1" dirty="0">
                <a:solidFill>
                  <a:schemeClr val="tx2"/>
                </a:solidFill>
                <a:cs typeface="Arial" charset="0"/>
              </a:rPr>
              <a:t> </a:t>
            </a:r>
            <a:r>
              <a:rPr lang="en-GB" altLang="en-US" sz="1400" b="1" dirty="0" err="1">
                <a:solidFill>
                  <a:schemeClr val="tx2"/>
                </a:solidFill>
                <a:cs typeface="Arial" charset="0"/>
              </a:rPr>
              <a:t>prostředí</a:t>
            </a:r>
            <a:r>
              <a:rPr lang="en-GB" altLang="en-US" sz="1400" b="1" dirty="0">
                <a:solidFill>
                  <a:schemeClr val="tx2"/>
                </a:solidFill>
                <a:cs typeface="Arial" charset="0"/>
              </a:rPr>
              <a:t> </a:t>
            </a:r>
          </a:p>
        </p:txBody>
      </p: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586760" y="2989520"/>
            <a:ext cx="1862137" cy="558800"/>
          </a:xfrm>
          <a:prstGeom prst="ellipse">
            <a:avLst/>
          </a:prstGeom>
          <a:noFill/>
          <a:ln w="9525">
            <a:solidFill>
              <a:srgbClr val="0099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en-US">
              <a:solidFill>
                <a:schemeClr val="tx2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11187" y="2270363"/>
            <a:ext cx="18716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altLang="en-US" sz="1400" b="1" dirty="0" err="1">
                <a:solidFill>
                  <a:schemeClr val="tx2"/>
                </a:solidFill>
                <a:cs typeface="Arial" charset="0"/>
              </a:rPr>
              <a:t>Hospodářské</a:t>
            </a:r>
            <a:r>
              <a:rPr lang="en-GB" altLang="en-US" sz="1400" b="1" dirty="0">
                <a:solidFill>
                  <a:schemeClr val="tx2"/>
                </a:solidFill>
                <a:cs typeface="Arial" charset="0"/>
              </a:rPr>
              <a:t> </a:t>
            </a:r>
          </a:p>
        </p:txBody>
      </p:sp>
      <p:sp>
        <p:nvSpPr>
          <p:cNvPr id="11" name="Oval 8"/>
          <p:cNvSpPr>
            <a:spLocks noChangeArrowheads="1"/>
          </p:cNvSpPr>
          <p:nvPr/>
        </p:nvSpPr>
        <p:spPr bwMode="auto">
          <a:xfrm>
            <a:off x="549276" y="2143363"/>
            <a:ext cx="1862137" cy="558800"/>
          </a:xfrm>
          <a:prstGeom prst="ellipse">
            <a:avLst/>
          </a:prstGeom>
          <a:noFill/>
          <a:ln w="9525">
            <a:solidFill>
              <a:srgbClr val="0099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en-US">
              <a:solidFill>
                <a:schemeClr val="tx2"/>
              </a:solidFill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39750" y="4565650"/>
            <a:ext cx="18716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altLang="en-US" sz="1400" b="1">
                <a:solidFill>
                  <a:schemeClr val="tx2"/>
                </a:solidFill>
                <a:cs typeface="Arial" charset="0"/>
              </a:rPr>
              <a:t>Územní</a:t>
            </a:r>
          </a:p>
        </p:txBody>
      </p:sp>
      <p:sp>
        <p:nvSpPr>
          <p:cNvPr id="13" name="Oval 10"/>
          <p:cNvSpPr>
            <a:spLocks noChangeArrowheads="1"/>
          </p:cNvSpPr>
          <p:nvPr/>
        </p:nvSpPr>
        <p:spPr bwMode="auto">
          <a:xfrm>
            <a:off x="544513" y="4454525"/>
            <a:ext cx="1862137" cy="558800"/>
          </a:xfrm>
          <a:prstGeom prst="ellipse">
            <a:avLst/>
          </a:prstGeom>
          <a:noFill/>
          <a:ln w="9525">
            <a:solidFill>
              <a:srgbClr val="0099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en-US">
              <a:solidFill>
                <a:schemeClr val="tx2"/>
              </a:solidFill>
            </a:endParaRPr>
          </a:p>
        </p:txBody>
      </p:sp>
      <p:sp>
        <p:nvSpPr>
          <p:cNvPr id="14" name="Rectangle 11"/>
          <p:cNvSpPr txBox="1">
            <a:spLocks noChangeArrowheads="1"/>
          </p:cNvSpPr>
          <p:nvPr/>
        </p:nvSpPr>
        <p:spPr>
          <a:xfrm>
            <a:off x="3419475" y="1844824"/>
            <a:ext cx="4536901" cy="4392488"/>
          </a:xfrm>
          <a:prstGeom prst="rect">
            <a:avLst/>
          </a:prstGeom>
          <a:noFill/>
          <a:ln>
            <a:solidFill>
              <a:schemeClr val="hlink"/>
            </a:solidFill>
            <a:miter lim="800000"/>
            <a:headEnd/>
            <a:tailEnd/>
          </a:ln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en-US" sz="1600" b="1" dirty="0" err="1" smtClean="0">
                <a:solidFill>
                  <a:schemeClr val="tx2"/>
                </a:solidFill>
              </a:rPr>
              <a:t>Hospodářské</a:t>
            </a:r>
            <a:r>
              <a:rPr lang="en-GB" altLang="en-US" sz="1600" b="1" dirty="0" smtClean="0">
                <a:solidFill>
                  <a:schemeClr val="tx2"/>
                </a:solidFill>
              </a:rPr>
              <a:t> </a:t>
            </a:r>
            <a:r>
              <a:rPr lang="en-GB" altLang="en-US" sz="1600" b="1" dirty="0" err="1" smtClean="0">
                <a:solidFill>
                  <a:schemeClr val="tx2"/>
                </a:solidFill>
              </a:rPr>
              <a:t>problémy</a:t>
            </a:r>
            <a:endParaRPr lang="en-GB" altLang="en-US" sz="1600" b="1" dirty="0" smtClean="0">
              <a:solidFill>
                <a:schemeClr val="tx2"/>
              </a:solidFill>
            </a:endParaRPr>
          </a:p>
          <a:p>
            <a:pPr lvl="1"/>
            <a:r>
              <a:rPr lang="en-GB" altLang="en-US" sz="1600" dirty="0" err="1" smtClean="0">
                <a:solidFill>
                  <a:schemeClr val="tx2"/>
                </a:solidFill>
              </a:rPr>
              <a:t>Dostatek</a:t>
            </a:r>
            <a:r>
              <a:rPr lang="en-GB" altLang="en-US" sz="1600" dirty="0" smtClean="0">
                <a:solidFill>
                  <a:schemeClr val="tx2"/>
                </a:solidFill>
              </a:rPr>
              <a:t>  </a:t>
            </a:r>
            <a:r>
              <a:rPr lang="en-GB" altLang="en-US" sz="1600" dirty="0" err="1" smtClean="0">
                <a:solidFill>
                  <a:schemeClr val="tx2"/>
                </a:solidFill>
              </a:rPr>
              <a:t>potravin</a:t>
            </a:r>
            <a:endParaRPr lang="en-GB" altLang="en-US" sz="1600" dirty="0" smtClean="0">
              <a:solidFill>
                <a:schemeClr val="tx2"/>
              </a:solidFill>
            </a:endParaRPr>
          </a:p>
          <a:p>
            <a:pPr lvl="1"/>
            <a:r>
              <a:rPr lang="cs-CZ" altLang="en-US" sz="1600" dirty="0" smtClean="0">
                <a:solidFill>
                  <a:schemeClr val="tx2"/>
                </a:solidFill>
              </a:rPr>
              <a:t>Stabilita</a:t>
            </a:r>
            <a:r>
              <a:rPr lang="en-GB" altLang="en-US" sz="1600" dirty="0" smtClean="0">
                <a:solidFill>
                  <a:schemeClr val="tx2"/>
                </a:solidFill>
              </a:rPr>
              <a:t> </a:t>
            </a:r>
            <a:r>
              <a:rPr lang="en-GB" altLang="en-US" sz="1600" dirty="0" err="1" smtClean="0">
                <a:solidFill>
                  <a:schemeClr val="tx2"/>
                </a:solidFill>
              </a:rPr>
              <a:t>cen</a:t>
            </a:r>
            <a:endParaRPr lang="en-GB" altLang="en-US" sz="1600" dirty="0" smtClean="0">
              <a:solidFill>
                <a:schemeClr val="tx2"/>
              </a:solidFill>
            </a:endParaRPr>
          </a:p>
          <a:p>
            <a:pPr lvl="1"/>
            <a:r>
              <a:rPr lang="en-GB" altLang="en-US" sz="1600" dirty="0" err="1" smtClean="0">
                <a:solidFill>
                  <a:schemeClr val="tx2"/>
                </a:solidFill>
              </a:rPr>
              <a:t>Hospodářská</a:t>
            </a:r>
            <a:r>
              <a:rPr lang="en-GB" altLang="en-US" sz="1600" dirty="0" smtClean="0">
                <a:solidFill>
                  <a:schemeClr val="tx2"/>
                </a:solidFill>
              </a:rPr>
              <a:t> </a:t>
            </a:r>
            <a:r>
              <a:rPr lang="en-GB" altLang="en-US" sz="1600" dirty="0" err="1" smtClean="0">
                <a:solidFill>
                  <a:schemeClr val="tx2"/>
                </a:solidFill>
              </a:rPr>
              <a:t>krize</a:t>
            </a:r>
            <a:endParaRPr lang="en-GB" altLang="en-US" sz="1600" dirty="0" smtClean="0">
              <a:solidFill>
                <a:schemeClr val="tx2"/>
              </a:solidFill>
            </a:endParaRPr>
          </a:p>
          <a:p>
            <a:r>
              <a:rPr lang="en-GB" altLang="en-US" sz="1600" b="1" dirty="0" err="1" smtClean="0">
                <a:solidFill>
                  <a:schemeClr val="tx2"/>
                </a:solidFill>
              </a:rPr>
              <a:t>Problémy</a:t>
            </a:r>
            <a:r>
              <a:rPr lang="en-GB" altLang="en-US" sz="1600" b="1" dirty="0" smtClean="0">
                <a:solidFill>
                  <a:schemeClr val="tx2"/>
                </a:solidFill>
              </a:rPr>
              <a:t> v </a:t>
            </a:r>
            <a:r>
              <a:rPr lang="en-GB" altLang="en-US" sz="1600" b="1" dirty="0" err="1" smtClean="0">
                <a:solidFill>
                  <a:schemeClr val="tx2"/>
                </a:solidFill>
              </a:rPr>
              <a:t>oblasti</a:t>
            </a:r>
            <a:r>
              <a:rPr lang="en-GB" altLang="en-US" sz="1600" b="1" dirty="0" smtClean="0">
                <a:solidFill>
                  <a:schemeClr val="tx2"/>
                </a:solidFill>
              </a:rPr>
              <a:t> </a:t>
            </a:r>
            <a:r>
              <a:rPr lang="en-GB" altLang="en-US" sz="1600" b="1" dirty="0" err="1" smtClean="0">
                <a:solidFill>
                  <a:schemeClr val="tx2"/>
                </a:solidFill>
              </a:rPr>
              <a:t>životního</a:t>
            </a:r>
            <a:r>
              <a:rPr lang="en-GB" altLang="en-US" sz="1600" b="1" dirty="0" smtClean="0">
                <a:solidFill>
                  <a:schemeClr val="tx2"/>
                </a:solidFill>
              </a:rPr>
              <a:t> </a:t>
            </a:r>
            <a:r>
              <a:rPr lang="en-GB" altLang="en-US" sz="1600" b="1" dirty="0" err="1" smtClean="0">
                <a:solidFill>
                  <a:schemeClr val="tx2"/>
                </a:solidFill>
              </a:rPr>
              <a:t>prostředí</a:t>
            </a:r>
            <a:endParaRPr lang="en-GB" altLang="en-US" sz="1600" b="1" dirty="0" smtClean="0">
              <a:solidFill>
                <a:schemeClr val="tx2"/>
              </a:solidFill>
            </a:endParaRPr>
          </a:p>
          <a:p>
            <a:pPr lvl="1"/>
            <a:r>
              <a:rPr lang="en-GB" altLang="en-US" sz="1600" dirty="0" err="1" smtClean="0">
                <a:solidFill>
                  <a:schemeClr val="tx2"/>
                </a:solidFill>
              </a:rPr>
              <a:t>Emise</a:t>
            </a:r>
            <a:r>
              <a:rPr lang="en-GB" altLang="en-US" sz="1600" dirty="0" smtClean="0">
                <a:solidFill>
                  <a:schemeClr val="tx2"/>
                </a:solidFill>
              </a:rPr>
              <a:t> </a:t>
            </a:r>
            <a:r>
              <a:rPr lang="en-GB" altLang="en-US" sz="1600" dirty="0" err="1" smtClean="0">
                <a:solidFill>
                  <a:schemeClr val="tx2"/>
                </a:solidFill>
              </a:rPr>
              <a:t>skleníkových</a:t>
            </a:r>
            <a:r>
              <a:rPr lang="en-GB" altLang="en-US" sz="1600" dirty="0" smtClean="0">
                <a:solidFill>
                  <a:schemeClr val="tx2"/>
                </a:solidFill>
              </a:rPr>
              <a:t> </a:t>
            </a:r>
            <a:r>
              <a:rPr lang="en-GB" altLang="en-US" sz="1600" dirty="0" err="1" smtClean="0">
                <a:solidFill>
                  <a:schemeClr val="tx2"/>
                </a:solidFill>
              </a:rPr>
              <a:t>plynů</a:t>
            </a:r>
            <a:endParaRPr lang="en-GB" altLang="en-US" sz="1600" dirty="0" smtClean="0">
              <a:solidFill>
                <a:schemeClr val="tx2"/>
              </a:solidFill>
            </a:endParaRPr>
          </a:p>
          <a:p>
            <a:pPr lvl="1"/>
            <a:r>
              <a:rPr lang="en-GB" altLang="en-US" sz="1600" dirty="0" err="1" smtClean="0">
                <a:solidFill>
                  <a:schemeClr val="tx2"/>
                </a:solidFill>
              </a:rPr>
              <a:t>Degradace</a:t>
            </a:r>
            <a:r>
              <a:rPr lang="en-GB" altLang="en-US" sz="1600" dirty="0" smtClean="0">
                <a:solidFill>
                  <a:schemeClr val="tx2"/>
                </a:solidFill>
              </a:rPr>
              <a:t> </a:t>
            </a:r>
            <a:r>
              <a:rPr lang="en-GB" altLang="en-US" sz="1600" dirty="0" err="1" smtClean="0">
                <a:solidFill>
                  <a:schemeClr val="tx2"/>
                </a:solidFill>
              </a:rPr>
              <a:t>půdy</a:t>
            </a:r>
            <a:endParaRPr lang="en-GB" altLang="en-US" sz="1600" dirty="0" smtClean="0">
              <a:solidFill>
                <a:schemeClr val="tx2"/>
              </a:solidFill>
            </a:endParaRPr>
          </a:p>
          <a:p>
            <a:pPr lvl="1"/>
            <a:r>
              <a:rPr lang="en-GB" altLang="en-US" sz="1600" dirty="0" err="1" smtClean="0">
                <a:solidFill>
                  <a:schemeClr val="tx2"/>
                </a:solidFill>
              </a:rPr>
              <a:t>Kvalita</a:t>
            </a:r>
            <a:r>
              <a:rPr lang="en-GB" altLang="en-US" sz="1600" dirty="0" smtClean="0">
                <a:solidFill>
                  <a:schemeClr val="tx2"/>
                </a:solidFill>
              </a:rPr>
              <a:t> </a:t>
            </a:r>
            <a:r>
              <a:rPr lang="en-GB" altLang="en-US" sz="1600" dirty="0" err="1" smtClean="0">
                <a:solidFill>
                  <a:schemeClr val="tx2"/>
                </a:solidFill>
              </a:rPr>
              <a:t>vody</a:t>
            </a:r>
            <a:r>
              <a:rPr lang="en-GB" altLang="en-US" sz="1600" dirty="0" smtClean="0">
                <a:solidFill>
                  <a:schemeClr val="tx2"/>
                </a:solidFill>
              </a:rPr>
              <a:t>/</a:t>
            </a:r>
            <a:r>
              <a:rPr lang="en-GB" altLang="en-US" sz="1600" dirty="0" err="1" smtClean="0">
                <a:solidFill>
                  <a:schemeClr val="tx2"/>
                </a:solidFill>
              </a:rPr>
              <a:t>ovzduší</a:t>
            </a:r>
            <a:endParaRPr lang="en-GB" altLang="en-US" sz="1600" dirty="0" smtClean="0">
              <a:solidFill>
                <a:schemeClr val="tx2"/>
              </a:solidFill>
            </a:endParaRPr>
          </a:p>
          <a:p>
            <a:pPr lvl="1"/>
            <a:r>
              <a:rPr lang="cs-CZ" altLang="en-US" sz="1600" dirty="0" smtClean="0">
                <a:solidFill>
                  <a:schemeClr val="tx2"/>
                </a:solidFill>
              </a:rPr>
              <a:t>Přírodní s</a:t>
            </a:r>
            <a:r>
              <a:rPr lang="en-GB" altLang="en-US" sz="1600" dirty="0" err="1" smtClean="0">
                <a:solidFill>
                  <a:schemeClr val="tx2"/>
                </a:solidFill>
              </a:rPr>
              <a:t>tanoviště</a:t>
            </a:r>
            <a:r>
              <a:rPr lang="en-GB" altLang="en-US" sz="1600" dirty="0" smtClean="0">
                <a:solidFill>
                  <a:schemeClr val="tx2"/>
                </a:solidFill>
              </a:rPr>
              <a:t> a bio</a:t>
            </a:r>
            <a:r>
              <a:rPr lang="cs-CZ" altLang="en-US" sz="1600" dirty="0" smtClean="0">
                <a:solidFill>
                  <a:schemeClr val="tx2"/>
                </a:solidFill>
              </a:rPr>
              <a:t>diverzita</a:t>
            </a:r>
            <a:endParaRPr lang="en-GB" altLang="en-US" sz="1600" b="1" dirty="0" smtClean="0">
              <a:solidFill>
                <a:schemeClr val="tx2"/>
              </a:solidFill>
            </a:endParaRPr>
          </a:p>
          <a:p>
            <a:r>
              <a:rPr lang="en-GB" altLang="en-US" sz="1600" b="1" dirty="0" err="1" smtClean="0">
                <a:solidFill>
                  <a:schemeClr val="tx2"/>
                </a:solidFill>
              </a:rPr>
              <a:t>Územní</a:t>
            </a:r>
            <a:r>
              <a:rPr lang="en-GB" altLang="en-US" sz="1600" b="1" dirty="0" smtClean="0">
                <a:solidFill>
                  <a:schemeClr val="tx2"/>
                </a:solidFill>
              </a:rPr>
              <a:t> </a:t>
            </a:r>
            <a:r>
              <a:rPr lang="en-GB" altLang="en-US" sz="1600" b="1" dirty="0" err="1" smtClean="0">
                <a:solidFill>
                  <a:schemeClr val="tx2"/>
                </a:solidFill>
              </a:rPr>
              <a:t>problematika</a:t>
            </a:r>
            <a:endParaRPr lang="en-GB" altLang="en-US" sz="1600" b="1" dirty="0" smtClean="0">
              <a:solidFill>
                <a:schemeClr val="tx2"/>
              </a:solidFill>
            </a:endParaRPr>
          </a:p>
          <a:p>
            <a:pPr lvl="1"/>
            <a:r>
              <a:rPr lang="cs-CZ" altLang="en-US" sz="1600" dirty="0" smtClean="0">
                <a:solidFill>
                  <a:schemeClr val="tx2"/>
                </a:solidFill>
              </a:rPr>
              <a:t>Vitalita</a:t>
            </a:r>
            <a:r>
              <a:rPr lang="en-GB" altLang="en-US" sz="1600" dirty="0" smtClean="0">
                <a:solidFill>
                  <a:schemeClr val="tx2"/>
                </a:solidFill>
              </a:rPr>
              <a:t> </a:t>
            </a:r>
            <a:r>
              <a:rPr lang="en-GB" altLang="en-US" sz="1600" dirty="0" err="1" smtClean="0">
                <a:solidFill>
                  <a:schemeClr val="tx2"/>
                </a:solidFill>
              </a:rPr>
              <a:t>venkovských</a:t>
            </a:r>
            <a:r>
              <a:rPr lang="en-GB" altLang="en-US" sz="1600" dirty="0" smtClean="0">
                <a:solidFill>
                  <a:schemeClr val="tx2"/>
                </a:solidFill>
              </a:rPr>
              <a:t> </a:t>
            </a:r>
            <a:r>
              <a:rPr lang="en-GB" altLang="en-US" sz="1600" dirty="0" err="1" smtClean="0">
                <a:solidFill>
                  <a:schemeClr val="tx2"/>
                </a:solidFill>
              </a:rPr>
              <a:t>oblastí</a:t>
            </a:r>
            <a:endParaRPr lang="en-GB" altLang="en-US" sz="1600" dirty="0" smtClean="0">
              <a:solidFill>
                <a:schemeClr val="tx2"/>
              </a:solidFill>
            </a:endParaRPr>
          </a:p>
          <a:p>
            <a:pPr lvl="1"/>
            <a:r>
              <a:rPr lang="en-GB" altLang="en-US" sz="1600" dirty="0" err="1" smtClean="0">
                <a:solidFill>
                  <a:schemeClr val="tx2"/>
                </a:solidFill>
              </a:rPr>
              <a:t>Rozmanitost</a:t>
            </a:r>
            <a:r>
              <a:rPr lang="en-GB" altLang="en-US" sz="1600" dirty="0" smtClean="0">
                <a:solidFill>
                  <a:schemeClr val="tx2"/>
                </a:solidFill>
              </a:rPr>
              <a:t> v </a:t>
            </a:r>
            <a:r>
              <a:rPr lang="en-GB" altLang="en-US" sz="1600" dirty="0" err="1" smtClean="0">
                <a:solidFill>
                  <a:schemeClr val="tx2"/>
                </a:solidFill>
              </a:rPr>
              <a:t>zemědělství</a:t>
            </a:r>
            <a:r>
              <a:rPr lang="en-GB" altLang="en-US" sz="1600" dirty="0" smtClean="0">
                <a:solidFill>
                  <a:schemeClr val="tx2"/>
                </a:solidFill>
              </a:rPr>
              <a:t> EU</a:t>
            </a:r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 flipH="1">
            <a:off x="2554287" y="2422763"/>
            <a:ext cx="865188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tx2"/>
              </a:solidFill>
            </a:endParaRPr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 flipH="1">
            <a:off x="2514474" y="3316287"/>
            <a:ext cx="865187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tx2"/>
              </a:solidFill>
            </a:endParaRPr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 flipH="1">
            <a:off x="2484438" y="4724400"/>
            <a:ext cx="865187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solidFill>
                <a:schemeClr val="tx2"/>
              </a:solidFill>
            </a:endParaRPr>
          </a:p>
        </p:txBody>
      </p:sp>
      <p:sp>
        <p:nvSpPr>
          <p:cNvPr id="20" name="Text Box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67544" y="332656"/>
            <a:ext cx="7620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3200" b="1" dirty="0" smtClean="0">
                <a:solidFill>
                  <a:schemeClr val="tx2"/>
                </a:solidFill>
                <a:latin typeface="+mj-lt"/>
                <a:cs typeface="Arial" charset="0"/>
              </a:rPr>
              <a:t>Jaké jsou v současnosti problémy v zemědělství</a:t>
            </a:r>
            <a:endParaRPr lang="en-GB" altLang="en-US" sz="3200" b="1" dirty="0">
              <a:solidFill>
                <a:schemeClr val="tx2"/>
              </a:solidFill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766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53188"/>
            <a:ext cx="2133600" cy="179387"/>
          </a:xfrm>
          <a:noFill/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GB" altLang="en-US" sz="1000" dirty="0">
              <a:solidFill>
                <a:srgbClr val="333333"/>
              </a:solidFill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468313" y="115888"/>
            <a:ext cx="8229600" cy="7207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 smtClean="0"/>
              <a:t>… </a:t>
            </a:r>
            <a:r>
              <a:rPr lang="pl-PL" altLang="en-US" dirty="0" smtClean="0"/>
              <a:t>a jak je SZP bude řešit?</a:t>
            </a:r>
            <a:endParaRPr lang="en-GB" altLang="en-US" dirty="0" smtClean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27063" y="1343025"/>
            <a:ext cx="1697037" cy="431800"/>
          </a:xfrm>
          <a:prstGeom prst="rect">
            <a:avLst/>
          </a:prstGeom>
          <a:solidFill>
            <a:srgbClr val="009999"/>
          </a:solidFill>
          <a:ln w="9525">
            <a:solidFill>
              <a:srgbClr val="0099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5C5C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84213" y="1404938"/>
            <a:ext cx="15843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400" b="1" dirty="0">
                <a:solidFill>
                  <a:schemeClr val="bg1"/>
                </a:solidFill>
                <a:cs typeface="Arial" charset="0"/>
              </a:rPr>
              <a:t>Problémy</a:t>
            </a:r>
            <a:endParaRPr lang="en-GB" altLang="en-US" sz="1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39750" y="3644900"/>
            <a:ext cx="1871663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altLang="en-US" sz="1400" b="1">
                <a:solidFill>
                  <a:srgbClr val="000099"/>
                </a:solidFill>
                <a:cs typeface="Arial" charset="0"/>
              </a:rPr>
              <a:t>V oblasti životního prostředí 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544513" y="3575050"/>
            <a:ext cx="1862137" cy="558800"/>
          </a:xfrm>
          <a:prstGeom prst="ellipse">
            <a:avLst/>
          </a:prstGeom>
          <a:noFill/>
          <a:ln w="9525">
            <a:solidFill>
              <a:srgbClr val="0099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3335338" y="1341438"/>
            <a:ext cx="2160587" cy="431800"/>
          </a:xfrm>
          <a:prstGeom prst="rect">
            <a:avLst/>
          </a:prstGeom>
          <a:solidFill>
            <a:srgbClr val="009999"/>
          </a:solidFill>
          <a:ln w="9525">
            <a:solidFill>
              <a:srgbClr val="0099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5C5C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357563" y="1404938"/>
            <a:ext cx="2117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altLang="en-US" sz="1400" b="1">
                <a:solidFill>
                  <a:schemeClr val="bg1"/>
                </a:solidFill>
                <a:cs typeface="Arial" charset="0"/>
              </a:rPr>
              <a:t>Politické cíle</a:t>
            </a:r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 rot="10800000">
            <a:off x="2627313" y="3232150"/>
            <a:ext cx="504825" cy="1223963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0099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539750" y="2820988"/>
            <a:ext cx="18716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altLang="en-US" sz="1400" b="1">
                <a:solidFill>
                  <a:srgbClr val="000099"/>
                </a:solidFill>
                <a:cs typeface="Arial" charset="0"/>
              </a:rPr>
              <a:t>Hospodářské </a:t>
            </a:r>
          </a:p>
        </p:txBody>
      </p:sp>
      <p:sp>
        <p:nvSpPr>
          <p:cNvPr id="12" name="Oval 17"/>
          <p:cNvSpPr>
            <a:spLocks noChangeArrowheads="1"/>
          </p:cNvSpPr>
          <p:nvPr/>
        </p:nvSpPr>
        <p:spPr bwMode="auto">
          <a:xfrm>
            <a:off x="544513" y="2709863"/>
            <a:ext cx="1862137" cy="558800"/>
          </a:xfrm>
          <a:prstGeom prst="ellipse">
            <a:avLst/>
          </a:prstGeom>
          <a:noFill/>
          <a:ln w="9525">
            <a:solidFill>
              <a:srgbClr val="0099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539750" y="4565650"/>
            <a:ext cx="18716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altLang="en-US" sz="1400" b="1">
                <a:solidFill>
                  <a:srgbClr val="000099"/>
                </a:solidFill>
                <a:cs typeface="Arial" charset="0"/>
              </a:rPr>
              <a:t>Územní</a:t>
            </a:r>
          </a:p>
        </p:txBody>
      </p:sp>
      <p:sp>
        <p:nvSpPr>
          <p:cNvPr id="14" name="Oval 19"/>
          <p:cNvSpPr>
            <a:spLocks noChangeArrowheads="1"/>
          </p:cNvSpPr>
          <p:nvPr/>
        </p:nvSpPr>
        <p:spPr bwMode="auto">
          <a:xfrm>
            <a:off x="544513" y="4454525"/>
            <a:ext cx="1862137" cy="558800"/>
          </a:xfrm>
          <a:prstGeom prst="ellipse">
            <a:avLst/>
          </a:prstGeom>
          <a:noFill/>
          <a:ln w="9525">
            <a:solidFill>
              <a:srgbClr val="0099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15" name="AutoShape 24"/>
          <p:cNvSpPr>
            <a:spLocks noChangeArrowheads="1"/>
          </p:cNvSpPr>
          <p:nvPr/>
        </p:nvSpPr>
        <p:spPr bwMode="auto">
          <a:xfrm rot="10800000">
            <a:off x="5724525" y="3232150"/>
            <a:ext cx="504825" cy="1223963"/>
          </a:xfrm>
          <a:prstGeom prst="leftArrow">
            <a:avLst>
              <a:gd name="adj1" fmla="val 50000"/>
              <a:gd name="adj2" fmla="val 25000"/>
            </a:avLst>
          </a:prstGeom>
          <a:solidFill>
            <a:srgbClr val="0099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16" name="Rectangle 25"/>
          <p:cNvSpPr>
            <a:spLocks noChangeArrowheads="1"/>
          </p:cNvSpPr>
          <p:nvPr/>
        </p:nvSpPr>
        <p:spPr bwMode="auto">
          <a:xfrm>
            <a:off x="6443663" y="1341438"/>
            <a:ext cx="2160587" cy="431800"/>
          </a:xfrm>
          <a:prstGeom prst="rect">
            <a:avLst/>
          </a:prstGeom>
          <a:solidFill>
            <a:srgbClr val="009999"/>
          </a:solidFill>
          <a:ln w="9525">
            <a:solidFill>
              <a:srgbClr val="0099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5C5C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6464300" y="1404938"/>
            <a:ext cx="2117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en-US" sz="1400" b="1">
                <a:solidFill>
                  <a:schemeClr val="bg1"/>
                </a:solidFill>
                <a:cs typeface="Arial" charset="0"/>
              </a:rPr>
              <a:t>C</a:t>
            </a:r>
            <a:r>
              <a:rPr lang="en-GB" altLang="en-US" sz="1400" b="1">
                <a:solidFill>
                  <a:schemeClr val="bg1"/>
                </a:solidFill>
                <a:cs typeface="Arial" charset="0"/>
              </a:rPr>
              <a:t>íle</a:t>
            </a:r>
            <a:r>
              <a:rPr lang="cs-CZ" altLang="en-US" sz="1400" b="1">
                <a:solidFill>
                  <a:schemeClr val="bg1"/>
                </a:solidFill>
                <a:cs typeface="Arial" charset="0"/>
              </a:rPr>
              <a:t> reformy</a:t>
            </a:r>
            <a:endParaRPr lang="en-GB" altLang="en-US" sz="1400" b="1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6708775" y="3703638"/>
            <a:ext cx="16319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altLang="en-US" sz="1400" b="1">
                <a:solidFill>
                  <a:srgbClr val="000099"/>
                </a:solidFill>
                <a:cs typeface="Arial" charset="0"/>
              </a:rPr>
              <a:t>V</a:t>
            </a:r>
            <a:r>
              <a:rPr lang="cs-CZ" altLang="en-US" sz="1400" b="1">
                <a:solidFill>
                  <a:srgbClr val="000099"/>
                </a:solidFill>
                <a:cs typeface="Arial" charset="0"/>
              </a:rPr>
              <a:t>yšší</a:t>
            </a:r>
            <a:r>
              <a:rPr lang="en-GB" altLang="en-US" sz="1400" b="1">
                <a:solidFill>
                  <a:srgbClr val="000099"/>
                </a:solidFill>
                <a:cs typeface="Arial" charset="0"/>
              </a:rPr>
              <a:t> udržitelnost</a:t>
            </a: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6442075" y="2841625"/>
            <a:ext cx="21653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altLang="en-US" sz="1400" b="1">
                <a:solidFill>
                  <a:srgbClr val="000099"/>
                </a:solidFill>
                <a:cs typeface="Arial" charset="0"/>
              </a:rPr>
              <a:t>Posílení konkurenceschopnosti</a:t>
            </a: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6864350" y="4567238"/>
            <a:ext cx="1320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altLang="en-US" sz="1400" b="1">
                <a:solidFill>
                  <a:srgbClr val="000099"/>
                </a:solidFill>
                <a:cs typeface="Arial" charset="0"/>
              </a:rPr>
              <a:t>Větší efektivita</a:t>
            </a:r>
          </a:p>
        </p:txBody>
      </p:sp>
      <p:sp>
        <p:nvSpPr>
          <p:cNvPr id="21" name="Rectangle 30"/>
          <p:cNvSpPr>
            <a:spLocks noChangeArrowheads="1"/>
          </p:cNvSpPr>
          <p:nvPr/>
        </p:nvSpPr>
        <p:spPr bwMode="auto">
          <a:xfrm>
            <a:off x="6510338" y="2636838"/>
            <a:ext cx="2028825" cy="2663825"/>
          </a:xfrm>
          <a:prstGeom prst="rect">
            <a:avLst/>
          </a:prstGeom>
          <a:noFill/>
          <a:ln w="9525">
            <a:solidFill>
              <a:srgbClr val="0099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99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5C5C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22" name="Line 31"/>
          <p:cNvSpPr>
            <a:spLocks noChangeShapeType="1"/>
          </p:cNvSpPr>
          <p:nvPr/>
        </p:nvSpPr>
        <p:spPr bwMode="auto">
          <a:xfrm>
            <a:off x="7380288" y="3357563"/>
            <a:ext cx="0" cy="35877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Line 32"/>
          <p:cNvSpPr>
            <a:spLocks noChangeShapeType="1"/>
          </p:cNvSpPr>
          <p:nvPr/>
        </p:nvSpPr>
        <p:spPr bwMode="auto">
          <a:xfrm>
            <a:off x="7380288" y="4221163"/>
            <a:ext cx="0" cy="35877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33"/>
          <p:cNvSpPr>
            <a:spLocks noChangeShapeType="1"/>
          </p:cNvSpPr>
          <p:nvPr/>
        </p:nvSpPr>
        <p:spPr bwMode="auto">
          <a:xfrm flipV="1">
            <a:off x="7596188" y="3357563"/>
            <a:ext cx="0" cy="360362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34"/>
          <p:cNvSpPr>
            <a:spLocks noChangeShapeType="1"/>
          </p:cNvSpPr>
          <p:nvPr/>
        </p:nvSpPr>
        <p:spPr bwMode="auto">
          <a:xfrm flipV="1">
            <a:off x="7596188" y="4221163"/>
            <a:ext cx="0" cy="360362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Text Box 35"/>
          <p:cNvSpPr txBox="1">
            <a:spLocks noChangeArrowheads="1"/>
          </p:cNvSpPr>
          <p:nvPr/>
        </p:nvSpPr>
        <p:spPr bwMode="auto">
          <a:xfrm>
            <a:off x="827088" y="765175"/>
            <a:ext cx="5308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l-PL" altLang="en-US" sz="1400" b="1">
                <a:solidFill>
                  <a:schemeClr val="hlink"/>
                </a:solidFill>
                <a:cs typeface="Arial" charset="0"/>
              </a:rPr>
              <a:t>Sdělení Komise – „Budoucnost SZP do roku 2020“</a:t>
            </a:r>
            <a:endParaRPr lang="en-GB" altLang="en-US" sz="1400" b="1">
              <a:solidFill>
                <a:schemeClr val="hlink"/>
              </a:solidFill>
              <a:cs typeface="Arial" charset="0"/>
            </a:endParaRPr>
          </a:p>
        </p:txBody>
      </p:sp>
      <p:sp>
        <p:nvSpPr>
          <p:cNvPr id="27" name="Line 36"/>
          <p:cNvSpPr>
            <a:spLocks noChangeShapeType="1"/>
          </p:cNvSpPr>
          <p:nvPr/>
        </p:nvSpPr>
        <p:spPr bwMode="auto">
          <a:xfrm flipH="1">
            <a:off x="2411413" y="1052513"/>
            <a:ext cx="431800" cy="360362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37"/>
          <p:cNvSpPr>
            <a:spLocks noChangeShapeType="1"/>
          </p:cNvSpPr>
          <p:nvPr/>
        </p:nvSpPr>
        <p:spPr bwMode="auto">
          <a:xfrm>
            <a:off x="2843213" y="1052513"/>
            <a:ext cx="433387" cy="360362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Text Box 38"/>
          <p:cNvSpPr txBox="1">
            <a:spLocks noChangeArrowheads="1"/>
          </p:cNvSpPr>
          <p:nvPr/>
        </p:nvSpPr>
        <p:spPr bwMode="auto">
          <a:xfrm>
            <a:off x="6459538" y="765175"/>
            <a:ext cx="21272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="1">
                <a:solidFill>
                  <a:schemeClr val="hlink"/>
                </a:solidFill>
                <a:cs typeface="Arial" charset="0"/>
              </a:rPr>
              <a:t>Právní návrhy</a:t>
            </a:r>
          </a:p>
        </p:txBody>
      </p:sp>
      <p:sp>
        <p:nvSpPr>
          <p:cNvPr id="30" name="Line 39"/>
          <p:cNvSpPr>
            <a:spLocks noChangeShapeType="1"/>
          </p:cNvSpPr>
          <p:nvPr/>
        </p:nvSpPr>
        <p:spPr bwMode="auto">
          <a:xfrm flipH="1">
            <a:off x="7521575" y="1052513"/>
            <a:ext cx="4763" cy="20637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3489325" y="2005013"/>
            <a:ext cx="18510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altLang="en-US" sz="1400" b="1" i="1">
                <a:solidFill>
                  <a:srgbClr val="000099"/>
                </a:solidFill>
                <a:cs typeface="Arial" charset="0"/>
              </a:rPr>
              <a:t>Evropa 2020</a:t>
            </a:r>
          </a:p>
        </p:txBody>
      </p:sp>
      <p:sp>
        <p:nvSpPr>
          <p:cNvPr id="32" name="Rectangle 41"/>
          <p:cNvSpPr>
            <a:spLocks noChangeArrowheads="1"/>
          </p:cNvSpPr>
          <p:nvPr/>
        </p:nvSpPr>
        <p:spPr bwMode="auto">
          <a:xfrm>
            <a:off x="3454400" y="1997075"/>
            <a:ext cx="1920875" cy="317500"/>
          </a:xfrm>
          <a:prstGeom prst="rect">
            <a:avLst/>
          </a:prstGeom>
          <a:noFill/>
          <a:ln w="9525">
            <a:solidFill>
              <a:srgbClr val="0099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99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5C5C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fr-BE" altLang="en-US">
              <a:solidFill>
                <a:schemeClr val="bg1"/>
              </a:solidFill>
            </a:endParaRP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3489325" y="5349875"/>
            <a:ext cx="18510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altLang="en-US" sz="1400" b="1" i="1">
                <a:solidFill>
                  <a:srgbClr val="000099"/>
                </a:solidFill>
                <a:cs typeface="Arial" charset="0"/>
              </a:rPr>
              <a:t>Zjednodušení</a:t>
            </a:r>
          </a:p>
        </p:txBody>
      </p:sp>
      <p:sp>
        <p:nvSpPr>
          <p:cNvPr id="34" name="Rectangle 43"/>
          <p:cNvSpPr>
            <a:spLocks noChangeArrowheads="1"/>
          </p:cNvSpPr>
          <p:nvPr/>
        </p:nvSpPr>
        <p:spPr bwMode="auto">
          <a:xfrm>
            <a:off x="3454400" y="5343525"/>
            <a:ext cx="1920875" cy="317500"/>
          </a:xfrm>
          <a:prstGeom prst="rect">
            <a:avLst/>
          </a:prstGeom>
          <a:noFill/>
          <a:ln w="9525">
            <a:solidFill>
              <a:srgbClr val="0099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99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5C5C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35" name="Text Box 5"/>
          <p:cNvSpPr txBox="1">
            <a:spLocks noChangeArrowheads="1"/>
          </p:cNvSpPr>
          <p:nvPr/>
        </p:nvSpPr>
        <p:spPr bwMode="auto">
          <a:xfrm>
            <a:off x="3524250" y="4573588"/>
            <a:ext cx="17811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altLang="en-US" sz="1400" b="1">
                <a:solidFill>
                  <a:srgbClr val="000099"/>
                </a:solidFill>
                <a:cs typeface="Arial" charset="0"/>
              </a:rPr>
              <a:t>Vyvážený územní rozvoj</a:t>
            </a:r>
          </a:p>
        </p:txBody>
      </p:sp>
      <p:sp>
        <p:nvSpPr>
          <p:cNvPr id="36" name="Oval 45"/>
          <p:cNvSpPr>
            <a:spLocks noChangeArrowheads="1"/>
          </p:cNvSpPr>
          <p:nvPr/>
        </p:nvSpPr>
        <p:spPr bwMode="auto">
          <a:xfrm>
            <a:off x="3389313" y="4508500"/>
            <a:ext cx="2051050" cy="569913"/>
          </a:xfrm>
          <a:prstGeom prst="ellipse">
            <a:avLst/>
          </a:prstGeom>
          <a:noFill/>
          <a:ln w="9525">
            <a:solidFill>
              <a:srgbClr val="0099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37" name="Text Box 5"/>
          <p:cNvSpPr txBox="1">
            <a:spLocks noChangeArrowheads="1"/>
          </p:cNvSpPr>
          <p:nvPr/>
        </p:nvSpPr>
        <p:spPr bwMode="auto">
          <a:xfrm>
            <a:off x="3524250" y="2590800"/>
            <a:ext cx="17811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altLang="en-US" sz="1400" b="1">
                <a:solidFill>
                  <a:srgbClr val="000099"/>
                </a:solidFill>
                <a:cs typeface="Arial" charset="0"/>
              </a:rPr>
              <a:t>Životaschopná produkce potravin</a:t>
            </a:r>
          </a:p>
        </p:txBody>
      </p:sp>
      <p:sp>
        <p:nvSpPr>
          <p:cNvPr id="38" name="Oval 47"/>
          <p:cNvSpPr>
            <a:spLocks noChangeArrowheads="1"/>
          </p:cNvSpPr>
          <p:nvPr/>
        </p:nvSpPr>
        <p:spPr bwMode="auto">
          <a:xfrm>
            <a:off x="3389313" y="2565400"/>
            <a:ext cx="2051050" cy="615950"/>
          </a:xfrm>
          <a:prstGeom prst="ellipse">
            <a:avLst/>
          </a:prstGeom>
          <a:noFill/>
          <a:ln w="9525">
            <a:solidFill>
              <a:srgbClr val="0099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en-US"/>
          </a:p>
        </p:txBody>
      </p:sp>
      <p:sp>
        <p:nvSpPr>
          <p:cNvPr id="39" name="Text Box 5"/>
          <p:cNvSpPr txBox="1">
            <a:spLocks noChangeArrowheads="1"/>
          </p:cNvSpPr>
          <p:nvPr/>
        </p:nvSpPr>
        <p:spPr bwMode="auto">
          <a:xfrm>
            <a:off x="3455988" y="3284538"/>
            <a:ext cx="1917700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altLang="en-US" sz="1400" b="1">
                <a:solidFill>
                  <a:srgbClr val="000099"/>
                </a:solidFill>
                <a:cs typeface="Arial" charset="0"/>
              </a:rPr>
              <a:t>Udržitelné hospodaření s přírodními zdroji a potlačení změn klimatu</a:t>
            </a:r>
          </a:p>
        </p:txBody>
      </p:sp>
      <p:sp>
        <p:nvSpPr>
          <p:cNvPr id="40" name="Oval 49"/>
          <p:cNvSpPr>
            <a:spLocks noChangeArrowheads="1"/>
          </p:cNvSpPr>
          <p:nvPr/>
        </p:nvSpPr>
        <p:spPr bwMode="auto">
          <a:xfrm>
            <a:off x="3389313" y="3268663"/>
            <a:ext cx="2051050" cy="1168400"/>
          </a:xfrm>
          <a:prstGeom prst="ellipse">
            <a:avLst/>
          </a:prstGeom>
          <a:noFill/>
          <a:ln w="9525">
            <a:solidFill>
              <a:srgbClr val="0099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80521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00713" y="7228781"/>
            <a:ext cx="2133600" cy="179387"/>
          </a:xfrm>
          <a:noFill/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B756471-389E-45AF-A7B7-282FC415E796}" type="slidenum">
              <a:rPr lang="en-GB" altLang="en-US" sz="1000">
                <a:solidFill>
                  <a:srgbClr val="333333"/>
                </a:solidFill>
              </a:rPr>
              <a:pPr eaLnBrk="1" hangingPunct="1"/>
              <a:t>12</a:t>
            </a:fld>
            <a:endParaRPr lang="en-GB" altLang="en-US" sz="1000">
              <a:solidFill>
                <a:srgbClr val="333333"/>
              </a:solidFill>
            </a:endParaRPr>
          </a:p>
        </p:txBody>
      </p:sp>
      <p:graphicFrame>
        <p:nvGraphicFramePr>
          <p:cNvPr id="7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570125"/>
              </p:ext>
            </p:extLst>
          </p:nvPr>
        </p:nvGraphicFramePr>
        <p:xfrm>
          <a:off x="755576" y="3140968"/>
          <a:ext cx="6516687" cy="2865120"/>
        </p:xfrm>
        <a:graphic>
          <a:graphicData uri="http://schemas.openxmlformats.org/drawingml/2006/table">
            <a:tbl>
              <a:tblPr/>
              <a:tblGrid>
                <a:gridCol w="500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8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90775">
                <a:tc>
                  <a:txBody>
                    <a:bodyPr/>
                    <a:lstStyle>
                      <a:lvl1pPr marL="452438" indent="-452438" eaLnBrk="0" hangingPunct="0">
                        <a:spcBef>
                          <a:spcPct val="20000"/>
                        </a:spcBef>
                        <a:buClr>
                          <a:srgbClr val="000099"/>
                        </a:buClr>
                        <a:defRPr sz="1600">
                          <a:solidFill>
                            <a:srgbClr val="000099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defRPr sz="1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000"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900"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452438" marR="0" lvl="0" indent="-4524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     - </a:t>
                      </a:r>
                      <a:r>
                        <a:rPr kumimoji="0" lang="en-GB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Pilíř</a:t>
                      </a: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I – </a:t>
                      </a:r>
                      <a:r>
                        <a:rPr kumimoji="0" lang="en-GB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přímé</a:t>
                      </a: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GB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platby</a:t>
                      </a: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a </a:t>
                      </a:r>
                      <a:r>
                        <a:rPr kumimoji="0" lang="en-GB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tržní</a:t>
                      </a: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GB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výdaje</a:t>
                      </a:r>
                      <a:endParaRPr kumimoji="0" lang="en-GB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  <a:p>
                      <a:pPr marL="452438" marR="0" lvl="0" indent="-4524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     - </a:t>
                      </a:r>
                      <a:r>
                        <a:rPr kumimoji="0" lang="en-GB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Pilíř</a:t>
                      </a: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II – </a:t>
                      </a:r>
                      <a:r>
                        <a:rPr kumimoji="0" lang="en-GB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rozvoj</a:t>
                      </a: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GB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venkova</a:t>
                      </a:r>
                      <a:endParaRPr kumimoji="0" lang="en-GB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  <a:p>
                      <a:pPr marL="452438" marR="0" lvl="0" indent="-4524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  </a:t>
                      </a:r>
                      <a:r>
                        <a:rPr kumimoji="0" lang="en-GB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Pilíř</a:t>
                      </a:r>
                      <a:r>
                        <a:rPr kumimoji="0" lang="en-GB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I a II </a:t>
                      </a:r>
                      <a:r>
                        <a:rPr kumimoji="0" lang="en-GB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celkem</a:t>
                      </a:r>
                      <a:endParaRPr kumimoji="0" lang="en-GB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  <a:p>
                      <a:pPr marL="452438" marR="0" lvl="0" indent="-4524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     - </a:t>
                      </a:r>
                      <a:r>
                        <a:rPr kumimoji="0" lang="en-GB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Bezpečnost</a:t>
                      </a: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GB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potravin</a:t>
                      </a:r>
                      <a:endParaRPr kumimoji="0" lang="en-GB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  <a:p>
                      <a:pPr marL="452438" marR="0" lvl="0" indent="-4524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     - </a:t>
                      </a:r>
                      <a:r>
                        <a:rPr kumimoji="0" lang="en-GB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Nejchudší</a:t>
                      </a: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GB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osoby</a:t>
                      </a:r>
                      <a:endParaRPr kumimoji="0" lang="en-GB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  <a:p>
                      <a:pPr marL="452438" marR="0" lvl="0" indent="-4524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     - </a:t>
                      </a:r>
                      <a:r>
                        <a:rPr kumimoji="0" lang="pl-PL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Rezerva na krize v zemědělství</a:t>
                      </a:r>
                      <a:endParaRPr kumimoji="0" lang="en-GB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  <a:p>
                      <a:pPr marL="452438" marR="0" lvl="0" indent="-4524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     - </a:t>
                      </a:r>
                      <a:r>
                        <a:rPr kumimoji="0" lang="en-GB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Evropský</a:t>
                      </a: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fond pro </a:t>
                      </a:r>
                      <a:r>
                        <a:rPr kumimoji="0" lang="en-GB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přizpůsobení</a:t>
                      </a: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se </a:t>
                      </a:r>
                      <a:r>
                        <a:rPr kumimoji="0" lang="en-GB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globalizaci</a:t>
                      </a:r>
                      <a:endParaRPr kumimoji="0" lang="en-GB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  <a:p>
                      <a:pPr marL="452438" marR="0" lvl="0" indent="-4524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     - </a:t>
                      </a:r>
                      <a:r>
                        <a:rPr kumimoji="0" lang="en-GB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Výzkum</a:t>
                      </a: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a </a:t>
                      </a:r>
                      <a:r>
                        <a:rPr kumimoji="0" lang="en-GB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inovace</a:t>
                      </a: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v </a:t>
                      </a:r>
                      <a:r>
                        <a:rPr kumimoji="0" lang="en-GB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oblasti</a:t>
                      </a: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GB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bezpečnosti</a:t>
                      </a: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GB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potravin</a:t>
                      </a: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,</a:t>
                      </a:r>
                    </a:p>
                    <a:p>
                      <a:pPr marL="452438" marR="0" lvl="0" indent="-4524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        </a:t>
                      </a:r>
                      <a:r>
                        <a:rPr kumimoji="0" lang="en-GB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biohospodářství</a:t>
                      </a: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a </a:t>
                      </a:r>
                      <a:r>
                        <a:rPr kumimoji="0" lang="en-GB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udržitelného</a:t>
                      </a:r>
                      <a:r>
                        <a:rPr kumimoji="0" lang="en-GB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GB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zemědělství</a:t>
                      </a:r>
                      <a:endParaRPr kumimoji="0" lang="en-GB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  <a:p>
                      <a:pPr marL="452438" marR="0" lvl="0" indent="-4524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  </a:t>
                      </a:r>
                      <a:r>
                        <a:rPr kumimoji="0" lang="en-GB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Dodatečné</a:t>
                      </a:r>
                      <a:r>
                        <a:rPr kumimoji="0" lang="en-GB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GB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prostředky</a:t>
                      </a:r>
                      <a:r>
                        <a:rPr kumimoji="0" lang="en-GB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GB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celkem</a:t>
                      </a:r>
                      <a:endParaRPr kumimoji="0" lang="en-GB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  <a:p>
                      <a:pPr marL="452438" marR="0" lvl="0" indent="-45243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Celkov</a:t>
                      </a:r>
                      <a:r>
                        <a:rPr kumimoji="0" lang="cs-CZ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á</a:t>
                      </a:r>
                      <a:r>
                        <a:rPr kumimoji="0" lang="en-GB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GB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navrhovan</a:t>
                      </a:r>
                      <a:r>
                        <a:rPr kumimoji="0" lang="cs-CZ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á</a:t>
                      </a:r>
                      <a:r>
                        <a:rPr kumimoji="0" lang="en-GB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cs-CZ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částka</a:t>
                      </a:r>
                      <a:r>
                        <a:rPr kumimoji="0" lang="en-GB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GB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na</a:t>
                      </a:r>
                      <a:r>
                        <a:rPr kumimoji="0" lang="en-GB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GB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období</a:t>
                      </a:r>
                      <a:r>
                        <a:rPr kumimoji="0" lang="en-GB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 2014–2020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rgbClr val="000099"/>
                        </a:buClr>
                        <a:defRPr sz="1600">
                          <a:solidFill>
                            <a:srgbClr val="000099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defRPr sz="1400">
                          <a:solidFill>
                            <a:srgbClr val="000000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200">
                          <a:solidFill>
                            <a:srgbClr val="000000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000">
                          <a:solidFill>
                            <a:srgbClr val="000000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900">
                          <a:solidFill>
                            <a:srgbClr val="000000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rgbClr val="000000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rgbClr val="000000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rgbClr val="000000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900">
                          <a:solidFill>
                            <a:srgbClr val="000000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317,2</a:t>
                      </a:r>
                      <a:endParaRPr kumimoji="0" lang="en-GB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101,2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418,</a:t>
                      </a:r>
                      <a:r>
                        <a:rPr kumimoji="0" lang="en-GB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cs-CZ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2,5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2,8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3,9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do 2,8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5,1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do 17,1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</a:rPr>
                        <a:t>do 435,5</a:t>
                      </a:r>
                      <a:endParaRPr kumimoji="0" lang="en-GB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5183113" y="2764731"/>
            <a:ext cx="20558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en-US" sz="1200" b="1" i="1">
                <a:solidFill>
                  <a:srgbClr val="000099"/>
                </a:solidFill>
              </a:rPr>
              <a:t>Současné ceny, mld. EUR</a:t>
            </a:r>
            <a:endParaRPr lang="en-GB" altLang="en-US" sz="1200" b="1" i="1">
              <a:solidFill>
                <a:srgbClr val="000099"/>
              </a:solidFill>
            </a:endParaRP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719063" y="6004818"/>
            <a:ext cx="658812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 sz="900" i="1">
                <a:cs typeface="Arial" charset="0"/>
              </a:rPr>
              <a:t>Zdroj: Sdělení Komise „ Rozpočet – Evropa 2020 “ – KOM(2011) 500 v konečném znění, část II.</a:t>
            </a:r>
          </a:p>
        </p:txBody>
      </p:sp>
      <p:sp>
        <p:nvSpPr>
          <p:cNvPr id="10" name="Rectangle 2"/>
          <p:cNvSpPr txBox="1"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dirty="0" err="1" smtClean="0"/>
              <a:t>Jak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bude</a:t>
            </a:r>
            <a:r>
              <a:rPr lang="en-GB" altLang="en-US" dirty="0" smtClean="0"/>
              <a:t> SZP </a:t>
            </a:r>
            <a:r>
              <a:rPr lang="en-GB" altLang="en-US" dirty="0" err="1" smtClean="0"/>
              <a:t>financována</a:t>
            </a:r>
            <a:r>
              <a:rPr lang="en-GB" altLang="en-US" dirty="0" smtClean="0"/>
              <a:t>?</a:t>
            </a:r>
          </a:p>
        </p:txBody>
      </p:sp>
      <p:sp>
        <p:nvSpPr>
          <p:cNvPr id="11" name="Rectangle 3"/>
          <p:cNvSpPr txBox="1">
            <a:spLocks noGrp="1" noChangeArrowheads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en-GB" altLang="en-US" dirty="0" err="1" smtClean="0"/>
              <a:t>Návrhy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Komise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na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rozpočet</a:t>
            </a:r>
            <a:r>
              <a:rPr lang="en-GB" altLang="en-US" dirty="0" smtClean="0"/>
              <a:t> EU pro </a:t>
            </a:r>
            <a:r>
              <a:rPr lang="en-GB" altLang="en-US" dirty="0" err="1" smtClean="0"/>
              <a:t>období</a:t>
            </a:r>
            <a:r>
              <a:rPr lang="en-GB" altLang="en-US" dirty="0" smtClean="0"/>
              <a:t> 2014–2020 </a:t>
            </a:r>
            <a:r>
              <a:rPr lang="en-GB" altLang="en-US" u="sng" dirty="0" err="1" smtClean="0"/>
              <a:t>udržují</a:t>
            </a:r>
            <a:r>
              <a:rPr lang="en-GB" altLang="en-US" u="sng" dirty="0" smtClean="0"/>
              <a:t> </a:t>
            </a:r>
            <a:r>
              <a:rPr lang="en-GB" altLang="en-US" u="sng" dirty="0" err="1" smtClean="0"/>
              <a:t>výdaje</a:t>
            </a:r>
            <a:r>
              <a:rPr lang="en-GB" altLang="en-US" u="sng" dirty="0" smtClean="0"/>
              <a:t> SZP v </a:t>
            </a:r>
            <a:r>
              <a:rPr lang="en-GB" altLang="en-US" u="sng" dirty="0" err="1" smtClean="0"/>
              <a:t>nominální</a:t>
            </a:r>
            <a:r>
              <a:rPr lang="en-GB" altLang="en-US" u="sng" dirty="0" smtClean="0"/>
              <a:t> </a:t>
            </a:r>
            <a:r>
              <a:rPr lang="en-GB" altLang="en-US" u="sng" dirty="0" err="1" smtClean="0"/>
              <a:t>hodnotě</a:t>
            </a:r>
            <a:r>
              <a:rPr lang="en-GB" altLang="en-US" u="sng" dirty="0" smtClean="0"/>
              <a:t> </a:t>
            </a:r>
            <a:r>
              <a:rPr lang="en-GB" altLang="en-US" u="sng" dirty="0" err="1" smtClean="0"/>
              <a:t>na</a:t>
            </a:r>
            <a:r>
              <a:rPr lang="en-GB" altLang="en-US" u="sng" dirty="0" smtClean="0"/>
              <a:t> </a:t>
            </a:r>
            <a:r>
              <a:rPr lang="en-GB" altLang="en-US" u="sng" dirty="0" err="1" smtClean="0"/>
              <a:t>úrovni</a:t>
            </a:r>
            <a:r>
              <a:rPr lang="en-GB" altLang="en-US" u="sng" dirty="0" smtClean="0"/>
              <a:t> </a:t>
            </a:r>
            <a:r>
              <a:rPr lang="en-GB" altLang="en-US" u="sng" dirty="0" err="1" smtClean="0"/>
              <a:t>roku</a:t>
            </a:r>
            <a:r>
              <a:rPr lang="en-GB" altLang="en-US" u="sng" dirty="0" smtClean="0"/>
              <a:t> 2013</a:t>
            </a:r>
          </a:p>
        </p:txBody>
      </p:sp>
    </p:spTree>
    <p:extLst>
      <p:ext uri="{BB962C8B-B14F-4D97-AF65-F5344CB8AC3E}">
        <p14:creationId xmlns:p14="http://schemas.microsoft.com/office/powerpoint/2010/main" val="128016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z="3600" dirty="0"/>
              <a:t>Výdaje SZP</a:t>
            </a:r>
            <a:r>
              <a:rPr lang="en-GB" altLang="en-US" sz="3600" dirty="0"/>
              <a:t> 1980-2020 (</a:t>
            </a:r>
            <a:r>
              <a:rPr lang="cs-CZ" altLang="en-US" sz="3600" dirty="0"/>
              <a:t>současné ceny</a:t>
            </a:r>
            <a:r>
              <a:rPr lang="en-GB" altLang="en-US" sz="3600" dirty="0"/>
              <a:t>)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4" name="Group 9"/>
          <p:cNvGrpSpPr>
            <a:grpSpLocks noChangeAspect="1"/>
          </p:cNvGrpSpPr>
          <p:nvPr/>
        </p:nvGrpSpPr>
        <p:grpSpPr bwMode="auto">
          <a:xfrm>
            <a:off x="454025" y="1244224"/>
            <a:ext cx="7943850" cy="4881939"/>
            <a:chOff x="221" y="482"/>
            <a:chExt cx="5290" cy="3251"/>
          </a:xfrm>
        </p:grpSpPr>
        <p:sp>
          <p:nvSpPr>
            <p:cNvPr id="5" name="AutoShape 8"/>
            <p:cNvSpPr>
              <a:spLocks noChangeAspect="1" noChangeArrowheads="1" noTextEdit="1"/>
            </p:cNvSpPr>
            <p:nvPr/>
          </p:nvSpPr>
          <p:spPr bwMode="auto">
            <a:xfrm>
              <a:off x="221" y="482"/>
              <a:ext cx="5290" cy="32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" name="Group 210"/>
            <p:cNvGrpSpPr>
              <a:grpSpLocks/>
            </p:cNvGrpSpPr>
            <p:nvPr/>
          </p:nvGrpSpPr>
          <p:grpSpPr bwMode="auto">
            <a:xfrm>
              <a:off x="547" y="680"/>
              <a:ext cx="4862" cy="2423"/>
              <a:chOff x="547" y="680"/>
              <a:chExt cx="4862" cy="2423"/>
            </a:xfrm>
          </p:grpSpPr>
          <p:sp>
            <p:nvSpPr>
              <p:cNvPr id="97" name="Rectangle 10"/>
              <p:cNvSpPr>
                <a:spLocks noChangeArrowheads="1"/>
              </p:cNvSpPr>
              <p:nvPr/>
            </p:nvSpPr>
            <p:spPr bwMode="auto">
              <a:xfrm>
                <a:off x="571" y="680"/>
                <a:ext cx="4838" cy="240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Line 11"/>
              <p:cNvSpPr>
                <a:spLocks noChangeShapeType="1"/>
              </p:cNvSpPr>
              <p:nvPr/>
            </p:nvSpPr>
            <p:spPr bwMode="auto">
              <a:xfrm>
                <a:off x="571" y="2740"/>
                <a:ext cx="4838" cy="0"/>
              </a:xfrm>
              <a:prstGeom prst="line">
                <a:avLst/>
              </a:prstGeom>
              <a:noFill/>
              <a:ln w="0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Line 12"/>
              <p:cNvSpPr>
                <a:spLocks noChangeShapeType="1"/>
              </p:cNvSpPr>
              <p:nvPr/>
            </p:nvSpPr>
            <p:spPr bwMode="auto">
              <a:xfrm>
                <a:off x="571" y="2397"/>
                <a:ext cx="4838" cy="0"/>
              </a:xfrm>
              <a:prstGeom prst="line">
                <a:avLst/>
              </a:prstGeom>
              <a:noFill/>
              <a:ln w="0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Line 13"/>
              <p:cNvSpPr>
                <a:spLocks noChangeShapeType="1"/>
              </p:cNvSpPr>
              <p:nvPr/>
            </p:nvSpPr>
            <p:spPr bwMode="auto">
              <a:xfrm>
                <a:off x="571" y="2054"/>
                <a:ext cx="4838" cy="0"/>
              </a:xfrm>
              <a:prstGeom prst="line">
                <a:avLst/>
              </a:prstGeom>
              <a:noFill/>
              <a:ln w="0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Line 14"/>
              <p:cNvSpPr>
                <a:spLocks noChangeShapeType="1"/>
              </p:cNvSpPr>
              <p:nvPr/>
            </p:nvSpPr>
            <p:spPr bwMode="auto">
              <a:xfrm>
                <a:off x="571" y="1710"/>
                <a:ext cx="4838" cy="0"/>
              </a:xfrm>
              <a:prstGeom prst="line">
                <a:avLst/>
              </a:prstGeom>
              <a:noFill/>
              <a:ln w="0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Line 15"/>
              <p:cNvSpPr>
                <a:spLocks noChangeShapeType="1"/>
              </p:cNvSpPr>
              <p:nvPr/>
            </p:nvSpPr>
            <p:spPr bwMode="auto">
              <a:xfrm>
                <a:off x="571" y="1367"/>
                <a:ext cx="4838" cy="0"/>
              </a:xfrm>
              <a:prstGeom prst="line">
                <a:avLst/>
              </a:prstGeom>
              <a:noFill/>
              <a:ln w="0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Line 16"/>
              <p:cNvSpPr>
                <a:spLocks noChangeShapeType="1"/>
              </p:cNvSpPr>
              <p:nvPr/>
            </p:nvSpPr>
            <p:spPr bwMode="auto">
              <a:xfrm>
                <a:off x="571" y="1024"/>
                <a:ext cx="4838" cy="0"/>
              </a:xfrm>
              <a:prstGeom prst="line">
                <a:avLst/>
              </a:prstGeom>
              <a:noFill/>
              <a:ln w="0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Line 17"/>
              <p:cNvSpPr>
                <a:spLocks noChangeShapeType="1"/>
              </p:cNvSpPr>
              <p:nvPr/>
            </p:nvSpPr>
            <p:spPr bwMode="auto">
              <a:xfrm>
                <a:off x="571" y="680"/>
                <a:ext cx="4838" cy="0"/>
              </a:xfrm>
              <a:prstGeom prst="line">
                <a:avLst/>
              </a:prstGeom>
              <a:noFill/>
              <a:ln w="0">
                <a:solidFill>
                  <a:srgbClr val="C0C0C0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Rectangle 18"/>
              <p:cNvSpPr>
                <a:spLocks noChangeArrowheads="1"/>
              </p:cNvSpPr>
              <p:nvPr/>
            </p:nvSpPr>
            <p:spPr bwMode="auto">
              <a:xfrm>
                <a:off x="571" y="680"/>
                <a:ext cx="4838" cy="2403"/>
              </a:xfrm>
              <a:prstGeom prst="rect">
                <a:avLst/>
              </a:prstGeom>
              <a:noFill/>
              <a:ln w="11113">
                <a:solidFill>
                  <a:srgbClr val="80808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" name="Rectangle 19"/>
              <p:cNvSpPr>
                <a:spLocks noChangeArrowheads="1"/>
              </p:cNvSpPr>
              <p:nvPr/>
            </p:nvSpPr>
            <p:spPr bwMode="auto">
              <a:xfrm>
                <a:off x="600" y="2887"/>
                <a:ext cx="59" cy="196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" name="Rectangle 20"/>
              <p:cNvSpPr>
                <a:spLocks noChangeArrowheads="1"/>
              </p:cNvSpPr>
              <p:nvPr/>
            </p:nvSpPr>
            <p:spPr bwMode="auto">
              <a:xfrm>
                <a:off x="718" y="2905"/>
                <a:ext cx="59" cy="178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" name="Rectangle 21"/>
              <p:cNvSpPr>
                <a:spLocks noChangeArrowheads="1"/>
              </p:cNvSpPr>
              <p:nvPr/>
            </p:nvSpPr>
            <p:spPr bwMode="auto">
              <a:xfrm>
                <a:off x="836" y="2910"/>
                <a:ext cx="60" cy="173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" name="Rectangle 22"/>
              <p:cNvSpPr>
                <a:spLocks noChangeArrowheads="1"/>
              </p:cNvSpPr>
              <p:nvPr/>
            </p:nvSpPr>
            <p:spPr bwMode="auto">
              <a:xfrm>
                <a:off x="955" y="2893"/>
                <a:ext cx="59" cy="190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" name="Rectangle 23"/>
              <p:cNvSpPr>
                <a:spLocks noChangeArrowheads="1"/>
              </p:cNvSpPr>
              <p:nvPr/>
            </p:nvSpPr>
            <p:spPr bwMode="auto">
              <a:xfrm>
                <a:off x="1073" y="2856"/>
                <a:ext cx="59" cy="227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" name="Rectangle 24"/>
              <p:cNvSpPr>
                <a:spLocks noChangeArrowheads="1"/>
              </p:cNvSpPr>
              <p:nvPr/>
            </p:nvSpPr>
            <p:spPr bwMode="auto">
              <a:xfrm>
                <a:off x="1190" y="2853"/>
                <a:ext cx="59" cy="230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" name="Rectangle 25"/>
              <p:cNvSpPr>
                <a:spLocks noChangeArrowheads="1"/>
              </p:cNvSpPr>
              <p:nvPr/>
            </p:nvSpPr>
            <p:spPr bwMode="auto">
              <a:xfrm>
                <a:off x="1308" y="2828"/>
                <a:ext cx="59" cy="255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" name="Rectangle 26"/>
              <p:cNvSpPr>
                <a:spLocks noChangeArrowheads="1"/>
              </p:cNvSpPr>
              <p:nvPr/>
            </p:nvSpPr>
            <p:spPr bwMode="auto">
              <a:xfrm>
                <a:off x="1426" y="2762"/>
                <a:ext cx="60" cy="321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" name="Rectangle 27"/>
              <p:cNvSpPr>
                <a:spLocks noChangeArrowheads="1"/>
              </p:cNvSpPr>
              <p:nvPr/>
            </p:nvSpPr>
            <p:spPr bwMode="auto">
              <a:xfrm>
                <a:off x="1545" y="2743"/>
                <a:ext cx="59" cy="340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" name="Rectangle 28"/>
              <p:cNvSpPr>
                <a:spLocks noChangeArrowheads="1"/>
              </p:cNvSpPr>
              <p:nvPr/>
            </p:nvSpPr>
            <p:spPr bwMode="auto">
              <a:xfrm>
                <a:off x="1663" y="2750"/>
                <a:ext cx="59" cy="333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6" name="Rectangle 29"/>
              <p:cNvSpPr>
                <a:spLocks noChangeArrowheads="1"/>
              </p:cNvSpPr>
              <p:nvPr/>
            </p:nvSpPr>
            <p:spPr bwMode="auto">
              <a:xfrm>
                <a:off x="1780" y="2818"/>
                <a:ext cx="59" cy="265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7" name="Rectangle 30"/>
              <p:cNvSpPr>
                <a:spLocks noChangeArrowheads="1"/>
              </p:cNvSpPr>
              <p:nvPr/>
            </p:nvSpPr>
            <p:spPr bwMode="auto">
              <a:xfrm>
                <a:off x="1898" y="2737"/>
                <a:ext cx="59" cy="346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8" name="Rectangle 31"/>
              <p:cNvSpPr>
                <a:spLocks noChangeArrowheads="1"/>
              </p:cNvSpPr>
              <p:nvPr/>
            </p:nvSpPr>
            <p:spPr bwMode="auto">
              <a:xfrm>
                <a:off x="2016" y="2758"/>
                <a:ext cx="60" cy="325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9" name="Rectangle 32"/>
              <p:cNvSpPr>
                <a:spLocks noChangeArrowheads="1"/>
              </p:cNvSpPr>
              <p:nvPr/>
            </p:nvSpPr>
            <p:spPr bwMode="auto">
              <a:xfrm>
                <a:off x="2135" y="2735"/>
                <a:ext cx="59" cy="348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" name="Rectangle 33"/>
              <p:cNvSpPr>
                <a:spLocks noChangeArrowheads="1"/>
              </p:cNvSpPr>
              <p:nvPr/>
            </p:nvSpPr>
            <p:spPr bwMode="auto">
              <a:xfrm>
                <a:off x="2253" y="2803"/>
                <a:ext cx="58" cy="280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1" name="Rectangle 34"/>
              <p:cNvSpPr>
                <a:spLocks noChangeArrowheads="1"/>
              </p:cNvSpPr>
              <p:nvPr/>
            </p:nvSpPr>
            <p:spPr bwMode="auto">
              <a:xfrm>
                <a:off x="2370" y="2815"/>
                <a:ext cx="59" cy="268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" name="Rectangle 35"/>
              <p:cNvSpPr>
                <a:spLocks noChangeArrowheads="1"/>
              </p:cNvSpPr>
              <p:nvPr/>
            </p:nvSpPr>
            <p:spPr bwMode="auto">
              <a:xfrm>
                <a:off x="2488" y="2887"/>
                <a:ext cx="59" cy="196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" name="Rectangle 36"/>
              <p:cNvSpPr>
                <a:spLocks noChangeArrowheads="1"/>
              </p:cNvSpPr>
              <p:nvPr/>
            </p:nvSpPr>
            <p:spPr bwMode="auto">
              <a:xfrm>
                <a:off x="2606" y="2881"/>
                <a:ext cx="60" cy="202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" name="Rectangle 37"/>
              <p:cNvSpPr>
                <a:spLocks noChangeArrowheads="1"/>
              </p:cNvSpPr>
              <p:nvPr/>
            </p:nvSpPr>
            <p:spPr bwMode="auto">
              <a:xfrm>
                <a:off x="2725" y="2918"/>
                <a:ext cx="59" cy="165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5" name="Rectangle 38"/>
              <p:cNvSpPr>
                <a:spLocks noChangeArrowheads="1"/>
              </p:cNvSpPr>
              <p:nvPr/>
            </p:nvSpPr>
            <p:spPr bwMode="auto">
              <a:xfrm>
                <a:off x="2843" y="2891"/>
                <a:ext cx="58" cy="192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6" name="Rectangle 39"/>
              <p:cNvSpPr>
                <a:spLocks noChangeArrowheads="1"/>
              </p:cNvSpPr>
              <p:nvPr/>
            </p:nvSpPr>
            <p:spPr bwMode="auto">
              <a:xfrm>
                <a:off x="2960" y="2889"/>
                <a:ext cx="59" cy="194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7" name="Rectangle 40"/>
              <p:cNvSpPr>
                <a:spLocks noChangeArrowheads="1"/>
              </p:cNvSpPr>
              <p:nvPr/>
            </p:nvSpPr>
            <p:spPr bwMode="auto">
              <a:xfrm>
                <a:off x="3078" y="2966"/>
                <a:ext cx="59" cy="117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8" name="Rectangle 41"/>
              <p:cNvSpPr>
                <a:spLocks noChangeArrowheads="1"/>
              </p:cNvSpPr>
              <p:nvPr/>
            </p:nvSpPr>
            <p:spPr bwMode="auto">
              <a:xfrm>
                <a:off x="3196" y="2964"/>
                <a:ext cx="59" cy="119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" name="Rectangle 42"/>
              <p:cNvSpPr>
                <a:spLocks noChangeArrowheads="1"/>
              </p:cNvSpPr>
              <p:nvPr/>
            </p:nvSpPr>
            <p:spPr bwMode="auto">
              <a:xfrm>
                <a:off x="3314" y="2955"/>
                <a:ext cx="60" cy="128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0" name="Rectangle 43"/>
              <p:cNvSpPr>
                <a:spLocks noChangeArrowheads="1"/>
              </p:cNvSpPr>
              <p:nvPr/>
            </p:nvSpPr>
            <p:spPr bwMode="auto">
              <a:xfrm>
                <a:off x="3433" y="2967"/>
                <a:ext cx="58" cy="116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1" name="Rectangle 44"/>
              <p:cNvSpPr>
                <a:spLocks noChangeArrowheads="1"/>
              </p:cNvSpPr>
              <p:nvPr/>
            </p:nvSpPr>
            <p:spPr bwMode="auto">
              <a:xfrm>
                <a:off x="3550" y="2978"/>
                <a:ext cx="59" cy="105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2" name="Rectangle 45"/>
              <p:cNvSpPr>
                <a:spLocks noChangeArrowheads="1"/>
              </p:cNvSpPr>
              <p:nvPr/>
            </p:nvSpPr>
            <p:spPr bwMode="auto">
              <a:xfrm>
                <a:off x="3668" y="2997"/>
                <a:ext cx="59" cy="86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" name="Rectangle 46"/>
              <p:cNvSpPr>
                <a:spLocks noChangeArrowheads="1"/>
              </p:cNvSpPr>
              <p:nvPr/>
            </p:nvSpPr>
            <p:spPr bwMode="auto">
              <a:xfrm>
                <a:off x="3786" y="3034"/>
                <a:ext cx="59" cy="49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4" name="Rectangle 47"/>
              <p:cNvSpPr>
                <a:spLocks noChangeArrowheads="1"/>
              </p:cNvSpPr>
              <p:nvPr/>
            </p:nvSpPr>
            <p:spPr bwMode="auto">
              <a:xfrm>
                <a:off x="3904" y="3051"/>
                <a:ext cx="60" cy="32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" name="Rectangle 48"/>
              <p:cNvSpPr>
                <a:spLocks noChangeArrowheads="1"/>
              </p:cNvSpPr>
              <p:nvPr/>
            </p:nvSpPr>
            <p:spPr bwMode="auto">
              <a:xfrm>
                <a:off x="4023" y="3061"/>
                <a:ext cx="58" cy="22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6" name="Rectangle 49"/>
              <p:cNvSpPr>
                <a:spLocks noChangeArrowheads="1"/>
              </p:cNvSpPr>
              <p:nvPr/>
            </p:nvSpPr>
            <p:spPr bwMode="auto">
              <a:xfrm>
                <a:off x="4140" y="3070"/>
                <a:ext cx="59" cy="13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7" name="Rectangle 50"/>
              <p:cNvSpPr>
                <a:spLocks noChangeArrowheads="1"/>
              </p:cNvSpPr>
              <p:nvPr/>
            </p:nvSpPr>
            <p:spPr bwMode="auto">
              <a:xfrm>
                <a:off x="4258" y="3078"/>
                <a:ext cx="59" cy="5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" name="Rectangle 51"/>
              <p:cNvSpPr>
                <a:spLocks noChangeArrowheads="1"/>
              </p:cNvSpPr>
              <p:nvPr/>
            </p:nvSpPr>
            <p:spPr bwMode="auto">
              <a:xfrm>
                <a:off x="4376" y="3078"/>
                <a:ext cx="59" cy="5"/>
              </a:xfrm>
              <a:prstGeom prst="rect">
                <a:avLst/>
              </a:prstGeom>
              <a:solidFill>
                <a:srgbClr val="FF0000"/>
              </a:solidFill>
              <a:ln w="11113">
                <a:solidFill>
                  <a:srgbClr val="8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9" name="Rectangle 52"/>
              <p:cNvSpPr>
                <a:spLocks noChangeArrowheads="1"/>
              </p:cNvSpPr>
              <p:nvPr/>
            </p:nvSpPr>
            <p:spPr bwMode="auto">
              <a:xfrm>
                <a:off x="600" y="2695"/>
                <a:ext cx="59" cy="192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0" name="Rectangle 53"/>
              <p:cNvSpPr>
                <a:spLocks noChangeArrowheads="1"/>
              </p:cNvSpPr>
              <p:nvPr/>
            </p:nvSpPr>
            <p:spPr bwMode="auto">
              <a:xfrm>
                <a:off x="718" y="2701"/>
                <a:ext cx="59" cy="204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1" name="Rectangle 54"/>
              <p:cNvSpPr>
                <a:spLocks noChangeArrowheads="1"/>
              </p:cNvSpPr>
              <p:nvPr/>
            </p:nvSpPr>
            <p:spPr bwMode="auto">
              <a:xfrm>
                <a:off x="836" y="2658"/>
                <a:ext cx="60" cy="252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2" name="Rectangle 55"/>
              <p:cNvSpPr>
                <a:spLocks noChangeArrowheads="1"/>
              </p:cNvSpPr>
              <p:nvPr/>
            </p:nvSpPr>
            <p:spPr bwMode="auto">
              <a:xfrm>
                <a:off x="955" y="2542"/>
                <a:ext cx="59" cy="351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" name="Rectangle 56"/>
              <p:cNvSpPr>
                <a:spLocks noChangeArrowheads="1"/>
              </p:cNvSpPr>
              <p:nvPr/>
            </p:nvSpPr>
            <p:spPr bwMode="auto">
              <a:xfrm>
                <a:off x="1073" y="2454"/>
                <a:ext cx="59" cy="402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" name="Rectangle 57"/>
              <p:cNvSpPr>
                <a:spLocks noChangeArrowheads="1"/>
              </p:cNvSpPr>
              <p:nvPr/>
            </p:nvSpPr>
            <p:spPr bwMode="auto">
              <a:xfrm>
                <a:off x="1190" y="2406"/>
                <a:ext cx="59" cy="447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5" name="Rectangle 58"/>
              <p:cNvSpPr>
                <a:spLocks noChangeArrowheads="1"/>
              </p:cNvSpPr>
              <p:nvPr/>
            </p:nvSpPr>
            <p:spPr bwMode="auto">
              <a:xfrm>
                <a:off x="1308" y="2324"/>
                <a:ext cx="59" cy="504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6" name="Rectangle 59"/>
              <p:cNvSpPr>
                <a:spLocks noChangeArrowheads="1"/>
              </p:cNvSpPr>
              <p:nvPr/>
            </p:nvSpPr>
            <p:spPr bwMode="auto">
              <a:xfrm>
                <a:off x="1426" y="2296"/>
                <a:ext cx="60" cy="466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7" name="Rectangle 60"/>
              <p:cNvSpPr>
                <a:spLocks noChangeArrowheads="1"/>
              </p:cNvSpPr>
              <p:nvPr/>
            </p:nvSpPr>
            <p:spPr bwMode="auto">
              <a:xfrm>
                <a:off x="1545" y="2177"/>
                <a:ext cx="59" cy="566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8" name="Rectangle 61"/>
              <p:cNvSpPr>
                <a:spLocks noChangeArrowheads="1"/>
              </p:cNvSpPr>
              <p:nvPr/>
            </p:nvSpPr>
            <p:spPr bwMode="auto">
              <a:xfrm>
                <a:off x="1663" y="2245"/>
                <a:ext cx="59" cy="505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9" name="Rectangle 62"/>
              <p:cNvSpPr>
                <a:spLocks noChangeArrowheads="1"/>
              </p:cNvSpPr>
              <p:nvPr/>
            </p:nvSpPr>
            <p:spPr bwMode="auto">
              <a:xfrm>
                <a:off x="1780" y="2223"/>
                <a:ext cx="59" cy="595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0" name="Rectangle 63"/>
              <p:cNvSpPr>
                <a:spLocks noChangeArrowheads="1"/>
              </p:cNvSpPr>
              <p:nvPr/>
            </p:nvSpPr>
            <p:spPr bwMode="auto">
              <a:xfrm>
                <a:off x="1898" y="2000"/>
                <a:ext cx="59" cy="737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1" name="Rectangle 64"/>
              <p:cNvSpPr>
                <a:spLocks noChangeArrowheads="1"/>
              </p:cNvSpPr>
              <p:nvPr/>
            </p:nvSpPr>
            <p:spPr bwMode="auto">
              <a:xfrm>
                <a:off x="2016" y="2212"/>
                <a:ext cx="60" cy="546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2" name="Rectangle 65"/>
              <p:cNvSpPr>
                <a:spLocks noChangeArrowheads="1"/>
              </p:cNvSpPr>
              <p:nvPr/>
            </p:nvSpPr>
            <p:spPr bwMode="auto">
              <a:xfrm>
                <a:off x="2135" y="2269"/>
                <a:ext cx="59" cy="466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" name="Rectangle 66"/>
              <p:cNvSpPr>
                <a:spLocks noChangeArrowheads="1"/>
              </p:cNvSpPr>
              <p:nvPr/>
            </p:nvSpPr>
            <p:spPr bwMode="auto">
              <a:xfrm>
                <a:off x="2253" y="2543"/>
                <a:ext cx="58" cy="260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" name="Rectangle 67"/>
              <p:cNvSpPr>
                <a:spLocks noChangeArrowheads="1"/>
              </p:cNvSpPr>
              <p:nvPr/>
            </p:nvSpPr>
            <p:spPr bwMode="auto">
              <a:xfrm>
                <a:off x="2370" y="2631"/>
                <a:ext cx="59" cy="184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5" name="Rectangle 68"/>
              <p:cNvSpPr>
                <a:spLocks noChangeArrowheads="1"/>
              </p:cNvSpPr>
              <p:nvPr/>
            </p:nvSpPr>
            <p:spPr bwMode="auto">
              <a:xfrm>
                <a:off x="2488" y="2662"/>
                <a:ext cx="59" cy="225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6" name="Rectangle 69"/>
              <p:cNvSpPr>
                <a:spLocks noChangeArrowheads="1"/>
              </p:cNvSpPr>
              <p:nvPr/>
            </p:nvSpPr>
            <p:spPr bwMode="auto">
              <a:xfrm>
                <a:off x="2606" y="2639"/>
                <a:ext cx="60" cy="242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7" name="Rectangle 70"/>
              <p:cNvSpPr>
                <a:spLocks noChangeArrowheads="1"/>
              </p:cNvSpPr>
              <p:nvPr/>
            </p:nvSpPr>
            <p:spPr bwMode="auto">
              <a:xfrm>
                <a:off x="2725" y="2696"/>
                <a:ext cx="59" cy="222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8" name="Rectangle 71"/>
              <p:cNvSpPr>
                <a:spLocks noChangeArrowheads="1"/>
              </p:cNvSpPr>
              <p:nvPr/>
            </p:nvSpPr>
            <p:spPr bwMode="auto">
              <a:xfrm>
                <a:off x="2843" y="2704"/>
                <a:ext cx="58" cy="187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9" name="Rectangle 72"/>
              <p:cNvSpPr>
                <a:spLocks noChangeArrowheads="1"/>
              </p:cNvSpPr>
              <p:nvPr/>
            </p:nvSpPr>
            <p:spPr bwMode="auto">
              <a:xfrm>
                <a:off x="2960" y="2713"/>
                <a:ext cx="59" cy="176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0" name="Rectangle 73"/>
              <p:cNvSpPr>
                <a:spLocks noChangeArrowheads="1"/>
              </p:cNvSpPr>
              <p:nvPr/>
            </p:nvSpPr>
            <p:spPr bwMode="auto">
              <a:xfrm>
                <a:off x="3078" y="2750"/>
                <a:ext cx="59" cy="216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1" name="Rectangle 74"/>
              <p:cNvSpPr>
                <a:spLocks noChangeArrowheads="1"/>
              </p:cNvSpPr>
              <p:nvPr/>
            </p:nvSpPr>
            <p:spPr bwMode="auto">
              <a:xfrm>
                <a:off x="3196" y="2741"/>
                <a:ext cx="59" cy="223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2" name="Rectangle 75"/>
              <p:cNvSpPr>
                <a:spLocks noChangeArrowheads="1"/>
              </p:cNvSpPr>
              <p:nvPr/>
            </p:nvSpPr>
            <p:spPr bwMode="auto">
              <a:xfrm>
                <a:off x="3314" y="2738"/>
                <a:ext cx="60" cy="217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" name="Rectangle 76"/>
              <p:cNvSpPr>
                <a:spLocks noChangeArrowheads="1"/>
              </p:cNvSpPr>
              <p:nvPr/>
            </p:nvSpPr>
            <p:spPr bwMode="auto">
              <a:xfrm>
                <a:off x="3433" y="2793"/>
                <a:ext cx="58" cy="174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" name="Rectangle 77"/>
              <p:cNvSpPr>
                <a:spLocks noChangeArrowheads="1"/>
              </p:cNvSpPr>
              <p:nvPr/>
            </p:nvSpPr>
            <p:spPr bwMode="auto">
              <a:xfrm>
                <a:off x="3550" y="2796"/>
                <a:ext cx="59" cy="182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5" name="Rectangle 78"/>
              <p:cNvSpPr>
                <a:spLocks noChangeArrowheads="1"/>
              </p:cNvSpPr>
              <p:nvPr/>
            </p:nvSpPr>
            <p:spPr bwMode="auto">
              <a:xfrm>
                <a:off x="3668" y="2806"/>
                <a:ext cx="59" cy="191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6" name="Rectangle 79"/>
              <p:cNvSpPr>
                <a:spLocks noChangeArrowheads="1"/>
              </p:cNvSpPr>
              <p:nvPr/>
            </p:nvSpPr>
            <p:spPr bwMode="auto">
              <a:xfrm>
                <a:off x="3786" y="2909"/>
                <a:ext cx="59" cy="125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7" name="Rectangle 80"/>
              <p:cNvSpPr>
                <a:spLocks noChangeArrowheads="1"/>
              </p:cNvSpPr>
              <p:nvPr/>
            </p:nvSpPr>
            <p:spPr bwMode="auto">
              <a:xfrm>
                <a:off x="3904" y="2925"/>
                <a:ext cx="60" cy="126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8" name="Rectangle 81"/>
              <p:cNvSpPr>
                <a:spLocks noChangeArrowheads="1"/>
              </p:cNvSpPr>
              <p:nvPr/>
            </p:nvSpPr>
            <p:spPr bwMode="auto">
              <a:xfrm>
                <a:off x="4023" y="2934"/>
                <a:ext cx="58" cy="127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9" name="Rectangle 82"/>
              <p:cNvSpPr>
                <a:spLocks noChangeArrowheads="1"/>
              </p:cNvSpPr>
              <p:nvPr/>
            </p:nvSpPr>
            <p:spPr bwMode="auto">
              <a:xfrm>
                <a:off x="4140" y="2933"/>
                <a:ext cx="59" cy="137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0" name="Rectangle 83"/>
              <p:cNvSpPr>
                <a:spLocks noChangeArrowheads="1"/>
              </p:cNvSpPr>
              <p:nvPr/>
            </p:nvSpPr>
            <p:spPr bwMode="auto">
              <a:xfrm>
                <a:off x="4258" y="2959"/>
                <a:ext cx="59" cy="119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1" name="Rectangle 84"/>
              <p:cNvSpPr>
                <a:spLocks noChangeArrowheads="1"/>
              </p:cNvSpPr>
              <p:nvPr/>
            </p:nvSpPr>
            <p:spPr bwMode="auto">
              <a:xfrm>
                <a:off x="4376" y="2953"/>
                <a:ext cx="59" cy="125"/>
              </a:xfrm>
              <a:prstGeom prst="rect">
                <a:avLst/>
              </a:prstGeom>
              <a:solidFill>
                <a:srgbClr val="FFFF00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2" name="Rectangle 85"/>
              <p:cNvSpPr>
                <a:spLocks noChangeArrowheads="1"/>
              </p:cNvSpPr>
              <p:nvPr/>
            </p:nvSpPr>
            <p:spPr bwMode="auto">
              <a:xfrm>
                <a:off x="2016" y="2010"/>
                <a:ext cx="60" cy="202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3" name="Rectangle 86"/>
              <p:cNvSpPr>
                <a:spLocks noChangeArrowheads="1"/>
              </p:cNvSpPr>
              <p:nvPr/>
            </p:nvSpPr>
            <p:spPr bwMode="auto">
              <a:xfrm>
                <a:off x="2135" y="1914"/>
                <a:ext cx="59" cy="355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4" name="Rectangle 87"/>
              <p:cNvSpPr>
                <a:spLocks noChangeArrowheads="1"/>
              </p:cNvSpPr>
              <p:nvPr/>
            </p:nvSpPr>
            <p:spPr bwMode="auto">
              <a:xfrm>
                <a:off x="2253" y="1954"/>
                <a:ext cx="58" cy="589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5" name="Rectangle 88"/>
              <p:cNvSpPr>
                <a:spLocks noChangeArrowheads="1"/>
              </p:cNvSpPr>
              <p:nvPr/>
            </p:nvSpPr>
            <p:spPr bwMode="auto">
              <a:xfrm>
                <a:off x="2370" y="1929"/>
                <a:ext cx="59" cy="702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6" name="Rectangle 89"/>
              <p:cNvSpPr>
                <a:spLocks noChangeArrowheads="1"/>
              </p:cNvSpPr>
              <p:nvPr/>
            </p:nvSpPr>
            <p:spPr bwMode="auto">
              <a:xfrm>
                <a:off x="2488" y="1805"/>
                <a:ext cx="59" cy="857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7" name="Rectangle 90"/>
              <p:cNvSpPr>
                <a:spLocks noChangeArrowheads="1"/>
              </p:cNvSpPr>
              <p:nvPr/>
            </p:nvSpPr>
            <p:spPr bwMode="auto">
              <a:xfrm>
                <a:off x="2606" y="1758"/>
                <a:ext cx="60" cy="881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8" name="Rectangle 91"/>
              <p:cNvSpPr>
                <a:spLocks noChangeArrowheads="1"/>
              </p:cNvSpPr>
              <p:nvPr/>
            </p:nvSpPr>
            <p:spPr bwMode="auto">
              <a:xfrm>
                <a:off x="2725" y="1816"/>
                <a:ext cx="59" cy="880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9" name="Rectangle 92"/>
              <p:cNvSpPr>
                <a:spLocks noChangeArrowheads="1"/>
              </p:cNvSpPr>
              <p:nvPr/>
            </p:nvSpPr>
            <p:spPr bwMode="auto">
              <a:xfrm>
                <a:off x="2843" y="1815"/>
                <a:ext cx="58" cy="889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0" name="Rectangle 93"/>
              <p:cNvSpPr>
                <a:spLocks noChangeArrowheads="1"/>
              </p:cNvSpPr>
              <p:nvPr/>
            </p:nvSpPr>
            <p:spPr bwMode="auto">
              <a:xfrm>
                <a:off x="2960" y="1837"/>
                <a:ext cx="59" cy="876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1" name="Rectangle 94"/>
              <p:cNvSpPr>
                <a:spLocks noChangeArrowheads="1"/>
              </p:cNvSpPr>
              <p:nvPr/>
            </p:nvSpPr>
            <p:spPr bwMode="auto">
              <a:xfrm>
                <a:off x="3078" y="1789"/>
                <a:ext cx="59" cy="961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2" name="Rectangle 95"/>
              <p:cNvSpPr>
                <a:spLocks noChangeArrowheads="1"/>
              </p:cNvSpPr>
              <p:nvPr/>
            </p:nvSpPr>
            <p:spPr bwMode="auto">
              <a:xfrm>
                <a:off x="3196" y="1751"/>
                <a:ext cx="59" cy="990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3" name="Rectangle 96"/>
              <p:cNvSpPr>
                <a:spLocks noChangeArrowheads="1"/>
              </p:cNvSpPr>
              <p:nvPr/>
            </p:nvSpPr>
            <p:spPr bwMode="auto">
              <a:xfrm>
                <a:off x="3314" y="1718"/>
                <a:ext cx="60" cy="1020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" name="Rectangle 97"/>
              <p:cNvSpPr>
                <a:spLocks noChangeArrowheads="1"/>
              </p:cNvSpPr>
              <p:nvPr/>
            </p:nvSpPr>
            <p:spPr bwMode="auto">
              <a:xfrm>
                <a:off x="3433" y="1770"/>
                <a:ext cx="58" cy="1023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" name="Rectangle 98"/>
              <p:cNvSpPr>
                <a:spLocks noChangeArrowheads="1"/>
              </p:cNvSpPr>
              <p:nvPr/>
            </p:nvSpPr>
            <p:spPr bwMode="auto">
              <a:xfrm>
                <a:off x="3550" y="1688"/>
                <a:ext cx="59" cy="1108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6" name="Rectangle 99"/>
              <p:cNvSpPr>
                <a:spLocks noChangeArrowheads="1"/>
              </p:cNvSpPr>
              <p:nvPr/>
            </p:nvSpPr>
            <p:spPr bwMode="auto">
              <a:xfrm>
                <a:off x="3668" y="2185"/>
                <a:ext cx="59" cy="621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7" name="Rectangle 100"/>
              <p:cNvSpPr>
                <a:spLocks noChangeArrowheads="1"/>
              </p:cNvSpPr>
              <p:nvPr/>
            </p:nvSpPr>
            <p:spPr bwMode="auto">
              <a:xfrm>
                <a:off x="3786" y="2679"/>
                <a:ext cx="59" cy="230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8" name="Rectangle 101"/>
              <p:cNvSpPr>
                <a:spLocks noChangeArrowheads="1"/>
              </p:cNvSpPr>
              <p:nvPr/>
            </p:nvSpPr>
            <p:spPr bwMode="auto">
              <a:xfrm>
                <a:off x="3904" y="2713"/>
                <a:ext cx="60" cy="212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9" name="Rectangle 102"/>
              <p:cNvSpPr>
                <a:spLocks noChangeArrowheads="1"/>
              </p:cNvSpPr>
              <p:nvPr/>
            </p:nvSpPr>
            <p:spPr bwMode="auto">
              <a:xfrm>
                <a:off x="4023" y="2718"/>
                <a:ext cx="58" cy="216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0" name="Rectangle 103"/>
              <p:cNvSpPr>
                <a:spLocks noChangeArrowheads="1"/>
              </p:cNvSpPr>
              <p:nvPr/>
            </p:nvSpPr>
            <p:spPr bwMode="auto">
              <a:xfrm>
                <a:off x="4140" y="2732"/>
                <a:ext cx="59" cy="201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1" name="Rectangle 104"/>
              <p:cNvSpPr>
                <a:spLocks noChangeArrowheads="1"/>
              </p:cNvSpPr>
              <p:nvPr/>
            </p:nvSpPr>
            <p:spPr bwMode="auto">
              <a:xfrm>
                <a:off x="4258" y="2841"/>
                <a:ext cx="59" cy="118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2" name="Rectangle 105"/>
              <p:cNvSpPr>
                <a:spLocks noChangeArrowheads="1"/>
              </p:cNvSpPr>
              <p:nvPr/>
            </p:nvSpPr>
            <p:spPr bwMode="auto">
              <a:xfrm>
                <a:off x="4376" y="2839"/>
                <a:ext cx="59" cy="114"/>
              </a:xfrm>
              <a:prstGeom prst="rect">
                <a:avLst/>
              </a:prstGeom>
              <a:solidFill>
                <a:srgbClr val="9933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3" name="Rectangle 106"/>
              <p:cNvSpPr>
                <a:spLocks noChangeArrowheads="1"/>
              </p:cNvSpPr>
              <p:nvPr/>
            </p:nvSpPr>
            <p:spPr bwMode="auto">
              <a:xfrm>
                <a:off x="3550" y="1639"/>
                <a:ext cx="59" cy="49"/>
              </a:xfrm>
              <a:prstGeom prst="rect">
                <a:avLst/>
              </a:prstGeom>
              <a:solidFill>
                <a:srgbClr val="99CC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" name="Rectangle 107"/>
              <p:cNvSpPr>
                <a:spLocks noChangeArrowheads="1"/>
              </p:cNvSpPr>
              <p:nvPr/>
            </p:nvSpPr>
            <p:spPr bwMode="auto">
              <a:xfrm>
                <a:off x="3668" y="1638"/>
                <a:ext cx="59" cy="547"/>
              </a:xfrm>
              <a:prstGeom prst="rect">
                <a:avLst/>
              </a:prstGeom>
              <a:solidFill>
                <a:srgbClr val="99CC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5" name="Rectangle 108"/>
              <p:cNvSpPr>
                <a:spLocks noChangeArrowheads="1"/>
              </p:cNvSpPr>
              <p:nvPr/>
            </p:nvSpPr>
            <p:spPr bwMode="auto">
              <a:xfrm>
                <a:off x="3786" y="1637"/>
                <a:ext cx="59" cy="1042"/>
              </a:xfrm>
              <a:prstGeom prst="rect">
                <a:avLst/>
              </a:prstGeom>
              <a:solidFill>
                <a:srgbClr val="99CC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6" name="Rectangle 109"/>
              <p:cNvSpPr>
                <a:spLocks noChangeArrowheads="1"/>
              </p:cNvSpPr>
              <p:nvPr/>
            </p:nvSpPr>
            <p:spPr bwMode="auto">
              <a:xfrm>
                <a:off x="3904" y="1635"/>
                <a:ext cx="60" cy="1078"/>
              </a:xfrm>
              <a:prstGeom prst="rect">
                <a:avLst/>
              </a:prstGeom>
              <a:solidFill>
                <a:srgbClr val="99CC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7" name="Rectangle 110"/>
              <p:cNvSpPr>
                <a:spLocks noChangeArrowheads="1"/>
              </p:cNvSpPr>
              <p:nvPr/>
            </p:nvSpPr>
            <p:spPr bwMode="auto">
              <a:xfrm>
                <a:off x="4023" y="1592"/>
                <a:ext cx="58" cy="1126"/>
              </a:xfrm>
              <a:prstGeom prst="rect">
                <a:avLst/>
              </a:prstGeom>
              <a:solidFill>
                <a:srgbClr val="99CC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8" name="Rectangle 111"/>
              <p:cNvSpPr>
                <a:spLocks noChangeArrowheads="1"/>
              </p:cNvSpPr>
              <p:nvPr/>
            </p:nvSpPr>
            <p:spPr bwMode="auto">
              <a:xfrm>
                <a:off x="4140" y="1571"/>
                <a:ext cx="59" cy="1161"/>
              </a:xfrm>
              <a:prstGeom prst="rect">
                <a:avLst/>
              </a:prstGeom>
              <a:solidFill>
                <a:srgbClr val="99CC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" name="Rectangle 112"/>
              <p:cNvSpPr>
                <a:spLocks noChangeArrowheads="1"/>
              </p:cNvSpPr>
              <p:nvPr/>
            </p:nvSpPr>
            <p:spPr bwMode="auto">
              <a:xfrm>
                <a:off x="4258" y="1568"/>
                <a:ext cx="59" cy="1273"/>
              </a:xfrm>
              <a:prstGeom prst="rect">
                <a:avLst/>
              </a:prstGeom>
              <a:solidFill>
                <a:srgbClr val="99CC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0" name="Rectangle 113"/>
              <p:cNvSpPr>
                <a:spLocks noChangeArrowheads="1"/>
              </p:cNvSpPr>
              <p:nvPr/>
            </p:nvSpPr>
            <p:spPr bwMode="auto">
              <a:xfrm>
                <a:off x="4376" y="1540"/>
                <a:ext cx="59" cy="1299"/>
              </a:xfrm>
              <a:prstGeom prst="rect">
                <a:avLst/>
              </a:prstGeom>
              <a:solidFill>
                <a:srgbClr val="99CC00"/>
              </a:solidFill>
              <a:ln w="11113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1" name="Rectangle 114"/>
              <p:cNvSpPr>
                <a:spLocks noChangeArrowheads="1"/>
              </p:cNvSpPr>
              <p:nvPr/>
            </p:nvSpPr>
            <p:spPr bwMode="auto">
              <a:xfrm>
                <a:off x="4494" y="2970"/>
                <a:ext cx="60" cy="113"/>
              </a:xfrm>
              <a:prstGeom prst="rect">
                <a:avLst/>
              </a:prstGeom>
              <a:solidFill>
                <a:srgbClr val="FF66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2" name="Rectangle 115"/>
              <p:cNvSpPr>
                <a:spLocks noChangeArrowheads="1"/>
              </p:cNvSpPr>
              <p:nvPr/>
            </p:nvSpPr>
            <p:spPr bwMode="auto">
              <a:xfrm>
                <a:off x="4613" y="2993"/>
                <a:ext cx="58" cy="90"/>
              </a:xfrm>
              <a:prstGeom prst="rect">
                <a:avLst/>
              </a:prstGeom>
              <a:solidFill>
                <a:srgbClr val="FF66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3" name="Rectangle 116"/>
              <p:cNvSpPr>
                <a:spLocks noChangeArrowheads="1"/>
              </p:cNvSpPr>
              <p:nvPr/>
            </p:nvSpPr>
            <p:spPr bwMode="auto">
              <a:xfrm>
                <a:off x="4730" y="2992"/>
                <a:ext cx="59" cy="91"/>
              </a:xfrm>
              <a:prstGeom prst="rect">
                <a:avLst/>
              </a:prstGeom>
              <a:solidFill>
                <a:srgbClr val="FF66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" name="Rectangle 117"/>
              <p:cNvSpPr>
                <a:spLocks noChangeArrowheads="1"/>
              </p:cNvSpPr>
              <p:nvPr/>
            </p:nvSpPr>
            <p:spPr bwMode="auto">
              <a:xfrm>
                <a:off x="4848" y="2991"/>
                <a:ext cx="59" cy="92"/>
              </a:xfrm>
              <a:prstGeom prst="rect">
                <a:avLst/>
              </a:prstGeom>
              <a:solidFill>
                <a:srgbClr val="FF66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5" name="Rectangle 118"/>
              <p:cNvSpPr>
                <a:spLocks noChangeArrowheads="1"/>
              </p:cNvSpPr>
              <p:nvPr/>
            </p:nvSpPr>
            <p:spPr bwMode="auto">
              <a:xfrm>
                <a:off x="4966" y="2990"/>
                <a:ext cx="59" cy="93"/>
              </a:xfrm>
              <a:prstGeom prst="rect">
                <a:avLst/>
              </a:prstGeom>
              <a:solidFill>
                <a:srgbClr val="FF66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" name="Rectangle 119"/>
              <p:cNvSpPr>
                <a:spLocks noChangeArrowheads="1"/>
              </p:cNvSpPr>
              <p:nvPr/>
            </p:nvSpPr>
            <p:spPr bwMode="auto">
              <a:xfrm>
                <a:off x="5084" y="2990"/>
                <a:ext cx="60" cy="93"/>
              </a:xfrm>
              <a:prstGeom prst="rect">
                <a:avLst/>
              </a:prstGeom>
              <a:solidFill>
                <a:srgbClr val="FF66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" name="Rectangle 120"/>
              <p:cNvSpPr>
                <a:spLocks noChangeArrowheads="1"/>
              </p:cNvSpPr>
              <p:nvPr/>
            </p:nvSpPr>
            <p:spPr bwMode="auto">
              <a:xfrm>
                <a:off x="5202" y="2990"/>
                <a:ext cx="59" cy="93"/>
              </a:xfrm>
              <a:prstGeom prst="rect">
                <a:avLst/>
              </a:prstGeom>
              <a:solidFill>
                <a:srgbClr val="FF66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" name="Rectangle 121"/>
              <p:cNvSpPr>
                <a:spLocks noChangeArrowheads="1"/>
              </p:cNvSpPr>
              <p:nvPr/>
            </p:nvSpPr>
            <p:spPr bwMode="auto">
              <a:xfrm>
                <a:off x="5320" y="2990"/>
                <a:ext cx="59" cy="93"/>
              </a:xfrm>
              <a:prstGeom prst="rect">
                <a:avLst/>
              </a:prstGeom>
              <a:solidFill>
                <a:srgbClr val="FF66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9" name="Rectangle 122"/>
              <p:cNvSpPr>
                <a:spLocks noChangeArrowheads="1"/>
              </p:cNvSpPr>
              <p:nvPr/>
            </p:nvSpPr>
            <p:spPr bwMode="auto">
              <a:xfrm>
                <a:off x="4494" y="1541"/>
                <a:ext cx="60" cy="1429"/>
              </a:xfrm>
              <a:prstGeom prst="rect">
                <a:avLst/>
              </a:prstGeom>
              <a:solidFill>
                <a:srgbClr val="008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" name="Rectangle 123"/>
              <p:cNvSpPr>
                <a:spLocks noChangeArrowheads="1"/>
              </p:cNvSpPr>
              <p:nvPr/>
            </p:nvSpPr>
            <p:spPr bwMode="auto">
              <a:xfrm>
                <a:off x="4613" y="1544"/>
                <a:ext cx="58" cy="1449"/>
              </a:xfrm>
              <a:prstGeom prst="rect">
                <a:avLst/>
              </a:prstGeom>
              <a:solidFill>
                <a:srgbClr val="008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" name="Rectangle 124"/>
              <p:cNvSpPr>
                <a:spLocks noChangeArrowheads="1"/>
              </p:cNvSpPr>
              <p:nvPr/>
            </p:nvSpPr>
            <p:spPr bwMode="auto">
              <a:xfrm>
                <a:off x="4730" y="1537"/>
                <a:ext cx="59" cy="1455"/>
              </a:xfrm>
              <a:prstGeom prst="rect">
                <a:avLst/>
              </a:prstGeom>
              <a:solidFill>
                <a:srgbClr val="008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" name="Rectangle 125"/>
              <p:cNvSpPr>
                <a:spLocks noChangeArrowheads="1"/>
              </p:cNvSpPr>
              <p:nvPr/>
            </p:nvSpPr>
            <p:spPr bwMode="auto">
              <a:xfrm>
                <a:off x="4848" y="1529"/>
                <a:ext cx="59" cy="1462"/>
              </a:xfrm>
              <a:prstGeom prst="rect">
                <a:avLst/>
              </a:prstGeom>
              <a:solidFill>
                <a:srgbClr val="008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" name="Rectangle 126"/>
              <p:cNvSpPr>
                <a:spLocks noChangeArrowheads="1"/>
              </p:cNvSpPr>
              <p:nvPr/>
            </p:nvSpPr>
            <p:spPr bwMode="auto">
              <a:xfrm>
                <a:off x="4966" y="1521"/>
                <a:ext cx="59" cy="1469"/>
              </a:xfrm>
              <a:prstGeom prst="rect">
                <a:avLst/>
              </a:prstGeom>
              <a:solidFill>
                <a:srgbClr val="008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" name="Rectangle 127"/>
              <p:cNvSpPr>
                <a:spLocks noChangeArrowheads="1"/>
              </p:cNvSpPr>
              <p:nvPr/>
            </p:nvSpPr>
            <p:spPr bwMode="auto">
              <a:xfrm>
                <a:off x="5084" y="1521"/>
                <a:ext cx="60" cy="1469"/>
              </a:xfrm>
              <a:prstGeom prst="rect">
                <a:avLst/>
              </a:prstGeom>
              <a:solidFill>
                <a:srgbClr val="008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" name="Rectangle 128"/>
              <p:cNvSpPr>
                <a:spLocks noChangeArrowheads="1"/>
              </p:cNvSpPr>
              <p:nvPr/>
            </p:nvSpPr>
            <p:spPr bwMode="auto">
              <a:xfrm>
                <a:off x="5202" y="1522"/>
                <a:ext cx="59" cy="1468"/>
              </a:xfrm>
              <a:prstGeom prst="rect">
                <a:avLst/>
              </a:prstGeom>
              <a:solidFill>
                <a:srgbClr val="008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6" name="Rectangle 129"/>
              <p:cNvSpPr>
                <a:spLocks noChangeArrowheads="1"/>
              </p:cNvSpPr>
              <p:nvPr/>
            </p:nvSpPr>
            <p:spPr bwMode="auto">
              <a:xfrm>
                <a:off x="5320" y="1522"/>
                <a:ext cx="59" cy="1468"/>
              </a:xfrm>
              <a:prstGeom prst="rect">
                <a:avLst/>
              </a:prstGeom>
              <a:solidFill>
                <a:srgbClr val="008000"/>
              </a:solidFill>
              <a:ln w="11113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7" name="Rectangle 130"/>
              <p:cNvSpPr>
                <a:spLocks noChangeArrowheads="1"/>
              </p:cNvSpPr>
              <p:nvPr/>
            </p:nvSpPr>
            <p:spPr bwMode="auto">
              <a:xfrm>
                <a:off x="718" y="2676"/>
                <a:ext cx="59" cy="25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8" name="Rectangle 131"/>
              <p:cNvSpPr>
                <a:spLocks noChangeArrowheads="1"/>
              </p:cNvSpPr>
              <p:nvPr/>
            </p:nvSpPr>
            <p:spPr bwMode="auto">
              <a:xfrm>
                <a:off x="836" y="2635"/>
                <a:ext cx="60" cy="23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" name="Rectangle 132"/>
              <p:cNvSpPr>
                <a:spLocks noChangeArrowheads="1"/>
              </p:cNvSpPr>
              <p:nvPr/>
            </p:nvSpPr>
            <p:spPr bwMode="auto">
              <a:xfrm>
                <a:off x="955" y="2509"/>
                <a:ext cx="59" cy="33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0" name="Rectangle 133"/>
              <p:cNvSpPr>
                <a:spLocks noChangeArrowheads="1"/>
              </p:cNvSpPr>
              <p:nvPr/>
            </p:nvSpPr>
            <p:spPr bwMode="auto">
              <a:xfrm>
                <a:off x="1073" y="2431"/>
                <a:ext cx="59" cy="23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1" name="Rectangle 134"/>
              <p:cNvSpPr>
                <a:spLocks noChangeArrowheads="1"/>
              </p:cNvSpPr>
              <p:nvPr/>
            </p:nvSpPr>
            <p:spPr bwMode="auto">
              <a:xfrm>
                <a:off x="1190" y="2375"/>
                <a:ext cx="59" cy="31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" name="Rectangle 135"/>
              <p:cNvSpPr>
                <a:spLocks noChangeArrowheads="1"/>
              </p:cNvSpPr>
              <p:nvPr/>
            </p:nvSpPr>
            <p:spPr bwMode="auto">
              <a:xfrm>
                <a:off x="1308" y="2290"/>
                <a:ext cx="59" cy="34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3" name="Rectangle 136"/>
              <p:cNvSpPr>
                <a:spLocks noChangeArrowheads="1"/>
              </p:cNvSpPr>
              <p:nvPr/>
            </p:nvSpPr>
            <p:spPr bwMode="auto">
              <a:xfrm>
                <a:off x="1426" y="2264"/>
                <a:ext cx="60" cy="32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4" name="Rectangle 137"/>
              <p:cNvSpPr>
                <a:spLocks noChangeArrowheads="1"/>
              </p:cNvSpPr>
              <p:nvPr/>
            </p:nvSpPr>
            <p:spPr bwMode="auto">
              <a:xfrm>
                <a:off x="1545" y="2136"/>
                <a:ext cx="59" cy="41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" name="Rectangle 138"/>
              <p:cNvSpPr>
                <a:spLocks noChangeArrowheads="1"/>
              </p:cNvSpPr>
              <p:nvPr/>
            </p:nvSpPr>
            <p:spPr bwMode="auto">
              <a:xfrm>
                <a:off x="1663" y="2195"/>
                <a:ext cx="59" cy="50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" name="Rectangle 139"/>
              <p:cNvSpPr>
                <a:spLocks noChangeArrowheads="1"/>
              </p:cNvSpPr>
              <p:nvPr/>
            </p:nvSpPr>
            <p:spPr bwMode="auto">
              <a:xfrm>
                <a:off x="1780" y="2155"/>
                <a:ext cx="59" cy="68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7" name="Rectangle 140"/>
              <p:cNvSpPr>
                <a:spLocks noChangeArrowheads="1"/>
              </p:cNvSpPr>
              <p:nvPr/>
            </p:nvSpPr>
            <p:spPr bwMode="auto">
              <a:xfrm>
                <a:off x="1898" y="1917"/>
                <a:ext cx="59" cy="83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8" name="Rectangle 141"/>
              <p:cNvSpPr>
                <a:spLocks noChangeArrowheads="1"/>
              </p:cNvSpPr>
              <p:nvPr/>
            </p:nvSpPr>
            <p:spPr bwMode="auto">
              <a:xfrm>
                <a:off x="2016" y="1911"/>
                <a:ext cx="60" cy="99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9" name="Rectangle 142"/>
              <p:cNvSpPr>
                <a:spLocks noChangeArrowheads="1"/>
              </p:cNvSpPr>
              <p:nvPr/>
            </p:nvSpPr>
            <p:spPr bwMode="auto">
              <a:xfrm>
                <a:off x="2135" y="1784"/>
                <a:ext cx="59" cy="130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0" name="Rectangle 143"/>
              <p:cNvSpPr>
                <a:spLocks noChangeArrowheads="1"/>
              </p:cNvSpPr>
              <p:nvPr/>
            </p:nvSpPr>
            <p:spPr bwMode="auto">
              <a:xfrm>
                <a:off x="2253" y="1822"/>
                <a:ext cx="58" cy="132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1" name="Rectangle 144"/>
              <p:cNvSpPr>
                <a:spLocks noChangeArrowheads="1"/>
              </p:cNvSpPr>
              <p:nvPr/>
            </p:nvSpPr>
            <p:spPr bwMode="auto">
              <a:xfrm>
                <a:off x="2370" y="1775"/>
                <a:ext cx="59" cy="154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" name="Rectangle 145"/>
              <p:cNvSpPr>
                <a:spLocks noChangeArrowheads="1"/>
              </p:cNvSpPr>
              <p:nvPr/>
            </p:nvSpPr>
            <p:spPr bwMode="auto">
              <a:xfrm>
                <a:off x="2488" y="1606"/>
                <a:ext cx="59" cy="199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" name="Rectangle 146"/>
              <p:cNvSpPr>
                <a:spLocks noChangeArrowheads="1"/>
              </p:cNvSpPr>
              <p:nvPr/>
            </p:nvSpPr>
            <p:spPr bwMode="auto">
              <a:xfrm>
                <a:off x="2606" y="1545"/>
                <a:ext cx="60" cy="213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4" name="Rectangle 147"/>
              <p:cNvSpPr>
                <a:spLocks noChangeArrowheads="1"/>
              </p:cNvSpPr>
              <p:nvPr/>
            </p:nvSpPr>
            <p:spPr bwMode="auto">
              <a:xfrm>
                <a:off x="2725" y="1603"/>
                <a:ext cx="59" cy="213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" name="Rectangle 148"/>
              <p:cNvSpPr>
                <a:spLocks noChangeArrowheads="1"/>
              </p:cNvSpPr>
              <p:nvPr/>
            </p:nvSpPr>
            <p:spPr bwMode="auto">
              <a:xfrm>
                <a:off x="2843" y="1535"/>
                <a:ext cx="58" cy="280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" name="Rectangle 149"/>
              <p:cNvSpPr>
                <a:spLocks noChangeArrowheads="1"/>
              </p:cNvSpPr>
              <p:nvPr/>
            </p:nvSpPr>
            <p:spPr bwMode="auto">
              <a:xfrm>
                <a:off x="2960" y="1647"/>
                <a:ext cx="59" cy="190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7" name="Rectangle 150"/>
              <p:cNvSpPr>
                <a:spLocks noChangeArrowheads="1"/>
              </p:cNvSpPr>
              <p:nvPr/>
            </p:nvSpPr>
            <p:spPr bwMode="auto">
              <a:xfrm>
                <a:off x="3078" y="1518"/>
                <a:ext cx="59" cy="271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" name="Rectangle 151"/>
              <p:cNvSpPr>
                <a:spLocks noChangeArrowheads="1"/>
              </p:cNvSpPr>
              <p:nvPr/>
            </p:nvSpPr>
            <p:spPr bwMode="auto">
              <a:xfrm>
                <a:off x="3196" y="1497"/>
                <a:ext cx="59" cy="254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9" name="Rectangle 152"/>
              <p:cNvSpPr>
                <a:spLocks noChangeArrowheads="1"/>
              </p:cNvSpPr>
              <p:nvPr/>
            </p:nvSpPr>
            <p:spPr bwMode="auto">
              <a:xfrm>
                <a:off x="3314" y="1450"/>
                <a:ext cx="60" cy="268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0" name="Rectangle 153"/>
              <p:cNvSpPr>
                <a:spLocks noChangeArrowheads="1"/>
              </p:cNvSpPr>
              <p:nvPr/>
            </p:nvSpPr>
            <p:spPr bwMode="auto">
              <a:xfrm>
                <a:off x="3433" y="1439"/>
                <a:ext cx="58" cy="331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" name="Rectangle 154"/>
              <p:cNvSpPr>
                <a:spLocks noChangeArrowheads="1"/>
              </p:cNvSpPr>
              <p:nvPr/>
            </p:nvSpPr>
            <p:spPr bwMode="auto">
              <a:xfrm>
                <a:off x="3550" y="1292"/>
                <a:ext cx="59" cy="347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2" name="Rectangle 155"/>
              <p:cNvSpPr>
                <a:spLocks noChangeArrowheads="1"/>
              </p:cNvSpPr>
              <p:nvPr/>
            </p:nvSpPr>
            <p:spPr bwMode="auto">
              <a:xfrm>
                <a:off x="3668" y="1249"/>
                <a:ext cx="59" cy="389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3" name="Rectangle 156"/>
              <p:cNvSpPr>
                <a:spLocks noChangeArrowheads="1"/>
              </p:cNvSpPr>
              <p:nvPr/>
            </p:nvSpPr>
            <p:spPr bwMode="auto">
              <a:xfrm>
                <a:off x="3786" y="1264"/>
                <a:ext cx="59" cy="373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" name="Rectangle 157"/>
              <p:cNvSpPr>
                <a:spLocks noChangeArrowheads="1"/>
              </p:cNvSpPr>
              <p:nvPr/>
            </p:nvSpPr>
            <p:spPr bwMode="auto">
              <a:xfrm>
                <a:off x="3904" y="1274"/>
                <a:ext cx="60" cy="361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" name="Rectangle 158"/>
              <p:cNvSpPr>
                <a:spLocks noChangeArrowheads="1"/>
              </p:cNvSpPr>
              <p:nvPr/>
            </p:nvSpPr>
            <p:spPr bwMode="auto">
              <a:xfrm>
                <a:off x="4023" y="1291"/>
                <a:ext cx="58" cy="301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" name="Rectangle 159"/>
              <p:cNvSpPr>
                <a:spLocks noChangeArrowheads="1"/>
              </p:cNvSpPr>
              <p:nvPr/>
            </p:nvSpPr>
            <p:spPr bwMode="auto">
              <a:xfrm>
                <a:off x="4140" y="1177"/>
                <a:ext cx="59" cy="394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" name="Rectangle 160"/>
              <p:cNvSpPr>
                <a:spLocks noChangeArrowheads="1"/>
              </p:cNvSpPr>
              <p:nvPr/>
            </p:nvSpPr>
            <p:spPr bwMode="auto">
              <a:xfrm>
                <a:off x="4258" y="1148"/>
                <a:ext cx="59" cy="420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" name="Rectangle 161"/>
              <p:cNvSpPr>
                <a:spLocks noChangeArrowheads="1"/>
              </p:cNvSpPr>
              <p:nvPr/>
            </p:nvSpPr>
            <p:spPr bwMode="auto">
              <a:xfrm>
                <a:off x="4376" y="1102"/>
                <a:ext cx="59" cy="438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" name="Rectangle 162"/>
              <p:cNvSpPr>
                <a:spLocks noChangeArrowheads="1"/>
              </p:cNvSpPr>
              <p:nvPr/>
            </p:nvSpPr>
            <p:spPr bwMode="auto">
              <a:xfrm>
                <a:off x="4494" y="1032"/>
                <a:ext cx="60" cy="509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0" name="Rectangle 163"/>
              <p:cNvSpPr>
                <a:spLocks noChangeArrowheads="1"/>
              </p:cNvSpPr>
              <p:nvPr/>
            </p:nvSpPr>
            <p:spPr bwMode="auto">
              <a:xfrm>
                <a:off x="4613" y="1049"/>
                <a:ext cx="58" cy="495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1" name="Rectangle 164"/>
              <p:cNvSpPr>
                <a:spLocks noChangeArrowheads="1"/>
              </p:cNvSpPr>
              <p:nvPr/>
            </p:nvSpPr>
            <p:spPr bwMode="auto">
              <a:xfrm>
                <a:off x="4730" y="1041"/>
                <a:ext cx="59" cy="496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2" name="Rectangle 165"/>
              <p:cNvSpPr>
                <a:spLocks noChangeArrowheads="1"/>
              </p:cNvSpPr>
              <p:nvPr/>
            </p:nvSpPr>
            <p:spPr bwMode="auto">
              <a:xfrm>
                <a:off x="4848" y="1032"/>
                <a:ext cx="59" cy="497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" name="Rectangle 166"/>
              <p:cNvSpPr>
                <a:spLocks noChangeArrowheads="1"/>
              </p:cNvSpPr>
              <p:nvPr/>
            </p:nvSpPr>
            <p:spPr bwMode="auto">
              <a:xfrm>
                <a:off x="4966" y="1024"/>
                <a:ext cx="59" cy="497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4" name="Rectangle 167"/>
              <p:cNvSpPr>
                <a:spLocks noChangeArrowheads="1"/>
              </p:cNvSpPr>
              <p:nvPr/>
            </p:nvSpPr>
            <p:spPr bwMode="auto">
              <a:xfrm>
                <a:off x="5084" y="1025"/>
                <a:ext cx="60" cy="496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5" name="Rectangle 168"/>
              <p:cNvSpPr>
                <a:spLocks noChangeArrowheads="1"/>
              </p:cNvSpPr>
              <p:nvPr/>
            </p:nvSpPr>
            <p:spPr bwMode="auto">
              <a:xfrm>
                <a:off x="5202" y="1025"/>
                <a:ext cx="59" cy="497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" name="Rectangle 169"/>
              <p:cNvSpPr>
                <a:spLocks noChangeArrowheads="1"/>
              </p:cNvSpPr>
              <p:nvPr/>
            </p:nvSpPr>
            <p:spPr bwMode="auto">
              <a:xfrm>
                <a:off x="5320" y="1026"/>
                <a:ext cx="59" cy="496"/>
              </a:xfrm>
              <a:prstGeom prst="rect">
                <a:avLst/>
              </a:prstGeom>
              <a:solidFill>
                <a:srgbClr val="3366FF"/>
              </a:solidFill>
              <a:ln w="11113">
                <a:solidFill>
                  <a:srgbClr val="99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" name="Line 170"/>
              <p:cNvSpPr>
                <a:spLocks noChangeShapeType="1"/>
              </p:cNvSpPr>
              <p:nvPr/>
            </p:nvSpPr>
            <p:spPr bwMode="auto">
              <a:xfrm>
                <a:off x="571" y="680"/>
                <a:ext cx="0" cy="2403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8" name="Line 171"/>
              <p:cNvSpPr>
                <a:spLocks noChangeShapeType="1"/>
              </p:cNvSpPr>
              <p:nvPr/>
            </p:nvSpPr>
            <p:spPr bwMode="auto">
              <a:xfrm>
                <a:off x="547" y="3083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9" name="Line 172"/>
              <p:cNvSpPr>
                <a:spLocks noChangeShapeType="1"/>
              </p:cNvSpPr>
              <p:nvPr/>
            </p:nvSpPr>
            <p:spPr bwMode="auto">
              <a:xfrm>
                <a:off x="547" y="2740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0" name="Line 173"/>
              <p:cNvSpPr>
                <a:spLocks noChangeShapeType="1"/>
              </p:cNvSpPr>
              <p:nvPr/>
            </p:nvSpPr>
            <p:spPr bwMode="auto">
              <a:xfrm>
                <a:off x="547" y="2397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1" name="Line 174"/>
              <p:cNvSpPr>
                <a:spLocks noChangeShapeType="1"/>
              </p:cNvSpPr>
              <p:nvPr/>
            </p:nvSpPr>
            <p:spPr bwMode="auto">
              <a:xfrm>
                <a:off x="547" y="2054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2" name="Line 175"/>
              <p:cNvSpPr>
                <a:spLocks noChangeShapeType="1"/>
              </p:cNvSpPr>
              <p:nvPr/>
            </p:nvSpPr>
            <p:spPr bwMode="auto">
              <a:xfrm>
                <a:off x="547" y="1710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3" name="Line 176"/>
              <p:cNvSpPr>
                <a:spLocks noChangeShapeType="1"/>
              </p:cNvSpPr>
              <p:nvPr/>
            </p:nvSpPr>
            <p:spPr bwMode="auto">
              <a:xfrm>
                <a:off x="547" y="1367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4" name="Line 177"/>
              <p:cNvSpPr>
                <a:spLocks noChangeShapeType="1"/>
              </p:cNvSpPr>
              <p:nvPr/>
            </p:nvSpPr>
            <p:spPr bwMode="auto">
              <a:xfrm>
                <a:off x="547" y="1024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5" name="Line 178"/>
              <p:cNvSpPr>
                <a:spLocks noChangeShapeType="1"/>
              </p:cNvSpPr>
              <p:nvPr/>
            </p:nvSpPr>
            <p:spPr bwMode="auto">
              <a:xfrm>
                <a:off x="547" y="680"/>
                <a:ext cx="2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" name="Line 179"/>
              <p:cNvSpPr>
                <a:spLocks noChangeShapeType="1"/>
              </p:cNvSpPr>
              <p:nvPr/>
            </p:nvSpPr>
            <p:spPr bwMode="auto">
              <a:xfrm>
                <a:off x="571" y="3083"/>
                <a:ext cx="483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7" name="Line 180"/>
              <p:cNvSpPr>
                <a:spLocks noChangeShapeType="1"/>
              </p:cNvSpPr>
              <p:nvPr/>
            </p:nvSpPr>
            <p:spPr bwMode="auto">
              <a:xfrm flipV="1">
                <a:off x="571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8" name="Line 181"/>
              <p:cNvSpPr>
                <a:spLocks noChangeShapeType="1"/>
              </p:cNvSpPr>
              <p:nvPr/>
            </p:nvSpPr>
            <p:spPr bwMode="auto">
              <a:xfrm flipV="1">
                <a:off x="689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9" name="Line 182"/>
              <p:cNvSpPr>
                <a:spLocks noChangeShapeType="1"/>
              </p:cNvSpPr>
              <p:nvPr/>
            </p:nvSpPr>
            <p:spPr bwMode="auto">
              <a:xfrm flipV="1">
                <a:off x="807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0" name="Line 183"/>
              <p:cNvSpPr>
                <a:spLocks noChangeShapeType="1"/>
              </p:cNvSpPr>
              <p:nvPr/>
            </p:nvSpPr>
            <p:spPr bwMode="auto">
              <a:xfrm flipV="1">
                <a:off x="925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1" name="Line 184"/>
              <p:cNvSpPr>
                <a:spLocks noChangeShapeType="1"/>
              </p:cNvSpPr>
              <p:nvPr/>
            </p:nvSpPr>
            <p:spPr bwMode="auto">
              <a:xfrm flipV="1">
                <a:off x="1043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2" name="Line 185"/>
              <p:cNvSpPr>
                <a:spLocks noChangeShapeType="1"/>
              </p:cNvSpPr>
              <p:nvPr/>
            </p:nvSpPr>
            <p:spPr bwMode="auto">
              <a:xfrm flipV="1">
                <a:off x="1161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3" name="Line 186"/>
              <p:cNvSpPr>
                <a:spLocks noChangeShapeType="1"/>
              </p:cNvSpPr>
              <p:nvPr/>
            </p:nvSpPr>
            <p:spPr bwMode="auto">
              <a:xfrm flipV="1">
                <a:off x="1279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4" name="Line 187"/>
              <p:cNvSpPr>
                <a:spLocks noChangeShapeType="1"/>
              </p:cNvSpPr>
              <p:nvPr/>
            </p:nvSpPr>
            <p:spPr bwMode="auto">
              <a:xfrm flipV="1">
                <a:off x="1397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5" name="Line 188"/>
              <p:cNvSpPr>
                <a:spLocks noChangeShapeType="1"/>
              </p:cNvSpPr>
              <p:nvPr/>
            </p:nvSpPr>
            <p:spPr bwMode="auto">
              <a:xfrm flipV="1">
                <a:off x="1515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" name="Line 189"/>
              <p:cNvSpPr>
                <a:spLocks noChangeShapeType="1"/>
              </p:cNvSpPr>
              <p:nvPr/>
            </p:nvSpPr>
            <p:spPr bwMode="auto">
              <a:xfrm flipV="1">
                <a:off x="1633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7" name="Line 190"/>
              <p:cNvSpPr>
                <a:spLocks noChangeShapeType="1"/>
              </p:cNvSpPr>
              <p:nvPr/>
            </p:nvSpPr>
            <p:spPr bwMode="auto">
              <a:xfrm flipV="1">
                <a:off x="1751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8" name="Line 191"/>
              <p:cNvSpPr>
                <a:spLocks noChangeShapeType="1"/>
              </p:cNvSpPr>
              <p:nvPr/>
            </p:nvSpPr>
            <p:spPr bwMode="auto">
              <a:xfrm flipV="1">
                <a:off x="1869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9" name="Line 192"/>
              <p:cNvSpPr>
                <a:spLocks noChangeShapeType="1"/>
              </p:cNvSpPr>
              <p:nvPr/>
            </p:nvSpPr>
            <p:spPr bwMode="auto">
              <a:xfrm flipV="1">
                <a:off x="1987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0" name="Line 193"/>
              <p:cNvSpPr>
                <a:spLocks noChangeShapeType="1"/>
              </p:cNvSpPr>
              <p:nvPr/>
            </p:nvSpPr>
            <p:spPr bwMode="auto">
              <a:xfrm flipV="1">
                <a:off x="2105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1" name="Line 194"/>
              <p:cNvSpPr>
                <a:spLocks noChangeShapeType="1"/>
              </p:cNvSpPr>
              <p:nvPr/>
            </p:nvSpPr>
            <p:spPr bwMode="auto">
              <a:xfrm flipV="1">
                <a:off x="2223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2" name="Line 195"/>
              <p:cNvSpPr>
                <a:spLocks noChangeShapeType="1"/>
              </p:cNvSpPr>
              <p:nvPr/>
            </p:nvSpPr>
            <p:spPr bwMode="auto">
              <a:xfrm flipV="1">
                <a:off x="2341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3" name="Line 196"/>
              <p:cNvSpPr>
                <a:spLocks noChangeShapeType="1"/>
              </p:cNvSpPr>
              <p:nvPr/>
            </p:nvSpPr>
            <p:spPr bwMode="auto">
              <a:xfrm flipV="1">
                <a:off x="2459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4" name="Line 197"/>
              <p:cNvSpPr>
                <a:spLocks noChangeShapeType="1"/>
              </p:cNvSpPr>
              <p:nvPr/>
            </p:nvSpPr>
            <p:spPr bwMode="auto">
              <a:xfrm flipV="1">
                <a:off x="2577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5" name="Line 198"/>
              <p:cNvSpPr>
                <a:spLocks noChangeShapeType="1"/>
              </p:cNvSpPr>
              <p:nvPr/>
            </p:nvSpPr>
            <p:spPr bwMode="auto">
              <a:xfrm flipV="1">
                <a:off x="2695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" name="Line 199"/>
              <p:cNvSpPr>
                <a:spLocks noChangeShapeType="1"/>
              </p:cNvSpPr>
              <p:nvPr/>
            </p:nvSpPr>
            <p:spPr bwMode="auto">
              <a:xfrm flipV="1">
                <a:off x="2813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" name="Line 200"/>
              <p:cNvSpPr>
                <a:spLocks noChangeShapeType="1"/>
              </p:cNvSpPr>
              <p:nvPr/>
            </p:nvSpPr>
            <p:spPr bwMode="auto">
              <a:xfrm flipV="1">
                <a:off x="2931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8" name="Line 201"/>
              <p:cNvSpPr>
                <a:spLocks noChangeShapeType="1"/>
              </p:cNvSpPr>
              <p:nvPr/>
            </p:nvSpPr>
            <p:spPr bwMode="auto">
              <a:xfrm flipV="1">
                <a:off x="3049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9" name="Line 202"/>
              <p:cNvSpPr>
                <a:spLocks noChangeShapeType="1"/>
              </p:cNvSpPr>
              <p:nvPr/>
            </p:nvSpPr>
            <p:spPr bwMode="auto">
              <a:xfrm flipV="1">
                <a:off x="3167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0" name="Line 203"/>
              <p:cNvSpPr>
                <a:spLocks noChangeShapeType="1"/>
              </p:cNvSpPr>
              <p:nvPr/>
            </p:nvSpPr>
            <p:spPr bwMode="auto">
              <a:xfrm flipV="1">
                <a:off x="3284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1" name="Line 204"/>
              <p:cNvSpPr>
                <a:spLocks noChangeShapeType="1"/>
              </p:cNvSpPr>
              <p:nvPr/>
            </p:nvSpPr>
            <p:spPr bwMode="auto">
              <a:xfrm flipV="1">
                <a:off x="3403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2" name="Line 205"/>
              <p:cNvSpPr>
                <a:spLocks noChangeShapeType="1"/>
              </p:cNvSpPr>
              <p:nvPr/>
            </p:nvSpPr>
            <p:spPr bwMode="auto">
              <a:xfrm flipV="1">
                <a:off x="3521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3" name="Line 206"/>
              <p:cNvSpPr>
                <a:spLocks noChangeShapeType="1"/>
              </p:cNvSpPr>
              <p:nvPr/>
            </p:nvSpPr>
            <p:spPr bwMode="auto">
              <a:xfrm flipV="1">
                <a:off x="3639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4" name="Line 207"/>
              <p:cNvSpPr>
                <a:spLocks noChangeShapeType="1"/>
              </p:cNvSpPr>
              <p:nvPr/>
            </p:nvSpPr>
            <p:spPr bwMode="auto">
              <a:xfrm flipV="1">
                <a:off x="3757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5" name="Line 208"/>
              <p:cNvSpPr>
                <a:spLocks noChangeShapeType="1"/>
              </p:cNvSpPr>
              <p:nvPr/>
            </p:nvSpPr>
            <p:spPr bwMode="auto">
              <a:xfrm flipV="1">
                <a:off x="3874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6" name="Line 209"/>
              <p:cNvSpPr>
                <a:spLocks noChangeShapeType="1"/>
              </p:cNvSpPr>
              <p:nvPr/>
            </p:nvSpPr>
            <p:spPr bwMode="auto">
              <a:xfrm flipV="1">
                <a:off x="3993" y="3083"/>
                <a:ext cx="0" cy="2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" name="Line 211"/>
            <p:cNvSpPr>
              <a:spLocks noChangeShapeType="1"/>
            </p:cNvSpPr>
            <p:nvPr/>
          </p:nvSpPr>
          <p:spPr bwMode="auto">
            <a:xfrm flipV="1">
              <a:off x="4111" y="3083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212"/>
            <p:cNvSpPr>
              <a:spLocks noChangeShapeType="1"/>
            </p:cNvSpPr>
            <p:nvPr/>
          </p:nvSpPr>
          <p:spPr bwMode="auto">
            <a:xfrm flipV="1">
              <a:off x="4229" y="3083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Line 213"/>
            <p:cNvSpPr>
              <a:spLocks noChangeShapeType="1"/>
            </p:cNvSpPr>
            <p:nvPr/>
          </p:nvSpPr>
          <p:spPr bwMode="auto">
            <a:xfrm flipV="1">
              <a:off x="4347" y="3083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214"/>
            <p:cNvSpPr>
              <a:spLocks noChangeShapeType="1"/>
            </p:cNvSpPr>
            <p:nvPr/>
          </p:nvSpPr>
          <p:spPr bwMode="auto">
            <a:xfrm flipV="1">
              <a:off x="4464" y="3083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215"/>
            <p:cNvSpPr>
              <a:spLocks noChangeShapeType="1"/>
            </p:cNvSpPr>
            <p:nvPr/>
          </p:nvSpPr>
          <p:spPr bwMode="auto">
            <a:xfrm flipV="1">
              <a:off x="4583" y="3083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216"/>
            <p:cNvSpPr>
              <a:spLocks noChangeShapeType="1"/>
            </p:cNvSpPr>
            <p:nvPr/>
          </p:nvSpPr>
          <p:spPr bwMode="auto">
            <a:xfrm flipV="1">
              <a:off x="4701" y="3083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217"/>
            <p:cNvSpPr>
              <a:spLocks noChangeShapeType="1"/>
            </p:cNvSpPr>
            <p:nvPr/>
          </p:nvSpPr>
          <p:spPr bwMode="auto">
            <a:xfrm flipV="1">
              <a:off x="4819" y="3083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Line 218"/>
            <p:cNvSpPr>
              <a:spLocks noChangeShapeType="1"/>
            </p:cNvSpPr>
            <p:nvPr/>
          </p:nvSpPr>
          <p:spPr bwMode="auto">
            <a:xfrm flipV="1">
              <a:off x="4937" y="3083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219"/>
            <p:cNvSpPr>
              <a:spLocks noChangeShapeType="1"/>
            </p:cNvSpPr>
            <p:nvPr/>
          </p:nvSpPr>
          <p:spPr bwMode="auto">
            <a:xfrm flipV="1">
              <a:off x="5054" y="3083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220"/>
            <p:cNvSpPr>
              <a:spLocks noChangeShapeType="1"/>
            </p:cNvSpPr>
            <p:nvPr/>
          </p:nvSpPr>
          <p:spPr bwMode="auto">
            <a:xfrm flipV="1">
              <a:off x="5173" y="3083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21"/>
            <p:cNvSpPr>
              <a:spLocks noChangeShapeType="1"/>
            </p:cNvSpPr>
            <p:nvPr/>
          </p:nvSpPr>
          <p:spPr bwMode="auto">
            <a:xfrm flipV="1">
              <a:off x="5291" y="3083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222"/>
            <p:cNvSpPr>
              <a:spLocks noChangeShapeType="1"/>
            </p:cNvSpPr>
            <p:nvPr/>
          </p:nvSpPr>
          <p:spPr bwMode="auto">
            <a:xfrm flipV="1">
              <a:off x="5409" y="3083"/>
              <a:ext cx="0" cy="2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Rectangle 223"/>
            <p:cNvSpPr>
              <a:spLocks noChangeArrowheads="1"/>
            </p:cNvSpPr>
            <p:nvPr/>
          </p:nvSpPr>
          <p:spPr bwMode="auto">
            <a:xfrm>
              <a:off x="467" y="3036"/>
              <a:ext cx="8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1000">
                  <a:solidFill>
                    <a:srgbClr val="000000"/>
                  </a:solidFill>
                </a:rPr>
                <a:t>0</a:t>
              </a:r>
              <a:endParaRPr lang="cs-CZ" altLang="en-US"/>
            </a:p>
          </p:txBody>
        </p:sp>
        <p:sp>
          <p:nvSpPr>
            <p:cNvPr id="20" name="Rectangle 224"/>
            <p:cNvSpPr>
              <a:spLocks noChangeArrowheads="1"/>
            </p:cNvSpPr>
            <p:nvPr/>
          </p:nvSpPr>
          <p:spPr bwMode="auto">
            <a:xfrm>
              <a:off x="423" y="2693"/>
              <a:ext cx="1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1000">
                  <a:solidFill>
                    <a:srgbClr val="000000"/>
                  </a:solidFill>
                </a:rPr>
                <a:t>10</a:t>
              </a:r>
              <a:endParaRPr lang="cs-CZ" altLang="en-US"/>
            </a:p>
          </p:txBody>
        </p:sp>
        <p:sp>
          <p:nvSpPr>
            <p:cNvPr id="21" name="Rectangle 225"/>
            <p:cNvSpPr>
              <a:spLocks noChangeArrowheads="1"/>
            </p:cNvSpPr>
            <p:nvPr/>
          </p:nvSpPr>
          <p:spPr bwMode="auto">
            <a:xfrm>
              <a:off x="423" y="2350"/>
              <a:ext cx="1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1000">
                  <a:solidFill>
                    <a:srgbClr val="000000"/>
                  </a:solidFill>
                </a:rPr>
                <a:t>20</a:t>
              </a:r>
              <a:endParaRPr lang="cs-CZ" altLang="en-US"/>
            </a:p>
          </p:txBody>
        </p:sp>
        <p:sp>
          <p:nvSpPr>
            <p:cNvPr id="22" name="Rectangle 226"/>
            <p:cNvSpPr>
              <a:spLocks noChangeArrowheads="1"/>
            </p:cNvSpPr>
            <p:nvPr/>
          </p:nvSpPr>
          <p:spPr bwMode="auto">
            <a:xfrm>
              <a:off x="423" y="2007"/>
              <a:ext cx="1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1000">
                  <a:solidFill>
                    <a:srgbClr val="000000"/>
                  </a:solidFill>
                </a:rPr>
                <a:t>30</a:t>
              </a:r>
              <a:endParaRPr lang="cs-CZ" altLang="en-US"/>
            </a:p>
          </p:txBody>
        </p:sp>
        <p:sp>
          <p:nvSpPr>
            <p:cNvPr id="23" name="Rectangle 227"/>
            <p:cNvSpPr>
              <a:spLocks noChangeArrowheads="1"/>
            </p:cNvSpPr>
            <p:nvPr/>
          </p:nvSpPr>
          <p:spPr bwMode="auto">
            <a:xfrm>
              <a:off x="423" y="1663"/>
              <a:ext cx="1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1000">
                  <a:solidFill>
                    <a:srgbClr val="000000"/>
                  </a:solidFill>
                </a:rPr>
                <a:t>40</a:t>
              </a:r>
              <a:endParaRPr lang="cs-CZ" altLang="en-US"/>
            </a:p>
          </p:txBody>
        </p:sp>
        <p:sp>
          <p:nvSpPr>
            <p:cNvPr id="24" name="Rectangle 228"/>
            <p:cNvSpPr>
              <a:spLocks noChangeArrowheads="1"/>
            </p:cNvSpPr>
            <p:nvPr/>
          </p:nvSpPr>
          <p:spPr bwMode="auto">
            <a:xfrm>
              <a:off x="423" y="1320"/>
              <a:ext cx="1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1000">
                  <a:solidFill>
                    <a:srgbClr val="000000"/>
                  </a:solidFill>
                </a:rPr>
                <a:t>50</a:t>
              </a:r>
              <a:endParaRPr lang="cs-CZ" altLang="en-US"/>
            </a:p>
          </p:txBody>
        </p:sp>
        <p:sp>
          <p:nvSpPr>
            <p:cNvPr id="25" name="Rectangle 229"/>
            <p:cNvSpPr>
              <a:spLocks noChangeArrowheads="1"/>
            </p:cNvSpPr>
            <p:nvPr/>
          </p:nvSpPr>
          <p:spPr bwMode="auto">
            <a:xfrm>
              <a:off x="423" y="977"/>
              <a:ext cx="1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1000">
                  <a:solidFill>
                    <a:srgbClr val="000000"/>
                  </a:solidFill>
                </a:rPr>
                <a:t>60</a:t>
              </a:r>
              <a:endParaRPr lang="cs-CZ" altLang="en-US"/>
            </a:p>
          </p:txBody>
        </p:sp>
        <p:sp>
          <p:nvSpPr>
            <p:cNvPr id="26" name="Rectangle 230"/>
            <p:cNvSpPr>
              <a:spLocks noChangeArrowheads="1"/>
            </p:cNvSpPr>
            <p:nvPr/>
          </p:nvSpPr>
          <p:spPr bwMode="auto">
            <a:xfrm>
              <a:off x="423" y="634"/>
              <a:ext cx="12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1000">
                  <a:solidFill>
                    <a:srgbClr val="000000"/>
                  </a:solidFill>
                </a:rPr>
                <a:t>70</a:t>
              </a:r>
              <a:endParaRPr lang="cs-CZ" altLang="en-US"/>
            </a:p>
          </p:txBody>
        </p:sp>
        <p:sp>
          <p:nvSpPr>
            <p:cNvPr id="27" name="Rectangle 231"/>
            <p:cNvSpPr>
              <a:spLocks noChangeArrowheads="1"/>
            </p:cNvSpPr>
            <p:nvPr/>
          </p:nvSpPr>
          <p:spPr bwMode="auto">
            <a:xfrm rot="16200000">
              <a:off x="541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800">
                  <a:solidFill>
                    <a:srgbClr val="000000"/>
                  </a:solidFill>
                </a:rPr>
                <a:t>1980</a:t>
              </a:r>
              <a:endParaRPr lang="cs-CZ" altLang="en-US"/>
            </a:p>
          </p:txBody>
        </p:sp>
        <p:sp>
          <p:nvSpPr>
            <p:cNvPr id="28" name="Rectangle 232"/>
            <p:cNvSpPr>
              <a:spLocks noChangeArrowheads="1"/>
            </p:cNvSpPr>
            <p:nvPr/>
          </p:nvSpPr>
          <p:spPr bwMode="auto">
            <a:xfrm rot="16200000">
              <a:off x="659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800">
                  <a:solidFill>
                    <a:srgbClr val="000000"/>
                  </a:solidFill>
                </a:rPr>
                <a:t>1981</a:t>
              </a:r>
              <a:endParaRPr lang="cs-CZ" altLang="en-US"/>
            </a:p>
          </p:txBody>
        </p:sp>
        <p:sp>
          <p:nvSpPr>
            <p:cNvPr id="29" name="Rectangle 233"/>
            <p:cNvSpPr>
              <a:spLocks noChangeArrowheads="1"/>
            </p:cNvSpPr>
            <p:nvPr/>
          </p:nvSpPr>
          <p:spPr bwMode="auto">
            <a:xfrm rot="16200000">
              <a:off x="777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800">
                  <a:solidFill>
                    <a:srgbClr val="000000"/>
                  </a:solidFill>
                </a:rPr>
                <a:t>1982</a:t>
              </a:r>
              <a:endParaRPr lang="cs-CZ" altLang="en-US"/>
            </a:p>
          </p:txBody>
        </p:sp>
        <p:sp>
          <p:nvSpPr>
            <p:cNvPr id="30" name="Rectangle 234"/>
            <p:cNvSpPr>
              <a:spLocks noChangeArrowheads="1"/>
            </p:cNvSpPr>
            <p:nvPr/>
          </p:nvSpPr>
          <p:spPr bwMode="auto">
            <a:xfrm rot="16200000">
              <a:off x="895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800">
                  <a:solidFill>
                    <a:srgbClr val="000000"/>
                  </a:solidFill>
                </a:rPr>
                <a:t>1983</a:t>
              </a:r>
              <a:endParaRPr lang="cs-CZ" altLang="en-US"/>
            </a:p>
          </p:txBody>
        </p:sp>
        <p:sp>
          <p:nvSpPr>
            <p:cNvPr id="31" name="Rectangle 235"/>
            <p:cNvSpPr>
              <a:spLocks noChangeArrowheads="1"/>
            </p:cNvSpPr>
            <p:nvPr/>
          </p:nvSpPr>
          <p:spPr bwMode="auto">
            <a:xfrm rot="16200000">
              <a:off x="1013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800">
                  <a:solidFill>
                    <a:srgbClr val="000000"/>
                  </a:solidFill>
                </a:rPr>
                <a:t>1984</a:t>
              </a:r>
              <a:endParaRPr lang="cs-CZ" altLang="en-US"/>
            </a:p>
          </p:txBody>
        </p:sp>
        <p:sp>
          <p:nvSpPr>
            <p:cNvPr id="32" name="Rectangle 236"/>
            <p:cNvSpPr>
              <a:spLocks noChangeArrowheads="1"/>
            </p:cNvSpPr>
            <p:nvPr/>
          </p:nvSpPr>
          <p:spPr bwMode="auto">
            <a:xfrm rot="16200000">
              <a:off x="1131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800">
                  <a:solidFill>
                    <a:srgbClr val="000000"/>
                  </a:solidFill>
                </a:rPr>
                <a:t>1985</a:t>
              </a:r>
              <a:endParaRPr lang="cs-CZ" altLang="en-US"/>
            </a:p>
          </p:txBody>
        </p:sp>
        <p:sp>
          <p:nvSpPr>
            <p:cNvPr id="33" name="Rectangle 237"/>
            <p:cNvSpPr>
              <a:spLocks noChangeArrowheads="1"/>
            </p:cNvSpPr>
            <p:nvPr/>
          </p:nvSpPr>
          <p:spPr bwMode="auto">
            <a:xfrm rot="16200000">
              <a:off x="1250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800">
                  <a:solidFill>
                    <a:srgbClr val="000000"/>
                  </a:solidFill>
                </a:rPr>
                <a:t>1986</a:t>
              </a:r>
              <a:endParaRPr lang="cs-CZ" altLang="en-US"/>
            </a:p>
          </p:txBody>
        </p:sp>
        <p:sp>
          <p:nvSpPr>
            <p:cNvPr id="34" name="Rectangle 238"/>
            <p:cNvSpPr>
              <a:spLocks noChangeArrowheads="1"/>
            </p:cNvSpPr>
            <p:nvPr/>
          </p:nvSpPr>
          <p:spPr bwMode="auto">
            <a:xfrm rot="16200000">
              <a:off x="1368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800">
                  <a:solidFill>
                    <a:srgbClr val="000000"/>
                  </a:solidFill>
                </a:rPr>
                <a:t>1987</a:t>
              </a:r>
              <a:endParaRPr lang="cs-CZ" altLang="en-US"/>
            </a:p>
          </p:txBody>
        </p:sp>
        <p:sp>
          <p:nvSpPr>
            <p:cNvPr id="35" name="Rectangle 239"/>
            <p:cNvSpPr>
              <a:spLocks noChangeArrowheads="1"/>
            </p:cNvSpPr>
            <p:nvPr/>
          </p:nvSpPr>
          <p:spPr bwMode="auto">
            <a:xfrm rot="16200000">
              <a:off x="1486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800">
                  <a:solidFill>
                    <a:srgbClr val="000000"/>
                  </a:solidFill>
                </a:rPr>
                <a:t>1988</a:t>
              </a:r>
              <a:endParaRPr lang="cs-CZ" altLang="en-US"/>
            </a:p>
          </p:txBody>
        </p:sp>
        <p:sp>
          <p:nvSpPr>
            <p:cNvPr id="36" name="Rectangle 240"/>
            <p:cNvSpPr>
              <a:spLocks noChangeArrowheads="1"/>
            </p:cNvSpPr>
            <p:nvPr/>
          </p:nvSpPr>
          <p:spPr bwMode="auto">
            <a:xfrm rot="16200000">
              <a:off x="1604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800">
                  <a:solidFill>
                    <a:srgbClr val="000000"/>
                  </a:solidFill>
                </a:rPr>
                <a:t>1989</a:t>
              </a:r>
              <a:endParaRPr lang="cs-CZ" altLang="en-US"/>
            </a:p>
          </p:txBody>
        </p:sp>
        <p:sp>
          <p:nvSpPr>
            <p:cNvPr id="37" name="Rectangle 241"/>
            <p:cNvSpPr>
              <a:spLocks noChangeArrowheads="1"/>
            </p:cNvSpPr>
            <p:nvPr/>
          </p:nvSpPr>
          <p:spPr bwMode="auto">
            <a:xfrm rot="16200000">
              <a:off x="1722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800">
                  <a:solidFill>
                    <a:srgbClr val="000000"/>
                  </a:solidFill>
                </a:rPr>
                <a:t>1990</a:t>
              </a:r>
              <a:endParaRPr lang="cs-CZ" altLang="en-US"/>
            </a:p>
          </p:txBody>
        </p:sp>
        <p:sp>
          <p:nvSpPr>
            <p:cNvPr id="38" name="Rectangle 242"/>
            <p:cNvSpPr>
              <a:spLocks noChangeArrowheads="1"/>
            </p:cNvSpPr>
            <p:nvPr/>
          </p:nvSpPr>
          <p:spPr bwMode="auto">
            <a:xfrm rot="16200000">
              <a:off x="1840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800">
                  <a:solidFill>
                    <a:srgbClr val="000000"/>
                  </a:solidFill>
                </a:rPr>
                <a:t>1991</a:t>
              </a:r>
              <a:endParaRPr lang="cs-CZ" altLang="en-US"/>
            </a:p>
          </p:txBody>
        </p:sp>
        <p:sp>
          <p:nvSpPr>
            <p:cNvPr id="39" name="Rectangle 243"/>
            <p:cNvSpPr>
              <a:spLocks noChangeArrowheads="1"/>
            </p:cNvSpPr>
            <p:nvPr/>
          </p:nvSpPr>
          <p:spPr bwMode="auto">
            <a:xfrm rot="16200000">
              <a:off x="1958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800">
                  <a:solidFill>
                    <a:srgbClr val="000000"/>
                  </a:solidFill>
                </a:rPr>
                <a:t>1992</a:t>
              </a:r>
              <a:endParaRPr lang="cs-CZ" altLang="en-US"/>
            </a:p>
          </p:txBody>
        </p:sp>
        <p:sp>
          <p:nvSpPr>
            <p:cNvPr id="40" name="Rectangle 244"/>
            <p:cNvSpPr>
              <a:spLocks noChangeArrowheads="1"/>
            </p:cNvSpPr>
            <p:nvPr/>
          </p:nvSpPr>
          <p:spPr bwMode="auto">
            <a:xfrm rot="16200000">
              <a:off x="2076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800">
                  <a:solidFill>
                    <a:srgbClr val="000000"/>
                  </a:solidFill>
                </a:rPr>
                <a:t>1993</a:t>
              </a:r>
              <a:endParaRPr lang="cs-CZ" altLang="en-US"/>
            </a:p>
          </p:txBody>
        </p:sp>
        <p:sp>
          <p:nvSpPr>
            <p:cNvPr id="41" name="Rectangle 245"/>
            <p:cNvSpPr>
              <a:spLocks noChangeArrowheads="1"/>
            </p:cNvSpPr>
            <p:nvPr/>
          </p:nvSpPr>
          <p:spPr bwMode="auto">
            <a:xfrm rot="16200000">
              <a:off x="2194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800">
                  <a:solidFill>
                    <a:srgbClr val="000000"/>
                  </a:solidFill>
                </a:rPr>
                <a:t>1994</a:t>
              </a:r>
              <a:endParaRPr lang="cs-CZ" altLang="en-US"/>
            </a:p>
          </p:txBody>
        </p:sp>
        <p:sp>
          <p:nvSpPr>
            <p:cNvPr id="42" name="Rectangle 246"/>
            <p:cNvSpPr>
              <a:spLocks noChangeArrowheads="1"/>
            </p:cNvSpPr>
            <p:nvPr/>
          </p:nvSpPr>
          <p:spPr bwMode="auto">
            <a:xfrm rot="16200000">
              <a:off x="2312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800">
                  <a:solidFill>
                    <a:srgbClr val="000000"/>
                  </a:solidFill>
                </a:rPr>
                <a:t>1995</a:t>
              </a:r>
              <a:endParaRPr lang="cs-CZ" altLang="en-US"/>
            </a:p>
          </p:txBody>
        </p:sp>
        <p:sp>
          <p:nvSpPr>
            <p:cNvPr id="43" name="Rectangle 247"/>
            <p:cNvSpPr>
              <a:spLocks noChangeArrowheads="1"/>
            </p:cNvSpPr>
            <p:nvPr/>
          </p:nvSpPr>
          <p:spPr bwMode="auto">
            <a:xfrm rot="16200000">
              <a:off x="2430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800">
                  <a:solidFill>
                    <a:srgbClr val="000000"/>
                  </a:solidFill>
                </a:rPr>
                <a:t>1996</a:t>
              </a:r>
              <a:endParaRPr lang="cs-CZ" altLang="en-US"/>
            </a:p>
          </p:txBody>
        </p:sp>
        <p:sp>
          <p:nvSpPr>
            <p:cNvPr id="44" name="Rectangle 248"/>
            <p:cNvSpPr>
              <a:spLocks noChangeArrowheads="1"/>
            </p:cNvSpPr>
            <p:nvPr/>
          </p:nvSpPr>
          <p:spPr bwMode="auto">
            <a:xfrm rot="16200000">
              <a:off x="2548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800">
                  <a:solidFill>
                    <a:srgbClr val="000000"/>
                  </a:solidFill>
                </a:rPr>
                <a:t>1997</a:t>
              </a:r>
              <a:endParaRPr lang="cs-CZ" altLang="en-US"/>
            </a:p>
          </p:txBody>
        </p:sp>
        <p:sp>
          <p:nvSpPr>
            <p:cNvPr id="45" name="Rectangle 249"/>
            <p:cNvSpPr>
              <a:spLocks noChangeArrowheads="1"/>
            </p:cNvSpPr>
            <p:nvPr/>
          </p:nvSpPr>
          <p:spPr bwMode="auto">
            <a:xfrm rot="16200000">
              <a:off x="2666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800">
                  <a:solidFill>
                    <a:srgbClr val="000000"/>
                  </a:solidFill>
                </a:rPr>
                <a:t>1998</a:t>
              </a:r>
              <a:endParaRPr lang="cs-CZ" altLang="en-US"/>
            </a:p>
          </p:txBody>
        </p:sp>
        <p:sp>
          <p:nvSpPr>
            <p:cNvPr id="46" name="Rectangle 250"/>
            <p:cNvSpPr>
              <a:spLocks noChangeArrowheads="1"/>
            </p:cNvSpPr>
            <p:nvPr/>
          </p:nvSpPr>
          <p:spPr bwMode="auto">
            <a:xfrm rot="16200000">
              <a:off x="2784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800">
                  <a:solidFill>
                    <a:srgbClr val="000000"/>
                  </a:solidFill>
                </a:rPr>
                <a:t>1999</a:t>
              </a:r>
              <a:endParaRPr lang="cs-CZ" altLang="en-US"/>
            </a:p>
          </p:txBody>
        </p:sp>
        <p:sp>
          <p:nvSpPr>
            <p:cNvPr id="47" name="Rectangle 251"/>
            <p:cNvSpPr>
              <a:spLocks noChangeArrowheads="1"/>
            </p:cNvSpPr>
            <p:nvPr/>
          </p:nvSpPr>
          <p:spPr bwMode="auto">
            <a:xfrm rot="16200000">
              <a:off x="2902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800">
                  <a:solidFill>
                    <a:srgbClr val="000000"/>
                  </a:solidFill>
                </a:rPr>
                <a:t>2000</a:t>
              </a:r>
              <a:endParaRPr lang="cs-CZ" altLang="en-US"/>
            </a:p>
          </p:txBody>
        </p:sp>
        <p:sp>
          <p:nvSpPr>
            <p:cNvPr id="48" name="Rectangle 252"/>
            <p:cNvSpPr>
              <a:spLocks noChangeArrowheads="1"/>
            </p:cNvSpPr>
            <p:nvPr/>
          </p:nvSpPr>
          <p:spPr bwMode="auto">
            <a:xfrm rot="16200000">
              <a:off x="3020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800">
                  <a:solidFill>
                    <a:srgbClr val="000000"/>
                  </a:solidFill>
                </a:rPr>
                <a:t>2001</a:t>
              </a:r>
              <a:endParaRPr lang="cs-CZ" altLang="en-US"/>
            </a:p>
          </p:txBody>
        </p:sp>
        <p:sp>
          <p:nvSpPr>
            <p:cNvPr id="49" name="Rectangle 253"/>
            <p:cNvSpPr>
              <a:spLocks noChangeArrowheads="1"/>
            </p:cNvSpPr>
            <p:nvPr/>
          </p:nvSpPr>
          <p:spPr bwMode="auto">
            <a:xfrm rot="16200000">
              <a:off x="3138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800">
                  <a:solidFill>
                    <a:srgbClr val="000000"/>
                  </a:solidFill>
                </a:rPr>
                <a:t>2002</a:t>
              </a:r>
              <a:endParaRPr lang="cs-CZ" altLang="en-US"/>
            </a:p>
          </p:txBody>
        </p:sp>
        <p:sp>
          <p:nvSpPr>
            <p:cNvPr id="50" name="Rectangle 254"/>
            <p:cNvSpPr>
              <a:spLocks noChangeArrowheads="1"/>
            </p:cNvSpPr>
            <p:nvPr/>
          </p:nvSpPr>
          <p:spPr bwMode="auto">
            <a:xfrm rot="16200000">
              <a:off x="3256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800">
                  <a:solidFill>
                    <a:srgbClr val="000000"/>
                  </a:solidFill>
                </a:rPr>
                <a:t>2003</a:t>
              </a:r>
              <a:endParaRPr lang="cs-CZ" altLang="en-US"/>
            </a:p>
          </p:txBody>
        </p:sp>
        <p:sp>
          <p:nvSpPr>
            <p:cNvPr id="51" name="Rectangle 255"/>
            <p:cNvSpPr>
              <a:spLocks noChangeArrowheads="1"/>
            </p:cNvSpPr>
            <p:nvPr/>
          </p:nvSpPr>
          <p:spPr bwMode="auto">
            <a:xfrm rot="16200000">
              <a:off x="3374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800">
                  <a:solidFill>
                    <a:srgbClr val="000000"/>
                  </a:solidFill>
                </a:rPr>
                <a:t>2004</a:t>
              </a:r>
              <a:endParaRPr lang="cs-CZ" altLang="en-US"/>
            </a:p>
          </p:txBody>
        </p:sp>
        <p:sp>
          <p:nvSpPr>
            <p:cNvPr id="52" name="Rectangle 256"/>
            <p:cNvSpPr>
              <a:spLocks noChangeArrowheads="1"/>
            </p:cNvSpPr>
            <p:nvPr/>
          </p:nvSpPr>
          <p:spPr bwMode="auto">
            <a:xfrm rot="16200000">
              <a:off x="3492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800">
                  <a:solidFill>
                    <a:srgbClr val="000000"/>
                  </a:solidFill>
                </a:rPr>
                <a:t>2005</a:t>
              </a:r>
              <a:endParaRPr lang="cs-CZ" altLang="en-US"/>
            </a:p>
          </p:txBody>
        </p:sp>
        <p:sp>
          <p:nvSpPr>
            <p:cNvPr id="53" name="Rectangle 257"/>
            <p:cNvSpPr>
              <a:spLocks noChangeArrowheads="1"/>
            </p:cNvSpPr>
            <p:nvPr/>
          </p:nvSpPr>
          <p:spPr bwMode="auto">
            <a:xfrm rot="16200000">
              <a:off x="3609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800">
                  <a:solidFill>
                    <a:srgbClr val="000000"/>
                  </a:solidFill>
                </a:rPr>
                <a:t>2006</a:t>
              </a:r>
              <a:endParaRPr lang="cs-CZ" altLang="en-US"/>
            </a:p>
          </p:txBody>
        </p:sp>
        <p:sp>
          <p:nvSpPr>
            <p:cNvPr id="54" name="Rectangle 258"/>
            <p:cNvSpPr>
              <a:spLocks noChangeArrowheads="1"/>
            </p:cNvSpPr>
            <p:nvPr/>
          </p:nvSpPr>
          <p:spPr bwMode="auto">
            <a:xfrm rot="16200000">
              <a:off x="3728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800">
                  <a:solidFill>
                    <a:srgbClr val="000000"/>
                  </a:solidFill>
                </a:rPr>
                <a:t>2007</a:t>
              </a:r>
              <a:endParaRPr lang="cs-CZ" altLang="en-US"/>
            </a:p>
          </p:txBody>
        </p:sp>
        <p:sp>
          <p:nvSpPr>
            <p:cNvPr id="55" name="Rectangle 259"/>
            <p:cNvSpPr>
              <a:spLocks noChangeArrowheads="1"/>
            </p:cNvSpPr>
            <p:nvPr/>
          </p:nvSpPr>
          <p:spPr bwMode="auto">
            <a:xfrm rot="16200000">
              <a:off x="3846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800">
                  <a:solidFill>
                    <a:srgbClr val="000000"/>
                  </a:solidFill>
                </a:rPr>
                <a:t>2008</a:t>
              </a:r>
              <a:endParaRPr lang="cs-CZ" altLang="en-US"/>
            </a:p>
          </p:txBody>
        </p:sp>
        <p:sp>
          <p:nvSpPr>
            <p:cNvPr id="56" name="Rectangle 260"/>
            <p:cNvSpPr>
              <a:spLocks noChangeArrowheads="1"/>
            </p:cNvSpPr>
            <p:nvPr/>
          </p:nvSpPr>
          <p:spPr bwMode="auto">
            <a:xfrm rot="16200000">
              <a:off x="3964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800">
                  <a:solidFill>
                    <a:srgbClr val="000000"/>
                  </a:solidFill>
                </a:rPr>
                <a:t>2009</a:t>
              </a:r>
              <a:endParaRPr lang="cs-CZ" altLang="en-US"/>
            </a:p>
          </p:txBody>
        </p:sp>
        <p:sp>
          <p:nvSpPr>
            <p:cNvPr id="57" name="Rectangle 261"/>
            <p:cNvSpPr>
              <a:spLocks noChangeArrowheads="1"/>
            </p:cNvSpPr>
            <p:nvPr/>
          </p:nvSpPr>
          <p:spPr bwMode="auto">
            <a:xfrm rot="16200000">
              <a:off x="4082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800">
                  <a:solidFill>
                    <a:srgbClr val="000000"/>
                  </a:solidFill>
                </a:rPr>
                <a:t>2010</a:t>
              </a:r>
              <a:endParaRPr lang="cs-CZ" altLang="en-US"/>
            </a:p>
          </p:txBody>
        </p:sp>
        <p:sp>
          <p:nvSpPr>
            <p:cNvPr id="58" name="Rectangle 262"/>
            <p:cNvSpPr>
              <a:spLocks noChangeArrowheads="1"/>
            </p:cNvSpPr>
            <p:nvPr/>
          </p:nvSpPr>
          <p:spPr bwMode="auto">
            <a:xfrm rot="16200000">
              <a:off x="4200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800">
                  <a:solidFill>
                    <a:srgbClr val="000000"/>
                  </a:solidFill>
                </a:rPr>
                <a:t>2011</a:t>
              </a:r>
              <a:endParaRPr lang="cs-CZ" altLang="en-US"/>
            </a:p>
          </p:txBody>
        </p:sp>
        <p:sp>
          <p:nvSpPr>
            <p:cNvPr id="59" name="Rectangle 263"/>
            <p:cNvSpPr>
              <a:spLocks noChangeArrowheads="1"/>
            </p:cNvSpPr>
            <p:nvPr/>
          </p:nvSpPr>
          <p:spPr bwMode="auto">
            <a:xfrm rot="16200000">
              <a:off x="4318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800">
                  <a:solidFill>
                    <a:srgbClr val="000000"/>
                  </a:solidFill>
                </a:rPr>
                <a:t>2012</a:t>
              </a:r>
              <a:endParaRPr lang="cs-CZ" altLang="en-US"/>
            </a:p>
          </p:txBody>
        </p:sp>
        <p:sp>
          <p:nvSpPr>
            <p:cNvPr id="60" name="Rectangle 264"/>
            <p:cNvSpPr>
              <a:spLocks noChangeArrowheads="1"/>
            </p:cNvSpPr>
            <p:nvPr/>
          </p:nvSpPr>
          <p:spPr bwMode="auto">
            <a:xfrm rot="16200000">
              <a:off x="4436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800">
                  <a:solidFill>
                    <a:srgbClr val="000000"/>
                  </a:solidFill>
                </a:rPr>
                <a:t>2013</a:t>
              </a:r>
              <a:endParaRPr lang="cs-CZ" altLang="en-US"/>
            </a:p>
          </p:txBody>
        </p:sp>
        <p:sp>
          <p:nvSpPr>
            <p:cNvPr id="61" name="Rectangle 265"/>
            <p:cNvSpPr>
              <a:spLocks noChangeArrowheads="1"/>
            </p:cNvSpPr>
            <p:nvPr/>
          </p:nvSpPr>
          <p:spPr bwMode="auto">
            <a:xfrm rot="16200000">
              <a:off x="4554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800">
                  <a:solidFill>
                    <a:srgbClr val="000000"/>
                  </a:solidFill>
                </a:rPr>
                <a:t>2014</a:t>
              </a:r>
              <a:endParaRPr lang="cs-CZ" altLang="en-US"/>
            </a:p>
          </p:txBody>
        </p:sp>
        <p:sp>
          <p:nvSpPr>
            <p:cNvPr id="62" name="Rectangle 266"/>
            <p:cNvSpPr>
              <a:spLocks noChangeArrowheads="1"/>
            </p:cNvSpPr>
            <p:nvPr/>
          </p:nvSpPr>
          <p:spPr bwMode="auto">
            <a:xfrm rot="16200000">
              <a:off x="4672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800">
                  <a:solidFill>
                    <a:srgbClr val="000000"/>
                  </a:solidFill>
                </a:rPr>
                <a:t>2015</a:t>
              </a:r>
              <a:endParaRPr lang="cs-CZ" altLang="en-US"/>
            </a:p>
          </p:txBody>
        </p:sp>
        <p:sp>
          <p:nvSpPr>
            <p:cNvPr id="63" name="Rectangle 267"/>
            <p:cNvSpPr>
              <a:spLocks noChangeArrowheads="1"/>
            </p:cNvSpPr>
            <p:nvPr/>
          </p:nvSpPr>
          <p:spPr bwMode="auto">
            <a:xfrm rot="16200000">
              <a:off x="4790" y="3134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800">
                  <a:solidFill>
                    <a:srgbClr val="000000"/>
                  </a:solidFill>
                </a:rPr>
                <a:t>2016</a:t>
              </a:r>
              <a:endParaRPr lang="cs-CZ" altLang="en-US"/>
            </a:p>
          </p:txBody>
        </p:sp>
        <p:sp>
          <p:nvSpPr>
            <p:cNvPr id="64" name="Rectangle 268"/>
            <p:cNvSpPr>
              <a:spLocks noChangeArrowheads="1"/>
            </p:cNvSpPr>
            <p:nvPr/>
          </p:nvSpPr>
          <p:spPr bwMode="auto">
            <a:xfrm rot="16200000">
              <a:off x="4908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800">
                  <a:solidFill>
                    <a:srgbClr val="000000"/>
                  </a:solidFill>
                </a:rPr>
                <a:t>2017</a:t>
              </a:r>
              <a:endParaRPr lang="cs-CZ" altLang="en-US"/>
            </a:p>
          </p:txBody>
        </p:sp>
        <p:sp>
          <p:nvSpPr>
            <p:cNvPr id="65" name="Rectangle 269"/>
            <p:cNvSpPr>
              <a:spLocks noChangeArrowheads="1"/>
            </p:cNvSpPr>
            <p:nvPr/>
          </p:nvSpPr>
          <p:spPr bwMode="auto">
            <a:xfrm rot="16200000">
              <a:off x="5026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800">
                  <a:solidFill>
                    <a:srgbClr val="000000"/>
                  </a:solidFill>
                </a:rPr>
                <a:t>2018</a:t>
              </a:r>
              <a:endParaRPr lang="cs-CZ" altLang="en-US"/>
            </a:p>
          </p:txBody>
        </p:sp>
        <p:sp>
          <p:nvSpPr>
            <p:cNvPr id="66" name="Rectangle 270"/>
            <p:cNvSpPr>
              <a:spLocks noChangeArrowheads="1"/>
            </p:cNvSpPr>
            <p:nvPr/>
          </p:nvSpPr>
          <p:spPr bwMode="auto">
            <a:xfrm rot="16200000">
              <a:off x="5144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800">
                  <a:solidFill>
                    <a:srgbClr val="000000"/>
                  </a:solidFill>
                </a:rPr>
                <a:t>2019</a:t>
              </a:r>
              <a:endParaRPr lang="cs-CZ" altLang="en-US"/>
            </a:p>
          </p:txBody>
        </p:sp>
        <p:sp>
          <p:nvSpPr>
            <p:cNvPr id="67" name="Rectangle 271"/>
            <p:cNvSpPr>
              <a:spLocks noChangeArrowheads="1"/>
            </p:cNvSpPr>
            <p:nvPr/>
          </p:nvSpPr>
          <p:spPr bwMode="auto">
            <a:xfrm rot="16200000">
              <a:off x="5262" y="3133"/>
              <a:ext cx="192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800">
                  <a:solidFill>
                    <a:srgbClr val="000000"/>
                  </a:solidFill>
                </a:rPr>
                <a:t>2020</a:t>
              </a:r>
              <a:endParaRPr lang="cs-CZ" altLang="en-US"/>
            </a:p>
          </p:txBody>
        </p:sp>
        <p:sp>
          <p:nvSpPr>
            <p:cNvPr id="68" name="Rectangle 272"/>
            <p:cNvSpPr>
              <a:spLocks noChangeArrowheads="1"/>
            </p:cNvSpPr>
            <p:nvPr/>
          </p:nvSpPr>
          <p:spPr bwMode="auto">
            <a:xfrm rot="16200000">
              <a:off x="-79" y="1863"/>
              <a:ext cx="84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900" b="1">
                  <a:solidFill>
                    <a:srgbClr val="000000"/>
                  </a:solidFill>
                </a:rPr>
                <a:t>v mld. € - současné ceny</a:t>
              </a:r>
              <a:endParaRPr lang="cs-CZ" altLang="en-US"/>
            </a:p>
          </p:txBody>
        </p:sp>
        <p:sp>
          <p:nvSpPr>
            <p:cNvPr id="69" name="Rectangle 273"/>
            <p:cNvSpPr>
              <a:spLocks noChangeArrowheads="1"/>
            </p:cNvSpPr>
            <p:nvPr/>
          </p:nvSpPr>
          <p:spPr bwMode="auto">
            <a:xfrm>
              <a:off x="992" y="3399"/>
              <a:ext cx="43" cy="43"/>
            </a:xfrm>
            <a:prstGeom prst="rect">
              <a:avLst/>
            </a:prstGeom>
            <a:solidFill>
              <a:srgbClr val="FF0000"/>
            </a:solidFill>
            <a:ln w="11113">
              <a:solidFill>
                <a:srgbClr val="8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Rectangle 274"/>
            <p:cNvSpPr>
              <a:spLocks noChangeArrowheads="1"/>
            </p:cNvSpPr>
            <p:nvPr/>
          </p:nvSpPr>
          <p:spPr bwMode="auto">
            <a:xfrm>
              <a:off x="1053" y="3381"/>
              <a:ext cx="59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900">
                  <a:solidFill>
                    <a:srgbClr val="000000"/>
                  </a:solidFill>
                </a:rPr>
                <a:t>Exportní subvence</a:t>
              </a:r>
              <a:endParaRPr lang="cs-CZ" altLang="en-US"/>
            </a:p>
          </p:txBody>
        </p:sp>
        <p:sp>
          <p:nvSpPr>
            <p:cNvPr id="71" name="Rectangle 275"/>
            <p:cNvSpPr>
              <a:spLocks noChangeArrowheads="1"/>
            </p:cNvSpPr>
            <p:nvPr/>
          </p:nvSpPr>
          <p:spPr bwMode="auto">
            <a:xfrm>
              <a:off x="2025" y="3399"/>
              <a:ext cx="43" cy="43"/>
            </a:xfrm>
            <a:prstGeom prst="rect">
              <a:avLst/>
            </a:prstGeom>
            <a:solidFill>
              <a:srgbClr val="FFFF00"/>
            </a:solidFill>
            <a:ln w="11113">
              <a:solidFill>
                <a:srgbClr val="99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276"/>
            <p:cNvSpPr>
              <a:spLocks noChangeArrowheads="1"/>
            </p:cNvSpPr>
            <p:nvPr/>
          </p:nvSpPr>
          <p:spPr bwMode="auto">
            <a:xfrm>
              <a:off x="2085" y="3381"/>
              <a:ext cx="676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900">
                  <a:solidFill>
                    <a:srgbClr val="000000"/>
                  </a:solidFill>
                </a:rPr>
                <a:t>Ostatní tržní opatření</a:t>
              </a:r>
              <a:endParaRPr lang="cs-CZ" altLang="en-US"/>
            </a:p>
          </p:txBody>
        </p:sp>
        <p:sp>
          <p:nvSpPr>
            <p:cNvPr id="73" name="Rectangle 277"/>
            <p:cNvSpPr>
              <a:spLocks noChangeArrowheads="1"/>
            </p:cNvSpPr>
            <p:nvPr/>
          </p:nvSpPr>
          <p:spPr bwMode="auto">
            <a:xfrm>
              <a:off x="3057" y="3399"/>
              <a:ext cx="44" cy="43"/>
            </a:xfrm>
            <a:prstGeom prst="rect">
              <a:avLst/>
            </a:prstGeom>
            <a:solidFill>
              <a:srgbClr val="993300"/>
            </a:solidFill>
            <a:ln w="11113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Rectangle 278"/>
            <p:cNvSpPr>
              <a:spLocks noChangeArrowheads="1"/>
            </p:cNvSpPr>
            <p:nvPr/>
          </p:nvSpPr>
          <p:spPr bwMode="auto">
            <a:xfrm>
              <a:off x="3118" y="3381"/>
              <a:ext cx="82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900">
                  <a:solidFill>
                    <a:srgbClr val="000000"/>
                  </a:solidFill>
                </a:rPr>
                <a:t>Platby spojené s produkcí</a:t>
              </a:r>
              <a:endParaRPr lang="cs-CZ" altLang="en-US"/>
            </a:p>
          </p:txBody>
        </p:sp>
        <p:sp>
          <p:nvSpPr>
            <p:cNvPr id="75" name="Rectangle 279"/>
            <p:cNvSpPr>
              <a:spLocks noChangeArrowheads="1"/>
            </p:cNvSpPr>
            <p:nvPr/>
          </p:nvSpPr>
          <p:spPr bwMode="auto">
            <a:xfrm>
              <a:off x="4089" y="3399"/>
              <a:ext cx="44" cy="43"/>
            </a:xfrm>
            <a:prstGeom prst="rect">
              <a:avLst/>
            </a:prstGeom>
            <a:solidFill>
              <a:srgbClr val="99CC00"/>
            </a:solidFill>
            <a:ln w="11113">
              <a:solidFill>
                <a:srgbClr val="00008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Rectangle 280"/>
            <p:cNvSpPr>
              <a:spLocks noChangeArrowheads="1"/>
            </p:cNvSpPr>
            <p:nvPr/>
          </p:nvSpPr>
          <p:spPr bwMode="auto">
            <a:xfrm>
              <a:off x="4150" y="3381"/>
              <a:ext cx="93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900">
                  <a:solidFill>
                    <a:srgbClr val="000000"/>
                  </a:solidFill>
                </a:rPr>
                <a:t>Platby oddělené od produkce</a:t>
              </a:r>
              <a:endParaRPr lang="cs-CZ" altLang="en-US"/>
            </a:p>
          </p:txBody>
        </p:sp>
        <p:sp>
          <p:nvSpPr>
            <p:cNvPr id="77" name="Rectangle 281"/>
            <p:cNvSpPr>
              <a:spLocks noChangeArrowheads="1"/>
            </p:cNvSpPr>
            <p:nvPr/>
          </p:nvSpPr>
          <p:spPr bwMode="auto">
            <a:xfrm>
              <a:off x="992" y="3543"/>
              <a:ext cx="43" cy="44"/>
            </a:xfrm>
            <a:prstGeom prst="rect">
              <a:avLst/>
            </a:prstGeom>
            <a:solidFill>
              <a:srgbClr val="FF66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Rectangle 282"/>
            <p:cNvSpPr>
              <a:spLocks noChangeArrowheads="1"/>
            </p:cNvSpPr>
            <p:nvPr/>
          </p:nvSpPr>
          <p:spPr bwMode="auto">
            <a:xfrm>
              <a:off x="1053" y="3526"/>
              <a:ext cx="752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900">
                  <a:solidFill>
                    <a:srgbClr val="000000"/>
                  </a:solidFill>
                </a:rPr>
                <a:t>Výdaje spojené s trhem</a:t>
              </a:r>
              <a:endParaRPr lang="cs-CZ" altLang="en-US"/>
            </a:p>
          </p:txBody>
        </p:sp>
        <p:sp>
          <p:nvSpPr>
            <p:cNvPr id="79" name="Rectangle 283"/>
            <p:cNvSpPr>
              <a:spLocks noChangeArrowheads="1"/>
            </p:cNvSpPr>
            <p:nvPr/>
          </p:nvSpPr>
          <p:spPr bwMode="auto">
            <a:xfrm>
              <a:off x="2025" y="3543"/>
              <a:ext cx="43" cy="44"/>
            </a:xfrm>
            <a:prstGeom prst="rect">
              <a:avLst/>
            </a:prstGeom>
            <a:solidFill>
              <a:srgbClr val="008000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Rectangle 284"/>
            <p:cNvSpPr>
              <a:spLocks noChangeArrowheads="1"/>
            </p:cNvSpPr>
            <p:nvPr/>
          </p:nvSpPr>
          <p:spPr bwMode="auto">
            <a:xfrm>
              <a:off x="2085" y="3526"/>
              <a:ext cx="404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900">
                  <a:solidFill>
                    <a:srgbClr val="000000"/>
                  </a:solidFill>
                </a:rPr>
                <a:t>Přímé platby</a:t>
              </a:r>
              <a:endParaRPr lang="cs-CZ" altLang="en-US"/>
            </a:p>
          </p:txBody>
        </p:sp>
        <p:sp>
          <p:nvSpPr>
            <p:cNvPr id="81" name="Rectangle 285"/>
            <p:cNvSpPr>
              <a:spLocks noChangeArrowheads="1"/>
            </p:cNvSpPr>
            <p:nvPr/>
          </p:nvSpPr>
          <p:spPr bwMode="auto">
            <a:xfrm>
              <a:off x="3057" y="3543"/>
              <a:ext cx="44" cy="44"/>
            </a:xfrm>
            <a:prstGeom prst="rect">
              <a:avLst/>
            </a:prstGeom>
            <a:solidFill>
              <a:srgbClr val="3366FF"/>
            </a:solidFill>
            <a:ln w="11113">
              <a:solidFill>
                <a:srgbClr val="99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Rectangle 286"/>
            <p:cNvSpPr>
              <a:spLocks noChangeArrowheads="1"/>
            </p:cNvSpPr>
            <p:nvPr/>
          </p:nvSpPr>
          <p:spPr bwMode="auto">
            <a:xfrm>
              <a:off x="3118" y="3526"/>
              <a:ext cx="508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900">
                  <a:solidFill>
                    <a:srgbClr val="000000"/>
                  </a:solidFill>
                </a:rPr>
                <a:t>Rozvoj venkova</a:t>
              </a:r>
              <a:endParaRPr lang="cs-CZ" altLang="en-US"/>
            </a:p>
          </p:txBody>
        </p:sp>
        <p:sp>
          <p:nvSpPr>
            <p:cNvPr id="83" name="Line 287"/>
            <p:cNvSpPr>
              <a:spLocks noChangeShapeType="1"/>
            </p:cNvSpPr>
            <p:nvPr/>
          </p:nvSpPr>
          <p:spPr bwMode="auto">
            <a:xfrm flipV="1">
              <a:off x="1289" y="683"/>
              <a:ext cx="0" cy="2388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Rectangle 288"/>
            <p:cNvSpPr>
              <a:spLocks noChangeArrowheads="1"/>
            </p:cNvSpPr>
            <p:nvPr/>
          </p:nvSpPr>
          <p:spPr bwMode="auto">
            <a:xfrm>
              <a:off x="733" y="786"/>
              <a:ext cx="242" cy="10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Rectangle 289"/>
            <p:cNvSpPr>
              <a:spLocks noChangeArrowheads="1"/>
            </p:cNvSpPr>
            <p:nvPr/>
          </p:nvSpPr>
          <p:spPr bwMode="auto">
            <a:xfrm>
              <a:off x="753" y="796"/>
              <a:ext cx="238" cy="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900" b="1">
                  <a:solidFill>
                    <a:srgbClr val="000000"/>
                  </a:solidFill>
                </a:rPr>
                <a:t>EU-10</a:t>
              </a:r>
              <a:endParaRPr lang="cs-CZ" altLang="en-US"/>
            </a:p>
          </p:txBody>
        </p:sp>
        <p:sp>
          <p:nvSpPr>
            <p:cNvPr id="86" name="Rectangle 290"/>
            <p:cNvSpPr>
              <a:spLocks noChangeArrowheads="1"/>
            </p:cNvSpPr>
            <p:nvPr/>
          </p:nvSpPr>
          <p:spPr bwMode="auto">
            <a:xfrm>
              <a:off x="1671" y="793"/>
              <a:ext cx="304" cy="1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Rectangle 291"/>
            <p:cNvSpPr>
              <a:spLocks noChangeArrowheads="1"/>
            </p:cNvSpPr>
            <p:nvPr/>
          </p:nvSpPr>
          <p:spPr bwMode="auto">
            <a:xfrm>
              <a:off x="1722" y="803"/>
              <a:ext cx="238" cy="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900" b="1">
                  <a:solidFill>
                    <a:srgbClr val="000000"/>
                  </a:solidFill>
                </a:rPr>
                <a:t>EU-12</a:t>
              </a:r>
              <a:endParaRPr lang="cs-CZ" altLang="en-US"/>
            </a:p>
          </p:txBody>
        </p:sp>
        <p:sp>
          <p:nvSpPr>
            <p:cNvPr id="88" name="Rectangle 292"/>
            <p:cNvSpPr>
              <a:spLocks noChangeArrowheads="1"/>
            </p:cNvSpPr>
            <p:nvPr/>
          </p:nvSpPr>
          <p:spPr bwMode="auto">
            <a:xfrm>
              <a:off x="2801" y="802"/>
              <a:ext cx="242" cy="9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Rectangle 293"/>
            <p:cNvSpPr>
              <a:spLocks noChangeArrowheads="1"/>
            </p:cNvSpPr>
            <p:nvPr/>
          </p:nvSpPr>
          <p:spPr bwMode="auto">
            <a:xfrm>
              <a:off x="2821" y="812"/>
              <a:ext cx="238" cy="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900" b="1">
                  <a:solidFill>
                    <a:srgbClr val="000000"/>
                  </a:solidFill>
                </a:rPr>
                <a:t>EU-15</a:t>
              </a:r>
              <a:endParaRPr lang="cs-CZ" altLang="en-US"/>
            </a:p>
          </p:txBody>
        </p:sp>
        <p:sp>
          <p:nvSpPr>
            <p:cNvPr id="90" name="Line 294"/>
            <p:cNvSpPr>
              <a:spLocks noChangeShapeType="1"/>
            </p:cNvSpPr>
            <p:nvPr/>
          </p:nvSpPr>
          <p:spPr bwMode="auto">
            <a:xfrm flipV="1">
              <a:off x="2342" y="683"/>
              <a:ext cx="0" cy="2388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Line 295"/>
            <p:cNvSpPr>
              <a:spLocks noChangeShapeType="1"/>
            </p:cNvSpPr>
            <p:nvPr/>
          </p:nvSpPr>
          <p:spPr bwMode="auto">
            <a:xfrm flipV="1">
              <a:off x="3410" y="678"/>
              <a:ext cx="0" cy="2388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Rectangle 296"/>
            <p:cNvSpPr>
              <a:spLocks noChangeArrowheads="1"/>
            </p:cNvSpPr>
            <p:nvPr/>
          </p:nvSpPr>
          <p:spPr bwMode="auto">
            <a:xfrm>
              <a:off x="3480" y="812"/>
              <a:ext cx="238" cy="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900" b="1">
                  <a:solidFill>
                    <a:srgbClr val="000000"/>
                  </a:solidFill>
                </a:rPr>
                <a:t>EU-25</a:t>
              </a:r>
              <a:endParaRPr lang="cs-CZ" altLang="en-US"/>
            </a:p>
          </p:txBody>
        </p:sp>
        <p:sp>
          <p:nvSpPr>
            <p:cNvPr id="93" name="Line 297"/>
            <p:cNvSpPr>
              <a:spLocks noChangeShapeType="1"/>
            </p:cNvSpPr>
            <p:nvPr/>
          </p:nvSpPr>
          <p:spPr bwMode="auto">
            <a:xfrm flipV="1">
              <a:off x="3754" y="683"/>
              <a:ext cx="0" cy="2388"/>
            </a:xfrm>
            <a:prstGeom prst="line">
              <a:avLst/>
            </a:prstGeom>
            <a:noFill/>
            <a:ln w="7938" cap="rnd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Rectangle 298"/>
            <p:cNvSpPr>
              <a:spLocks noChangeArrowheads="1"/>
            </p:cNvSpPr>
            <p:nvPr/>
          </p:nvSpPr>
          <p:spPr bwMode="auto">
            <a:xfrm>
              <a:off x="3845" y="802"/>
              <a:ext cx="349" cy="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Rectangle 299"/>
            <p:cNvSpPr>
              <a:spLocks noChangeArrowheads="1"/>
            </p:cNvSpPr>
            <p:nvPr/>
          </p:nvSpPr>
          <p:spPr bwMode="auto">
            <a:xfrm>
              <a:off x="3918" y="812"/>
              <a:ext cx="238" cy="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cs-CZ" altLang="en-US" sz="900" b="1">
                  <a:solidFill>
                    <a:srgbClr val="000000"/>
                  </a:solidFill>
                </a:rPr>
                <a:t>EU-27</a:t>
              </a:r>
              <a:endParaRPr lang="cs-CZ" altLang="en-US"/>
            </a:p>
          </p:txBody>
        </p:sp>
        <p:sp>
          <p:nvSpPr>
            <p:cNvPr id="96" name="Freeform 300"/>
            <p:cNvSpPr>
              <a:spLocks noEditPoints="1"/>
            </p:cNvSpPr>
            <p:nvPr/>
          </p:nvSpPr>
          <p:spPr bwMode="auto">
            <a:xfrm>
              <a:off x="4572" y="689"/>
              <a:ext cx="15" cy="2383"/>
            </a:xfrm>
            <a:custGeom>
              <a:avLst/>
              <a:gdLst>
                <a:gd name="T0" fmla="*/ 0 w 15"/>
                <a:gd name="T1" fmla="*/ 2339 h 2383"/>
                <a:gd name="T2" fmla="*/ 15 w 15"/>
                <a:gd name="T3" fmla="*/ 2325 h 2383"/>
                <a:gd name="T4" fmla="*/ 0 w 15"/>
                <a:gd name="T5" fmla="*/ 2267 h 2383"/>
                <a:gd name="T6" fmla="*/ 15 w 15"/>
                <a:gd name="T7" fmla="*/ 2224 h 2383"/>
                <a:gd name="T8" fmla="*/ 0 w 15"/>
                <a:gd name="T9" fmla="*/ 2209 h 2383"/>
                <a:gd name="T10" fmla="*/ 0 w 15"/>
                <a:gd name="T11" fmla="*/ 2137 h 2383"/>
                <a:gd name="T12" fmla="*/ 15 w 15"/>
                <a:gd name="T13" fmla="*/ 2123 h 2383"/>
                <a:gd name="T14" fmla="*/ 0 w 15"/>
                <a:gd name="T15" fmla="*/ 2065 h 2383"/>
                <a:gd name="T16" fmla="*/ 15 w 15"/>
                <a:gd name="T17" fmla="*/ 2022 h 2383"/>
                <a:gd name="T18" fmla="*/ 0 w 15"/>
                <a:gd name="T19" fmla="*/ 2007 h 2383"/>
                <a:gd name="T20" fmla="*/ 0 w 15"/>
                <a:gd name="T21" fmla="*/ 1935 h 2383"/>
                <a:gd name="T22" fmla="*/ 15 w 15"/>
                <a:gd name="T23" fmla="*/ 1920 h 2383"/>
                <a:gd name="T24" fmla="*/ 0 w 15"/>
                <a:gd name="T25" fmla="*/ 1863 h 2383"/>
                <a:gd name="T26" fmla="*/ 15 w 15"/>
                <a:gd name="T27" fmla="*/ 1819 h 2383"/>
                <a:gd name="T28" fmla="*/ 0 w 15"/>
                <a:gd name="T29" fmla="*/ 1805 h 2383"/>
                <a:gd name="T30" fmla="*/ 0 w 15"/>
                <a:gd name="T31" fmla="*/ 1733 h 2383"/>
                <a:gd name="T32" fmla="*/ 15 w 15"/>
                <a:gd name="T33" fmla="*/ 1718 h 2383"/>
                <a:gd name="T34" fmla="*/ 0 w 15"/>
                <a:gd name="T35" fmla="*/ 1661 h 2383"/>
                <a:gd name="T36" fmla="*/ 15 w 15"/>
                <a:gd name="T37" fmla="*/ 1617 h 2383"/>
                <a:gd name="T38" fmla="*/ 0 w 15"/>
                <a:gd name="T39" fmla="*/ 1603 h 2383"/>
                <a:gd name="T40" fmla="*/ 0 w 15"/>
                <a:gd name="T41" fmla="*/ 1531 h 2383"/>
                <a:gd name="T42" fmla="*/ 15 w 15"/>
                <a:gd name="T43" fmla="*/ 1516 h 2383"/>
                <a:gd name="T44" fmla="*/ 0 w 15"/>
                <a:gd name="T45" fmla="*/ 1458 h 2383"/>
                <a:gd name="T46" fmla="*/ 15 w 15"/>
                <a:gd name="T47" fmla="*/ 1415 h 2383"/>
                <a:gd name="T48" fmla="*/ 0 w 15"/>
                <a:gd name="T49" fmla="*/ 1401 h 2383"/>
                <a:gd name="T50" fmla="*/ 0 w 15"/>
                <a:gd name="T51" fmla="*/ 1328 h 2383"/>
                <a:gd name="T52" fmla="*/ 15 w 15"/>
                <a:gd name="T53" fmla="*/ 1314 h 2383"/>
                <a:gd name="T54" fmla="*/ 0 w 15"/>
                <a:gd name="T55" fmla="*/ 1256 h 2383"/>
                <a:gd name="T56" fmla="*/ 15 w 15"/>
                <a:gd name="T57" fmla="*/ 1213 h 2383"/>
                <a:gd name="T58" fmla="*/ 0 w 15"/>
                <a:gd name="T59" fmla="*/ 1198 h 2383"/>
                <a:gd name="T60" fmla="*/ 0 w 15"/>
                <a:gd name="T61" fmla="*/ 1126 h 2383"/>
                <a:gd name="T62" fmla="*/ 15 w 15"/>
                <a:gd name="T63" fmla="*/ 1112 h 2383"/>
                <a:gd name="T64" fmla="*/ 0 w 15"/>
                <a:gd name="T65" fmla="*/ 1054 h 2383"/>
                <a:gd name="T66" fmla="*/ 15 w 15"/>
                <a:gd name="T67" fmla="*/ 1011 h 2383"/>
                <a:gd name="T68" fmla="*/ 0 w 15"/>
                <a:gd name="T69" fmla="*/ 996 h 2383"/>
                <a:gd name="T70" fmla="*/ 0 w 15"/>
                <a:gd name="T71" fmla="*/ 924 h 2383"/>
                <a:gd name="T72" fmla="*/ 15 w 15"/>
                <a:gd name="T73" fmla="*/ 909 h 2383"/>
                <a:gd name="T74" fmla="*/ 0 w 15"/>
                <a:gd name="T75" fmla="*/ 852 h 2383"/>
                <a:gd name="T76" fmla="*/ 15 w 15"/>
                <a:gd name="T77" fmla="*/ 809 h 2383"/>
                <a:gd name="T78" fmla="*/ 0 w 15"/>
                <a:gd name="T79" fmla="*/ 794 h 2383"/>
                <a:gd name="T80" fmla="*/ 0 w 15"/>
                <a:gd name="T81" fmla="*/ 722 h 2383"/>
                <a:gd name="T82" fmla="*/ 15 w 15"/>
                <a:gd name="T83" fmla="*/ 707 h 2383"/>
                <a:gd name="T84" fmla="*/ 0 w 15"/>
                <a:gd name="T85" fmla="*/ 650 h 2383"/>
                <a:gd name="T86" fmla="*/ 15 w 15"/>
                <a:gd name="T87" fmla="*/ 606 h 2383"/>
                <a:gd name="T88" fmla="*/ 0 w 15"/>
                <a:gd name="T89" fmla="*/ 592 h 2383"/>
                <a:gd name="T90" fmla="*/ 0 w 15"/>
                <a:gd name="T91" fmla="*/ 520 h 2383"/>
                <a:gd name="T92" fmla="*/ 15 w 15"/>
                <a:gd name="T93" fmla="*/ 505 h 2383"/>
                <a:gd name="T94" fmla="*/ 0 w 15"/>
                <a:gd name="T95" fmla="*/ 447 h 2383"/>
                <a:gd name="T96" fmla="*/ 15 w 15"/>
                <a:gd name="T97" fmla="*/ 404 h 2383"/>
                <a:gd name="T98" fmla="*/ 0 w 15"/>
                <a:gd name="T99" fmla="*/ 390 h 2383"/>
                <a:gd name="T100" fmla="*/ 0 w 15"/>
                <a:gd name="T101" fmla="*/ 317 h 2383"/>
                <a:gd name="T102" fmla="*/ 15 w 15"/>
                <a:gd name="T103" fmla="*/ 303 h 2383"/>
                <a:gd name="T104" fmla="*/ 0 w 15"/>
                <a:gd name="T105" fmla="*/ 245 h 2383"/>
                <a:gd name="T106" fmla="*/ 15 w 15"/>
                <a:gd name="T107" fmla="*/ 202 h 2383"/>
                <a:gd name="T108" fmla="*/ 0 w 15"/>
                <a:gd name="T109" fmla="*/ 187 h 2383"/>
                <a:gd name="T110" fmla="*/ 0 w 15"/>
                <a:gd name="T111" fmla="*/ 115 h 2383"/>
                <a:gd name="T112" fmla="*/ 15 w 15"/>
                <a:gd name="T113" fmla="*/ 101 h 2383"/>
                <a:gd name="T114" fmla="*/ 0 w 15"/>
                <a:gd name="T115" fmla="*/ 43 h 2383"/>
                <a:gd name="T116" fmla="*/ 15 w 15"/>
                <a:gd name="T117" fmla="*/ 0 h 2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5" h="2383">
                  <a:moveTo>
                    <a:pt x="0" y="2383"/>
                  </a:moveTo>
                  <a:lnTo>
                    <a:pt x="0" y="2368"/>
                  </a:lnTo>
                  <a:lnTo>
                    <a:pt x="15" y="2368"/>
                  </a:lnTo>
                  <a:lnTo>
                    <a:pt x="15" y="2383"/>
                  </a:lnTo>
                  <a:lnTo>
                    <a:pt x="0" y="2383"/>
                  </a:lnTo>
                  <a:close/>
                  <a:moveTo>
                    <a:pt x="0" y="2354"/>
                  </a:moveTo>
                  <a:lnTo>
                    <a:pt x="0" y="2339"/>
                  </a:lnTo>
                  <a:lnTo>
                    <a:pt x="15" y="2339"/>
                  </a:lnTo>
                  <a:lnTo>
                    <a:pt x="15" y="2354"/>
                  </a:lnTo>
                  <a:lnTo>
                    <a:pt x="0" y="2354"/>
                  </a:lnTo>
                  <a:close/>
                  <a:moveTo>
                    <a:pt x="0" y="2325"/>
                  </a:moveTo>
                  <a:lnTo>
                    <a:pt x="0" y="2310"/>
                  </a:lnTo>
                  <a:lnTo>
                    <a:pt x="15" y="2310"/>
                  </a:lnTo>
                  <a:lnTo>
                    <a:pt x="15" y="2325"/>
                  </a:lnTo>
                  <a:lnTo>
                    <a:pt x="0" y="2325"/>
                  </a:lnTo>
                  <a:close/>
                  <a:moveTo>
                    <a:pt x="0" y="2296"/>
                  </a:moveTo>
                  <a:lnTo>
                    <a:pt x="0" y="2282"/>
                  </a:lnTo>
                  <a:lnTo>
                    <a:pt x="15" y="2282"/>
                  </a:lnTo>
                  <a:lnTo>
                    <a:pt x="15" y="2296"/>
                  </a:lnTo>
                  <a:lnTo>
                    <a:pt x="0" y="2296"/>
                  </a:lnTo>
                  <a:close/>
                  <a:moveTo>
                    <a:pt x="0" y="2267"/>
                  </a:moveTo>
                  <a:lnTo>
                    <a:pt x="0" y="2253"/>
                  </a:lnTo>
                  <a:lnTo>
                    <a:pt x="15" y="2253"/>
                  </a:lnTo>
                  <a:lnTo>
                    <a:pt x="15" y="2267"/>
                  </a:lnTo>
                  <a:lnTo>
                    <a:pt x="0" y="2267"/>
                  </a:lnTo>
                  <a:close/>
                  <a:moveTo>
                    <a:pt x="0" y="2238"/>
                  </a:moveTo>
                  <a:lnTo>
                    <a:pt x="0" y="2224"/>
                  </a:lnTo>
                  <a:lnTo>
                    <a:pt x="15" y="2224"/>
                  </a:lnTo>
                  <a:lnTo>
                    <a:pt x="15" y="2238"/>
                  </a:lnTo>
                  <a:lnTo>
                    <a:pt x="0" y="2238"/>
                  </a:lnTo>
                  <a:close/>
                  <a:moveTo>
                    <a:pt x="0" y="2209"/>
                  </a:moveTo>
                  <a:lnTo>
                    <a:pt x="0" y="2195"/>
                  </a:lnTo>
                  <a:lnTo>
                    <a:pt x="15" y="2195"/>
                  </a:lnTo>
                  <a:lnTo>
                    <a:pt x="15" y="2209"/>
                  </a:lnTo>
                  <a:lnTo>
                    <a:pt x="0" y="2209"/>
                  </a:lnTo>
                  <a:close/>
                  <a:moveTo>
                    <a:pt x="0" y="2180"/>
                  </a:moveTo>
                  <a:lnTo>
                    <a:pt x="0" y="2166"/>
                  </a:lnTo>
                  <a:lnTo>
                    <a:pt x="15" y="2166"/>
                  </a:lnTo>
                  <a:lnTo>
                    <a:pt x="15" y="2180"/>
                  </a:lnTo>
                  <a:lnTo>
                    <a:pt x="0" y="2180"/>
                  </a:lnTo>
                  <a:close/>
                  <a:moveTo>
                    <a:pt x="0" y="2152"/>
                  </a:moveTo>
                  <a:lnTo>
                    <a:pt x="0" y="2137"/>
                  </a:lnTo>
                  <a:lnTo>
                    <a:pt x="15" y="2137"/>
                  </a:lnTo>
                  <a:lnTo>
                    <a:pt x="15" y="2152"/>
                  </a:lnTo>
                  <a:lnTo>
                    <a:pt x="0" y="2152"/>
                  </a:lnTo>
                  <a:close/>
                  <a:moveTo>
                    <a:pt x="0" y="2123"/>
                  </a:moveTo>
                  <a:lnTo>
                    <a:pt x="0" y="2108"/>
                  </a:lnTo>
                  <a:lnTo>
                    <a:pt x="15" y="2108"/>
                  </a:lnTo>
                  <a:lnTo>
                    <a:pt x="15" y="2123"/>
                  </a:lnTo>
                  <a:lnTo>
                    <a:pt x="0" y="2123"/>
                  </a:lnTo>
                  <a:close/>
                  <a:moveTo>
                    <a:pt x="0" y="2094"/>
                  </a:moveTo>
                  <a:lnTo>
                    <a:pt x="0" y="2079"/>
                  </a:lnTo>
                  <a:lnTo>
                    <a:pt x="15" y="2079"/>
                  </a:lnTo>
                  <a:lnTo>
                    <a:pt x="15" y="2094"/>
                  </a:lnTo>
                  <a:lnTo>
                    <a:pt x="0" y="2094"/>
                  </a:lnTo>
                  <a:close/>
                  <a:moveTo>
                    <a:pt x="0" y="2065"/>
                  </a:moveTo>
                  <a:lnTo>
                    <a:pt x="0" y="2050"/>
                  </a:lnTo>
                  <a:lnTo>
                    <a:pt x="15" y="2050"/>
                  </a:lnTo>
                  <a:lnTo>
                    <a:pt x="15" y="2065"/>
                  </a:lnTo>
                  <a:lnTo>
                    <a:pt x="0" y="2065"/>
                  </a:lnTo>
                  <a:close/>
                  <a:moveTo>
                    <a:pt x="0" y="2036"/>
                  </a:moveTo>
                  <a:lnTo>
                    <a:pt x="0" y="2022"/>
                  </a:lnTo>
                  <a:lnTo>
                    <a:pt x="15" y="2022"/>
                  </a:lnTo>
                  <a:lnTo>
                    <a:pt x="15" y="2036"/>
                  </a:lnTo>
                  <a:lnTo>
                    <a:pt x="0" y="2036"/>
                  </a:lnTo>
                  <a:close/>
                  <a:moveTo>
                    <a:pt x="0" y="2007"/>
                  </a:moveTo>
                  <a:lnTo>
                    <a:pt x="0" y="1993"/>
                  </a:lnTo>
                  <a:lnTo>
                    <a:pt x="15" y="1993"/>
                  </a:lnTo>
                  <a:lnTo>
                    <a:pt x="15" y="2007"/>
                  </a:lnTo>
                  <a:lnTo>
                    <a:pt x="0" y="2007"/>
                  </a:lnTo>
                  <a:close/>
                  <a:moveTo>
                    <a:pt x="0" y="1978"/>
                  </a:moveTo>
                  <a:lnTo>
                    <a:pt x="0" y="1964"/>
                  </a:lnTo>
                  <a:lnTo>
                    <a:pt x="15" y="1964"/>
                  </a:lnTo>
                  <a:lnTo>
                    <a:pt x="15" y="1978"/>
                  </a:lnTo>
                  <a:lnTo>
                    <a:pt x="0" y="1978"/>
                  </a:lnTo>
                  <a:close/>
                  <a:moveTo>
                    <a:pt x="0" y="1949"/>
                  </a:moveTo>
                  <a:lnTo>
                    <a:pt x="0" y="1935"/>
                  </a:lnTo>
                  <a:lnTo>
                    <a:pt x="15" y="1935"/>
                  </a:lnTo>
                  <a:lnTo>
                    <a:pt x="15" y="1949"/>
                  </a:lnTo>
                  <a:lnTo>
                    <a:pt x="0" y="1949"/>
                  </a:lnTo>
                  <a:close/>
                  <a:moveTo>
                    <a:pt x="0" y="1920"/>
                  </a:moveTo>
                  <a:lnTo>
                    <a:pt x="0" y="1906"/>
                  </a:lnTo>
                  <a:lnTo>
                    <a:pt x="15" y="1906"/>
                  </a:lnTo>
                  <a:lnTo>
                    <a:pt x="15" y="1920"/>
                  </a:lnTo>
                  <a:lnTo>
                    <a:pt x="0" y="1920"/>
                  </a:lnTo>
                  <a:close/>
                  <a:moveTo>
                    <a:pt x="0" y="1892"/>
                  </a:moveTo>
                  <a:lnTo>
                    <a:pt x="0" y="1877"/>
                  </a:lnTo>
                  <a:lnTo>
                    <a:pt x="15" y="1877"/>
                  </a:lnTo>
                  <a:lnTo>
                    <a:pt x="15" y="1892"/>
                  </a:lnTo>
                  <a:lnTo>
                    <a:pt x="0" y="1892"/>
                  </a:lnTo>
                  <a:close/>
                  <a:moveTo>
                    <a:pt x="0" y="1863"/>
                  </a:moveTo>
                  <a:lnTo>
                    <a:pt x="0" y="1848"/>
                  </a:lnTo>
                  <a:lnTo>
                    <a:pt x="15" y="1848"/>
                  </a:lnTo>
                  <a:lnTo>
                    <a:pt x="15" y="1863"/>
                  </a:lnTo>
                  <a:lnTo>
                    <a:pt x="0" y="1863"/>
                  </a:lnTo>
                  <a:close/>
                  <a:moveTo>
                    <a:pt x="0" y="1834"/>
                  </a:moveTo>
                  <a:lnTo>
                    <a:pt x="0" y="1819"/>
                  </a:lnTo>
                  <a:lnTo>
                    <a:pt x="15" y="1819"/>
                  </a:lnTo>
                  <a:lnTo>
                    <a:pt x="15" y="1834"/>
                  </a:lnTo>
                  <a:lnTo>
                    <a:pt x="0" y="1834"/>
                  </a:lnTo>
                  <a:close/>
                  <a:moveTo>
                    <a:pt x="0" y="1805"/>
                  </a:moveTo>
                  <a:lnTo>
                    <a:pt x="0" y="1790"/>
                  </a:lnTo>
                  <a:lnTo>
                    <a:pt x="15" y="1790"/>
                  </a:lnTo>
                  <a:lnTo>
                    <a:pt x="15" y="1805"/>
                  </a:lnTo>
                  <a:lnTo>
                    <a:pt x="0" y="1805"/>
                  </a:lnTo>
                  <a:close/>
                  <a:moveTo>
                    <a:pt x="0" y="1776"/>
                  </a:moveTo>
                  <a:lnTo>
                    <a:pt x="0" y="1762"/>
                  </a:lnTo>
                  <a:lnTo>
                    <a:pt x="15" y="1762"/>
                  </a:lnTo>
                  <a:lnTo>
                    <a:pt x="15" y="1776"/>
                  </a:lnTo>
                  <a:lnTo>
                    <a:pt x="0" y="1776"/>
                  </a:lnTo>
                  <a:close/>
                  <a:moveTo>
                    <a:pt x="0" y="1747"/>
                  </a:moveTo>
                  <a:lnTo>
                    <a:pt x="0" y="1733"/>
                  </a:lnTo>
                  <a:lnTo>
                    <a:pt x="15" y="1733"/>
                  </a:lnTo>
                  <a:lnTo>
                    <a:pt x="15" y="1747"/>
                  </a:lnTo>
                  <a:lnTo>
                    <a:pt x="0" y="1747"/>
                  </a:lnTo>
                  <a:close/>
                  <a:moveTo>
                    <a:pt x="0" y="1718"/>
                  </a:moveTo>
                  <a:lnTo>
                    <a:pt x="0" y="1704"/>
                  </a:lnTo>
                  <a:lnTo>
                    <a:pt x="15" y="1704"/>
                  </a:lnTo>
                  <a:lnTo>
                    <a:pt x="15" y="1718"/>
                  </a:lnTo>
                  <a:lnTo>
                    <a:pt x="0" y="1718"/>
                  </a:lnTo>
                  <a:close/>
                  <a:moveTo>
                    <a:pt x="0" y="1689"/>
                  </a:moveTo>
                  <a:lnTo>
                    <a:pt x="0" y="1675"/>
                  </a:lnTo>
                  <a:lnTo>
                    <a:pt x="15" y="1675"/>
                  </a:lnTo>
                  <a:lnTo>
                    <a:pt x="15" y="1689"/>
                  </a:lnTo>
                  <a:lnTo>
                    <a:pt x="0" y="1689"/>
                  </a:lnTo>
                  <a:close/>
                  <a:moveTo>
                    <a:pt x="0" y="1661"/>
                  </a:moveTo>
                  <a:lnTo>
                    <a:pt x="0" y="1646"/>
                  </a:lnTo>
                  <a:lnTo>
                    <a:pt x="15" y="1646"/>
                  </a:lnTo>
                  <a:lnTo>
                    <a:pt x="15" y="1661"/>
                  </a:lnTo>
                  <a:lnTo>
                    <a:pt x="0" y="1661"/>
                  </a:lnTo>
                  <a:close/>
                  <a:moveTo>
                    <a:pt x="0" y="1632"/>
                  </a:moveTo>
                  <a:lnTo>
                    <a:pt x="0" y="1617"/>
                  </a:lnTo>
                  <a:lnTo>
                    <a:pt x="15" y="1617"/>
                  </a:lnTo>
                  <a:lnTo>
                    <a:pt x="15" y="1632"/>
                  </a:lnTo>
                  <a:lnTo>
                    <a:pt x="0" y="1632"/>
                  </a:lnTo>
                  <a:close/>
                  <a:moveTo>
                    <a:pt x="0" y="1603"/>
                  </a:moveTo>
                  <a:lnTo>
                    <a:pt x="0" y="1588"/>
                  </a:lnTo>
                  <a:lnTo>
                    <a:pt x="15" y="1588"/>
                  </a:lnTo>
                  <a:lnTo>
                    <a:pt x="15" y="1603"/>
                  </a:lnTo>
                  <a:lnTo>
                    <a:pt x="0" y="1603"/>
                  </a:lnTo>
                  <a:close/>
                  <a:moveTo>
                    <a:pt x="0" y="1574"/>
                  </a:moveTo>
                  <a:lnTo>
                    <a:pt x="0" y="1559"/>
                  </a:lnTo>
                  <a:lnTo>
                    <a:pt x="15" y="1559"/>
                  </a:lnTo>
                  <a:lnTo>
                    <a:pt x="15" y="1574"/>
                  </a:lnTo>
                  <a:lnTo>
                    <a:pt x="0" y="1574"/>
                  </a:lnTo>
                  <a:close/>
                  <a:moveTo>
                    <a:pt x="0" y="1545"/>
                  </a:moveTo>
                  <a:lnTo>
                    <a:pt x="0" y="1531"/>
                  </a:lnTo>
                  <a:lnTo>
                    <a:pt x="15" y="1531"/>
                  </a:lnTo>
                  <a:lnTo>
                    <a:pt x="15" y="1545"/>
                  </a:lnTo>
                  <a:lnTo>
                    <a:pt x="0" y="1545"/>
                  </a:lnTo>
                  <a:close/>
                  <a:moveTo>
                    <a:pt x="0" y="1516"/>
                  </a:moveTo>
                  <a:lnTo>
                    <a:pt x="0" y="1502"/>
                  </a:lnTo>
                  <a:lnTo>
                    <a:pt x="15" y="1502"/>
                  </a:lnTo>
                  <a:lnTo>
                    <a:pt x="15" y="1516"/>
                  </a:lnTo>
                  <a:lnTo>
                    <a:pt x="0" y="1516"/>
                  </a:lnTo>
                  <a:close/>
                  <a:moveTo>
                    <a:pt x="0" y="1487"/>
                  </a:moveTo>
                  <a:lnTo>
                    <a:pt x="0" y="1473"/>
                  </a:lnTo>
                  <a:lnTo>
                    <a:pt x="15" y="1473"/>
                  </a:lnTo>
                  <a:lnTo>
                    <a:pt x="15" y="1487"/>
                  </a:lnTo>
                  <a:lnTo>
                    <a:pt x="0" y="1487"/>
                  </a:lnTo>
                  <a:close/>
                  <a:moveTo>
                    <a:pt x="0" y="1458"/>
                  </a:moveTo>
                  <a:lnTo>
                    <a:pt x="0" y="1444"/>
                  </a:lnTo>
                  <a:lnTo>
                    <a:pt x="15" y="1444"/>
                  </a:lnTo>
                  <a:lnTo>
                    <a:pt x="15" y="1458"/>
                  </a:lnTo>
                  <a:lnTo>
                    <a:pt x="0" y="1458"/>
                  </a:lnTo>
                  <a:close/>
                  <a:moveTo>
                    <a:pt x="0" y="1429"/>
                  </a:moveTo>
                  <a:lnTo>
                    <a:pt x="0" y="1415"/>
                  </a:lnTo>
                  <a:lnTo>
                    <a:pt x="15" y="1415"/>
                  </a:lnTo>
                  <a:lnTo>
                    <a:pt x="15" y="1429"/>
                  </a:lnTo>
                  <a:lnTo>
                    <a:pt x="0" y="1429"/>
                  </a:lnTo>
                  <a:close/>
                  <a:moveTo>
                    <a:pt x="0" y="1401"/>
                  </a:moveTo>
                  <a:lnTo>
                    <a:pt x="0" y="1386"/>
                  </a:lnTo>
                  <a:lnTo>
                    <a:pt x="15" y="1386"/>
                  </a:lnTo>
                  <a:lnTo>
                    <a:pt x="15" y="1401"/>
                  </a:lnTo>
                  <a:lnTo>
                    <a:pt x="0" y="1401"/>
                  </a:lnTo>
                  <a:close/>
                  <a:moveTo>
                    <a:pt x="0" y="1372"/>
                  </a:moveTo>
                  <a:lnTo>
                    <a:pt x="0" y="1357"/>
                  </a:lnTo>
                  <a:lnTo>
                    <a:pt x="15" y="1357"/>
                  </a:lnTo>
                  <a:lnTo>
                    <a:pt x="15" y="1372"/>
                  </a:lnTo>
                  <a:lnTo>
                    <a:pt x="0" y="1372"/>
                  </a:lnTo>
                  <a:close/>
                  <a:moveTo>
                    <a:pt x="0" y="1343"/>
                  </a:moveTo>
                  <a:lnTo>
                    <a:pt x="0" y="1328"/>
                  </a:lnTo>
                  <a:lnTo>
                    <a:pt x="15" y="1328"/>
                  </a:lnTo>
                  <a:lnTo>
                    <a:pt x="15" y="1343"/>
                  </a:lnTo>
                  <a:lnTo>
                    <a:pt x="0" y="1343"/>
                  </a:lnTo>
                  <a:close/>
                  <a:moveTo>
                    <a:pt x="0" y="1314"/>
                  </a:moveTo>
                  <a:lnTo>
                    <a:pt x="0" y="1299"/>
                  </a:lnTo>
                  <a:lnTo>
                    <a:pt x="15" y="1299"/>
                  </a:lnTo>
                  <a:lnTo>
                    <a:pt x="15" y="1314"/>
                  </a:lnTo>
                  <a:lnTo>
                    <a:pt x="0" y="1314"/>
                  </a:lnTo>
                  <a:close/>
                  <a:moveTo>
                    <a:pt x="0" y="1285"/>
                  </a:moveTo>
                  <a:lnTo>
                    <a:pt x="0" y="1271"/>
                  </a:lnTo>
                  <a:lnTo>
                    <a:pt x="15" y="1271"/>
                  </a:lnTo>
                  <a:lnTo>
                    <a:pt x="15" y="1285"/>
                  </a:lnTo>
                  <a:lnTo>
                    <a:pt x="0" y="1285"/>
                  </a:lnTo>
                  <a:close/>
                  <a:moveTo>
                    <a:pt x="0" y="1256"/>
                  </a:moveTo>
                  <a:lnTo>
                    <a:pt x="0" y="1242"/>
                  </a:lnTo>
                  <a:lnTo>
                    <a:pt x="15" y="1242"/>
                  </a:lnTo>
                  <a:lnTo>
                    <a:pt x="15" y="1256"/>
                  </a:lnTo>
                  <a:lnTo>
                    <a:pt x="0" y="1256"/>
                  </a:lnTo>
                  <a:close/>
                  <a:moveTo>
                    <a:pt x="0" y="1227"/>
                  </a:moveTo>
                  <a:lnTo>
                    <a:pt x="0" y="1213"/>
                  </a:lnTo>
                  <a:lnTo>
                    <a:pt x="15" y="1213"/>
                  </a:lnTo>
                  <a:lnTo>
                    <a:pt x="15" y="1227"/>
                  </a:lnTo>
                  <a:lnTo>
                    <a:pt x="0" y="1227"/>
                  </a:lnTo>
                  <a:close/>
                  <a:moveTo>
                    <a:pt x="0" y="1198"/>
                  </a:moveTo>
                  <a:lnTo>
                    <a:pt x="0" y="1184"/>
                  </a:lnTo>
                  <a:lnTo>
                    <a:pt x="15" y="1184"/>
                  </a:lnTo>
                  <a:lnTo>
                    <a:pt x="15" y="1198"/>
                  </a:lnTo>
                  <a:lnTo>
                    <a:pt x="0" y="1198"/>
                  </a:lnTo>
                  <a:close/>
                  <a:moveTo>
                    <a:pt x="0" y="1169"/>
                  </a:moveTo>
                  <a:lnTo>
                    <a:pt x="0" y="1155"/>
                  </a:lnTo>
                  <a:lnTo>
                    <a:pt x="15" y="1155"/>
                  </a:lnTo>
                  <a:lnTo>
                    <a:pt x="15" y="1169"/>
                  </a:lnTo>
                  <a:lnTo>
                    <a:pt x="0" y="1169"/>
                  </a:lnTo>
                  <a:close/>
                  <a:moveTo>
                    <a:pt x="0" y="1141"/>
                  </a:moveTo>
                  <a:lnTo>
                    <a:pt x="0" y="1126"/>
                  </a:lnTo>
                  <a:lnTo>
                    <a:pt x="15" y="1126"/>
                  </a:lnTo>
                  <a:lnTo>
                    <a:pt x="15" y="1141"/>
                  </a:lnTo>
                  <a:lnTo>
                    <a:pt x="0" y="1141"/>
                  </a:lnTo>
                  <a:close/>
                  <a:moveTo>
                    <a:pt x="0" y="1112"/>
                  </a:moveTo>
                  <a:lnTo>
                    <a:pt x="0" y="1097"/>
                  </a:lnTo>
                  <a:lnTo>
                    <a:pt x="15" y="1097"/>
                  </a:lnTo>
                  <a:lnTo>
                    <a:pt x="15" y="1112"/>
                  </a:lnTo>
                  <a:lnTo>
                    <a:pt x="0" y="1112"/>
                  </a:lnTo>
                  <a:close/>
                  <a:moveTo>
                    <a:pt x="0" y="1083"/>
                  </a:moveTo>
                  <a:lnTo>
                    <a:pt x="0" y="1068"/>
                  </a:lnTo>
                  <a:lnTo>
                    <a:pt x="15" y="1068"/>
                  </a:lnTo>
                  <a:lnTo>
                    <a:pt x="15" y="1083"/>
                  </a:lnTo>
                  <a:lnTo>
                    <a:pt x="0" y="1083"/>
                  </a:lnTo>
                  <a:close/>
                  <a:moveTo>
                    <a:pt x="0" y="1054"/>
                  </a:moveTo>
                  <a:lnTo>
                    <a:pt x="0" y="1039"/>
                  </a:lnTo>
                  <a:lnTo>
                    <a:pt x="15" y="1039"/>
                  </a:lnTo>
                  <a:lnTo>
                    <a:pt x="15" y="1054"/>
                  </a:lnTo>
                  <a:lnTo>
                    <a:pt x="0" y="1054"/>
                  </a:lnTo>
                  <a:close/>
                  <a:moveTo>
                    <a:pt x="0" y="1025"/>
                  </a:moveTo>
                  <a:lnTo>
                    <a:pt x="0" y="1011"/>
                  </a:lnTo>
                  <a:lnTo>
                    <a:pt x="15" y="1011"/>
                  </a:lnTo>
                  <a:lnTo>
                    <a:pt x="15" y="1025"/>
                  </a:lnTo>
                  <a:lnTo>
                    <a:pt x="0" y="1025"/>
                  </a:lnTo>
                  <a:close/>
                  <a:moveTo>
                    <a:pt x="0" y="996"/>
                  </a:moveTo>
                  <a:lnTo>
                    <a:pt x="0" y="982"/>
                  </a:lnTo>
                  <a:lnTo>
                    <a:pt x="15" y="982"/>
                  </a:lnTo>
                  <a:lnTo>
                    <a:pt x="15" y="996"/>
                  </a:lnTo>
                  <a:lnTo>
                    <a:pt x="0" y="996"/>
                  </a:lnTo>
                  <a:close/>
                  <a:moveTo>
                    <a:pt x="0" y="967"/>
                  </a:moveTo>
                  <a:lnTo>
                    <a:pt x="0" y="953"/>
                  </a:lnTo>
                  <a:lnTo>
                    <a:pt x="15" y="953"/>
                  </a:lnTo>
                  <a:lnTo>
                    <a:pt x="15" y="967"/>
                  </a:lnTo>
                  <a:lnTo>
                    <a:pt x="0" y="967"/>
                  </a:lnTo>
                  <a:close/>
                  <a:moveTo>
                    <a:pt x="0" y="939"/>
                  </a:moveTo>
                  <a:lnTo>
                    <a:pt x="0" y="924"/>
                  </a:lnTo>
                  <a:lnTo>
                    <a:pt x="15" y="924"/>
                  </a:lnTo>
                  <a:lnTo>
                    <a:pt x="15" y="939"/>
                  </a:lnTo>
                  <a:lnTo>
                    <a:pt x="0" y="939"/>
                  </a:lnTo>
                  <a:close/>
                  <a:moveTo>
                    <a:pt x="0" y="909"/>
                  </a:moveTo>
                  <a:lnTo>
                    <a:pt x="0" y="895"/>
                  </a:lnTo>
                  <a:lnTo>
                    <a:pt x="15" y="895"/>
                  </a:lnTo>
                  <a:lnTo>
                    <a:pt x="15" y="909"/>
                  </a:lnTo>
                  <a:lnTo>
                    <a:pt x="0" y="909"/>
                  </a:lnTo>
                  <a:close/>
                  <a:moveTo>
                    <a:pt x="0" y="881"/>
                  </a:moveTo>
                  <a:lnTo>
                    <a:pt x="0" y="866"/>
                  </a:lnTo>
                  <a:lnTo>
                    <a:pt x="15" y="866"/>
                  </a:lnTo>
                  <a:lnTo>
                    <a:pt x="15" y="881"/>
                  </a:lnTo>
                  <a:lnTo>
                    <a:pt x="0" y="881"/>
                  </a:lnTo>
                  <a:close/>
                  <a:moveTo>
                    <a:pt x="0" y="852"/>
                  </a:moveTo>
                  <a:lnTo>
                    <a:pt x="0" y="837"/>
                  </a:lnTo>
                  <a:lnTo>
                    <a:pt x="15" y="837"/>
                  </a:lnTo>
                  <a:lnTo>
                    <a:pt x="15" y="852"/>
                  </a:lnTo>
                  <a:lnTo>
                    <a:pt x="0" y="852"/>
                  </a:lnTo>
                  <a:close/>
                  <a:moveTo>
                    <a:pt x="0" y="823"/>
                  </a:moveTo>
                  <a:lnTo>
                    <a:pt x="0" y="809"/>
                  </a:lnTo>
                  <a:lnTo>
                    <a:pt x="15" y="809"/>
                  </a:lnTo>
                  <a:lnTo>
                    <a:pt x="15" y="823"/>
                  </a:lnTo>
                  <a:lnTo>
                    <a:pt x="0" y="823"/>
                  </a:lnTo>
                  <a:close/>
                  <a:moveTo>
                    <a:pt x="0" y="794"/>
                  </a:moveTo>
                  <a:lnTo>
                    <a:pt x="0" y="779"/>
                  </a:lnTo>
                  <a:lnTo>
                    <a:pt x="15" y="779"/>
                  </a:lnTo>
                  <a:lnTo>
                    <a:pt x="15" y="794"/>
                  </a:lnTo>
                  <a:lnTo>
                    <a:pt x="0" y="794"/>
                  </a:lnTo>
                  <a:close/>
                  <a:moveTo>
                    <a:pt x="0" y="765"/>
                  </a:moveTo>
                  <a:lnTo>
                    <a:pt x="0" y="751"/>
                  </a:lnTo>
                  <a:lnTo>
                    <a:pt x="15" y="751"/>
                  </a:lnTo>
                  <a:lnTo>
                    <a:pt x="15" y="765"/>
                  </a:lnTo>
                  <a:lnTo>
                    <a:pt x="0" y="765"/>
                  </a:lnTo>
                  <a:close/>
                  <a:moveTo>
                    <a:pt x="0" y="736"/>
                  </a:moveTo>
                  <a:lnTo>
                    <a:pt x="0" y="722"/>
                  </a:lnTo>
                  <a:lnTo>
                    <a:pt x="15" y="722"/>
                  </a:lnTo>
                  <a:lnTo>
                    <a:pt x="15" y="736"/>
                  </a:lnTo>
                  <a:lnTo>
                    <a:pt x="0" y="736"/>
                  </a:lnTo>
                  <a:close/>
                  <a:moveTo>
                    <a:pt x="0" y="707"/>
                  </a:moveTo>
                  <a:lnTo>
                    <a:pt x="0" y="693"/>
                  </a:lnTo>
                  <a:lnTo>
                    <a:pt x="15" y="693"/>
                  </a:lnTo>
                  <a:lnTo>
                    <a:pt x="15" y="707"/>
                  </a:lnTo>
                  <a:lnTo>
                    <a:pt x="0" y="707"/>
                  </a:lnTo>
                  <a:close/>
                  <a:moveTo>
                    <a:pt x="0" y="679"/>
                  </a:moveTo>
                  <a:lnTo>
                    <a:pt x="0" y="664"/>
                  </a:lnTo>
                  <a:lnTo>
                    <a:pt x="15" y="664"/>
                  </a:lnTo>
                  <a:lnTo>
                    <a:pt x="15" y="679"/>
                  </a:lnTo>
                  <a:lnTo>
                    <a:pt x="0" y="679"/>
                  </a:lnTo>
                  <a:close/>
                  <a:moveTo>
                    <a:pt x="0" y="650"/>
                  </a:moveTo>
                  <a:lnTo>
                    <a:pt x="0" y="635"/>
                  </a:lnTo>
                  <a:lnTo>
                    <a:pt x="15" y="635"/>
                  </a:lnTo>
                  <a:lnTo>
                    <a:pt x="15" y="650"/>
                  </a:lnTo>
                  <a:lnTo>
                    <a:pt x="0" y="650"/>
                  </a:lnTo>
                  <a:close/>
                  <a:moveTo>
                    <a:pt x="0" y="621"/>
                  </a:moveTo>
                  <a:lnTo>
                    <a:pt x="0" y="606"/>
                  </a:lnTo>
                  <a:lnTo>
                    <a:pt x="15" y="606"/>
                  </a:lnTo>
                  <a:lnTo>
                    <a:pt x="15" y="621"/>
                  </a:lnTo>
                  <a:lnTo>
                    <a:pt x="0" y="621"/>
                  </a:lnTo>
                  <a:close/>
                  <a:moveTo>
                    <a:pt x="0" y="592"/>
                  </a:moveTo>
                  <a:lnTo>
                    <a:pt x="0" y="577"/>
                  </a:lnTo>
                  <a:lnTo>
                    <a:pt x="15" y="577"/>
                  </a:lnTo>
                  <a:lnTo>
                    <a:pt x="15" y="592"/>
                  </a:lnTo>
                  <a:lnTo>
                    <a:pt x="0" y="592"/>
                  </a:lnTo>
                  <a:close/>
                  <a:moveTo>
                    <a:pt x="0" y="563"/>
                  </a:moveTo>
                  <a:lnTo>
                    <a:pt x="0" y="549"/>
                  </a:lnTo>
                  <a:lnTo>
                    <a:pt x="15" y="549"/>
                  </a:lnTo>
                  <a:lnTo>
                    <a:pt x="15" y="563"/>
                  </a:lnTo>
                  <a:lnTo>
                    <a:pt x="0" y="563"/>
                  </a:lnTo>
                  <a:close/>
                  <a:moveTo>
                    <a:pt x="0" y="534"/>
                  </a:moveTo>
                  <a:lnTo>
                    <a:pt x="0" y="520"/>
                  </a:lnTo>
                  <a:lnTo>
                    <a:pt x="15" y="520"/>
                  </a:lnTo>
                  <a:lnTo>
                    <a:pt x="15" y="534"/>
                  </a:lnTo>
                  <a:lnTo>
                    <a:pt x="0" y="534"/>
                  </a:lnTo>
                  <a:close/>
                  <a:moveTo>
                    <a:pt x="0" y="505"/>
                  </a:moveTo>
                  <a:lnTo>
                    <a:pt x="0" y="491"/>
                  </a:lnTo>
                  <a:lnTo>
                    <a:pt x="15" y="491"/>
                  </a:lnTo>
                  <a:lnTo>
                    <a:pt x="15" y="505"/>
                  </a:lnTo>
                  <a:lnTo>
                    <a:pt x="0" y="505"/>
                  </a:lnTo>
                  <a:close/>
                  <a:moveTo>
                    <a:pt x="0" y="476"/>
                  </a:moveTo>
                  <a:lnTo>
                    <a:pt x="0" y="462"/>
                  </a:lnTo>
                  <a:lnTo>
                    <a:pt x="15" y="462"/>
                  </a:lnTo>
                  <a:lnTo>
                    <a:pt x="15" y="476"/>
                  </a:lnTo>
                  <a:lnTo>
                    <a:pt x="0" y="476"/>
                  </a:lnTo>
                  <a:close/>
                  <a:moveTo>
                    <a:pt x="0" y="447"/>
                  </a:moveTo>
                  <a:lnTo>
                    <a:pt x="0" y="433"/>
                  </a:lnTo>
                  <a:lnTo>
                    <a:pt x="15" y="433"/>
                  </a:lnTo>
                  <a:lnTo>
                    <a:pt x="15" y="447"/>
                  </a:lnTo>
                  <a:lnTo>
                    <a:pt x="0" y="447"/>
                  </a:lnTo>
                  <a:close/>
                  <a:moveTo>
                    <a:pt x="0" y="419"/>
                  </a:moveTo>
                  <a:lnTo>
                    <a:pt x="0" y="404"/>
                  </a:lnTo>
                  <a:lnTo>
                    <a:pt x="15" y="404"/>
                  </a:lnTo>
                  <a:lnTo>
                    <a:pt x="15" y="419"/>
                  </a:lnTo>
                  <a:lnTo>
                    <a:pt x="0" y="419"/>
                  </a:lnTo>
                  <a:close/>
                  <a:moveTo>
                    <a:pt x="0" y="390"/>
                  </a:moveTo>
                  <a:lnTo>
                    <a:pt x="0" y="375"/>
                  </a:lnTo>
                  <a:lnTo>
                    <a:pt x="15" y="375"/>
                  </a:lnTo>
                  <a:lnTo>
                    <a:pt x="15" y="390"/>
                  </a:lnTo>
                  <a:lnTo>
                    <a:pt x="0" y="390"/>
                  </a:lnTo>
                  <a:close/>
                  <a:moveTo>
                    <a:pt x="0" y="361"/>
                  </a:moveTo>
                  <a:lnTo>
                    <a:pt x="0" y="346"/>
                  </a:lnTo>
                  <a:lnTo>
                    <a:pt x="15" y="346"/>
                  </a:lnTo>
                  <a:lnTo>
                    <a:pt x="15" y="361"/>
                  </a:lnTo>
                  <a:lnTo>
                    <a:pt x="0" y="361"/>
                  </a:lnTo>
                  <a:close/>
                  <a:moveTo>
                    <a:pt x="0" y="332"/>
                  </a:moveTo>
                  <a:lnTo>
                    <a:pt x="0" y="317"/>
                  </a:lnTo>
                  <a:lnTo>
                    <a:pt x="15" y="317"/>
                  </a:lnTo>
                  <a:lnTo>
                    <a:pt x="15" y="332"/>
                  </a:lnTo>
                  <a:lnTo>
                    <a:pt x="0" y="332"/>
                  </a:lnTo>
                  <a:close/>
                  <a:moveTo>
                    <a:pt x="0" y="303"/>
                  </a:moveTo>
                  <a:lnTo>
                    <a:pt x="0" y="289"/>
                  </a:lnTo>
                  <a:lnTo>
                    <a:pt x="15" y="289"/>
                  </a:lnTo>
                  <a:lnTo>
                    <a:pt x="15" y="303"/>
                  </a:lnTo>
                  <a:lnTo>
                    <a:pt x="0" y="303"/>
                  </a:lnTo>
                  <a:close/>
                  <a:moveTo>
                    <a:pt x="0" y="274"/>
                  </a:moveTo>
                  <a:lnTo>
                    <a:pt x="0" y="260"/>
                  </a:lnTo>
                  <a:lnTo>
                    <a:pt x="15" y="260"/>
                  </a:lnTo>
                  <a:lnTo>
                    <a:pt x="15" y="274"/>
                  </a:lnTo>
                  <a:lnTo>
                    <a:pt x="0" y="274"/>
                  </a:lnTo>
                  <a:close/>
                  <a:moveTo>
                    <a:pt x="0" y="245"/>
                  </a:moveTo>
                  <a:lnTo>
                    <a:pt x="0" y="231"/>
                  </a:lnTo>
                  <a:lnTo>
                    <a:pt x="15" y="231"/>
                  </a:lnTo>
                  <a:lnTo>
                    <a:pt x="15" y="245"/>
                  </a:lnTo>
                  <a:lnTo>
                    <a:pt x="0" y="245"/>
                  </a:lnTo>
                  <a:close/>
                  <a:moveTo>
                    <a:pt x="0" y="216"/>
                  </a:moveTo>
                  <a:lnTo>
                    <a:pt x="0" y="202"/>
                  </a:lnTo>
                  <a:lnTo>
                    <a:pt x="15" y="202"/>
                  </a:lnTo>
                  <a:lnTo>
                    <a:pt x="15" y="216"/>
                  </a:lnTo>
                  <a:lnTo>
                    <a:pt x="0" y="216"/>
                  </a:lnTo>
                  <a:close/>
                  <a:moveTo>
                    <a:pt x="0" y="187"/>
                  </a:moveTo>
                  <a:lnTo>
                    <a:pt x="0" y="173"/>
                  </a:lnTo>
                  <a:lnTo>
                    <a:pt x="15" y="173"/>
                  </a:lnTo>
                  <a:lnTo>
                    <a:pt x="15" y="187"/>
                  </a:lnTo>
                  <a:lnTo>
                    <a:pt x="0" y="187"/>
                  </a:lnTo>
                  <a:close/>
                  <a:moveTo>
                    <a:pt x="0" y="159"/>
                  </a:moveTo>
                  <a:lnTo>
                    <a:pt x="0" y="144"/>
                  </a:lnTo>
                  <a:lnTo>
                    <a:pt x="15" y="144"/>
                  </a:lnTo>
                  <a:lnTo>
                    <a:pt x="15" y="159"/>
                  </a:lnTo>
                  <a:lnTo>
                    <a:pt x="0" y="159"/>
                  </a:lnTo>
                  <a:close/>
                  <a:moveTo>
                    <a:pt x="0" y="130"/>
                  </a:moveTo>
                  <a:lnTo>
                    <a:pt x="0" y="115"/>
                  </a:lnTo>
                  <a:lnTo>
                    <a:pt x="15" y="115"/>
                  </a:lnTo>
                  <a:lnTo>
                    <a:pt x="15" y="130"/>
                  </a:lnTo>
                  <a:lnTo>
                    <a:pt x="0" y="130"/>
                  </a:lnTo>
                  <a:close/>
                  <a:moveTo>
                    <a:pt x="0" y="101"/>
                  </a:moveTo>
                  <a:lnTo>
                    <a:pt x="0" y="86"/>
                  </a:lnTo>
                  <a:lnTo>
                    <a:pt x="15" y="86"/>
                  </a:lnTo>
                  <a:lnTo>
                    <a:pt x="15" y="101"/>
                  </a:lnTo>
                  <a:lnTo>
                    <a:pt x="0" y="101"/>
                  </a:lnTo>
                  <a:close/>
                  <a:moveTo>
                    <a:pt x="0" y="72"/>
                  </a:moveTo>
                  <a:lnTo>
                    <a:pt x="0" y="57"/>
                  </a:lnTo>
                  <a:lnTo>
                    <a:pt x="15" y="57"/>
                  </a:lnTo>
                  <a:lnTo>
                    <a:pt x="15" y="72"/>
                  </a:lnTo>
                  <a:lnTo>
                    <a:pt x="0" y="72"/>
                  </a:lnTo>
                  <a:close/>
                  <a:moveTo>
                    <a:pt x="0" y="43"/>
                  </a:moveTo>
                  <a:lnTo>
                    <a:pt x="0" y="29"/>
                  </a:lnTo>
                  <a:lnTo>
                    <a:pt x="15" y="29"/>
                  </a:lnTo>
                  <a:lnTo>
                    <a:pt x="15" y="43"/>
                  </a:lnTo>
                  <a:lnTo>
                    <a:pt x="0" y="43"/>
                  </a:lnTo>
                  <a:close/>
                  <a:moveTo>
                    <a:pt x="0" y="14"/>
                  </a:moveTo>
                  <a:lnTo>
                    <a:pt x="0" y="0"/>
                  </a:lnTo>
                  <a:lnTo>
                    <a:pt x="15" y="0"/>
                  </a:lnTo>
                  <a:lnTo>
                    <a:pt x="15" y="1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993300"/>
            </a:solidFill>
            <a:ln w="1588" cap="flat">
              <a:solidFill>
                <a:srgbClr val="9933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778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Evropský model zemědělství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Multifunkční zemědělství, konkurenceschopné, šetrné k životnímu prostředí</a:t>
            </a:r>
          </a:p>
          <a:p>
            <a:pPr lvl="1"/>
            <a:r>
              <a:rPr lang="cs-CZ" dirty="0" smtClean="0"/>
              <a:t>Komoditní i nekomoditní výstupy</a:t>
            </a:r>
          </a:p>
          <a:p>
            <a:r>
              <a:rPr lang="cs-CZ" dirty="0" smtClean="0"/>
              <a:t>Zemědělství založené na malém a středním podnikání rodinného typu</a:t>
            </a:r>
          </a:p>
          <a:p>
            <a:r>
              <a:rPr lang="cs-CZ" dirty="0" smtClean="0"/>
              <a:t>Provázání s rozvojem venkova</a:t>
            </a:r>
          </a:p>
          <a:p>
            <a:r>
              <a:rPr lang="cs-CZ" dirty="0" smtClean="0"/>
              <a:t>Produkce kvalitních bezpečných potravin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5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„Český model zemědělství“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 smtClean="0"/>
              <a:t>Vysoká </a:t>
            </a:r>
            <a:r>
              <a:rPr lang="cs-CZ" dirty="0"/>
              <a:t>koncentrace výrobních zdrojů</a:t>
            </a:r>
          </a:p>
          <a:p>
            <a:pPr lvl="1"/>
            <a:r>
              <a:rPr lang="cs-CZ" dirty="0"/>
              <a:t>Rozpor mezi vlastnictvím a užíváním půdy</a:t>
            </a:r>
          </a:p>
          <a:p>
            <a:pPr lvl="1"/>
            <a:r>
              <a:rPr lang="cs-CZ" dirty="0"/>
              <a:t>Polarizace ve výkonnosti podniků, nízká </a:t>
            </a:r>
            <a:r>
              <a:rPr lang="cs-CZ" dirty="0" smtClean="0"/>
              <a:t>přidaná </a:t>
            </a:r>
            <a:r>
              <a:rPr lang="cs-CZ" dirty="0"/>
              <a:t>hodnota</a:t>
            </a:r>
          </a:p>
          <a:p>
            <a:pPr lvl="1"/>
            <a:r>
              <a:rPr lang="cs-CZ" dirty="0"/>
              <a:t>Struktura využití půdy a alokace výroby neodpovídá přírodním a klimatickým </a:t>
            </a:r>
            <a:r>
              <a:rPr lang="cs-CZ" dirty="0" smtClean="0"/>
              <a:t>podmínkám</a:t>
            </a:r>
          </a:p>
          <a:p>
            <a:pPr lvl="2"/>
            <a:r>
              <a:rPr lang="cs-CZ" dirty="0" smtClean="0"/>
              <a:t>Vysoký podíl orné půdy</a:t>
            </a:r>
            <a:endParaRPr lang="cs-CZ" dirty="0"/>
          </a:p>
          <a:p>
            <a:pPr lvl="1"/>
            <a:r>
              <a:rPr lang="cs-CZ" dirty="0"/>
              <a:t>Závislost na dotacích, </a:t>
            </a:r>
            <a:r>
              <a:rPr lang="cs-CZ" dirty="0" smtClean="0"/>
              <a:t>nevhodné cílení</a:t>
            </a:r>
          </a:p>
          <a:p>
            <a:pPr lvl="1"/>
            <a:r>
              <a:rPr lang="cs-CZ" dirty="0" smtClean="0"/>
              <a:t>Neudržitelné hospodaření s přírodními zdroji</a:t>
            </a: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058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 CAP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Jednotný vnitřní trh se zemědělskými produkty</a:t>
            </a:r>
          </a:p>
          <a:p>
            <a:pPr lvl="1"/>
            <a:r>
              <a:rPr lang="cs-CZ" dirty="0" smtClean="0"/>
              <a:t>Volný pohyb zboží</a:t>
            </a:r>
          </a:p>
          <a:p>
            <a:pPr lvl="1"/>
            <a:r>
              <a:rPr lang="cs-CZ" dirty="0" smtClean="0"/>
              <a:t>Společné ceny </a:t>
            </a:r>
          </a:p>
          <a:p>
            <a:pPr lvl="2"/>
            <a:r>
              <a:rPr lang="cs-CZ" dirty="0" smtClean="0"/>
              <a:t>Cílová (referenční) cena</a:t>
            </a:r>
          </a:p>
          <a:p>
            <a:pPr lvl="2"/>
            <a:r>
              <a:rPr lang="cs-CZ" dirty="0" smtClean="0"/>
              <a:t>Intervenční (minimální) cena</a:t>
            </a:r>
          </a:p>
          <a:p>
            <a:r>
              <a:rPr lang="cs-CZ" dirty="0" smtClean="0"/>
              <a:t>Preference komunitárních produktů (soulad s mezinárodními závazky)</a:t>
            </a:r>
          </a:p>
          <a:p>
            <a:pPr lvl="1"/>
            <a:r>
              <a:rPr lang="cs-CZ" dirty="0"/>
              <a:t>O</a:t>
            </a:r>
            <a:r>
              <a:rPr lang="cs-CZ" dirty="0" smtClean="0"/>
              <a:t>chrana domácí výroby před  dovozem a výkyvy světových trhů </a:t>
            </a:r>
          </a:p>
          <a:p>
            <a:pPr lvl="1"/>
            <a:r>
              <a:rPr lang="cs-CZ" dirty="0" smtClean="0"/>
              <a:t>Prahové ceny, cla a kvóty</a:t>
            </a:r>
          </a:p>
          <a:p>
            <a:pPr lvl="1"/>
            <a:r>
              <a:rPr lang="cs-CZ" dirty="0" smtClean="0"/>
              <a:t>Vývozní subvence</a:t>
            </a:r>
          </a:p>
          <a:p>
            <a:r>
              <a:rPr lang="cs-CZ" dirty="0" smtClean="0"/>
              <a:t>Finanční solidarita</a:t>
            </a:r>
          </a:p>
          <a:p>
            <a:pPr lvl="1"/>
            <a:r>
              <a:rPr lang="cs-CZ" dirty="0" smtClean="0"/>
              <a:t>Rovnoměrný podíl členských států na financování CAP</a:t>
            </a:r>
          </a:p>
          <a:p>
            <a:pPr lvl="1"/>
            <a:r>
              <a:rPr lang="cs-CZ" dirty="0" smtClean="0"/>
              <a:t>Evropský zemědělský záruční a orientační fond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915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Schéma CAP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57200" y="1196753"/>
            <a:ext cx="3657600" cy="432048"/>
          </a:xfrm>
        </p:spPr>
        <p:txBody>
          <a:bodyPr/>
          <a:lstStyle/>
          <a:p>
            <a:r>
              <a:rPr lang="cs-CZ" dirty="0" smtClean="0"/>
              <a:t>I. Pilíř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0" y="1700809"/>
            <a:ext cx="4644008" cy="4032448"/>
          </a:xfrm>
        </p:spPr>
        <p:txBody>
          <a:bodyPr>
            <a:normAutofit/>
          </a:bodyPr>
          <a:lstStyle/>
          <a:p>
            <a:r>
              <a:rPr lang="cs-CZ" sz="1800" dirty="0" smtClean="0"/>
              <a:t>Společná organizace trhů se zemědělskými produkty</a:t>
            </a:r>
          </a:p>
          <a:p>
            <a:pPr lvl="1"/>
            <a:r>
              <a:rPr lang="cs-CZ" sz="1400" dirty="0" smtClean="0"/>
              <a:t>Nařízení ES č. 1234/2007 </a:t>
            </a:r>
            <a:r>
              <a:rPr lang="cs-CZ" sz="1400" dirty="0"/>
              <a:t>kterým se stanoví společná organizace zemědělských trhů a zvláštní ustanovení pro některé zemědělské produkty</a:t>
            </a:r>
            <a:endParaRPr lang="cs-CZ" sz="1400" dirty="0" smtClean="0"/>
          </a:p>
          <a:p>
            <a:pPr lvl="1"/>
            <a:r>
              <a:rPr lang="cs-CZ" sz="1400" dirty="0" smtClean="0">
                <a:solidFill>
                  <a:srgbClr val="FF0000"/>
                </a:solidFill>
              </a:rPr>
              <a:t>Nařízení EU č. 1308/2013 </a:t>
            </a:r>
            <a:r>
              <a:rPr lang="cs-CZ" sz="1400" dirty="0"/>
              <a:t>kterým se stanoví společná organizace trhů se zemědělskými produkty </a:t>
            </a:r>
            <a:endParaRPr lang="cs-CZ" sz="1400" dirty="0" smtClean="0">
              <a:solidFill>
                <a:srgbClr val="FF0000"/>
              </a:solidFill>
            </a:endParaRPr>
          </a:p>
          <a:p>
            <a:r>
              <a:rPr lang="cs-CZ" sz="1800" dirty="0" smtClean="0"/>
              <a:t>Přímé platby </a:t>
            </a:r>
          </a:p>
          <a:p>
            <a:pPr lvl="1"/>
            <a:r>
              <a:rPr lang="cs-CZ" sz="1400" dirty="0" smtClean="0"/>
              <a:t>Nařízení  ES č. 73/2009 </a:t>
            </a:r>
            <a:r>
              <a:rPr lang="cs-CZ" sz="1400" dirty="0"/>
              <a:t>kterým se stanoví společná pravidla pro režimy přímých podpor v rámci společné zemědělské politiky a kterým se zavádějí některé režimy podpor pro </a:t>
            </a:r>
            <a:r>
              <a:rPr lang="cs-CZ" sz="1400" dirty="0" smtClean="0"/>
              <a:t>zemědělce</a:t>
            </a:r>
          </a:p>
          <a:p>
            <a:pPr lvl="1"/>
            <a:r>
              <a:rPr lang="cs-CZ" sz="1400" dirty="0" smtClean="0">
                <a:solidFill>
                  <a:srgbClr val="FF0000"/>
                </a:solidFill>
              </a:rPr>
              <a:t>Nařízení EU č. 1307/2013 </a:t>
            </a:r>
            <a:r>
              <a:rPr lang="en-GB" sz="1400" dirty="0" err="1" smtClean="0"/>
              <a:t>kterým</a:t>
            </a:r>
            <a:r>
              <a:rPr lang="en-GB" sz="1400" dirty="0" smtClean="0"/>
              <a:t> </a:t>
            </a:r>
            <a:r>
              <a:rPr lang="en-GB" sz="1400" dirty="0"/>
              <a:t>se </a:t>
            </a:r>
            <a:r>
              <a:rPr lang="en-GB" sz="1400" dirty="0" err="1"/>
              <a:t>stanoví</a:t>
            </a:r>
            <a:r>
              <a:rPr lang="en-GB" sz="1400" dirty="0"/>
              <a:t> </a:t>
            </a:r>
            <a:r>
              <a:rPr lang="en-GB" sz="1400" dirty="0" err="1"/>
              <a:t>pravidla</a:t>
            </a:r>
            <a:r>
              <a:rPr lang="en-GB" sz="1400" dirty="0"/>
              <a:t> pro </a:t>
            </a:r>
            <a:r>
              <a:rPr lang="en-GB" sz="1400" dirty="0" err="1"/>
              <a:t>přímé</a:t>
            </a:r>
            <a:r>
              <a:rPr lang="en-GB" sz="1400" dirty="0"/>
              <a:t> </a:t>
            </a:r>
            <a:r>
              <a:rPr lang="en-GB" sz="1400" dirty="0" err="1"/>
              <a:t>platby</a:t>
            </a:r>
            <a:r>
              <a:rPr lang="en-GB" sz="1400" dirty="0"/>
              <a:t> </a:t>
            </a:r>
            <a:r>
              <a:rPr lang="en-GB" sz="1400" dirty="0" err="1"/>
              <a:t>zemědělcům</a:t>
            </a:r>
            <a:r>
              <a:rPr lang="en-GB" sz="1400" dirty="0"/>
              <a:t> v </a:t>
            </a:r>
            <a:r>
              <a:rPr lang="en-GB" sz="1400" dirty="0" err="1"/>
              <a:t>režimech</a:t>
            </a:r>
            <a:r>
              <a:rPr lang="en-GB" sz="1400" dirty="0"/>
              <a:t> </a:t>
            </a:r>
            <a:r>
              <a:rPr lang="en-GB" sz="1400" dirty="0" err="1"/>
              <a:t>podpory</a:t>
            </a:r>
            <a:r>
              <a:rPr lang="en-GB" sz="1400" dirty="0"/>
              <a:t> v </a:t>
            </a:r>
            <a:r>
              <a:rPr lang="en-GB" sz="1400" dirty="0" err="1"/>
              <a:t>rámci</a:t>
            </a:r>
            <a:r>
              <a:rPr lang="en-GB" sz="1400" dirty="0"/>
              <a:t> </a:t>
            </a:r>
            <a:r>
              <a:rPr lang="en-GB" sz="1400" dirty="0" err="1"/>
              <a:t>společné</a:t>
            </a:r>
            <a:r>
              <a:rPr lang="en-GB" sz="1400" dirty="0"/>
              <a:t> </a:t>
            </a:r>
            <a:r>
              <a:rPr lang="en-GB" sz="1400" dirty="0" err="1"/>
              <a:t>zemědělské</a:t>
            </a:r>
            <a:r>
              <a:rPr lang="en-GB" sz="1400" dirty="0"/>
              <a:t> </a:t>
            </a:r>
            <a:r>
              <a:rPr lang="en-GB" sz="1400" dirty="0" err="1"/>
              <a:t>politiky</a:t>
            </a:r>
            <a:r>
              <a:rPr lang="en-GB" sz="1400" dirty="0"/>
              <a:t> </a:t>
            </a:r>
            <a:endParaRPr lang="cs-CZ" sz="1400" dirty="0" smtClean="0">
              <a:solidFill>
                <a:srgbClr val="FF0000"/>
              </a:solidFill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4419600" y="908721"/>
            <a:ext cx="3657600" cy="648072"/>
          </a:xfrm>
        </p:spPr>
        <p:txBody>
          <a:bodyPr/>
          <a:lstStyle/>
          <a:p>
            <a:r>
              <a:rPr lang="cs-CZ" dirty="0" smtClean="0"/>
              <a:t>II. Pilíř 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4572000" y="1700808"/>
            <a:ext cx="3600400" cy="3951288"/>
          </a:xfrm>
        </p:spPr>
        <p:txBody>
          <a:bodyPr>
            <a:normAutofit/>
          </a:bodyPr>
          <a:lstStyle/>
          <a:p>
            <a:r>
              <a:rPr lang="cs-CZ" sz="1800" dirty="0" smtClean="0"/>
              <a:t>Politika rozvoje venkova</a:t>
            </a:r>
          </a:p>
          <a:p>
            <a:pPr lvl="1" algn="just"/>
            <a:r>
              <a:rPr lang="cs-CZ" sz="1400" dirty="0" smtClean="0"/>
              <a:t>Nařízení ES č. 1698/2005 </a:t>
            </a:r>
            <a:r>
              <a:rPr lang="cs-CZ" sz="1400" dirty="0"/>
              <a:t>o podpoře pro rozvoj venkova z Evropského zemědělského fondu pro rozvoj venkova </a:t>
            </a:r>
            <a:endParaRPr lang="cs-CZ" sz="1400" dirty="0" smtClean="0"/>
          </a:p>
          <a:p>
            <a:pPr lvl="1" algn="just"/>
            <a:r>
              <a:rPr lang="cs-CZ" sz="1400" dirty="0" smtClean="0">
                <a:solidFill>
                  <a:srgbClr val="FF0000"/>
                </a:solidFill>
              </a:rPr>
              <a:t>Nařízení EU č. 1305/2013 </a:t>
            </a:r>
            <a:r>
              <a:rPr lang="cs-CZ" sz="1400" dirty="0"/>
              <a:t> o podpoře pro rozvoj venkova z Evropského zemědělského fondu pro rozvoj venkova</a:t>
            </a:r>
            <a:endParaRPr lang="cs-CZ" sz="1400" dirty="0" smtClean="0">
              <a:solidFill>
                <a:srgbClr val="FF0000"/>
              </a:solidFill>
            </a:endParaRPr>
          </a:p>
          <a:p>
            <a:pPr lvl="1" algn="just"/>
            <a:r>
              <a:rPr lang="cs-CZ" sz="1400" dirty="0" smtClean="0">
                <a:solidFill>
                  <a:srgbClr val="FF0000"/>
                </a:solidFill>
              </a:rPr>
              <a:t>Nařízení EU č. 1310/2013 </a:t>
            </a:r>
            <a:r>
              <a:rPr lang="cs-CZ" sz="1400" dirty="0"/>
              <a:t>kterým se stanoví některá přechodná ustanovení o podpoře pro rozvoj venkova z Evropského zemědělského fondu pro rozvoj venkov</a:t>
            </a:r>
            <a:endParaRPr lang="cs-CZ" sz="1400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31726" y="5810540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/>
              <a:t>Financování, řízení a sledování CAP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rgbClr val="FF0000"/>
                </a:solidFill>
              </a:rPr>
              <a:t>Nařízení EU č. 1306/2013 </a:t>
            </a:r>
            <a:r>
              <a:rPr lang="cs-CZ" sz="1600" dirty="0"/>
              <a:t>o financování, řízení a sledování společné zemědělské politiky</a:t>
            </a:r>
            <a:endParaRPr lang="cs-CZ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17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Financování, řízení a sledování společné zemědělské politiky 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Fondy pro financování zemědělských výdajů</a:t>
            </a:r>
          </a:p>
          <a:p>
            <a:pPr lvl="1"/>
            <a:r>
              <a:rPr lang="cs-CZ" dirty="0" smtClean="0"/>
              <a:t>Evropský zemědělský záruční fond (EZZF)</a:t>
            </a:r>
          </a:p>
          <a:p>
            <a:pPr lvl="3"/>
            <a:r>
              <a:rPr lang="cs-CZ" dirty="0" smtClean="0"/>
              <a:t>Opatření pro regulaci nebo podporu zemědělských trhů</a:t>
            </a:r>
          </a:p>
          <a:p>
            <a:pPr lvl="3"/>
            <a:r>
              <a:rPr lang="cs-CZ" dirty="0" smtClean="0"/>
              <a:t>Přímé platby zemědělcům</a:t>
            </a:r>
          </a:p>
          <a:p>
            <a:pPr lvl="3"/>
            <a:r>
              <a:rPr lang="cs-CZ" dirty="0" smtClean="0"/>
              <a:t>Další výdaje</a:t>
            </a:r>
          </a:p>
          <a:p>
            <a:pPr lvl="2"/>
            <a:r>
              <a:rPr lang="cs-CZ" dirty="0" smtClean="0"/>
              <a:t>Rozpočtový strop a rozpočtová kázeň</a:t>
            </a:r>
          </a:p>
          <a:p>
            <a:pPr lvl="3"/>
            <a:r>
              <a:rPr lang="cs-CZ" dirty="0" smtClean="0"/>
              <a:t>Systém včasného varování a sledování </a:t>
            </a:r>
          </a:p>
          <a:p>
            <a:pPr lvl="1"/>
            <a:r>
              <a:rPr lang="cs-CZ" dirty="0" smtClean="0"/>
              <a:t>Evropský zemědělský fond pro rozvoj venkova (EZFRV)</a:t>
            </a:r>
          </a:p>
          <a:p>
            <a:pPr lvl="3"/>
            <a:r>
              <a:rPr lang="cs-CZ" dirty="0" smtClean="0"/>
              <a:t>Platby pro programy rozvoje venkova </a:t>
            </a:r>
          </a:p>
          <a:p>
            <a:pPr lvl="2"/>
            <a:r>
              <a:rPr lang="cs-CZ" dirty="0" smtClean="0"/>
              <a:t>Zákaz dvojího financování</a:t>
            </a:r>
          </a:p>
          <a:p>
            <a:pPr lvl="2"/>
            <a:r>
              <a:rPr lang="cs-CZ" dirty="0" smtClean="0"/>
              <a:t>Rozpočtové závazky</a:t>
            </a:r>
          </a:p>
          <a:p>
            <a:r>
              <a:rPr lang="cs-CZ" dirty="0" smtClean="0"/>
              <a:t>Platební agentury</a:t>
            </a:r>
          </a:p>
          <a:p>
            <a:pPr lvl="1"/>
            <a:r>
              <a:rPr lang="cs-CZ" dirty="0" smtClean="0"/>
              <a:t>Subjekty členských států pověřené řízení a kontrolou výdajů</a:t>
            </a:r>
          </a:p>
          <a:p>
            <a:pPr lvl="2"/>
            <a:r>
              <a:rPr lang="cs-CZ" dirty="0" smtClean="0"/>
              <a:t>Státní zemědělský intervenční fond</a:t>
            </a:r>
          </a:p>
          <a:p>
            <a:pPr lvl="3"/>
            <a:r>
              <a:rPr lang="cs-CZ" dirty="0" smtClean="0"/>
              <a:t>Akreditace </a:t>
            </a:r>
          </a:p>
          <a:p>
            <a:r>
              <a:rPr lang="cs-CZ" dirty="0" smtClean="0"/>
              <a:t>Zemědělský poradenský systém </a:t>
            </a:r>
          </a:p>
          <a:p>
            <a:pPr lvl="1"/>
            <a:r>
              <a:rPr lang="cs-CZ" dirty="0" smtClean="0"/>
              <a:t>Poskytování poradenství zemědělcům v oblasti podmínek obhospodařování půdy a řízení zemědělských podniků</a:t>
            </a:r>
          </a:p>
          <a:p>
            <a:r>
              <a:rPr lang="cs-CZ" dirty="0" smtClean="0"/>
              <a:t>Kontrolní systémy a sankce</a:t>
            </a:r>
          </a:p>
          <a:p>
            <a:r>
              <a:rPr lang="cs-CZ" dirty="0" smtClean="0"/>
              <a:t>Pravidla podmíněnosti</a:t>
            </a:r>
          </a:p>
        </p:txBody>
      </p:sp>
    </p:spTree>
    <p:extLst>
      <p:ext uri="{BB962C8B-B14F-4D97-AF65-F5344CB8AC3E}">
        <p14:creationId xmlns:p14="http://schemas.microsoft.com/office/powerpoint/2010/main" val="127797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Zemědělský poradenský systém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Základní (orientační konzultace)</a:t>
            </a:r>
          </a:p>
          <a:p>
            <a:pPr lvl="1"/>
            <a:r>
              <a:rPr lang="cs-CZ" dirty="0" smtClean="0"/>
              <a:t>Zemědělské </a:t>
            </a:r>
            <a:r>
              <a:rPr lang="cs-CZ" dirty="0"/>
              <a:t>agentury Ministerstva zemědělství</a:t>
            </a:r>
          </a:p>
          <a:p>
            <a:pPr lvl="1"/>
            <a:r>
              <a:rPr lang="cs-CZ" dirty="0"/>
              <a:t>Ústav zemědělské ekonomiky a </a:t>
            </a:r>
            <a:r>
              <a:rPr lang="cs-CZ" dirty="0" smtClean="0"/>
              <a:t>informací</a:t>
            </a:r>
          </a:p>
          <a:p>
            <a:pPr lvl="1"/>
            <a:r>
              <a:rPr lang="cs-CZ" dirty="0" smtClean="0"/>
              <a:t>Nevládní neziskové organizace </a:t>
            </a:r>
          </a:p>
          <a:p>
            <a:pPr lvl="2"/>
            <a:r>
              <a:rPr lang="cs-CZ" dirty="0" smtClean="0"/>
              <a:t>Krajská informační střediska pro zemědělství a rozvoj venkova</a:t>
            </a:r>
          </a:p>
          <a:p>
            <a:r>
              <a:rPr lang="cs-CZ" dirty="0" smtClean="0"/>
              <a:t>Odborné konzultace</a:t>
            </a:r>
          </a:p>
          <a:p>
            <a:pPr lvl="1"/>
            <a:r>
              <a:rPr lang="cs-CZ" dirty="0" smtClean="0"/>
              <a:t>Vědecké výzkumné ústavy, veřejné vysoké školy, odborná sdružení nevládních organizací</a:t>
            </a:r>
          </a:p>
          <a:p>
            <a:r>
              <a:rPr lang="cs-CZ" dirty="0" smtClean="0"/>
              <a:t>Individuální poradenství (v rámci Programu rozvoje venkova)</a:t>
            </a:r>
          </a:p>
          <a:p>
            <a:pPr lvl="1"/>
            <a:r>
              <a:rPr lang="cs-CZ" dirty="0" smtClean="0"/>
              <a:t>Registr poradců MZE</a:t>
            </a:r>
          </a:p>
          <a:p>
            <a:r>
              <a:rPr lang="cs-CZ" dirty="0" smtClean="0"/>
              <a:t>Poskytování </a:t>
            </a:r>
            <a:r>
              <a:rPr lang="cs-CZ" dirty="0"/>
              <a:t>informací prostřednictvím specializovaných </a:t>
            </a:r>
            <a:r>
              <a:rPr lang="cs-CZ" dirty="0" smtClean="0"/>
              <a:t>webových portálů</a:t>
            </a:r>
            <a:endParaRPr lang="cs-CZ" dirty="0"/>
          </a:p>
          <a:p>
            <a:pPr lvl="1"/>
            <a:r>
              <a:rPr lang="cs-CZ" dirty="0" smtClean="0">
                <a:hlinkClick r:id="rId2"/>
              </a:rPr>
              <a:t>Celostátní síť pro venkov</a:t>
            </a:r>
            <a:endParaRPr lang="cs-CZ" dirty="0" smtClean="0"/>
          </a:p>
          <a:p>
            <a:pPr lvl="1"/>
            <a:r>
              <a:rPr lang="cs-CZ" dirty="0" smtClean="0">
                <a:hlinkClick r:id="rId3"/>
              </a:rPr>
              <a:t>Portál Farmáře</a:t>
            </a:r>
            <a:endParaRPr lang="cs-CZ" dirty="0" smtClean="0"/>
          </a:p>
          <a:p>
            <a:r>
              <a:rPr lang="cs-CZ" dirty="0" smtClean="0"/>
              <a:t>Řízení</a:t>
            </a:r>
          </a:p>
          <a:p>
            <a:pPr lvl="1"/>
            <a:r>
              <a:rPr lang="cs-CZ" dirty="0"/>
              <a:t>Národní rada poradenství a vzdělávání pro zemědělství a rozvoj </a:t>
            </a:r>
            <a:r>
              <a:rPr lang="cs-CZ" dirty="0" smtClean="0"/>
              <a:t>venkova</a:t>
            </a:r>
          </a:p>
          <a:p>
            <a:pPr lvl="1"/>
            <a:r>
              <a:rPr lang="cs-CZ" dirty="0"/>
              <a:t>Ústav zemědělské ekonomiky a informací </a:t>
            </a:r>
            <a:r>
              <a:rPr lang="cs-CZ" dirty="0">
                <a:hlinkClick r:id="rId4"/>
              </a:rPr>
              <a:t>(ÚZEI)</a:t>
            </a:r>
            <a:endParaRPr lang="cs-CZ" dirty="0"/>
          </a:p>
          <a:p>
            <a:endParaRPr lang="cs-CZ" dirty="0" smtClean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155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Společná zemědělská politika (CAP)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14300" indent="0" algn="just">
              <a:buNone/>
            </a:pPr>
            <a:r>
              <a:rPr lang="en-US" dirty="0" err="1"/>
              <a:t>Společná</a:t>
            </a:r>
            <a:r>
              <a:rPr lang="en-US" dirty="0"/>
              <a:t> </a:t>
            </a:r>
            <a:r>
              <a:rPr lang="en-US" dirty="0" err="1"/>
              <a:t>zemědělská</a:t>
            </a:r>
            <a:r>
              <a:rPr lang="en-US" dirty="0"/>
              <a:t> </a:t>
            </a:r>
            <a:r>
              <a:rPr lang="en-US" dirty="0" err="1"/>
              <a:t>politika</a:t>
            </a:r>
            <a:r>
              <a:rPr lang="en-US" dirty="0"/>
              <a:t> (</a:t>
            </a:r>
            <a:r>
              <a:rPr lang="en-US" dirty="0" err="1"/>
              <a:t>dále</a:t>
            </a:r>
            <a:r>
              <a:rPr lang="en-US" dirty="0"/>
              <a:t> v </a:t>
            </a:r>
            <a:r>
              <a:rPr lang="en-US" dirty="0" err="1"/>
              <a:t>textu</a:t>
            </a:r>
            <a:r>
              <a:rPr lang="en-US" dirty="0"/>
              <a:t> </a:t>
            </a:r>
            <a:r>
              <a:rPr lang="en-US" dirty="0" err="1"/>
              <a:t>jen</a:t>
            </a:r>
            <a:r>
              <a:rPr lang="en-US" dirty="0"/>
              <a:t> SZP; </a:t>
            </a:r>
            <a:r>
              <a:rPr lang="en-US" dirty="0" err="1"/>
              <a:t>známá</a:t>
            </a:r>
            <a:r>
              <a:rPr lang="en-US" dirty="0"/>
              <a:t> </a:t>
            </a:r>
            <a:r>
              <a:rPr lang="en-US" dirty="0" err="1"/>
              <a:t>též</a:t>
            </a:r>
            <a:r>
              <a:rPr lang="en-US" dirty="0"/>
              <a:t> pod </a:t>
            </a:r>
            <a:r>
              <a:rPr lang="en-US" dirty="0" err="1" smtClean="0"/>
              <a:t>zkratkou</a:t>
            </a:r>
            <a:r>
              <a:rPr lang="cs-CZ" dirty="0" smtClean="0"/>
              <a:t> </a:t>
            </a:r>
            <a:r>
              <a:rPr lang="en-US" b="1" dirty="0" smtClean="0"/>
              <a:t>CAP</a:t>
            </a:r>
            <a:r>
              <a:rPr lang="en-US" dirty="0"/>
              <a:t> – </a:t>
            </a:r>
            <a:r>
              <a:rPr lang="en-US" b="1" i="1" dirty="0"/>
              <a:t>Common Agricultural Policy</a:t>
            </a:r>
            <a:r>
              <a:rPr lang="en-US" dirty="0"/>
              <a:t>) je </a:t>
            </a:r>
            <a:r>
              <a:rPr lang="en-US" b="1" dirty="0" err="1"/>
              <a:t>nejstarší</a:t>
            </a:r>
            <a:r>
              <a:rPr lang="en-US" b="1" dirty="0"/>
              <a:t> </a:t>
            </a:r>
            <a:r>
              <a:rPr lang="en-US" b="1" dirty="0" err="1"/>
              <a:t>politikou</a:t>
            </a:r>
            <a:r>
              <a:rPr lang="en-US" b="1" dirty="0"/>
              <a:t> </a:t>
            </a:r>
            <a:r>
              <a:rPr lang="en-US" b="1" dirty="0" err="1"/>
              <a:t>Evropských</a:t>
            </a:r>
            <a:r>
              <a:rPr lang="en-US" b="1" dirty="0"/>
              <a:t> </a:t>
            </a:r>
            <a:r>
              <a:rPr lang="en-US" b="1" dirty="0" err="1"/>
              <a:t>společenství</a:t>
            </a:r>
            <a:r>
              <a:rPr lang="en-US" dirty="0"/>
              <a:t>. </a:t>
            </a:r>
            <a:r>
              <a:rPr lang="en-US" b="1" dirty="0" err="1"/>
              <a:t>Římská</a:t>
            </a:r>
            <a:r>
              <a:rPr lang="en-US" b="1" dirty="0"/>
              <a:t> </a:t>
            </a:r>
            <a:r>
              <a:rPr lang="en-US" b="1" dirty="0" err="1"/>
              <a:t>smlouva</a:t>
            </a:r>
            <a:r>
              <a:rPr lang="en-US" b="1" dirty="0"/>
              <a:t> z </a:t>
            </a:r>
            <a:r>
              <a:rPr lang="en-US" b="1" dirty="0" err="1"/>
              <a:t>roku</a:t>
            </a:r>
            <a:r>
              <a:rPr lang="en-US" b="1" dirty="0"/>
              <a:t> 1957</a:t>
            </a:r>
            <a:r>
              <a:rPr lang="en-US" dirty="0"/>
              <a:t> </a:t>
            </a:r>
            <a:r>
              <a:rPr lang="en-US" dirty="0" err="1"/>
              <a:t>stanovila</a:t>
            </a:r>
            <a:r>
              <a:rPr lang="en-US" dirty="0"/>
              <a:t> pro </a:t>
            </a:r>
            <a:r>
              <a:rPr lang="en-US" dirty="0" err="1"/>
              <a:t>zemědělství</a:t>
            </a:r>
            <a:r>
              <a:rPr lang="en-US" dirty="0"/>
              <a:t> </a:t>
            </a:r>
            <a:r>
              <a:rPr lang="en-US" dirty="0" err="1"/>
              <a:t>několik</a:t>
            </a:r>
            <a:r>
              <a:rPr lang="en-US" dirty="0"/>
              <a:t> </a:t>
            </a:r>
            <a:r>
              <a:rPr lang="en-US" dirty="0" err="1"/>
              <a:t>základních</a:t>
            </a:r>
            <a:r>
              <a:rPr lang="en-US" dirty="0"/>
              <a:t> </a:t>
            </a:r>
            <a:r>
              <a:rPr lang="en-US" dirty="0" err="1"/>
              <a:t>cílů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byly</a:t>
            </a:r>
            <a:r>
              <a:rPr lang="en-US" dirty="0"/>
              <a:t> </a:t>
            </a:r>
            <a:r>
              <a:rPr lang="en-US" dirty="0" err="1"/>
              <a:t>potvrzeny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 </a:t>
            </a:r>
            <a:r>
              <a:rPr lang="en-US" dirty="0" err="1"/>
              <a:t>Lisabonskou</a:t>
            </a:r>
            <a:r>
              <a:rPr lang="en-US" dirty="0"/>
              <a:t> </a:t>
            </a:r>
            <a:r>
              <a:rPr lang="en-US" dirty="0" err="1"/>
              <a:t>smlouvou</a:t>
            </a:r>
            <a:r>
              <a:rPr lang="en-US" dirty="0"/>
              <a:t>.</a:t>
            </a:r>
            <a:endParaRPr lang="cs-CZ" dirty="0" smtClean="0"/>
          </a:p>
          <a:p>
            <a:pPr marL="114300" indent="0">
              <a:buNone/>
            </a:pPr>
            <a:r>
              <a:rPr lang="cs-CZ" dirty="0" smtClean="0"/>
              <a:t>Hlava III (čl. 38 - 44) Smlouvy o fungování EU</a:t>
            </a:r>
          </a:p>
          <a:p>
            <a:pPr lvl="1"/>
            <a:r>
              <a:rPr lang="cs-CZ" dirty="0" smtClean="0"/>
              <a:t>Sdílená </a:t>
            </a:r>
            <a:r>
              <a:rPr lang="cs-CZ" dirty="0"/>
              <a:t>pravomoc EU a členských </a:t>
            </a:r>
            <a:r>
              <a:rPr lang="cs-CZ" dirty="0" smtClean="0"/>
              <a:t>států</a:t>
            </a:r>
          </a:p>
          <a:p>
            <a:pPr lvl="1"/>
            <a:r>
              <a:rPr lang="cs-CZ" dirty="0" smtClean="0"/>
              <a:t>Vnitřní trh se zemědělskými produkty</a:t>
            </a:r>
          </a:p>
          <a:p>
            <a:pPr marL="114300" indent="0">
              <a:buNone/>
            </a:pPr>
            <a:r>
              <a:rPr lang="cs-CZ" dirty="0" smtClean="0"/>
              <a:t>Cíle (rovnocenné, ale protikladné)</a:t>
            </a:r>
          </a:p>
          <a:p>
            <a:pPr algn="just"/>
            <a:r>
              <a:rPr lang="en-US" b="1" dirty="0" err="1"/>
              <a:t>zvýšení</a:t>
            </a:r>
            <a:r>
              <a:rPr lang="en-US" b="1" dirty="0"/>
              <a:t> </a:t>
            </a:r>
            <a:r>
              <a:rPr lang="en-US" b="1" dirty="0" err="1"/>
              <a:t>produktivity</a:t>
            </a:r>
            <a:r>
              <a:rPr lang="en-US" b="1" dirty="0"/>
              <a:t> </a:t>
            </a:r>
            <a:r>
              <a:rPr lang="en-US" b="1" dirty="0" err="1"/>
              <a:t>zemědělství</a:t>
            </a:r>
            <a:r>
              <a:rPr lang="en-US" dirty="0"/>
              <a:t> </a:t>
            </a:r>
            <a:r>
              <a:rPr lang="en-US" dirty="0" err="1"/>
              <a:t>pomocí</a:t>
            </a:r>
            <a:r>
              <a:rPr lang="en-US" dirty="0"/>
              <a:t> </a:t>
            </a:r>
            <a:r>
              <a:rPr lang="en-US" dirty="0" err="1"/>
              <a:t>technic­kého</a:t>
            </a:r>
            <a:r>
              <a:rPr lang="en-US" dirty="0"/>
              <a:t> </a:t>
            </a:r>
            <a:r>
              <a:rPr lang="en-US" dirty="0" err="1"/>
              <a:t>rozvoje</a:t>
            </a:r>
            <a:r>
              <a:rPr lang="en-US" dirty="0"/>
              <a:t> a </a:t>
            </a:r>
            <a:r>
              <a:rPr lang="en-US" dirty="0" err="1"/>
              <a:t>optimálního</a:t>
            </a:r>
            <a:r>
              <a:rPr lang="en-US" dirty="0"/>
              <a:t> </a:t>
            </a:r>
            <a:r>
              <a:rPr lang="en-US" dirty="0" err="1"/>
              <a:t>využití</a:t>
            </a:r>
            <a:r>
              <a:rPr lang="en-US" dirty="0"/>
              <a:t> </a:t>
            </a:r>
            <a:r>
              <a:rPr lang="en-US" dirty="0" err="1"/>
              <a:t>výrobních</a:t>
            </a:r>
            <a:r>
              <a:rPr lang="en-US" dirty="0"/>
              <a:t> </a:t>
            </a:r>
            <a:r>
              <a:rPr lang="en-US" dirty="0" err="1"/>
              <a:t>faktorů</a:t>
            </a:r>
            <a:r>
              <a:rPr lang="en-US" dirty="0"/>
              <a:t>, </a:t>
            </a:r>
            <a:r>
              <a:rPr lang="en-US" dirty="0" err="1"/>
              <a:t>zejména</a:t>
            </a:r>
            <a:r>
              <a:rPr lang="en-US" dirty="0"/>
              <a:t> </a:t>
            </a:r>
            <a:r>
              <a:rPr lang="en-US" dirty="0" err="1"/>
              <a:t>pracovní</a:t>
            </a:r>
            <a:r>
              <a:rPr lang="en-US" dirty="0"/>
              <a:t> </a:t>
            </a:r>
            <a:r>
              <a:rPr lang="en-US" dirty="0" err="1"/>
              <a:t>síly</a:t>
            </a:r>
            <a:r>
              <a:rPr lang="en-US" dirty="0"/>
              <a:t>,</a:t>
            </a:r>
          </a:p>
          <a:p>
            <a:pPr algn="just"/>
            <a:r>
              <a:rPr lang="en-US" b="1" dirty="0" err="1"/>
              <a:t>zajištění</a:t>
            </a:r>
            <a:r>
              <a:rPr lang="en-US" b="1" dirty="0"/>
              <a:t> </a:t>
            </a:r>
            <a:r>
              <a:rPr lang="en-US" b="1" dirty="0" err="1"/>
              <a:t>spravedlivé</a:t>
            </a:r>
            <a:r>
              <a:rPr lang="en-US" b="1" dirty="0"/>
              <a:t> </a:t>
            </a:r>
            <a:r>
              <a:rPr lang="en-US" b="1" dirty="0" err="1"/>
              <a:t>životní</a:t>
            </a:r>
            <a:r>
              <a:rPr lang="en-US" b="1" dirty="0"/>
              <a:t> </a:t>
            </a:r>
            <a:r>
              <a:rPr lang="en-US" b="1" dirty="0" err="1"/>
              <a:t>úrovně</a:t>
            </a:r>
            <a:r>
              <a:rPr lang="en-US" b="1" dirty="0"/>
              <a:t> </a:t>
            </a:r>
            <a:r>
              <a:rPr lang="en-US" b="1" dirty="0" err="1"/>
              <a:t>zemědělského</a:t>
            </a:r>
            <a:r>
              <a:rPr lang="en-US" b="1" dirty="0"/>
              <a:t> </a:t>
            </a:r>
            <a:r>
              <a:rPr lang="en-US" b="1" dirty="0" err="1" smtClean="0"/>
              <a:t>obyvatelstva</a:t>
            </a:r>
            <a:r>
              <a:rPr lang="cs-CZ" b="1" dirty="0" smtClean="0"/>
              <a:t> </a:t>
            </a:r>
            <a:r>
              <a:rPr lang="en-US" dirty="0" err="1" smtClean="0"/>
              <a:t>zejména</a:t>
            </a:r>
            <a:r>
              <a:rPr lang="en-US" dirty="0" smtClean="0"/>
              <a:t> </a:t>
            </a:r>
            <a:r>
              <a:rPr lang="en-US" dirty="0" err="1"/>
              <a:t>zvyšováním</a:t>
            </a:r>
            <a:r>
              <a:rPr lang="en-US" dirty="0"/>
              <a:t> </a:t>
            </a:r>
            <a:r>
              <a:rPr lang="en-US" dirty="0" err="1"/>
              <a:t>individuálních</a:t>
            </a:r>
            <a:r>
              <a:rPr lang="en-US" dirty="0"/>
              <a:t> </a:t>
            </a:r>
            <a:r>
              <a:rPr lang="en-US" dirty="0" err="1"/>
              <a:t>výdělků</a:t>
            </a:r>
            <a:r>
              <a:rPr lang="en-US" dirty="0"/>
              <a:t> </a:t>
            </a:r>
            <a:r>
              <a:rPr lang="en-US" dirty="0" err="1"/>
              <a:t>zemědělců</a:t>
            </a:r>
            <a:r>
              <a:rPr lang="en-US" dirty="0"/>
              <a:t>,</a:t>
            </a:r>
          </a:p>
          <a:p>
            <a:pPr algn="just"/>
            <a:r>
              <a:rPr lang="en-US" b="1" dirty="0" err="1"/>
              <a:t>stabilizace</a:t>
            </a:r>
            <a:r>
              <a:rPr lang="en-US" b="1" dirty="0"/>
              <a:t> </a:t>
            </a:r>
            <a:r>
              <a:rPr lang="en-US" b="1" dirty="0" err="1"/>
              <a:t>trhů</a:t>
            </a:r>
            <a:r>
              <a:rPr lang="en-US" dirty="0"/>
              <a:t>,</a:t>
            </a:r>
          </a:p>
          <a:p>
            <a:pPr algn="just"/>
            <a:r>
              <a:rPr lang="en-US" b="1" dirty="0" err="1"/>
              <a:t>pravidelné</a:t>
            </a:r>
            <a:r>
              <a:rPr lang="en-US" b="1" dirty="0"/>
              <a:t> </a:t>
            </a:r>
            <a:r>
              <a:rPr lang="en-US" b="1" dirty="0" err="1"/>
              <a:t>zásobování</a:t>
            </a:r>
            <a:r>
              <a:rPr lang="en-US" dirty="0"/>
              <a:t> </a:t>
            </a:r>
            <a:r>
              <a:rPr lang="en-US" dirty="0" err="1"/>
              <a:t>zemědělskými</a:t>
            </a:r>
            <a:r>
              <a:rPr lang="en-US" dirty="0"/>
              <a:t> </a:t>
            </a:r>
            <a:r>
              <a:rPr lang="en-US" dirty="0" err="1"/>
              <a:t>výrobky</a:t>
            </a:r>
            <a:r>
              <a:rPr lang="en-US" dirty="0"/>
              <a:t>,</a:t>
            </a:r>
          </a:p>
          <a:p>
            <a:pPr algn="just"/>
            <a:r>
              <a:rPr lang="en-US" b="1" dirty="0" err="1"/>
              <a:t>zajištění</a:t>
            </a:r>
            <a:r>
              <a:rPr lang="en-US" b="1" dirty="0"/>
              <a:t> </a:t>
            </a:r>
            <a:r>
              <a:rPr lang="en-US" b="1" dirty="0" err="1"/>
              <a:t>přiměřené</a:t>
            </a:r>
            <a:r>
              <a:rPr lang="en-US" b="1" dirty="0"/>
              <a:t> </a:t>
            </a:r>
            <a:r>
              <a:rPr lang="en-US" b="1" dirty="0" err="1"/>
              <a:t>ceny</a:t>
            </a:r>
            <a:r>
              <a:rPr lang="en-US" dirty="0"/>
              <a:t> pro </a:t>
            </a:r>
            <a:r>
              <a:rPr lang="en-US" dirty="0" err="1"/>
              <a:t>spotřebitele</a:t>
            </a:r>
            <a:r>
              <a:rPr lang="en-US" dirty="0"/>
              <a:t>.</a:t>
            </a:r>
          </a:p>
          <a:p>
            <a:pPr marL="114300" indent="0">
              <a:buNone/>
            </a:pPr>
            <a:r>
              <a:rPr lang="cs-CZ" dirty="0" smtClean="0"/>
              <a:t>Faktory a jejich úskalí</a:t>
            </a:r>
          </a:p>
          <a:p>
            <a:pPr lvl="1"/>
            <a:r>
              <a:rPr lang="cs-CZ" dirty="0" smtClean="0"/>
              <a:t>Politicko-ekonomické</a:t>
            </a:r>
          </a:p>
          <a:p>
            <a:pPr lvl="2"/>
            <a:r>
              <a:rPr lang="cs-CZ" dirty="0" smtClean="0"/>
              <a:t>Přebytky produkce a tržní nerovnováha</a:t>
            </a:r>
          </a:p>
          <a:p>
            <a:pPr lvl="1"/>
            <a:r>
              <a:rPr lang="cs-CZ" dirty="0" err="1" smtClean="0"/>
              <a:t>Socio</a:t>
            </a:r>
            <a:r>
              <a:rPr lang="cs-CZ" dirty="0" smtClean="0"/>
              <a:t>-politické</a:t>
            </a:r>
          </a:p>
          <a:p>
            <a:pPr lvl="2"/>
            <a:r>
              <a:rPr lang="cs-CZ" dirty="0"/>
              <a:t>O</a:t>
            </a:r>
            <a:r>
              <a:rPr lang="cs-CZ" dirty="0" smtClean="0"/>
              <a:t>chrana domácí výroby, lobbystické skupiny </a:t>
            </a:r>
          </a:p>
          <a:p>
            <a:pPr lvl="1"/>
            <a:r>
              <a:rPr lang="cs-CZ" dirty="0" err="1" smtClean="0"/>
              <a:t>Socio</a:t>
            </a:r>
            <a:r>
              <a:rPr lang="cs-CZ" dirty="0" smtClean="0"/>
              <a:t>-ekonomické </a:t>
            </a:r>
          </a:p>
          <a:p>
            <a:pPr lvl="2"/>
            <a:r>
              <a:rPr lang="cs-CZ" dirty="0" smtClean="0"/>
              <a:t>Pokles počtu zemědělců a vylidňování venkova</a:t>
            </a:r>
          </a:p>
          <a:p>
            <a:pPr lvl="2"/>
            <a:r>
              <a:rPr lang="cs-CZ" dirty="0" smtClean="0"/>
              <a:t>Zvýšení cen zemědělských produktů pro spotřebitele</a:t>
            </a: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53564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Kontrolní systémy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Minimalizace </a:t>
            </a:r>
            <a:r>
              <a:rPr lang="cs-CZ" dirty="0"/>
              <a:t>rizika finanční újmy</a:t>
            </a:r>
          </a:p>
          <a:p>
            <a:r>
              <a:rPr lang="cs-CZ" dirty="0" smtClean="0"/>
              <a:t>Zajištění je povinností </a:t>
            </a:r>
            <a:r>
              <a:rPr lang="cs-CZ" dirty="0"/>
              <a:t>členských států </a:t>
            </a:r>
          </a:p>
          <a:p>
            <a:pPr lvl="1"/>
            <a:r>
              <a:rPr lang="cs-CZ" dirty="0"/>
              <a:t>Harmonizace kontrol </a:t>
            </a:r>
          </a:p>
          <a:p>
            <a:pPr lvl="1"/>
            <a:r>
              <a:rPr lang="cs-CZ" dirty="0"/>
              <a:t>Pravidla pro ukládání správních sankcí </a:t>
            </a:r>
          </a:p>
          <a:p>
            <a:r>
              <a:rPr lang="cs-CZ" dirty="0" smtClean="0"/>
              <a:t>Integrovaný </a:t>
            </a:r>
            <a:r>
              <a:rPr lang="cs-CZ" dirty="0"/>
              <a:t>administrativní a kontrolní systém </a:t>
            </a:r>
          </a:p>
          <a:p>
            <a:r>
              <a:rPr lang="cs-CZ" dirty="0"/>
              <a:t>Kontrola operací </a:t>
            </a:r>
            <a:r>
              <a:rPr lang="cs-CZ" dirty="0" smtClean="0"/>
              <a:t>(obchodní dokumentace)</a:t>
            </a:r>
            <a:endParaRPr lang="cs-CZ" dirty="0"/>
          </a:p>
          <a:p>
            <a:r>
              <a:rPr lang="cs-CZ" dirty="0"/>
              <a:t>Kontrola označování </a:t>
            </a:r>
            <a:r>
              <a:rPr lang="cs-CZ" dirty="0" smtClean="0"/>
              <a:t>původu, zeměpisných označení a chráněných tradičních výrazů</a:t>
            </a:r>
          </a:p>
          <a:p>
            <a:r>
              <a:rPr lang="cs-CZ" dirty="0" smtClean="0"/>
              <a:t>Kontrola podmíněnosti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911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Integrovaný administrativní a kontrolní systém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Prvky </a:t>
            </a:r>
            <a:r>
              <a:rPr lang="cs-CZ" dirty="0" smtClean="0"/>
              <a:t>systému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cs-CZ" dirty="0" smtClean="0"/>
              <a:t>Počítačová databáze</a:t>
            </a:r>
          </a:p>
          <a:p>
            <a:pPr lvl="1"/>
            <a:r>
              <a:rPr lang="cs-CZ" dirty="0" smtClean="0"/>
              <a:t>Systém identifikace zemědělských pozemků</a:t>
            </a:r>
          </a:p>
          <a:p>
            <a:pPr lvl="1"/>
            <a:r>
              <a:rPr lang="cs-CZ" dirty="0" smtClean="0"/>
              <a:t>Systém identifikace a evidence platebních nároků</a:t>
            </a:r>
          </a:p>
          <a:p>
            <a:pPr lvl="1"/>
            <a:r>
              <a:rPr lang="cs-CZ" dirty="0" smtClean="0"/>
              <a:t>Žádosti o podporu a žádosti o platbu</a:t>
            </a:r>
          </a:p>
          <a:p>
            <a:pPr lvl="1"/>
            <a:r>
              <a:rPr lang="cs-CZ" dirty="0" smtClean="0"/>
              <a:t>Integrovaný kontrolní systém</a:t>
            </a:r>
          </a:p>
          <a:p>
            <a:pPr lvl="1"/>
            <a:r>
              <a:rPr lang="cs-CZ" dirty="0" smtClean="0"/>
              <a:t>Jednotný systém identifikace příjemců podpory</a:t>
            </a:r>
          </a:p>
          <a:p>
            <a:pPr lvl="1"/>
            <a:r>
              <a:rPr lang="cs-CZ" dirty="0" smtClean="0"/>
              <a:t>Systém pro identifikaci a evidenci zvířat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Základní schéma </a:t>
            </a:r>
            <a:r>
              <a:rPr lang="cs-CZ" dirty="0" smtClean="0"/>
              <a:t>fungování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cs-CZ" dirty="0" smtClean="0"/>
              <a:t>Žádost</a:t>
            </a:r>
          </a:p>
          <a:p>
            <a:pPr marL="114300" indent="0" algn="ctr">
              <a:buNone/>
            </a:pPr>
            <a:endParaRPr lang="cs-CZ" dirty="0" smtClean="0"/>
          </a:p>
          <a:p>
            <a:pPr algn="ctr"/>
            <a:r>
              <a:rPr lang="cs-CZ" dirty="0" smtClean="0"/>
              <a:t>Administrativní kontrola způsobilosti</a:t>
            </a:r>
          </a:p>
          <a:p>
            <a:pPr lvl="1" algn="ctr"/>
            <a:r>
              <a:rPr lang="cs-CZ" dirty="0"/>
              <a:t>Identifikace žadatele</a:t>
            </a:r>
          </a:p>
          <a:p>
            <a:pPr lvl="1" algn="ctr"/>
            <a:r>
              <a:rPr lang="cs-CZ" dirty="0"/>
              <a:t>Identifikace ploch</a:t>
            </a:r>
          </a:p>
          <a:p>
            <a:pPr lvl="1" algn="ctr"/>
            <a:r>
              <a:rPr lang="cs-CZ" dirty="0"/>
              <a:t>Identifikace </a:t>
            </a:r>
            <a:r>
              <a:rPr lang="cs-CZ" dirty="0" smtClean="0"/>
              <a:t>zvířat</a:t>
            </a:r>
          </a:p>
          <a:p>
            <a:pPr algn="ctr"/>
            <a:r>
              <a:rPr lang="cs-CZ" dirty="0" smtClean="0"/>
              <a:t>Kontrola na místě</a:t>
            </a:r>
          </a:p>
          <a:p>
            <a:pPr marL="114300" indent="0" algn="ctr">
              <a:buNone/>
            </a:pPr>
            <a:endParaRPr lang="cs-CZ" dirty="0" smtClean="0"/>
          </a:p>
          <a:p>
            <a:pPr algn="ctr"/>
            <a:r>
              <a:rPr lang="cs-CZ" dirty="0" smtClean="0"/>
              <a:t>Rozhodnutí o (ne)poskytnutí podpory </a:t>
            </a:r>
            <a:endParaRPr lang="cs-CZ" dirty="0"/>
          </a:p>
        </p:txBody>
      </p:sp>
      <p:sp>
        <p:nvSpPr>
          <p:cNvPr id="5" name="Šipka dolů 4"/>
          <p:cNvSpPr/>
          <p:nvPr/>
        </p:nvSpPr>
        <p:spPr>
          <a:xfrm>
            <a:off x="6156176" y="2660785"/>
            <a:ext cx="50405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6156176" y="4966886"/>
            <a:ext cx="504056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10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76200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Integrovaný administrativní a kontrolní systém v ČR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o zemědělství a zákon o </a:t>
            </a:r>
            <a:r>
              <a:rPr lang="cs-CZ" dirty="0" smtClean="0"/>
              <a:t>SZIF</a:t>
            </a:r>
            <a:endParaRPr lang="en-GB" dirty="0"/>
          </a:p>
          <a:p>
            <a:r>
              <a:rPr lang="cs-CZ" dirty="0" smtClean="0"/>
              <a:t>Registr </a:t>
            </a:r>
            <a:r>
              <a:rPr lang="cs-CZ" dirty="0"/>
              <a:t>subjektů, půdy a </a:t>
            </a:r>
            <a:r>
              <a:rPr lang="cs-CZ" dirty="0" smtClean="0"/>
              <a:t>zvířat</a:t>
            </a:r>
          </a:p>
          <a:p>
            <a:r>
              <a:rPr lang="cs-CZ" dirty="0" smtClean="0"/>
              <a:t>Administrace a kontrola vybraných dotačních schémat CAP</a:t>
            </a:r>
          </a:p>
          <a:p>
            <a:pPr lvl="1"/>
            <a:r>
              <a:rPr lang="cs-CZ" dirty="0" smtClean="0"/>
              <a:t>LPIS</a:t>
            </a:r>
          </a:p>
          <a:p>
            <a:pPr lvl="1"/>
            <a:r>
              <a:rPr lang="cs-CZ" dirty="0" smtClean="0"/>
              <a:t>Společný zemědělský registr</a:t>
            </a:r>
          </a:p>
          <a:p>
            <a:pPr lvl="2"/>
            <a:r>
              <a:rPr lang="cs-CZ" dirty="0" smtClean="0"/>
              <a:t>neveřejná</a:t>
            </a:r>
            <a:r>
              <a:rPr lang="cs-CZ" dirty="0"/>
              <a:t> </a:t>
            </a:r>
            <a:r>
              <a:rPr lang="cs-CZ" dirty="0" smtClean="0"/>
              <a:t>databáze</a:t>
            </a:r>
          </a:p>
          <a:p>
            <a:pPr lvl="2"/>
            <a:r>
              <a:rPr lang="cs-CZ" dirty="0" smtClean="0"/>
              <a:t>identifikační </a:t>
            </a:r>
            <a:r>
              <a:rPr lang="cs-CZ" dirty="0"/>
              <a:t>údaje o fyzických a právnických osobách vedených v evidencích, registrech a informačních systémech resortu </a:t>
            </a:r>
            <a:r>
              <a:rPr lang="cs-CZ" dirty="0" smtClean="0"/>
              <a:t>ministerstva zemědělství</a:t>
            </a:r>
          </a:p>
          <a:p>
            <a:pPr lvl="3"/>
            <a:r>
              <a:rPr lang="cs-CZ" dirty="0" smtClean="0"/>
              <a:t>Registr příjemců dotací</a:t>
            </a:r>
          </a:p>
          <a:p>
            <a:pPr lvl="1"/>
            <a:r>
              <a:rPr lang="cs-CZ" dirty="0" smtClean="0"/>
              <a:t>Integrovaný registr zvířat</a:t>
            </a:r>
          </a:p>
          <a:p>
            <a:pPr lvl="1"/>
            <a:r>
              <a:rPr lang="cs-CZ" dirty="0" smtClean="0"/>
              <a:t>Informační systém SZIF</a:t>
            </a:r>
          </a:p>
        </p:txBody>
      </p:sp>
    </p:spTree>
    <p:extLst>
      <p:ext uri="{BB962C8B-B14F-4D97-AF65-F5344CB8AC3E}">
        <p14:creationId xmlns:p14="http://schemas.microsoft.com/office/powerpoint/2010/main" val="391802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hlinkClick r:id="rId2"/>
              </a:rPr>
              <a:t>Státní zemědělských intervenční fond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Zákon č. 256/2000 Sb.</a:t>
            </a:r>
          </a:p>
          <a:p>
            <a:r>
              <a:rPr lang="cs-CZ" dirty="0" smtClean="0"/>
              <a:t>Právnická osoba</a:t>
            </a:r>
          </a:p>
          <a:p>
            <a:pPr lvl="1"/>
            <a:r>
              <a:rPr lang="cs-CZ" dirty="0" smtClean="0"/>
              <a:t>Vládní agentura</a:t>
            </a:r>
          </a:p>
          <a:p>
            <a:pPr lvl="1"/>
            <a:r>
              <a:rPr lang="cs-CZ" dirty="0" smtClean="0"/>
              <a:t>Odpovědnost vůči Ministerstvu zemědělství</a:t>
            </a:r>
          </a:p>
          <a:p>
            <a:r>
              <a:rPr lang="cs-CZ" dirty="0"/>
              <a:t>Oprávnění</a:t>
            </a:r>
          </a:p>
          <a:p>
            <a:pPr lvl="1"/>
            <a:r>
              <a:rPr lang="cs-CZ" dirty="0"/>
              <a:t>Platební agentura dle evropských předpisů</a:t>
            </a:r>
          </a:p>
          <a:p>
            <a:pPr lvl="2"/>
            <a:r>
              <a:rPr lang="cs-CZ" dirty="0"/>
              <a:t>Pro I. a II. pilíř </a:t>
            </a:r>
            <a:r>
              <a:rPr lang="cs-CZ" dirty="0" smtClean="0"/>
              <a:t>CAP</a:t>
            </a:r>
          </a:p>
          <a:p>
            <a:pPr lvl="1"/>
            <a:r>
              <a:rPr lang="cs-CZ" dirty="0" smtClean="0"/>
              <a:t>Dotace</a:t>
            </a:r>
          </a:p>
          <a:p>
            <a:pPr lvl="2"/>
            <a:r>
              <a:rPr lang="cs-CZ" dirty="0" smtClean="0"/>
              <a:t>Rozhodování o poskytnutí</a:t>
            </a:r>
          </a:p>
          <a:p>
            <a:pPr lvl="3"/>
            <a:r>
              <a:rPr lang="cs-CZ" dirty="0" smtClean="0"/>
              <a:t>Postavení orgánu veřejné správy</a:t>
            </a:r>
          </a:p>
          <a:p>
            <a:pPr lvl="3"/>
            <a:r>
              <a:rPr lang="cs-CZ" dirty="0" smtClean="0"/>
              <a:t>Specifické správní řízení </a:t>
            </a:r>
          </a:p>
          <a:p>
            <a:pPr lvl="1"/>
            <a:r>
              <a:rPr lang="cs-CZ" dirty="0" smtClean="0"/>
              <a:t>Vývozní subvence</a:t>
            </a:r>
          </a:p>
          <a:p>
            <a:pPr lvl="1"/>
            <a:r>
              <a:rPr lang="cs-CZ" dirty="0" smtClean="0"/>
              <a:t>Intervenční nákup a prodej</a:t>
            </a:r>
          </a:p>
          <a:p>
            <a:pPr lvl="1"/>
            <a:r>
              <a:rPr lang="cs-CZ" dirty="0" smtClean="0"/>
              <a:t>Správa produkčních kvót</a:t>
            </a:r>
            <a:endParaRPr lang="cs-CZ" dirty="0"/>
          </a:p>
          <a:p>
            <a:pPr lvl="1"/>
            <a:endParaRPr lang="cs-CZ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Kontrola </a:t>
            </a:r>
          </a:p>
          <a:p>
            <a:pPr lvl="1"/>
            <a:r>
              <a:rPr lang="cs-CZ" dirty="0" smtClean="0"/>
              <a:t>Kontrolní řád</a:t>
            </a:r>
          </a:p>
          <a:p>
            <a:pPr lvl="1"/>
            <a:r>
              <a:rPr lang="cs-CZ" dirty="0"/>
              <a:t>Z</a:t>
            </a:r>
            <a:r>
              <a:rPr lang="en-GB" dirty="0" err="1" smtClean="0"/>
              <a:t>ákon</a:t>
            </a:r>
            <a:r>
              <a:rPr lang="en-GB" dirty="0" smtClean="0"/>
              <a:t> </a:t>
            </a:r>
            <a:r>
              <a:rPr lang="en-GB" dirty="0"/>
              <a:t>o </a:t>
            </a:r>
            <a:r>
              <a:rPr lang="en-GB" dirty="0" err="1" smtClean="0"/>
              <a:t>zemědělství</a:t>
            </a:r>
            <a:endParaRPr lang="cs-CZ" dirty="0" smtClean="0"/>
          </a:p>
          <a:p>
            <a:pPr lvl="1"/>
            <a:r>
              <a:rPr lang="cs-CZ" dirty="0" smtClean="0"/>
              <a:t>Zákon o SZIF</a:t>
            </a:r>
          </a:p>
          <a:p>
            <a:pPr lvl="1"/>
            <a:r>
              <a:rPr lang="cs-CZ" dirty="0"/>
              <a:t>Z</a:t>
            </a:r>
            <a:r>
              <a:rPr lang="en-GB" dirty="0" err="1" smtClean="0"/>
              <a:t>ákon</a:t>
            </a:r>
            <a:r>
              <a:rPr lang="en-GB" dirty="0" smtClean="0"/>
              <a:t> </a:t>
            </a:r>
            <a:r>
              <a:rPr lang="en-GB" dirty="0"/>
              <a:t>o </a:t>
            </a:r>
            <a:r>
              <a:rPr lang="en-GB" dirty="0" err="1"/>
              <a:t>finanční</a:t>
            </a:r>
            <a:r>
              <a:rPr lang="en-GB" dirty="0"/>
              <a:t> </a:t>
            </a:r>
            <a:r>
              <a:rPr lang="en-GB" dirty="0" err="1" smtClean="0"/>
              <a:t>kontrole</a:t>
            </a:r>
            <a:endParaRPr lang="cs-CZ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293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116632"/>
            <a:ext cx="7620000" cy="864096"/>
          </a:xfrm>
        </p:spPr>
        <p:txBody>
          <a:bodyPr/>
          <a:lstStyle/>
          <a:p>
            <a:r>
              <a:rPr lang="cs-CZ" sz="3600" dirty="0" smtClean="0"/>
              <a:t>SZIF – administrace plateb</a:t>
            </a:r>
            <a:endParaRPr lang="en-GB" sz="36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980728"/>
            <a:ext cx="7620000" cy="5877272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cs-CZ" sz="1100" b="1" dirty="0" smtClean="0"/>
              <a:t>a) z </a:t>
            </a:r>
            <a:r>
              <a:rPr lang="cs-CZ" sz="1100" b="1" dirty="0"/>
              <a:t>Evropského zemědělského záručního fondu (EAGF)</a:t>
            </a:r>
            <a:r>
              <a:rPr lang="cs-CZ" sz="1100" dirty="0"/>
              <a:t>v</a:t>
            </a:r>
            <a:r>
              <a:rPr lang="cs-CZ" sz="1100" b="1" dirty="0"/>
              <a:t> </a:t>
            </a:r>
            <a:r>
              <a:rPr lang="cs-CZ" sz="1100" dirty="0"/>
              <a:t>rámci společných organizací trhu</a:t>
            </a:r>
          </a:p>
          <a:p>
            <a:r>
              <a:rPr lang="cs-CZ" sz="1100" dirty="0"/>
              <a:t>v rámci intervenčních opatření</a:t>
            </a:r>
          </a:p>
          <a:p>
            <a:r>
              <a:rPr lang="cs-CZ" sz="1100" dirty="0"/>
              <a:t>poskytování vývozních subvencí ve vazbě na vývozní licence</a:t>
            </a:r>
          </a:p>
          <a:p>
            <a:r>
              <a:rPr lang="cs-CZ" sz="1100" dirty="0"/>
              <a:t>přímé platby (režim jednotné platby na plochu)</a:t>
            </a:r>
          </a:p>
          <a:p>
            <a:pPr marL="114300" indent="0">
              <a:buNone/>
            </a:pPr>
            <a:r>
              <a:rPr lang="cs-CZ" sz="1100" dirty="0"/>
              <a:t>Dále provádí:</a:t>
            </a:r>
          </a:p>
          <a:p>
            <a:r>
              <a:rPr lang="cs-CZ" sz="1100" dirty="0"/>
              <a:t>administraci vývozních a dovozních licencí</a:t>
            </a:r>
          </a:p>
          <a:p>
            <a:r>
              <a:rPr lang="cs-CZ" sz="1100" dirty="0"/>
              <a:t>administraci záruk</a:t>
            </a:r>
          </a:p>
          <a:p>
            <a:r>
              <a:rPr lang="cs-CZ" sz="1100" dirty="0"/>
              <a:t>administraci systému produkčních kvót</a:t>
            </a:r>
          </a:p>
          <a:p>
            <a:r>
              <a:rPr lang="cs-CZ" sz="1100" dirty="0"/>
              <a:t>vybírání finančních dávek z výroby cukru</a:t>
            </a:r>
          </a:p>
          <a:p>
            <a:r>
              <a:rPr lang="cs-CZ" sz="1100" dirty="0"/>
              <a:t>administrace prémiových práv (pro krávy bez tržní produkce mléka a bahnice)</a:t>
            </a:r>
          </a:p>
          <a:p>
            <a:r>
              <a:rPr lang="cs-CZ" sz="1100" dirty="0"/>
              <a:t>administrace národní značky kvalitních potravin KLASA</a:t>
            </a:r>
          </a:p>
          <a:p>
            <a:pPr marL="114300" indent="0">
              <a:buNone/>
            </a:pPr>
            <a:r>
              <a:rPr lang="cs-CZ" sz="1100" b="1" dirty="0"/>
              <a:t>b) z Evropského zemědělského fondu pro rozvoj venkova (</a:t>
            </a:r>
            <a:r>
              <a:rPr lang="cs-CZ" sz="1100" b="1" dirty="0" smtClean="0"/>
              <a:t>EAFRD)</a:t>
            </a:r>
          </a:p>
          <a:p>
            <a:pPr marL="114300" indent="0">
              <a:buNone/>
            </a:pPr>
            <a:r>
              <a:rPr lang="cs-CZ" sz="1100" b="1" dirty="0" smtClean="0"/>
              <a:t>OSA </a:t>
            </a:r>
            <a:r>
              <a:rPr lang="cs-CZ" sz="1100" b="1" dirty="0"/>
              <a:t>I – Zlepšení konkurenceschopnosti zemědělství a lesnictví</a:t>
            </a:r>
            <a:endParaRPr lang="cs-CZ" sz="1100" dirty="0"/>
          </a:p>
          <a:p>
            <a:r>
              <a:rPr lang="cs-CZ" sz="1100" dirty="0"/>
              <a:t>1.1. Opatření zaměřená na restrukturalizaci a rozvoj fyzického kapitálu a podporu inovací</a:t>
            </a:r>
          </a:p>
          <a:p>
            <a:r>
              <a:rPr lang="cs-CZ" sz="1100" dirty="0"/>
              <a:t>1.2. Opatření přechodná pro Českou republiku a ostatní nové členské státy EU</a:t>
            </a:r>
          </a:p>
          <a:p>
            <a:r>
              <a:rPr lang="cs-CZ" sz="1100" dirty="0"/>
              <a:t>1.3. Opatření zaměřená na podporu vědomostí a zdokonalování lidského potenciálu</a:t>
            </a:r>
          </a:p>
          <a:p>
            <a:pPr marL="114300" indent="0">
              <a:buNone/>
            </a:pPr>
            <a:r>
              <a:rPr lang="cs-CZ" sz="1100" b="1" dirty="0"/>
              <a:t>OSA II – Zlepšování životního prostředí a krajiny</a:t>
            </a:r>
            <a:endParaRPr lang="cs-CZ" sz="1100" dirty="0"/>
          </a:p>
          <a:p>
            <a:r>
              <a:rPr lang="cs-CZ" sz="1100" dirty="0"/>
              <a:t>2.1. Opatření zaměřená na udržitelné využívání zemědělské půdy</a:t>
            </a:r>
          </a:p>
          <a:p>
            <a:r>
              <a:rPr lang="cs-CZ" sz="1100" dirty="0"/>
              <a:t>2.2. Opatření zaměřená na udržitelné využívání lesní půdy</a:t>
            </a:r>
          </a:p>
          <a:p>
            <a:pPr marL="114300" indent="0">
              <a:buNone/>
            </a:pPr>
            <a:r>
              <a:rPr lang="cs-CZ" sz="1100" b="1" dirty="0"/>
              <a:t>OSA III – Kvalita života ve venkovských oblastech a diverzifikace hospodářství venkova</a:t>
            </a:r>
            <a:endParaRPr lang="cs-CZ" sz="1100" dirty="0"/>
          </a:p>
          <a:p>
            <a:r>
              <a:rPr lang="cs-CZ" sz="1100" dirty="0"/>
              <a:t>3.1. Opatření k diverzifikaci hospodářství venkova</a:t>
            </a:r>
          </a:p>
          <a:p>
            <a:r>
              <a:rPr lang="cs-CZ" sz="1100" dirty="0"/>
              <a:t>3.2. Opatření ke zlepšení kvality života ve venkovských oblastech</a:t>
            </a:r>
          </a:p>
          <a:p>
            <a:r>
              <a:rPr lang="cs-CZ" sz="1100" dirty="0"/>
              <a:t>3.3. Opatření týkající se vzdělávání a informování hospodářských subjektů, působících v oblastech, na něž se vztahuje osa III</a:t>
            </a:r>
          </a:p>
          <a:p>
            <a:pPr marL="114300" indent="0">
              <a:buNone/>
            </a:pPr>
            <a:r>
              <a:rPr lang="cs-CZ" sz="1100" b="1" dirty="0"/>
              <a:t>OSA IV – Leader</a:t>
            </a:r>
            <a:endParaRPr lang="cs-CZ" sz="1100" dirty="0"/>
          </a:p>
          <a:p>
            <a:r>
              <a:rPr lang="cs-CZ" sz="1100" dirty="0"/>
              <a:t>4.1. Implementace místní rozvojové strategie</a:t>
            </a:r>
          </a:p>
          <a:p>
            <a:r>
              <a:rPr lang="cs-CZ" sz="1100" dirty="0"/>
              <a:t>4.2. Realizace projektů spolupráce</a:t>
            </a:r>
          </a:p>
          <a:p>
            <a:pPr marL="114300" indent="0">
              <a:buNone/>
            </a:pPr>
            <a:r>
              <a:rPr lang="cs-CZ" sz="1100" b="1" dirty="0"/>
              <a:t>Technická pomoc</a:t>
            </a:r>
            <a:endParaRPr lang="cs-CZ" sz="1100" dirty="0"/>
          </a:p>
          <a:p>
            <a:r>
              <a:rPr lang="cs-CZ" sz="1100" dirty="0"/>
              <a:t>Příprava, sledování, hodnocení, informování a kontrola v rámci programu</a:t>
            </a:r>
          </a:p>
          <a:p>
            <a:r>
              <a:rPr lang="cs-CZ" sz="1100" dirty="0"/>
              <a:t>Zřízení a provoz celostátní sítě pro venkov</a:t>
            </a:r>
          </a:p>
          <a:p>
            <a:pPr marL="114300" indent="0">
              <a:buNone/>
            </a:pPr>
            <a:r>
              <a:rPr lang="cs-CZ" sz="1100" b="1" dirty="0"/>
              <a:t>c) z Evropského rybářského fondu (EFF)</a:t>
            </a:r>
            <a:r>
              <a:rPr lang="cs-CZ" sz="1100" dirty="0"/>
              <a:t>podpora rybářství</a:t>
            </a:r>
          </a:p>
          <a:p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410375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7 As 173/2012 - 44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 finanční zabezpečení zvlášť stanovených úkolů a hospodaření s prostředky pro ně určenými se zřizují státní fondy jako právnické osoby. Každý státní fond se zřizuje zákonem [§ 28 odst. 1 zákona č. 218/2000 Sb., o rozpočtových pravidlech a o změně některých zákonů (rozpočtová pravidla), ve znění pozdějších předpisů]. Šestý odstavec citovaného ustanovení pak uvádí, že poskytování dotací a návratných finančních výpomocí ze státního fondu včetně způsobu jejich poskytnutí upraví zvláštní právní předpis. Na poskytování dotací ze státního fondu se tak nevztahuje § 14 rozpočtových pravidel; v projednávaném případě se tedy neuplatní výluka ze soudního přezkumu na rozhodnutí o poskytnutí dotace ze státního fondu dle § 14 odst. 5 rozpočtových pravidel.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684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LPIS – Veřejný registr půdy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Geografický informační systém</a:t>
            </a:r>
          </a:p>
          <a:p>
            <a:pPr lvl="1"/>
            <a:r>
              <a:rPr lang="cs-CZ" dirty="0" smtClean="0"/>
              <a:t>Vede Ministerstvo zemědělství dle z. o zemědělství</a:t>
            </a:r>
          </a:p>
          <a:p>
            <a:r>
              <a:rPr lang="cs-CZ" dirty="0" smtClean="0"/>
              <a:t>Evidence využití půdy dle uživatelských vztahů</a:t>
            </a:r>
          </a:p>
          <a:p>
            <a:pPr lvl="1"/>
            <a:r>
              <a:rPr lang="cs-CZ" dirty="0" smtClean="0"/>
              <a:t>K </a:t>
            </a:r>
            <a:r>
              <a:rPr lang="cs-CZ" dirty="0"/>
              <a:t>ověřování správnosti údajů uvedených v </a:t>
            </a:r>
            <a:r>
              <a:rPr lang="cs-CZ" dirty="0" smtClean="0"/>
              <a:t>žádosti</a:t>
            </a:r>
            <a:r>
              <a:rPr lang="cs-CZ" dirty="0"/>
              <a:t> </a:t>
            </a:r>
            <a:r>
              <a:rPr lang="cs-CZ" dirty="0" smtClean="0"/>
              <a:t>o dotace, </a:t>
            </a:r>
            <a:r>
              <a:rPr lang="cs-CZ" dirty="0"/>
              <a:t>ke kontrolám plnění podmínek poskytnutí dotace, pro evidenci ekologického zemědělství, pro evidenci ovocných sadů, pro evidenci pěstování geneticky modifikované </a:t>
            </a:r>
            <a:r>
              <a:rPr lang="cs-CZ" dirty="0" smtClean="0"/>
              <a:t>odrůdy, pro </a:t>
            </a:r>
            <a:r>
              <a:rPr lang="cs-CZ" dirty="0"/>
              <a:t>uplatnění nároku na vrácení spotřební </a:t>
            </a:r>
            <a:r>
              <a:rPr lang="cs-CZ" dirty="0" smtClean="0"/>
              <a:t>daně, </a:t>
            </a:r>
            <a:r>
              <a:rPr lang="cs-CZ" dirty="0"/>
              <a:t>pro evidenci pěstování máku setého a </a:t>
            </a:r>
            <a:r>
              <a:rPr lang="cs-CZ" dirty="0" smtClean="0"/>
              <a:t>konopí </a:t>
            </a:r>
            <a:r>
              <a:rPr lang="cs-CZ" dirty="0"/>
              <a:t>a pro evidenci území určeného k řízeným rozlivům </a:t>
            </a:r>
            <a:r>
              <a:rPr lang="cs-CZ" dirty="0" smtClean="0"/>
              <a:t>povodní</a:t>
            </a:r>
          </a:p>
          <a:p>
            <a:r>
              <a:rPr lang="cs-CZ" dirty="0" smtClean="0"/>
              <a:t>Členění</a:t>
            </a:r>
          </a:p>
          <a:p>
            <a:pPr lvl="1"/>
            <a:r>
              <a:rPr lang="cs-CZ" dirty="0" smtClean="0"/>
              <a:t>Evidence půdy</a:t>
            </a:r>
          </a:p>
          <a:p>
            <a:pPr lvl="1"/>
            <a:r>
              <a:rPr lang="cs-CZ" dirty="0" smtClean="0"/>
              <a:t>Evidence krajinných prvků</a:t>
            </a:r>
          </a:p>
          <a:p>
            <a:pPr lvl="2"/>
            <a:r>
              <a:rPr lang="cs-CZ" dirty="0"/>
              <a:t>krajinný prvek, který představuje souvislou plochu, popřípadě jiný útvar, i zemědělsky neobhospodařované půdy, která plní mimoprodukční funkci zemědělství a která se nachází uvnitř půdního bloku, popřípadě dílu půdního bloku, nebo s ním nejméně na části hranice </a:t>
            </a:r>
            <a:r>
              <a:rPr lang="cs-CZ" dirty="0" smtClean="0"/>
              <a:t>sousedí</a:t>
            </a:r>
          </a:p>
          <a:p>
            <a:pPr lvl="1"/>
            <a:r>
              <a:rPr lang="cs-CZ" dirty="0" smtClean="0"/>
              <a:t>Evidence objektů </a:t>
            </a:r>
          </a:p>
          <a:p>
            <a:pPr lvl="2"/>
            <a:r>
              <a:rPr lang="cs-CZ" dirty="0"/>
              <a:t>objekt příslušející k hospodářství chovatele představující jednotlivou stavbu, zařízení nebo místo v krajině, kde jsou </a:t>
            </a:r>
            <a:r>
              <a:rPr lang="cs-CZ" dirty="0" smtClean="0"/>
              <a:t>držena evidovaná zvířata</a:t>
            </a:r>
          </a:p>
        </p:txBody>
      </p:sp>
    </p:spTree>
    <p:extLst>
      <p:ext uri="{BB962C8B-B14F-4D97-AF65-F5344CB8AC3E}">
        <p14:creationId xmlns:p14="http://schemas.microsoft.com/office/powerpoint/2010/main" val="85742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Evidence půdy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</a:t>
            </a:r>
            <a:r>
              <a:rPr lang="cs-CZ" dirty="0" smtClean="0"/>
              <a:t>ůdní </a:t>
            </a:r>
            <a:r>
              <a:rPr lang="cs-CZ" dirty="0"/>
              <a:t>blok </a:t>
            </a:r>
            <a:r>
              <a:rPr lang="cs-CZ" dirty="0" smtClean="0"/>
              <a:t>= základní jednotka evidence</a:t>
            </a:r>
          </a:p>
          <a:p>
            <a:pPr lvl="1"/>
            <a:r>
              <a:rPr lang="cs-CZ" dirty="0" smtClean="0"/>
              <a:t>minimální výměra </a:t>
            </a:r>
            <a:r>
              <a:rPr lang="cs-CZ" dirty="0"/>
              <a:t>0,1 </a:t>
            </a:r>
            <a:r>
              <a:rPr lang="cs-CZ" dirty="0" smtClean="0"/>
              <a:t>ha</a:t>
            </a:r>
            <a:endParaRPr lang="cs-CZ" dirty="0"/>
          </a:p>
          <a:p>
            <a:pPr lvl="1"/>
            <a:r>
              <a:rPr lang="cs-CZ" dirty="0" smtClean="0"/>
              <a:t>souvislá plocha </a:t>
            </a:r>
            <a:r>
              <a:rPr lang="cs-CZ" dirty="0"/>
              <a:t>zemědělsky obhospodařované půdy zřetelně v terénu oddělenou zejména lesním porostem, zpevněnou cestou, vodním útvarem povrchových vod nebo zemědělsky neobdělanou </a:t>
            </a:r>
            <a:r>
              <a:rPr lang="cs-CZ" dirty="0" smtClean="0"/>
              <a:t>půdou</a:t>
            </a:r>
            <a:endParaRPr lang="cs-CZ" dirty="0"/>
          </a:p>
          <a:p>
            <a:pPr lvl="1"/>
            <a:r>
              <a:rPr lang="cs-CZ" dirty="0" smtClean="0"/>
              <a:t>souvislá </a:t>
            </a:r>
            <a:r>
              <a:rPr lang="cs-CZ" dirty="0"/>
              <a:t>vodní </a:t>
            </a:r>
            <a:r>
              <a:rPr lang="cs-CZ" dirty="0" smtClean="0"/>
              <a:t>plocha </a:t>
            </a:r>
            <a:r>
              <a:rPr lang="cs-CZ" dirty="0"/>
              <a:t>využívanou pro účely chovu ryb, vodních živočichů a pěstování rostlin ve vodním útvaru povrchových vod, pro účely provozování rybníkářství podle zvláštního právního </a:t>
            </a:r>
            <a:r>
              <a:rPr lang="cs-CZ" dirty="0" smtClean="0"/>
              <a:t>předpisu, </a:t>
            </a:r>
            <a:r>
              <a:rPr lang="cs-CZ" dirty="0"/>
              <a:t>nebo</a:t>
            </a:r>
          </a:p>
          <a:p>
            <a:pPr lvl="1"/>
            <a:r>
              <a:rPr lang="cs-CZ" dirty="0" smtClean="0"/>
              <a:t>souvislá plocha </a:t>
            </a:r>
            <a:r>
              <a:rPr lang="cs-CZ" dirty="0"/>
              <a:t>zalesněné půdy, která byla v evidenci půdy vedena jako zemědělsky obhospodařovaná půda se zemědělskou </a:t>
            </a:r>
            <a:r>
              <a:rPr lang="cs-CZ" dirty="0" smtClean="0"/>
              <a:t>kulturou</a:t>
            </a:r>
          </a:p>
          <a:p>
            <a:r>
              <a:rPr lang="cs-CZ" dirty="0" smtClean="0"/>
              <a:t>Dělení na díly půdního bloku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tanovené případy</a:t>
            </a:r>
          </a:p>
          <a:p>
            <a:pPr lvl="1"/>
            <a:r>
              <a:rPr lang="cs-CZ" dirty="0" smtClean="0"/>
              <a:t>souvislá plocha </a:t>
            </a:r>
            <a:r>
              <a:rPr lang="cs-CZ" dirty="0"/>
              <a:t>zemědělsky obhospodařované půdy nebo </a:t>
            </a:r>
            <a:r>
              <a:rPr lang="cs-CZ" dirty="0" smtClean="0"/>
              <a:t>souvislá plocha </a:t>
            </a:r>
            <a:r>
              <a:rPr lang="cs-CZ" dirty="0"/>
              <a:t>zalesněné půdy, která byla v evidenci půdy vedena jako zemědělsky obhospodařovaná půda se zemědělskou kulturou </a:t>
            </a:r>
            <a:endParaRPr lang="cs-CZ" dirty="0" smtClean="0"/>
          </a:p>
          <a:p>
            <a:pPr lvl="1"/>
            <a:r>
              <a:rPr lang="cs-CZ" dirty="0" smtClean="0"/>
              <a:t>minimální výměra </a:t>
            </a:r>
            <a:r>
              <a:rPr lang="cs-CZ" dirty="0"/>
              <a:t>0,01 </a:t>
            </a:r>
            <a:r>
              <a:rPr lang="cs-CZ" dirty="0" smtClean="0"/>
              <a:t>ha</a:t>
            </a:r>
          </a:p>
        </p:txBody>
      </p:sp>
    </p:spTree>
    <p:extLst>
      <p:ext uri="{BB962C8B-B14F-4D97-AF65-F5344CB8AC3E}">
        <p14:creationId xmlns:p14="http://schemas.microsoft.com/office/powerpoint/2010/main" val="177958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Evidence půdy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Údaje</a:t>
            </a:r>
          </a:p>
          <a:p>
            <a:pPr lvl="1"/>
            <a:r>
              <a:rPr lang="cs-CZ" dirty="0"/>
              <a:t>Identifikační číslo</a:t>
            </a:r>
          </a:p>
          <a:p>
            <a:pPr lvl="1"/>
            <a:r>
              <a:rPr lang="cs-CZ" dirty="0"/>
              <a:t>Výměra</a:t>
            </a:r>
          </a:p>
          <a:p>
            <a:pPr lvl="1"/>
            <a:r>
              <a:rPr lang="cs-CZ" dirty="0"/>
              <a:t>Uživatel</a:t>
            </a:r>
          </a:p>
          <a:p>
            <a:pPr lvl="1"/>
            <a:r>
              <a:rPr lang="cs-CZ" dirty="0"/>
              <a:t>Druh zemědělské </a:t>
            </a:r>
            <a:r>
              <a:rPr lang="cs-CZ" dirty="0" smtClean="0"/>
              <a:t>kultury</a:t>
            </a:r>
          </a:p>
          <a:p>
            <a:pPr lvl="1"/>
            <a:r>
              <a:rPr lang="cs-CZ" dirty="0" err="1"/>
              <a:t>Z</a:t>
            </a:r>
            <a:r>
              <a:rPr lang="en-GB" dirty="0" err="1" smtClean="0"/>
              <a:t>ařazení</a:t>
            </a:r>
            <a:r>
              <a:rPr lang="en-GB" dirty="0" smtClean="0"/>
              <a:t> </a:t>
            </a:r>
            <a:r>
              <a:rPr lang="en-GB" dirty="0"/>
              <a:t>do </a:t>
            </a:r>
            <a:r>
              <a:rPr lang="en-GB" dirty="0" err="1"/>
              <a:t>ochranného</a:t>
            </a:r>
            <a:r>
              <a:rPr lang="en-GB" dirty="0"/>
              <a:t> </a:t>
            </a:r>
            <a:r>
              <a:rPr lang="en-GB" dirty="0" err="1"/>
              <a:t>pásma</a:t>
            </a:r>
            <a:r>
              <a:rPr lang="en-GB" dirty="0"/>
              <a:t> </a:t>
            </a:r>
            <a:r>
              <a:rPr lang="en-GB" dirty="0" err="1"/>
              <a:t>vodního</a:t>
            </a:r>
            <a:r>
              <a:rPr lang="en-GB" dirty="0"/>
              <a:t> </a:t>
            </a:r>
            <a:r>
              <a:rPr lang="en-GB" dirty="0" err="1" smtClean="0"/>
              <a:t>zdroje</a:t>
            </a:r>
            <a:endParaRPr lang="cs-CZ" dirty="0" smtClean="0"/>
          </a:p>
          <a:p>
            <a:pPr lvl="1"/>
            <a:r>
              <a:rPr lang="cs-CZ" dirty="0" err="1" smtClean="0"/>
              <a:t>Z</a:t>
            </a:r>
            <a:r>
              <a:rPr lang="en-GB" dirty="0" err="1" smtClean="0"/>
              <a:t>ařazení</a:t>
            </a:r>
            <a:r>
              <a:rPr lang="en-GB" dirty="0" smtClean="0"/>
              <a:t> </a:t>
            </a:r>
            <a:r>
              <a:rPr lang="en-GB" dirty="0"/>
              <a:t>do </a:t>
            </a:r>
            <a:r>
              <a:rPr lang="en-GB" dirty="0" err="1"/>
              <a:t>zvláště</a:t>
            </a:r>
            <a:r>
              <a:rPr lang="en-GB" dirty="0"/>
              <a:t> </a:t>
            </a:r>
            <a:r>
              <a:rPr lang="en-GB" dirty="0" err="1"/>
              <a:t>chráněného</a:t>
            </a:r>
            <a:r>
              <a:rPr lang="en-GB" dirty="0"/>
              <a:t> </a:t>
            </a:r>
            <a:r>
              <a:rPr lang="en-GB" dirty="0" err="1"/>
              <a:t>území</a:t>
            </a:r>
            <a:r>
              <a:rPr lang="en-GB" dirty="0" smtClean="0"/>
              <a:t>,</a:t>
            </a:r>
            <a:endParaRPr lang="cs-CZ" dirty="0" smtClean="0"/>
          </a:p>
          <a:p>
            <a:pPr lvl="1"/>
            <a:r>
              <a:rPr lang="cs-CZ" dirty="0" smtClean="0"/>
              <a:t>E</a:t>
            </a:r>
            <a:r>
              <a:rPr lang="en-GB" dirty="0" err="1" smtClean="0"/>
              <a:t>xistence</a:t>
            </a:r>
            <a:r>
              <a:rPr lang="en-GB" dirty="0" smtClean="0"/>
              <a:t> </a:t>
            </a:r>
            <a:r>
              <a:rPr lang="en-GB" dirty="0" err="1"/>
              <a:t>závlahového</a:t>
            </a:r>
            <a:r>
              <a:rPr lang="en-GB" dirty="0"/>
              <a:t> </a:t>
            </a:r>
            <a:r>
              <a:rPr lang="en-GB" dirty="0" err="1"/>
              <a:t>systému</a:t>
            </a:r>
            <a:r>
              <a:rPr lang="en-GB" dirty="0" smtClean="0"/>
              <a:t>,</a:t>
            </a:r>
            <a:endParaRPr lang="cs-CZ" dirty="0" smtClean="0"/>
          </a:p>
          <a:p>
            <a:pPr lvl="1"/>
            <a:r>
              <a:rPr lang="cs-CZ" dirty="0" smtClean="0"/>
              <a:t>E</a:t>
            </a:r>
            <a:r>
              <a:rPr lang="en-GB" dirty="0" err="1" smtClean="0"/>
              <a:t>xistence</a:t>
            </a:r>
            <a:r>
              <a:rPr lang="en-GB" dirty="0" smtClean="0"/>
              <a:t> </a:t>
            </a:r>
            <a:r>
              <a:rPr lang="en-GB" dirty="0" err="1"/>
              <a:t>odvodňovacího</a:t>
            </a:r>
            <a:r>
              <a:rPr lang="en-GB" dirty="0"/>
              <a:t> </a:t>
            </a:r>
            <a:r>
              <a:rPr lang="en-GB" dirty="0" err="1"/>
              <a:t>systému</a:t>
            </a:r>
            <a:r>
              <a:rPr lang="en-GB" dirty="0"/>
              <a:t>,</a:t>
            </a:r>
          </a:p>
          <a:p>
            <a:pPr lvl="1"/>
            <a:r>
              <a:rPr lang="pl-PL" dirty="0" smtClean="0"/>
              <a:t>Zařazení </a:t>
            </a:r>
            <a:r>
              <a:rPr lang="pl-PL" dirty="0"/>
              <a:t>do katastrálního území</a:t>
            </a:r>
            <a:r>
              <a:rPr lang="pl-PL" dirty="0" smtClean="0"/>
              <a:t>,</a:t>
            </a:r>
            <a:endParaRPr lang="cs-CZ" dirty="0" smtClean="0"/>
          </a:p>
          <a:p>
            <a:pPr lvl="1"/>
            <a:r>
              <a:rPr lang="cs-CZ" dirty="0" smtClean="0"/>
              <a:t>Specifické </a:t>
            </a:r>
            <a:r>
              <a:rPr lang="cs-CZ" dirty="0"/>
              <a:t>vlastnosti </a:t>
            </a:r>
          </a:p>
          <a:p>
            <a:pPr lvl="2"/>
            <a:r>
              <a:rPr lang="cs-CZ" dirty="0"/>
              <a:t>Ochranné pásmo vodního zdroje, zvláště chráněné území, NATURA 2000, intenzivní ovocnářství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0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Zemědělské kultury</a:t>
            </a:r>
            <a:br>
              <a:rPr lang="cs-CZ" dirty="0" smtClean="0"/>
            </a:br>
            <a:r>
              <a:rPr lang="cs-CZ" sz="2800" dirty="0" smtClean="0"/>
              <a:t>dle z. o zemědělství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b="1" dirty="0" smtClean="0"/>
              <a:t>Orná půda </a:t>
            </a:r>
            <a:r>
              <a:rPr lang="cs-CZ" dirty="0" smtClean="0"/>
              <a:t>– </a:t>
            </a:r>
            <a:r>
              <a:rPr lang="cs-CZ" i="1" dirty="0" smtClean="0"/>
              <a:t>zemědělsky obhospodařovaná půda, na které se pěstují v pravidelném sledu, popřípadě pod skleníky, nebo pod pevným anebo přenosným krytem, zemědělské plodiny a která není travním porostem podle písmene;</a:t>
            </a:r>
          </a:p>
          <a:p>
            <a:pPr algn="just"/>
            <a:r>
              <a:rPr lang="cs-CZ" b="1" dirty="0" smtClean="0"/>
              <a:t>Travní porost </a:t>
            </a:r>
            <a:r>
              <a:rPr lang="cs-CZ" dirty="0" smtClean="0"/>
              <a:t>– </a:t>
            </a:r>
            <a:r>
              <a:rPr lang="cs-CZ" i="1" dirty="0" smtClean="0"/>
              <a:t>zemědělsky obhospodařovaná půda, na které se nachází stálá pastvina, popřípadě souvislý porost s převahou travin určený ke krmným účelům nebo k technickému využití, který může být nevýše jednou za 5 let rozorán za účelem obnovy travního porostu;</a:t>
            </a:r>
            <a:endParaRPr lang="cs-CZ" dirty="0" smtClean="0"/>
          </a:p>
          <a:p>
            <a:pPr algn="just"/>
            <a:r>
              <a:rPr lang="cs-CZ" b="1" dirty="0" smtClean="0"/>
              <a:t>Vinice</a:t>
            </a:r>
            <a:r>
              <a:rPr lang="cs-CZ" dirty="0" smtClean="0"/>
              <a:t> - </a:t>
            </a:r>
            <a:r>
              <a:rPr lang="cs-CZ" i="1" dirty="0" smtClean="0"/>
              <a:t>zemědělsky obhospodařovaná půda, která je souvisle osázena keři vinné révy a opatřena opěrným zařízením, které musí být nainstalováno nejpozději do 2 let od výsadby;</a:t>
            </a:r>
            <a:endParaRPr lang="cs-CZ" dirty="0" smtClean="0"/>
          </a:p>
          <a:p>
            <a:pPr algn="just"/>
            <a:r>
              <a:rPr lang="cs-CZ" b="1" dirty="0" smtClean="0"/>
              <a:t>Chmelnice</a:t>
            </a:r>
            <a:r>
              <a:rPr lang="cs-CZ" dirty="0" smtClean="0"/>
              <a:t> – </a:t>
            </a:r>
            <a:r>
              <a:rPr lang="cs-CZ" i="1" dirty="0" smtClean="0"/>
              <a:t>zemědělsky obhospodařovaná půda, která je opatřena opěrným zařízením pro pěstování chmele a na které se pěstuje chmel;</a:t>
            </a:r>
            <a:endParaRPr lang="cs-CZ" dirty="0" smtClean="0"/>
          </a:p>
          <a:p>
            <a:pPr algn="just"/>
            <a:r>
              <a:rPr lang="cs-CZ" b="1" dirty="0" smtClean="0"/>
              <a:t>Ovocný sad </a:t>
            </a:r>
            <a:r>
              <a:rPr lang="cs-CZ" dirty="0" smtClean="0"/>
              <a:t>– </a:t>
            </a:r>
            <a:r>
              <a:rPr lang="cs-CZ" i="1" dirty="0" smtClean="0"/>
              <a:t>zemědělsky obhospodařovaná půda, která je souvisle osázena ovocnými stromy, případně ovocnými keři;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4539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Zemědělské produkty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Produkty rostlinné a živočišné výroby a rybolovu, jakož i výrobky po prvotním zpracování, které mají s těmito produkty přímou souvislost</a:t>
            </a:r>
          </a:p>
          <a:p>
            <a:pPr lvl="1"/>
            <a:r>
              <a:rPr lang="cs-CZ" dirty="0" smtClean="0"/>
              <a:t>Case 185/73</a:t>
            </a:r>
          </a:p>
          <a:p>
            <a:pPr lvl="2"/>
            <a:r>
              <a:rPr lang="en-US" dirty="0" smtClean="0"/>
              <a:t>The concept of 'products of first-stage processing directly related' to basic products must, accordingly, be interpreted as implying a clear economic interdependence between basic products and products resulting from a productive process, irrespective of the number of operations involved therein.</a:t>
            </a:r>
          </a:p>
          <a:p>
            <a:pPr lvl="2"/>
            <a:r>
              <a:rPr lang="en-US" dirty="0" smtClean="0"/>
              <a:t>Processed products which have undergone a productive process, the cost of which is such that the price of the basic agricultural raw materials becomes a completely marginal cost, are therefore excluded.</a:t>
            </a:r>
            <a:endParaRPr lang="cs-CZ" dirty="0" smtClean="0"/>
          </a:p>
          <a:p>
            <a:r>
              <a:rPr lang="cs-CZ" dirty="0" smtClean="0"/>
              <a:t>Produkty zařazené</a:t>
            </a:r>
          </a:p>
          <a:p>
            <a:pPr lvl="1"/>
            <a:r>
              <a:rPr lang="cs-CZ" dirty="0" smtClean="0"/>
              <a:t>Příloha I SFEU</a:t>
            </a:r>
          </a:p>
          <a:p>
            <a:r>
              <a:rPr lang="cs-CZ" dirty="0" smtClean="0"/>
              <a:t>Produkty nezařazené</a:t>
            </a:r>
          </a:p>
          <a:p>
            <a:pPr lvl="1"/>
            <a:r>
              <a:rPr lang="cs-CZ" dirty="0" smtClean="0"/>
              <a:t>Med, </a:t>
            </a:r>
            <a:r>
              <a:rPr lang="cs-CZ" dirty="0" err="1" smtClean="0"/>
              <a:t>ethylalkohol</a:t>
            </a:r>
            <a:r>
              <a:rPr lang="cs-CZ" dirty="0" smtClean="0"/>
              <a:t>, brambory, dřevo, vlna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856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Zemědělské kultury</a:t>
            </a:r>
            <a:br>
              <a:rPr lang="cs-CZ" dirty="0"/>
            </a:br>
            <a:r>
              <a:rPr lang="cs-CZ" sz="3200" dirty="0"/>
              <a:t>dle z. o zemědělství</a:t>
            </a:r>
            <a:endParaRPr lang="en-GB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7620000" cy="489654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b="1" dirty="0" smtClean="0"/>
              <a:t>Školka</a:t>
            </a:r>
            <a:r>
              <a:rPr lang="cs-CZ" dirty="0" smtClean="0"/>
              <a:t> - </a:t>
            </a:r>
            <a:r>
              <a:rPr lang="cs-CZ" i="1" dirty="0" smtClean="0"/>
              <a:t>zemědělsky obhospodařovaná půda, na které se pěstují školkařské výpěstky ovocných a okrasných druhů, révy vinné včetně podnožového rozmnožovacího materiálu, sadba chmele a lesních dřevin, s výjimkou školek lesních dřevin založených v lese pro vlastní potřebu k obnově lesa“.</a:t>
            </a:r>
            <a:endParaRPr lang="cs-CZ" dirty="0" smtClean="0"/>
          </a:p>
          <a:p>
            <a:pPr algn="just"/>
            <a:r>
              <a:rPr lang="cs-CZ" b="1" dirty="0" smtClean="0"/>
              <a:t>Zelinářská zahrada </a:t>
            </a:r>
            <a:r>
              <a:rPr lang="cs-CZ" dirty="0" smtClean="0"/>
              <a:t>- “</a:t>
            </a:r>
            <a:r>
              <a:rPr lang="cs-CZ" i="1" dirty="0" smtClean="0"/>
              <a:t>zemědělsky obhospodařovaná půda, na které se pěstuje ovoce, zelenina, obiloviny, okopaniny a okrasné, léčivé, kořeninové a aromatické rostliny pro potřebu uživatele zelinářské zahrady a jeho osob blízkých</a:t>
            </a:r>
            <a:endParaRPr lang="cs-CZ" dirty="0" smtClean="0"/>
          </a:p>
          <a:p>
            <a:pPr algn="just"/>
            <a:r>
              <a:rPr lang="cs-CZ" b="1" dirty="0" smtClean="0"/>
              <a:t>Zalesněná půda </a:t>
            </a:r>
            <a:r>
              <a:rPr lang="cs-CZ" dirty="0" smtClean="0"/>
              <a:t>– </a:t>
            </a:r>
            <a:r>
              <a:rPr lang="cs-CZ" i="1" dirty="0" smtClean="0"/>
              <a:t>lesnicky obhospodařovaná půda, na které se pěstují dřeviny určené k plnění funkcí lesa a která byla v evidenci půdy před jejím zalesněním vedena jako zemědělsky obhospodařovaná půda e zemědělskou kulturou podle písmen a) až g) nebo k)“</a:t>
            </a:r>
            <a:endParaRPr lang="cs-CZ" dirty="0" smtClean="0"/>
          </a:p>
          <a:p>
            <a:pPr algn="just"/>
            <a:r>
              <a:rPr lang="cs-CZ" b="1" dirty="0" smtClean="0"/>
              <a:t>Rybník</a:t>
            </a:r>
            <a:r>
              <a:rPr lang="cs-CZ" dirty="0" smtClean="0"/>
              <a:t> - </a:t>
            </a:r>
            <a:r>
              <a:rPr lang="cs-CZ" i="1" dirty="0" smtClean="0"/>
              <a:t>vodní dílo k chovu ryb, vodních živočichů a pěstování vodních rostlin, určené k provozování rybníkářství podle zvláštního právního předpisu;</a:t>
            </a:r>
            <a:endParaRPr lang="cs-CZ" dirty="0" smtClean="0"/>
          </a:p>
          <a:p>
            <a:pPr algn="just"/>
            <a:r>
              <a:rPr lang="cs-CZ" b="1" dirty="0" smtClean="0"/>
              <a:t>Porost rychle rostoucích dřevin </a:t>
            </a:r>
            <a:r>
              <a:rPr lang="cs-CZ" dirty="0" smtClean="0"/>
              <a:t>– </a:t>
            </a:r>
            <a:r>
              <a:rPr lang="cs-CZ" i="1" dirty="0" smtClean="0"/>
              <a:t>obhospodařovaná půda, která je souvisle osázena rychle rostoucími dřevinami určenými k produkci biomasy pro energetické využití nebo k produkci řízků jako reprodukčního porostu pro vegetativní množení rychle rostoucích dřevin.“</a:t>
            </a:r>
            <a:r>
              <a:rPr lang="cs-CZ" dirty="0" smtClean="0"/>
              <a:t> </a:t>
            </a:r>
          </a:p>
          <a:p>
            <a:pPr algn="just"/>
            <a:r>
              <a:rPr lang="cs-CZ" b="1" dirty="0" smtClean="0"/>
              <a:t>Jiná kultura </a:t>
            </a:r>
            <a:r>
              <a:rPr lang="cs-CZ" dirty="0" smtClean="0"/>
              <a:t>- </a:t>
            </a:r>
            <a:r>
              <a:rPr lang="cs-CZ" i="1" dirty="0" smtClean="0"/>
              <a:t>„zemědělsky obhospodařovaná půda s kulturou neuvedenou v písmenech a) až j)“ </a:t>
            </a:r>
            <a:r>
              <a:rPr lang="cs-CZ" dirty="0" smtClean="0"/>
              <a:t>§ 3i zákona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115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Zařazení </a:t>
            </a:r>
            <a:r>
              <a:rPr lang="cs-CZ" dirty="0"/>
              <a:t>do evidence půdy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Ohlášení uživatele půdního bloku</a:t>
            </a:r>
          </a:p>
          <a:p>
            <a:pPr lvl="1"/>
            <a:r>
              <a:rPr lang="cs-CZ" dirty="0" smtClean="0"/>
              <a:t>Základní náležitosti (trvalý pobyt, zemědělský podnikatel)</a:t>
            </a:r>
          </a:p>
          <a:p>
            <a:pPr lvl="1"/>
            <a:r>
              <a:rPr lang="cs-CZ" dirty="0"/>
              <a:t>Z</a:t>
            </a:r>
            <a:r>
              <a:rPr lang="cs-CZ" dirty="0" smtClean="0"/>
              <a:t>akreslení </a:t>
            </a:r>
            <a:r>
              <a:rPr lang="cs-CZ" dirty="0"/>
              <a:t>hranice půdního </a:t>
            </a:r>
            <a:r>
              <a:rPr lang="cs-CZ" dirty="0" smtClean="0"/>
              <a:t>bloku v </a:t>
            </a:r>
            <a:r>
              <a:rPr lang="cs-CZ" dirty="0" err="1" smtClean="0"/>
              <a:t>ortofotomapě</a:t>
            </a:r>
            <a:endParaRPr lang="cs-CZ" dirty="0" smtClean="0"/>
          </a:p>
          <a:p>
            <a:r>
              <a:rPr lang="cs-CZ" dirty="0" smtClean="0"/>
              <a:t>Řízení o (ne)zařazení do evidence</a:t>
            </a:r>
          </a:p>
          <a:p>
            <a:pPr lvl="1"/>
            <a:r>
              <a:rPr lang="cs-CZ" dirty="0" smtClean="0"/>
              <a:t>Vyhodnocení ohlášených údajů</a:t>
            </a:r>
          </a:p>
          <a:p>
            <a:pPr lvl="1"/>
            <a:r>
              <a:rPr lang="cs-CZ" dirty="0" smtClean="0"/>
              <a:t>Právní důvod užívání zemědělské půdy</a:t>
            </a:r>
          </a:p>
          <a:p>
            <a:pPr lvl="1"/>
            <a:r>
              <a:rPr lang="cs-CZ" dirty="0"/>
              <a:t>Pochybnosti o skutečném průběhu </a:t>
            </a:r>
            <a:r>
              <a:rPr lang="cs-CZ" dirty="0" smtClean="0"/>
              <a:t>hranic</a:t>
            </a:r>
          </a:p>
          <a:p>
            <a:pPr lvl="2"/>
            <a:r>
              <a:rPr lang="cs-CZ" dirty="0" smtClean="0"/>
              <a:t>Odstranění uživatelem</a:t>
            </a:r>
          </a:p>
          <a:p>
            <a:pPr lvl="2"/>
            <a:r>
              <a:rPr lang="cs-CZ" dirty="0" smtClean="0"/>
              <a:t>Místní šetření v terénu</a:t>
            </a:r>
          </a:p>
          <a:p>
            <a:r>
              <a:rPr lang="cs-CZ" dirty="0" smtClean="0"/>
              <a:t>Potvrzení o zařazení do evidence </a:t>
            </a:r>
          </a:p>
          <a:p>
            <a:pPr lvl="1"/>
            <a:r>
              <a:rPr lang="cs-CZ" dirty="0" smtClean="0"/>
              <a:t>Nebo rozhodnutí  </a:t>
            </a:r>
            <a:r>
              <a:rPr lang="pt-BR" dirty="0"/>
              <a:t>o nezařazení do evidence využití </a:t>
            </a:r>
            <a:r>
              <a:rPr lang="pt-BR" dirty="0" smtClean="0"/>
              <a:t>půdy</a:t>
            </a:r>
            <a:endParaRPr lang="cs-CZ" dirty="0" smtClean="0"/>
          </a:p>
          <a:p>
            <a:r>
              <a:rPr lang="cs-CZ" dirty="0" smtClean="0"/>
              <a:t>Změny v údajích (aktualizace)</a:t>
            </a:r>
          </a:p>
          <a:p>
            <a:pPr lvl="1"/>
            <a:r>
              <a:rPr lang="cs-CZ" dirty="0" smtClean="0"/>
              <a:t>Nejedná se o správní řízení	</a:t>
            </a:r>
          </a:p>
          <a:p>
            <a:pPr lvl="1"/>
            <a:r>
              <a:rPr lang="cs-CZ" dirty="0" smtClean="0"/>
              <a:t>Ohlašovací povinnost ve lhůtě 15 dnů</a:t>
            </a:r>
          </a:p>
          <a:p>
            <a:pPr lvl="1"/>
            <a:r>
              <a:rPr lang="cs-CZ" dirty="0" smtClean="0"/>
              <a:t>Z moci úřední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4930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11 Ca 143/2008 </a:t>
            </a:r>
            <a:r>
              <a:rPr lang="en-GB" dirty="0" smtClean="0"/>
              <a:t>– 35</a:t>
            </a:r>
            <a:r>
              <a:rPr lang="cs-CZ" dirty="0" smtClean="0"/>
              <a:t> </a:t>
            </a:r>
            <a:r>
              <a:rPr lang="cs-CZ" sz="2000" dirty="0" smtClean="0"/>
              <a:t>NSS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I. Rozhodnutím o nezařazení do evidence využití zemědělské půdy podle uživatelských vztahů (§ 3a a násl. zákona č. 252/1997 Sb., o zemědělství) je zasahováno do veřejných subjektivních práv žadatele, neboť takové rozhodnutí předurčuje výsledek rozhodování o poskytnutí dotace. Proto takové rozhodnutí podléhá přezkumu soudem ve správním soudnictví.</a:t>
            </a:r>
          </a:p>
          <a:p>
            <a:r>
              <a:rPr lang="cs-CZ" dirty="0" smtClean="0"/>
              <a:t>II. Aktualizace evidence půdy podle § 3g zákona č. 252/1997 Sb., o zemědělství, má místo tehdy, pokud je uváděn stav evidence a zapsaných uživatelů do souladu s realitou. Tomu odpovídají důvody, pro které je třeba aktualizaci provádět, obsažené v § 3g odst. 1 tohoto zákona.</a:t>
            </a:r>
          </a:p>
          <a:p>
            <a:r>
              <a:rPr lang="cs-CZ" dirty="0" smtClean="0"/>
              <a:t>III. Právní úprava svěřuje rozhodnutí o tom, kterému z žadatelů svědčí právní titul k užívání z hlediska zapsání do evidence využití půdy, Ministerstvu zemědělství. Námitka, že jinému žadateli titul k užívání nesvědčí z důvodu neplatnosti jeho nájemní smlouvy k pozemku, nesměřuje proti tomu, zda správní orgán posoudil, komu svědčí užívací titul, ale je otázkou občanskoprávního sporu mezi žadateli.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698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integrovaná evidence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Registr vinic</a:t>
            </a:r>
          </a:p>
          <a:p>
            <a:pPr lvl="1"/>
            <a:r>
              <a:rPr lang="cs-CZ" dirty="0" smtClean="0"/>
              <a:t>Dle zákona o vinohradnictví a vinařství (321/2004)</a:t>
            </a:r>
          </a:p>
          <a:p>
            <a:r>
              <a:rPr lang="cs-CZ" dirty="0" smtClean="0"/>
              <a:t>Registr chmelnic</a:t>
            </a:r>
          </a:p>
          <a:p>
            <a:pPr lvl="1"/>
            <a:r>
              <a:rPr lang="cs-CZ" dirty="0" smtClean="0"/>
              <a:t>Dle zákona o ochraně chmele (97/1996)</a:t>
            </a:r>
          </a:p>
          <a:p>
            <a:r>
              <a:rPr lang="cs-CZ" dirty="0" smtClean="0"/>
              <a:t>Registr intenzivních sadů</a:t>
            </a:r>
          </a:p>
          <a:p>
            <a:r>
              <a:rPr lang="cs-CZ" dirty="0" smtClean="0"/>
              <a:t>Registr množitelských porostů a materiálů (registr školek)</a:t>
            </a:r>
          </a:p>
          <a:p>
            <a:pPr lvl="1"/>
            <a:r>
              <a:rPr lang="cs-CZ" dirty="0" smtClean="0"/>
              <a:t>Dle zákona o oběhu osiva a sadby (219/2003)</a:t>
            </a:r>
          </a:p>
          <a:p>
            <a:r>
              <a:rPr lang="cs-CZ" dirty="0" smtClean="0"/>
              <a:t>Registr zvířat</a:t>
            </a:r>
          </a:p>
          <a:p>
            <a:pPr lvl="1"/>
            <a:r>
              <a:rPr lang="cs-CZ" dirty="0" smtClean="0"/>
              <a:t>Dle plemenářského zákona (154/2000)</a:t>
            </a:r>
          </a:p>
          <a:p>
            <a:r>
              <a:rPr lang="cs-CZ" dirty="0" smtClean="0"/>
              <a:t>Evidence přípravků a hnojiv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283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Společná organizace trhů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Tržní opatření</a:t>
            </a:r>
          </a:p>
          <a:p>
            <a:pPr lvl="1"/>
            <a:r>
              <a:rPr lang="cs-CZ" dirty="0"/>
              <a:t>Regulace nabídky</a:t>
            </a:r>
          </a:p>
          <a:p>
            <a:pPr lvl="1"/>
            <a:r>
              <a:rPr lang="cs-CZ" dirty="0"/>
              <a:t>Regulace cen</a:t>
            </a:r>
          </a:p>
          <a:p>
            <a:pPr lvl="1"/>
            <a:r>
              <a:rPr lang="cs-CZ" dirty="0"/>
              <a:t>Regulace dovozu a vývozu</a:t>
            </a:r>
          </a:p>
          <a:p>
            <a:r>
              <a:rPr lang="cs-CZ" dirty="0"/>
              <a:t>Záchranná síť </a:t>
            </a:r>
          </a:p>
          <a:p>
            <a:pPr lvl="1"/>
            <a:r>
              <a:rPr lang="cs-CZ" dirty="0"/>
              <a:t>případy cenové krize a narušení trhů </a:t>
            </a:r>
          </a:p>
          <a:p>
            <a:pPr lvl="1"/>
            <a:r>
              <a:rPr lang="cs-CZ" dirty="0"/>
              <a:t>ustanovení o ochranných </a:t>
            </a:r>
            <a:r>
              <a:rPr lang="cs-CZ" dirty="0" smtClean="0"/>
              <a:t>opatřeních</a:t>
            </a:r>
          </a:p>
          <a:p>
            <a:pPr lvl="1"/>
            <a:r>
              <a:rPr lang="cs-CZ" dirty="0"/>
              <a:t>nová rezerva pro případ krize </a:t>
            </a:r>
          </a:p>
          <a:p>
            <a:r>
              <a:rPr lang="cs-CZ" dirty="0"/>
              <a:t>Z</a:t>
            </a:r>
            <a:r>
              <a:rPr lang="cs-CZ" dirty="0" smtClean="0"/>
              <a:t>rušení </a:t>
            </a:r>
            <a:r>
              <a:rPr lang="cs-CZ" dirty="0"/>
              <a:t>všech opatření týkajících se kontroly nabídky</a:t>
            </a:r>
          </a:p>
          <a:p>
            <a:r>
              <a:rPr lang="cs-CZ" dirty="0"/>
              <a:t>D</a:t>
            </a:r>
            <a:r>
              <a:rPr lang="cs-CZ" dirty="0" smtClean="0"/>
              <a:t>odatečná </a:t>
            </a:r>
            <a:r>
              <a:rPr lang="cs-CZ" dirty="0"/>
              <a:t>opatření v případě krize trhů s mlékem a mléčnými </a:t>
            </a:r>
            <a:r>
              <a:rPr lang="cs-CZ" dirty="0" smtClean="0"/>
              <a:t>výrobky</a:t>
            </a:r>
            <a:endParaRPr lang="cs-CZ" dirty="0"/>
          </a:p>
          <a:p>
            <a:r>
              <a:rPr lang="cs-CZ" dirty="0"/>
              <a:t>N</a:t>
            </a:r>
            <a:r>
              <a:rPr lang="cs-CZ" dirty="0" smtClean="0"/>
              <a:t>ové </a:t>
            </a:r>
            <a:r>
              <a:rPr lang="cs-CZ" dirty="0"/>
              <a:t>všeobecné legislativní rámce, jejichž cílem je rozdělit přidanou hodnotu v rámci potravinového řetězce posílením organizací producentů a mezioborových organizací, jakož i </a:t>
            </a:r>
            <a:r>
              <a:rPr lang="cs-CZ" dirty="0" smtClean="0"/>
              <a:t>rozvoj </a:t>
            </a:r>
            <a:r>
              <a:rPr lang="cs-CZ" dirty="0"/>
              <a:t>uzavírání smluv a kolektivního vyjednávání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392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Schéma SOT</a:t>
            </a:r>
            <a:endParaRPr lang="en-GB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Vnitřní </a:t>
            </a:r>
            <a:r>
              <a:rPr lang="cs-CZ" dirty="0" smtClean="0"/>
              <a:t>trh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69824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Tržní </a:t>
            </a:r>
            <a:r>
              <a:rPr lang="cs-CZ" dirty="0"/>
              <a:t>intervence</a:t>
            </a:r>
          </a:p>
          <a:p>
            <a:pPr lvl="1"/>
            <a:r>
              <a:rPr lang="cs-CZ" dirty="0"/>
              <a:t>Veřejná intervence a podpora soukromého skladování </a:t>
            </a:r>
          </a:p>
          <a:p>
            <a:pPr lvl="1"/>
            <a:r>
              <a:rPr lang="cs-CZ" dirty="0"/>
              <a:t>Režimy podpory</a:t>
            </a:r>
          </a:p>
          <a:p>
            <a:r>
              <a:rPr lang="cs-CZ" dirty="0" smtClean="0"/>
              <a:t>Pravidla </a:t>
            </a:r>
            <a:r>
              <a:rPr lang="cs-CZ" dirty="0"/>
              <a:t>týkající se uvádění na trh</a:t>
            </a:r>
          </a:p>
          <a:p>
            <a:pPr lvl="1"/>
            <a:r>
              <a:rPr lang="cs-CZ" dirty="0"/>
              <a:t>Obchodní normy </a:t>
            </a:r>
          </a:p>
          <a:p>
            <a:pPr lvl="1"/>
            <a:r>
              <a:rPr lang="cs-CZ" dirty="0"/>
              <a:t>Zvláštní opatření pro jednotlivé </a:t>
            </a:r>
            <a:r>
              <a:rPr lang="cs-CZ" dirty="0" smtClean="0"/>
              <a:t>komodity</a:t>
            </a:r>
          </a:p>
          <a:p>
            <a:r>
              <a:rPr lang="cs-CZ" dirty="0" smtClean="0"/>
              <a:t>Pravidla </a:t>
            </a:r>
            <a:r>
              <a:rPr lang="cs-CZ" dirty="0"/>
              <a:t>pro organizace producentů a sdružení </a:t>
            </a:r>
          </a:p>
          <a:p>
            <a:endParaRPr lang="cs-CZ" dirty="0"/>
          </a:p>
          <a:p>
            <a:endParaRPr lang="en-GB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Obchod s třetími </a:t>
            </a:r>
            <a:r>
              <a:rPr lang="cs-CZ" dirty="0" smtClean="0"/>
              <a:t>zeměmi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Dovozní </a:t>
            </a:r>
            <a:r>
              <a:rPr lang="cs-CZ" dirty="0"/>
              <a:t>cla</a:t>
            </a:r>
          </a:p>
          <a:p>
            <a:r>
              <a:rPr lang="cs-CZ" dirty="0"/>
              <a:t>Vstupní ceny</a:t>
            </a:r>
          </a:p>
          <a:p>
            <a:r>
              <a:rPr lang="cs-CZ" dirty="0"/>
              <a:t>Celní kvóty</a:t>
            </a:r>
          </a:p>
          <a:p>
            <a:r>
              <a:rPr lang="cs-CZ" dirty="0"/>
              <a:t>Ochranná opatření </a:t>
            </a:r>
          </a:p>
          <a:p>
            <a:r>
              <a:rPr lang="cs-CZ" dirty="0"/>
              <a:t>Vývozní náhrady</a:t>
            </a:r>
            <a:endParaRPr lang="en-GB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67544" y="5873115"/>
            <a:ext cx="763284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Referenční prahové ceny</a:t>
            </a:r>
          </a:p>
          <a:p>
            <a:pPr algn="ctr"/>
            <a:r>
              <a:rPr lang="cs-CZ" sz="2000" dirty="0" smtClean="0"/>
              <a:t>Pravidla </a:t>
            </a:r>
            <a:r>
              <a:rPr lang="cs-CZ" sz="2000" dirty="0"/>
              <a:t>hospodářské soutěže</a:t>
            </a:r>
          </a:p>
          <a:p>
            <a:pPr algn="ctr"/>
            <a:r>
              <a:rPr lang="cs-CZ" sz="2000" dirty="0"/>
              <a:t>Výjimečná opatření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08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Přímé platby</a:t>
            </a:r>
            <a:endParaRPr lang="en-GB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Do 31. 12. </a:t>
            </a:r>
            <a:r>
              <a:rPr lang="cs-CZ" dirty="0" smtClean="0"/>
              <a:t>2014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SPS – jednotná platba  na farmu (EU-15) </a:t>
            </a:r>
          </a:p>
          <a:p>
            <a:r>
              <a:rPr lang="cs-CZ" dirty="0" smtClean="0"/>
              <a:t>SAPS – jednotná platba na plochu (EU-12)</a:t>
            </a:r>
          </a:p>
          <a:p>
            <a:pPr lvl="1"/>
            <a:r>
              <a:rPr lang="cs-CZ" dirty="0" smtClean="0"/>
              <a:t>Národní doplňková platba Top-Up</a:t>
            </a:r>
            <a:r>
              <a:rPr lang="cs-CZ" b="1" dirty="0" smtClean="0"/>
              <a:t>)</a:t>
            </a:r>
            <a:endParaRPr lang="cs-CZ" dirty="0" smtClean="0"/>
          </a:p>
          <a:p>
            <a:r>
              <a:rPr lang="cs-CZ" dirty="0" smtClean="0"/>
              <a:t>Výše dle referenční výše zemědělské produkce )</a:t>
            </a:r>
            <a:r>
              <a:rPr lang="cs-CZ" dirty="0"/>
              <a:t> </a:t>
            </a:r>
            <a:r>
              <a:rPr lang="cs-CZ" sz="1700" dirty="0" smtClean="0"/>
              <a:t>(produkce </a:t>
            </a:r>
            <a:r>
              <a:rPr lang="cs-CZ" sz="1700" dirty="0"/>
              <a:t>x </a:t>
            </a:r>
            <a:r>
              <a:rPr lang="cs-CZ" sz="1700" dirty="0" smtClean="0"/>
              <a:t>množství </a:t>
            </a:r>
            <a:r>
              <a:rPr lang="cs-CZ" sz="1700" dirty="0"/>
              <a:t>x sazba = základní objem finančních </a:t>
            </a:r>
            <a:r>
              <a:rPr lang="cs-CZ" sz="1700" dirty="0" smtClean="0"/>
              <a:t>prostředků)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en-GB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Od 1. 1. </a:t>
            </a:r>
            <a:r>
              <a:rPr lang="cs-CZ" dirty="0" smtClean="0"/>
              <a:t>2015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Vícesložkový systém přímých plateb</a:t>
            </a:r>
          </a:p>
          <a:p>
            <a:pPr lvl="1"/>
            <a:r>
              <a:rPr lang="cs-CZ" dirty="0" smtClean="0"/>
              <a:t>Přímá platba</a:t>
            </a:r>
          </a:p>
          <a:p>
            <a:pPr lvl="2"/>
            <a:r>
              <a:rPr lang="cs-CZ" dirty="0" smtClean="0"/>
              <a:t>Základní platba (pouze akt. </a:t>
            </a:r>
            <a:r>
              <a:rPr lang="cs-CZ" dirty="0"/>
              <a:t>z</a:t>
            </a:r>
            <a:r>
              <a:rPr lang="cs-CZ" dirty="0" smtClean="0"/>
              <a:t>em.)</a:t>
            </a:r>
          </a:p>
          <a:p>
            <a:pPr lvl="3"/>
            <a:r>
              <a:rPr lang="cs-CZ" dirty="0" smtClean="0"/>
              <a:t>Platební nároky</a:t>
            </a:r>
          </a:p>
          <a:p>
            <a:pPr lvl="2"/>
            <a:r>
              <a:rPr lang="cs-CZ" dirty="0" smtClean="0"/>
              <a:t>Jednotná platba na plochu (do roku 2020)</a:t>
            </a:r>
          </a:p>
          <a:p>
            <a:pPr lvl="3"/>
            <a:r>
              <a:rPr lang="cs-CZ" dirty="0" smtClean="0"/>
              <a:t>Přechodné vnitrostátní podpory</a:t>
            </a:r>
            <a:endParaRPr lang="cs-CZ" dirty="0"/>
          </a:p>
          <a:p>
            <a:pPr lvl="1"/>
            <a:r>
              <a:rPr lang="cs-CZ" dirty="0" err="1" smtClean="0"/>
              <a:t>Greening</a:t>
            </a:r>
            <a:endParaRPr lang="cs-CZ" dirty="0" smtClean="0"/>
          </a:p>
          <a:p>
            <a:pPr lvl="2"/>
            <a:r>
              <a:rPr lang="cs-CZ" dirty="0" smtClean="0"/>
              <a:t>Platba na zemědělské postupy příznivé pro klima a životní prostředí</a:t>
            </a:r>
            <a:endParaRPr lang="cs-CZ" dirty="0"/>
          </a:p>
          <a:p>
            <a:pPr lvl="1"/>
            <a:r>
              <a:rPr lang="cs-CZ" dirty="0"/>
              <a:t>Platba pro mladé zemědělce</a:t>
            </a:r>
          </a:p>
          <a:p>
            <a:pPr lvl="1"/>
            <a:r>
              <a:rPr lang="cs-CZ" dirty="0"/>
              <a:t>P</a:t>
            </a:r>
            <a:r>
              <a:rPr lang="cs-CZ" dirty="0" smtClean="0"/>
              <a:t>latba </a:t>
            </a:r>
            <a:r>
              <a:rPr lang="cs-CZ" dirty="0"/>
              <a:t>pro oblasti s přírodním </a:t>
            </a:r>
            <a:r>
              <a:rPr lang="cs-CZ" dirty="0" smtClean="0"/>
              <a:t>znevýhodněním</a:t>
            </a:r>
          </a:p>
          <a:p>
            <a:pPr lvl="2"/>
            <a:r>
              <a:rPr lang="cs-CZ" dirty="0" smtClean="0"/>
              <a:t>Vazba na politiku rozvoje venkova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154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přímé platby</a:t>
            </a:r>
            <a:endParaRPr lang="en-GB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Do 31. 12.2014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Podpory vázané na produkci</a:t>
            </a:r>
          </a:p>
          <a:p>
            <a:pPr lvl="1"/>
            <a:r>
              <a:rPr lang="cs-CZ" dirty="0" smtClean="0"/>
              <a:t>Dobrovolná podpora</a:t>
            </a:r>
          </a:p>
          <a:p>
            <a:pPr lvl="2"/>
            <a:r>
              <a:rPr lang="cs-CZ" dirty="0" smtClean="0"/>
              <a:t>Vybraná odvětví a produkty</a:t>
            </a:r>
          </a:p>
          <a:p>
            <a:pPr lvl="2"/>
            <a:r>
              <a:rPr lang="cs-CZ" dirty="0" smtClean="0"/>
              <a:t>Národní význam hospodářský, sociální, environmentální</a:t>
            </a:r>
          </a:p>
          <a:p>
            <a:pPr lvl="2"/>
            <a:r>
              <a:rPr lang="cs-CZ" dirty="0" smtClean="0"/>
              <a:t>Nezbytná motivační výše k zachování</a:t>
            </a:r>
          </a:p>
          <a:p>
            <a:pPr lvl="2"/>
            <a:r>
              <a:rPr lang="cs-CZ" dirty="0" smtClean="0"/>
              <a:t>Rozhodnutí členského státu podléhá schválení Komisí</a:t>
            </a:r>
          </a:p>
          <a:p>
            <a:pPr lvl="1"/>
            <a:r>
              <a:rPr lang="cs-CZ" dirty="0" smtClean="0"/>
              <a:t>Zvláštní podpora pro bavlnu</a:t>
            </a:r>
          </a:p>
          <a:p>
            <a:r>
              <a:rPr lang="cs-CZ" dirty="0" smtClean="0"/>
              <a:t>Platba oddělená od produkce</a:t>
            </a:r>
          </a:p>
          <a:p>
            <a:pPr lvl="1"/>
            <a:r>
              <a:rPr lang="cs-CZ" dirty="0" smtClean="0"/>
              <a:t>Platba pro mladé zemědělce</a:t>
            </a:r>
          </a:p>
          <a:p>
            <a:pPr lvl="1"/>
            <a:endParaRPr lang="cs-CZ" dirty="0" smtClean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Od 1. 1. 2015</a:t>
            </a:r>
            <a:endParaRPr lang="en-GB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Podpora vázaná na produkci</a:t>
            </a:r>
          </a:p>
          <a:p>
            <a:pPr lvl="1"/>
            <a:r>
              <a:rPr lang="cs-CZ" dirty="0" smtClean="0"/>
              <a:t>Dobrovolná podpora vázaná na produkci</a:t>
            </a:r>
          </a:p>
          <a:p>
            <a:pPr lvl="2"/>
            <a:r>
              <a:rPr lang="cs-CZ" dirty="0" smtClean="0"/>
              <a:t>Dle odvětví a plodin</a:t>
            </a:r>
          </a:p>
          <a:p>
            <a:pPr lvl="1"/>
            <a:r>
              <a:rPr lang="cs-CZ" dirty="0" smtClean="0"/>
              <a:t>Zvláštní podpora pro bavlnu</a:t>
            </a:r>
          </a:p>
          <a:p>
            <a:r>
              <a:rPr lang="cs-CZ" dirty="0" smtClean="0"/>
              <a:t>Platba pro malé zemědělce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038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pro přímé platby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Vnitrostátní a čisté stropy </a:t>
            </a:r>
          </a:p>
          <a:p>
            <a:pPr lvl="1"/>
            <a:r>
              <a:rPr lang="cs-CZ" dirty="0" smtClean="0"/>
              <a:t>Přesuny mezi pilíři CAP</a:t>
            </a:r>
          </a:p>
          <a:p>
            <a:r>
              <a:rPr lang="cs-CZ" dirty="0" smtClean="0"/>
              <a:t>Pravidla pro výše plateb</a:t>
            </a:r>
          </a:p>
          <a:p>
            <a:pPr lvl="1"/>
            <a:r>
              <a:rPr lang="cs-CZ" dirty="0" smtClean="0"/>
              <a:t>Minimální požadavky</a:t>
            </a:r>
          </a:p>
          <a:p>
            <a:pPr lvl="1"/>
            <a:r>
              <a:rPr lang="cs-CZ" dirty="0" err="1" smtClean="0"/>
              <a:t>Zastropování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capping</a:t>
            </a:r>
            <a:r>
              <a:rPr lang="cs-CZ" dirty="0" smtClean="0"/>
              <a:t>)</a:t>
            </a:r>
          </a:p>
          <a:p>
            <a:r>
              <a:rPr lang="cs-CZ" dirty="0" smtClean="0"/>
              <a:t>Kontrola podmíněnosti</a:t>
            </a:r>
          </a:p>
          <a:p>
            <a:r>
              <a:rPr lang="cs-CZ" dirty="0" smtClean="0"/>
              <a:t>Aktivní zemědělská činnost (čl. 9)</a:t>
            </a:r>
          </a:p>
          <a:p>
            <a:r>
              <a:rPr lang="cs-CZ" dirty="0" smtClean="0"/>
              <a:t>Oprávněné hektary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hlinkClick r:id="rId2"/>
              </a:rPr>
              <a:t>Jednotná žádost</a:t>
            </a:r>
            <a:endParaRPr lang="cs-CZ" dirty="0" smtClean="0"/>
          </a:p>
          <a:p>
            <a:pPr lvl="1"/>
            <a:r>
              <a:rPr lang="cs-CZ" dirty="0" smtClean="0"/>
              <a:t>Prekluzivní lhůta k podání</a:t>
            </a:r>
          </a:p>
          <a:p>
            <a:pPr lvl="1"/>
            <a:r>
              <a:rPr lang="cs-CZ" dirty="0" smtClean="0"/>
              <a:t>Minimální výměra půdy</a:t>
            </a:r>
          </a:p>
          <a:p>
            <a:pPr lvl="1"/>
            <a:r>
              <a:rPr lang="cs-CZ" dirty="0" smtClean="0"/>
              <a:t>Evidence v LPIS</a:t>
            </a:r>
          </a:p>
          <a:p>
            <a:pPr lvl="1"/>
            <a:r>
              <a:rPr lang="cs-CZ" dirty="0" smtClean="0"/>
              <a:t>Zemědělské obhospodařování</a:t>
            </a:r>
          </a:p>
          <a:p>
            <a:pPr lvl="1"/>
            <a:r>
              <a:rPr lang="cs-CZ" dirty="0" smtClean="0"/>
              <a:t>Závazek </a:t>
            </a:r>
            <a:r>
              <a:rPr lang="cs-CZ" dirty="0"/>
              <a:t>dodržovat podmínky dobrého zemědělského a environmentálního stavu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094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Politika rozvoje venkova</a:t>
            </a:r>
            <a:endParaRPr lang="en-GB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Součást politiky soudržnosti </a:t>
            </a:r>
            <a:r>
              <a:rPr lang="cs-CZ" dirty="0">
                <a:latin typeface="Cambria Math"/>
                <a:ea typeface="Cambria Math"/>
              </a:rPr>
              <a:t>⟶</a:t>
            </a:r>
            <a:r>
              <a:rPr lang="cs-CZ" dirty="0" smtClean="0"/>
              <a:t> samostatný II. pilíř CAP</a:t>
            </a:r>
          </a:p>
          <a:p>
            <a:r>
              <a:rPr lang="cs-CZ" dirty="0" smtClean="0"/>
              <a:t>Podpora multifunkčního zemědělství a produkce veřejných statků</a:t>
            </a:r>
          </a:p>
          <a:p>
            <a:r>
              <a:rPr lang="cs-CZ" dirty="0" smtClean="0"/>
              <a:t>Evropský zemědělský fond pro rozvoj venkova</a:t>
            </a:r>
          </a:p>
          <a:p>
            <a:pPr lvl="1"/>
            <a:r>
              <a:rPr lang="cs-CZ" dirty="0" smtClean="0"/>
              <a:t>Od 1. 1. 2014 součást Evropských strukturálních a investičních fondů</a:t>
            </a:r>
          </a:p>
          <a:p>
            <a:r>
              <a:rPr lang="cs-CZ" dirty="0"/>
              <a:t>Změny v rámci reformy z roku 2013 jsou tyto:</a:t>
            </a:r>
          </a:p>
          <a:p>
            <a:pPr lvl="1"/>
            <a:r>
              <a:rPr lang="cs-CZ" dirty="0"/>
              <a:t>zlepšení strategického přístupu k vytváření PRV,</a:t>
            </a:r>
          </a:p>
          <a:p>
            <a:pPr lvl="1"/>
            <a:r>
              <a:rPr lang="cs-CZ" dirty="0"/>
              <a:t>posílení opatření v oblasti rozvoje venkova,</a:t>
            </a:r>
          </a:p>
          <a:p>
            <a:pPr lvl="1"/>
            <a:r>
              <a:rPr lang="cs-CZ" dirty="0"/>
              <a:t>zjednodušení pravidel a snížení související administrativní zátěže všude tam, kde je to možné, a</a:t>
            </a:r>
          </a:p>
          <a:p>
            <a:pPr lvl="1"/>
            <a:r>
              <a:rPr lang="cs-CZ" dirty="0"/>
              <a:t>užší </a:t>
            </a:r>
            <a:r>
              <a:rPr lang="cs-CZ" dirty="0" smtClean="0"/>
              <a:t>propojení </a:t>
            </a:r>
            <a:r>
              <a:rPr lang="cs-CZ" dirty="0"/>
              <a:t>politiky rozvoje venkova s ostatními ESI fondy</a:t>
            </a:r>
          </a:p>
          <a:p>
            <a:pPr marL="411480" lvl="1" indent="0">
              <a:buNone/>
            </a:pP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385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Reformy CAP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Východiska</a:t>
            </a:r>
          </a:p>
          <a:p>
            <a:pPr lvl="1"/>
            <a:r>
              <a:rPr lang="cs-CZ" dirty="0" smtClean="0"/>
              <a:t>Nízká úroveň samozásobení</a:t>
            </a:r>
          </a:p>
          <a:p>
            <a:pPr lvl="1"/>
            <a:r>
              <a:rPr lang="cs-CZ" dirty="0" smtClean="0"/>
              <a:t>Množství malých rodinných farem</a:t>
            </a:r>
          </a:p>
          <a:p>
            <a:pPr lvl="1"/>
            <a:r>
              <a:rPr lang="cs-CZ" dirty="0"/>
              <a:t>N</a:t>
            </a:r>
            <a:r>
              <a:rPr lang="cs-CZ" dirty="0" smtClean="0"/>
              <a:t>erozvinutá dopravní infrastruktura</a:t>
            </a:r>
          </a:p>
          <a:p>
            <a:pPr lvl="1"/>
            <a:r>
              <a:rPr lang="cs-CZ" dirty="0" smtClean="0"/>
              <a:t>Absence záchranné sociální sítě </a:t>
            </a:r>
          </a:p>
          <a:p>
            <a:pPr lvl="1"/>
            <a:r>
              <a:rPr lang="cs-CZ" dirty="0" smtClean="0"/>
              <a:t>Ekonomická nemožnost přímé finanční podpory</a:t>
            </a:r>
          </a:p>
          <a:p>
            <a:pPr lvl="1"/>
            <a:r>
              <a:rPr lang="cs-CZ" dirty="0" smtClean="0"/>
              <a:t>Hlavní nástroj</a:t>
            </a:r>
          </a:p>
          <a:p>
            <a:pPr lvl="2"/>
            <a:r>
              <a:rPr lang="cs-CZ" dirty="0" smtClean="0"/>
              <a:t>Společné cenové systémy a finanční režim</a:t>
            </a:r>
          </a:p>
          <a:p>
            <a:r>
              <a:rPr lang="cs-CZ" dirty="0" smtClean="0"/>
              <a:t>Důsledky</a:t>
            </a:r>
          </a:p>
          <a:p>
            <a:pPr lvl="1"/>
            <a:r>
              <a:rPr lang="cs-CZ" dirty="0" smtClean="0"/>
              <a:t>Růst přebytků, zahlcení intervenčních skladů, rostoucí finanční náklady</a:t>
            </a:r>
          </a:p>
          <a:p>
            <a:pPr lvl="1"/>
            <a:r>
              <a:rPr lang="cs-CZ" dirty="0" smtClean="0"/>
              <a:t>Intenzifikace zemědělství, nekonkurenceschopnost, nízká výkonnost</a:t>
            </a:r>
          </a:p>
          <a:p>
            <a:pPr lvl="1"/>
            <a:r>
              <a:rPr lang="cs-CZ" dirty="0" smtClean="0"/>
              <a:t>Nespravedlivá a nerovnoměrná distribuce finanční podpory mezi zemědělce a členské státy</a:t>
            </a:r>
          </a:p>
          <a:p>
            <a:pPr lvl="2"/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034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Politika rozvoje venkova</a:t>
            </a:r>
            <a:endParaRPr lang="en-GB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14300" indent="0">
              <a:buNone/>
            </a:pPr>
            <a:r>
              <a:rPr lang="cs-CZ" b="1" u="sng" dirty="0"/>
              <a:t>PRV 2007 - 2013</a:t>
            </a:r>
            <a:endParaRPr lang="en-GB" b="1" u="sng" dirty="0"/>
          </a:p>
          <a:p>
            <a:r>
              <a:rPr lang="cs-CZ" dirty="0"/>
              <a:t>zpracován v souladu s nařízením Rady (ES) č. 1698/2005 a prováděcími pravidly uvedené </a:t>
            </a:r>
            <a:r>
              <a:rPr lang="cs-CZ" dirty="0" smtClean="0"/>
              <a:t>normy a Národní strategický plán rozvoje venkova</a:t>
            </a:r>
            <a:endParaRPr lang="cs-CZ" dirty="0"/>
          </a:p>
          <a:p>
            <a:pPr algn="just"/>
            <a:r>
              <a:rPr lang="cs-CZ" dirty="0" smtClean="0"/>
              <a:t>Lisabonská strategie   - </a:t>
            </a:r>
            <a:r>
              <a:rPr lang="cs-CZ" sz="2000" dirty="0" smtClean="0"/>
              <a:t>přispívá k její naplnění ve všech oblastech Společnost </a:t>
            </a:r>
            <a:r>
              <a:rPr lang="cs-CZ" sz="2000" dirty="0"/>
              <a:t>založená na </a:t>
            </a:r>
            <a:r>
              <a:rPr lang="cs-CZ" sz="2000" dirty="0" smtClean="0"/>
              <a:t>znalostech, Vnitřní </a:t>
            </a:r>
            <a:r>
              <a:rPr lang="cs-CZ" sz="2000" dirty="0"/>
              <a:t>trh a podnikatelské </a:t>
            </a:r>
            <a:r>
              <a:rPr lang="cs-CZ" sz="2000" dirty="0" smtClean="0"/>
              <a:t>prostředí, Trh práce a Udržitelný rozvoj</a:t>
            </a:r>
            <a:r>
              <a:rPr lang="cs-CZ" dirty="0" smtClean="0"/>
              <a:t>.</a:t>
            </a:r>
          </a:p>
          <a:p>
            <a:r>
              <a:rPr lang="cs-CZ" dirty="0" smtClean="0"/>
              <a:t>Program rozvoje venkova</a:t>
            </a:r>
          </a:p>
          <a:p>
            <a:pPr lvl="1"/>
            <a:r>
              <a:rPr lang="cs-CZ" dirty="0" smtClean="0"/>
              <a:t>4 osy</a:t>
            </a:r>
          </a:p>
          <a:p>
            <a:pPr lvl="2"/>
            <a:r>
              <a:rPr lang="cs-CZ" dirty="0"/>
              <a:t>Zlepšení konkurenceschopnosti zemědělství a </a:t>
            </a:r>
            <a:r>
              <a:rPr lang="cs-CZ" dirty="0" smtClean="0"/>
              <a:t>lesnictví</a:t>
            </a:r>
          </a:p>
          <a:p>
            <a:pPr lvl="2"/>
            <a:r>
              <a:rPr lang="cs-CZ" dirty="0"/>
              <a:t>Zlepšování životního prostředí a </a:t>
            </a:r>
            <a:r>
              <a:rPr lang="cs-CZ" dirty="0" smtClean="0"/>
              <a:t>krajiny</a:t>
            </a:r>
          </a:p>
          <a:p>
            <a:pPr lvl="2"/>
            <a:r>
              <a:rPr lang="cs-CZ" dirty="0"/>
              <a:t>Kvalita života ve venkovských oblastech a diverzifikace hospodářství venkova </a:t>
            </a:r>
            <a:endParaRPr lang="cs-CZ" dirty="0" smtClean="0"/>
          </a:p>
          <a:p>
            <a:pPr lvl="2"/>
            <a:r>
              <a:rPr lang="cs-CZ" dirty="0" smtClean="0"/>
              <a:t>Leader - </a:t>
            </a:r>
            <a:r>
              <a:rPr lang="cs-CZ" dirty="0"/>
              <a:t>zlepšení kvality života ve venkovských oblastech, posílení ekonomického potenciálu a zhodnocení přírodního a kulturního dědictví venkova, spolu s posílením řídících a administrativních schopností na venkově</a:t>
            </a:r>
            <a:endParaRPr lang="cs-CZ" dirty="0" smtClean="0"/>
          </a:p>
          <a:p>
            <a:pPr lvl="1"/>
            <a:r>
              <a:rPr lang="cs-CZ" dirty="0" smtClean="0"/>
              <a:t>Opatření, např. :</a:t>
            </a:r>
          </a:p>
          <a:p>
            <a:pPr lvl="2"/>
            <a:r>
              <a:rPr lang="cs-CZ" dirty="0"/>
              <a:t>Modernizace zemědělských </a:t>
            </a:r>
            <a:r>
              <a:rPr lang="cs-CZ" dirty="0" smtClean="0"/>
              <a:t>podniků</a:t>
            </a:r>
          </a:p>
          <a:p>
            <a:pPr lvl="2"/>
            <a:r>
              <a:rPr lang="cs-CZ" dirty="0"/>
              <a:t>Investice do lesů </a:t>
            </a:r>
            <a:endParaRPr lang="cs-CZ" dirty="0" smtClean="0"/>
          </a:p>
          <a:p>
            <a:pPr lvl="2"/>
            <a:r>
              <a:rPr lang="cs-CZ" dirty="0" smtClean="0"/>
              <a:t>Agro-environmentální opatření </a:t>
            </a:r>
          </a:p>
          <a:p>
            <a:pPr lvl="2"/>
            <a:r>
              <a:rPr lang="cs-CZ" dirty="0"/>
              <a:t>Zalesňování zemědělské </a:t>
            </a:r>
            <a:r>
              <a:rPr lang="cs-CZ" dirty="0" smtClean="0"/>
              <a:t>půdy, atd.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177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Politika rozvoje venkova</a:t>
            </a:r>
            <a:endParaRPr lang="en-GB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cs-CZ" b="1" u="sng" dirty="0"/>
              <a:t>PRV </a:t>
            </a:r>
            <a:r>
              <a:rPr lang="cs-CZ" b="1" u="sng" dirty="0" smtClean="0"/>
              <a:t>2014 – 2020</a:t>
            </a:r>
            <a:endParaRPr lang="en-GB" b="1" u="sng" dirty="0"/>
          </a:p>
          <a:p>
            <a:pPr marL="114300" indent="0">
              <a:buNone/>
            </a:pPr>
            <a:endParaRPr lang="cs-CZ" dirty="0" smtClean="0"/>
          </a:p>
          <a:p>
            <a:r>
              <a:rPr lang="cs-CZ" dirty="0" smtClean="0"/>
              <a:t>Strategie </a:t>
            </a:r>
            <a:r>
              <a:rPr lang="cs-CZ" dirty="0"/>
              <a:t>Evropa </a:t>
            </a:r>
            <a:r>
              <a:rPr lang="cs-CZ" dirty="0" smtClean="0"/>
              <a:t>2020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780928"/>
            <a:ext cx="6169174" cy="3530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228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Politika rozvoje venkova</a:t>
            </a:r>
            <a:endParaRPr lang="en-GB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Obecné cíle</a:t>
            </a:r>
          </a:p>
          <a:p>
            <a:pPr lvl="1"/>
            <a:r>
              <a:rPr lang="cs-CZ" dirty="0"/>
              <a:t>Přispění ke konkurenceschopnosti zemědělství, udržitelnému řízení přírodních zdrojů, k </a:t>
            </a:r>
            <a:r>
              <a:rPr lang="cs-CZ" dirty="0" smtClean="0"/>
              <a:t>opatřením </a:t>
            </a:r>
            <a:r>
              <a:rPr lang="cs-CZ" dirty="0"/>
              <a:t>v oblasti klimatu a k vyváženému územnímu rozvoji venkovských oblastí</a:t>
            </a:r>
          </a:p>
          <a:p>
            <a:r>
              <a:rPr lang="cs-CZ" dirty="0"/>
              <a:t>Priority</a:t>
            </a:r>
          </a:p>
          <a:p>
            <a:pPr lvl="1"/>
            <a:r>
              <a:rPr lang="cs-CZ" dirty="0"/>
              <a:t>Podpora </a:t>
            </a:r>
            <a:r>
              <a:rPr lang="cs-CZ" b="1" dirty="0"/>
              <a:t>předávání znalostí a inovací</a:t>
            </a:r>
          </a:p>
          <a:p>
            <a:pPr lvl="1"/>
            <a:r>
              <a:rPr lang="cs-CZ" dirty="0"/>
              <a:t>Zvýšení životaschopnosti zemědělských podniků a </a:t>
            </a:r>
            <a:r>
              <a:rPr lang="cs-CZ" b="1" dirty="0"/>
              <a:t>konkurenceschopnosti</a:t>
            </a:r>
            <a:r>
              <a:rPr lang="cs-CZ" dirty="0"/>
              <a:t> všech druhů </a:t>
            </a:r>
            <a:r>
              <a:rPr lang="cs-CZ" b="1" dirty="0"/>
              <a:t>zemědělské činnosti </a:t>
            </a:r>
            <a:r>
              <a:rPr lang="cs-CZ" dirty="0"/>
              <a:t>ve všech regionech a podpora inovativních zemědělských technologií a </a:t>
            </a:r>
            <a:r>
              <a:rPr lang="cs-CZ" b="1" dirty="0"/>
              <a:t>udržitelného obhospodařování lesů</a:t>
            </a:r>
            <a:endParaRPr lang="cs-CZ" dirty="0"/>
          </a:p>
          <a:p>
            <a:pPr lvl="1"/>
            <a:r>
              <a:rPr lang="cs-CZ" b="1" dirty="0"/>
              <a:t>Podpora organizace potravinového řetězce</a:t>
            </a:r>
            <a:r>
              <a:rPr lang="cs-CZ" dirty="0"/>
              <a:t>, včetně zpracovávání zemědělských produktů a jejich uvádění na trh, dobrých životních podmínek zvířat a řízení rizik v zemědělství</a:t>
            </a:r>
          </a:p>
          <a:p>
            <a:pPr lvl="1"/>
            <a:r>
              <a:rPr lang="cs-CZ" b="1" dirty="0"/>
              <a:t>Obnova, zachování a zlepšení ekosystémů</a:t>
            </a:r>
            <a:endParaRPr lang="cs-CZ" dirty="0"/>
          </a:p>
          <a:p>
            <a:pPr lvl="1"/>
            <a:r>
              <a:rPr lang="cs-CZ" b="1" dirty="0"/>
              <a:t>Podpora účinného využívání zdrojů</a:t>
            </a:r>
            <a:r>
              <a:rPr lang="cs-CZ" dirty="0"/>
              <a:t> a podpora přechodu na nízkouhlíkovou ekonomiku</a:t>
            </a:r>
          </a:p>
          <a:p>
            <a:pPr lvl="1"/>
            <a:r>
              <a:rPr lang="cs-CZ" dirty="0"/>
              <a:t>Podpora </a:t>
            </a:r>
            <a:r>
              <a:rPr lang="cs-CZ" b="1" dirty="0"/>
              <a:t>sociálního začleňování, snižování chudoby a hospodářského rozvoje ve venkovských oblastech</a:t>
            </a: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906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Nástroje politiky rozvoje venkova</a:t>
            </a:r>
            <a:endParaRPr lang="en-GB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>
                <a:hlinkClick r:id="rId2"/>
              </a:rPr>
              <a:t>Program rozvoje venkova </a:t>
            </a:r>
            <a:r>
              <a:rPr lang="cs-CZ" dirty="0" smtClean="0"/>
              <a:t>na úrovni členského státu</a:t>
            </a:r>
          </a:p>
          <a:p>
            <a:pPr lvl="2"/>
            <a:r>
              <a:rPr lang="cs-CZ" dirty="0" smtClean="0"/>
              <a:t>Kombinace nástrojů k dosažení obecných cílů na základě priorit</a:t>
            </a:r>
          </a:p>
          <a:p>
            <a:pPr lvl="2"/>
            <a:r>
              <a:rPr lang="cs-CZ" dirty="0" smtClean="0"/>
              <a:t>Zjištění potřeb – stanovení cílů – volba opatření k dosažení cílů</a:t>
            </a:r>
          </a:p>
          <a:p>
            <a:pPr lvl="2"/>
            <a:r>
              <a:rPr lang="cs-CZ" dirty="0" smtClean="0"/>
              <a:t>Stanovený rámcový obsah</a:t>
            </a:r>
          </a:p>
          <a:p>
            <a:pPr lvl="2"/>
            <a:r>
              <a:rPr lang="cs-CZ" dirty="0" smtClean="0"/>
              <a:t>Schválení Komisí </a:t>
            </a:r>
          </a:p>
          <a:p>
            <a:pPr lvl="1"/>
            <a:r>
              <a:rPr lang="cs-CZ" dirty="0" smtClean="0"/>
              <a:t>Tematické podprogramy</a:t>
            </a:r>
          </a:p>
          <a:p>
            <a:pPr lvl="2"/>
            <a:r>
              <a:rPr lang="cs-CZ" dirty="0" smtClean="0"/>
              <a:t>Zvláštní potřeby členských států</a:t>
            </a:r>
          </a:p>
          <a:p>
            <a:r>
              <a:rPr lang="cs-CZ" dirty="0" smtClean="0"/>
              <a:t>Opatření</a:t>
            </a:r>
          </a:p>
          <a:p>
            <a:pPr lvl="1"/>
            <a:r>
              <a:rPr lang="cs-CZ" dirty="0" smtClean="0"/>
              <a:t>Široká škála – ekonomická, environmentální, sociální </a:t>
            </a:r>
          </a:p>
          <a:p>
            <a:pPr lvl="1"/>
            <a:r>
              <a:rPr lang="cs-CZ" dirty="0" smtClean="0"/>
              <a:t>Stávající </a:t>
            </a:r>
            <a:r>
              <a:rPr lang="cs-CZ" dirty="0"/>
              <a:t>systém „os“ a k nim náležících opatření je nahrazen </a:t>
            </a:r>
            <a:r>
              <a:rPr lang="cs-CZ" dirty="0" smtClean="0"/>
              <a:t>prioritami</a:t>
            </a:r>
          </a:p>
          <a:p>
            <a:pPr lvl="1"/>
            <a:r>
              <a:rPr lang="cs-CZ" dirty="0" smtClean="0"/>
              <a:t>Každé </a:t>
            </a:r>
            <a:r>
              <a:rPr lang="cs-CZ" dirty="0"/>
              <a:t>opatření z nabídky nařízení k rozvoji venkova může přispívat k cílům několika priorit </a:t>
            </a:r>
          </a:p>
          <a:p>
            <a:pPr lvl="1"/>
            <a:r>
              <a:rPr lang="cs-CZ" dirty="0"/>
              <a:t>I</a:t>
            </a:r>
            <a:r>
              <a:rPr lang="cs-CZ" dirty="0" smtClean="0"/>
              <a:t>novace</a:t>
            </a:r>
            <a:r>
              <a:rPr lang="cs-CZ" dirty="0"/>
              <a:t>, životní prostředí a změny klimatu jsou průřezová témata prolínající všemi prioritami</a:t>
            </a:r>
            <a:endParaRPr lang="cs-CZ" dirty="0" smtClean="0"/>
          </a:p>
          <a:p>
            <a:pPr lvl="1"/>
            <a:r>
              <a:rPr lang="cs-CZ" dirty="0" smtClean="0"/>
              <a:t>Pravidla financování</a:t>
            </a:r>
          </a:p>
          <a:p>
            <a:pPr lvl="2"/>
            <a:r>
              <a:rPr lang="cs-CZ" dirty="0" smtClean="0"/>
              <a:t>Jednotná sazba, maximální výše</a:t>
            </a:r>
          </a:p>
          <a:p>
            <a:pPr lvl="2"/>
            <a:r>
              <a:rPr lang="cs-CZ" dirty="0" smtClean="0"/>
              <a:t>30 % pro environmentální opatření</a:t>
            </a:r>
          </a:p>
          <a:p>
            <a:pPr lvl="2"/>
            <a:r>
              <a:rPr lang="cs-CZ" dirty="0" smtClean="0"/>
              <a:t>5 % pro iniciativu LEADER</a:t>
            </a:r>
          </a:p>
          <a:p>
            <a:pPr lvl="2"/>
            <a:r>
              <a:rPr lang="cs-CZ" dirty="0" smtClean="0"/>
              <a:t>Předběžné podmínky a výkonnostní rezerva</a:t>
            </a:r>
          </a:p>
          <a:p>
            <a:pPr lvl="1"/>
            <a:endParaRPr lang="cs-CZ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957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politiky rozvoje venkova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Technická pomoc a vytváření sítí</a:t>
            </a:r>
          </a:p>
          <a:p>
            <a:pPr lvl="1"/>
            <a:r>
              <a:rPr lang="cs-CZ" dirty="0"/>
              <a:t>Evropská síť pro rozvoj venkova</a:t>
            </a:r>
          </a:p>
          <a:p>
            <a:pPr lvl="1"/>
            <a:r>
              <a:rPr lang="cs-CZ" dirty="0"/>
              <a:t>Síť evropského inovačního partnerství </a:t>
            </a:r>
            <a:r>
              <a:rPr lang="cs-CZ" dirty="0" smtClean="0"/>
              <a:t>EIP</a:t>
            </a:r>
          </a:p>
          <a:p>
            <a:pPr lvl="2"/>
            <a:r>
              <a:rPr lang="cs-CZ" dirty="0" smtClean="0"/>
              <a:t>Operační skupiny</a:t>
            </a:r>
            <a:endParaRPr lang="cs-CZ" dirty="0"/>
          </a:p>
          <a:p>
            <a:pPr lvl="1"/>
            <a:r>
              <a:rPr lang="cs-CZ" dirty="0"/>
              <a:t>Celostátní síť pro </a:t>
            </a:r>
            <a:r>
              <a:rPr lang="cs-CZ" dirty="0" smtClean="0"/>
              <a:t>venkov</a:t>
            </a:r>
          </a:p>
          <a:p>
            <a:r>
              <a:rPr lang="cs-CZ" dirty="0" smtClean="0"/>
              <a:t>Řízení a kontrola</a:t>
            </a:r>
          </a:p>
          <a:p>
            <a:pPr lvl="1"/>
            <a:r>
              <a:rPr lang="cs-CZ" dirty="0" smtClean="0"/>
              <a:t>Řídící orgán – Ministerstvo zemědělství</a:t>
            </a:r>
          </a:p>
          <a:p>
            <a:pPr lvl="1"/>
            <a:r>
              <a:rPr lang="cs-CZ" dirty="0" smtClean="0"/>
              <a:t>Platební agentura – SZIF </a:t>
            </a:r>
          </a:p>
          <a:p>
            <a:pPr lvl="1"/>
            <a:r>
              <a:rPr lang="cs-CZ" dirty="0" smtClean="0"/>
              <a:t>Monitorovací výbor</a:t>
            </a:r>
          </a:p>
          <a:p>
            <a:pPr lvl="2"/>
            <a:r>
              <a:rPr lang="cs-CZ" dirty="0" smtClean="0"/>
              <a:t>Ustaven Ministerstvem zemědělství</a:t>
            </a:r>
          </a:p>
          <a:p>
            <a:pPr lvl="2"/>
            <a:r>
              <a:rPr lang="cs-CZ" dirty="0" smtClean="0"/>
              <a:t>Vládní a nevládní subjekty</a:t>
            </a:r>
          </a:p>
          <a:p>
            <a:pPr lvl="1"/>
            <a:r>
              <a:rPr lang="cs-CZ" dirty="0" smtClean="0"/>
              <a:t>Výroční zpráva o provádění</a:t>
            </a: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903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Mechanismus poskytnutí podpory z Programu rozvoje venkova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říspěvek EZFRV na Program rozvoj venkova</a:t>
            </a:r>
          </a:p>
          <a:p>
            <a:pPr lvl="1"/>
            <a:r>
              <a:rPr lang="cs-CZ" dirty="0" smtClean="0"/>
              <a:t>Princip spolufinancování </a:t>
            </a:r>
          </a:p>
          <a:p>
            <a:r>
              <a:rPr lang="cs-CZ" dirty="0" smtClean="0"/>
              <a:t>Žádost o dotaci – návrh projektu pro realizace opatření</a:t>
            </a:r>
          </a:p>
          <a:p>
            <a:pPr lvl="1"/>
            <a:r>
              <a:rPr lang="cs-CZ" dirty="0" smtClean="0"/>
              <a:t>Dohoda o poskytnutí dotace (schválení projektu)</a:t>
            </a:r>
          </a:p>
          <a:p>
            <a:pPr lvl="2"/>
            <a:r>
              <a:rPr lang="cs-CZ" dirty="0" smtClean="0"/>
              <a:t>Předfinancování ze zdrojů žadatele</a:t>
            </a:r>
          </a:p>
          <a:p>
            <a:pPr lvl="2"/>
            <a:r>
              <a:rPr lang="cs-CZ" dirty="0" smtClean="0"/>
              <a:t>Realizace projektu </a:t>
            </a:r>
          </a:p>
          <a:p>
            <a:pPr lvl="2"/>
            <a:r>
              <a:rPr lang="cs-CZ" dirty="0" smtClean="0"/>
              <a:t>Žádost o proplacení způsobilých výdajů</a:t>
            </a:r>
          </a:p>
          <a:p>
            <a:pPr lvl="1"/>
            <a:r>
              <a:rPr lang="cs-CZ" dirty="0" smtClean="0"/>
              <a:t>Rozhodnutí o neposkytnutí dotace (neschválení projektu)</a:t>
            </a:r>
          </a:p>
          <a:p>
            <a:pPr lvl="1"/>
            <a:r>
              <a:rPr lang="cs-CZ" dirty="0" smtClean="0"/>
              <a:t>Specifické správní řízení </a:t>
            </a:r>
          </a:p>
          <a:p>
            <a:r>
              <a:rPr lang="cs-CZ" dirty="0" smtClean="0"/>
              <a:t>Kontrola a sankční systém</a:t>
            </a:r>
          </a:p>
          <a:p>
            <a:pPr lvl="1"/>
            <a:endParaRPr lang="cs-CZ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89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Poskytování dotací</a:t>
            </a:r>
            <a:endParaRPr lang="en-GB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2 As 2/2008 - </a:t>
            </a:r>
            <a:r>
              <a:rPr lang="en-GB" dirty="0" smtClean="0"/>
              <a:t>55</a:t>
            </a:r>
            <a:endParaRPr lang="en-GB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I. Rozhodnutí o nároku na poskytnutí dotace na vyrovnání ekonomické újmy vznikající při zemědělském hospodaření v méně příznivých oblastech a oblastech s ekologickými omezeními dle § 13 nařízení vlády č. 241/2004 Sb., o podmínkách provádění pomoci méně příznivým oblastem a oblastem s ekologickými omezeními, podléhá přezkumu soudů ve správním soudnictví (§ 65 soudního řádu správního).</a:t>
            </a:r>
          </a:p>
          <a:p>
            <a:r>
              <a:rPr lang="cs-CZ" dirty="0" smtClean="0"/>
              <a:t>II. Pro takové rozhodnutí jsou relevantní jen údaje uvedené v evidenci půdy, nikoli faktický stav užívání půdních bloků. Jiný výklad by byl v rozporu s § 3 odst. 4 a § 3a odst. 1 a 2 zákona č. 252/1997 Sb., o zemědělství.</a:t>
            </a:r>
            <a:endParaRPr lang="cs-CZ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1 </a:t>
            </a:r>
            <a:r>
              <a:rPr lang="en-GB" dirty="0" err="1"/>
              <a:t>Afs</a:t>
            </a:r>
            <a:r>
              <a:rPr lang="en-GB" dirty="0"/>
              <a:t> 61/2013 - </a:t>
            </a:r>
            <a:r>
              <a:rPr lang="en-GB" dirty="0" smtClean="0"/>
              <a:t>43</a:t>
            </a:r>
            <a:endParaRPr lang="en-GB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Rozhodnutí Státního zemědělského intervenčního fondu o ukončení administrace žádosti o poskytnutí dotace podle § 11 zákona č. 256/2000 Sb., o Státním zemědělském intervenčním fondu, je rozhodnutím přezkoumatelným ve správním soudnictví (§ 65 odst. 1 s. ř. s.).</a:t>
            </a:r>
          </a:p>
          <a:p>
            <a:r>
              <a:rPr lang="cs-CZ" dirty="0" smtClean="0"/>
              <a:t>Právní vztah vzniklý poskytnutím dotace je tedy veřejnoprávním vztahem, tím pádem rovněž rozhodnutí o vyřazení žádosti žadatele o poskytnutí dotace z procesu administrace této žádosti je rozhodováním v oblasti veřejné správy.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12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Vinohradnictví  a jeho specifika</a:t>
            </a:r>
            <a:endParaRPr lang="en-GB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Réva</a:t>
            </a:r>
          </a:p>
          <a:p>
            <a:pPr lvl="1"/>
            <a:r>
              <a:rPr lang="cs-CZ" dirty="0"/>
              <a:t>Rostlina rodu </a:t>
            </a:r>
            <a:r>
              <a:rPr lang="cs-CZ" dirty="0" err="1"/>
              <a:t>Vitis</a:t>
            </a:r>
            <a:r>
              <a:rPr lang="cs-CZ" dirty="0"/>
              <a:t> L.</a:t>
            </a:r>
          </a:p>
          <a:p>
            <a:pPr lvl="1"/>
            <a:r>
              <a:rPr lang="cs-CZ" dirty="0"/>
              <a:t>Trvalá kultura</a:t>
            </a:r>
          </a:p>
          <a:p>
            <a:r>
              <a:rPr lang="cs-CZ" dirty="0" smtClean="0">
                <a:hlinkClick r:id="rId2"/>
              </a:rPr>
              <a:t>Vinohradnictví</a:t>
            </a:r>
            <a:endParaRPr lang="cs-CZ" dirty="0" smtClean="0"/>
          </a:p>
          <a:p>
            <a:pPr lvl="1"/>
            <a:r>
              <a:rPr lang="cs-CZ" dirty="0"/>
              <a:t>1. výsadba a pěstování révy na vinici za účelem produkce vinných hroznů, případně révových roubů,</a:t>
            </a:r>
          </a:p>
          <a:p>
            <a:pPr lvl="1"/>
            <a:r>
              <a:rPr lang="cs-CZ" dirty="0"/>
              <a:t>2. sklizeň vinných hroznů nebo révových roubů,</a:t>
            </a:r>
          </a:p>
          <a:p>
            <a:pPr lvl="1"/>
            <a:r>
              <a:rPr lang="cs-CZ" dirty="0"/>
              <a:t>3. výsadba a pěstování révy podnožové, za účelem produkce podnožových řízků,</a:t>
            </a:r>
          </a:p>
          <a:p>
            <a:pPr lvl="1"/>
            <a:r>
              <a:rPr lang="cs-CZ" dirty="0"/>
              <a:t>4. produkce révových sazenic,</a:t>
            </a:r>
            <a:endParaRPr lang="cs-CZ" dirty="0" smtClean="0"/>
          </a:p>
          <a:p>
            <a:r>
              <a:rPr lang="cs-CZ" dirty="0" smtClean="0"/>
              <a:t>Pěstitel </a:t>
            </a:r>
          </a:p>
          <a:p>
            <a:pPr lvl="1"/>
            <a:r>
              <a:rPr lang="cs-CZ" dirty="0" smtClean="0"/>
              <a:t>Osoba </a:t>
            </a:r>
            <a:r>
              <a:rPr lang="cs-CZ" dirty="0"/>
              <a:t>provozující vinohradnictví na vinici</a:t>
            </a:r>
            <a:endParaRPr lang="cs-CZ" dirty="0" smtClean="0"/>
          </a:p>
          <a:p>
            <a:r>
              <a:rPr lang="cs-CZ" dirty="0" smtClean="0"/>
              <a:t>Vinice aneb „není vinice jako vinice“</a:t>
            </a:r>
          </a:p>
          <a:p>
            <a:pPr lvl="1"/>
            <a:r>
              <a:rPr lang="cs-CZ" dirty="0" smtClean="0"/>
              <a:t>Druh pozemku</a:t>
            </a:r>
          </a:p>
          <a:p>
            <a:pPr lvl="1"/>
            <a:r>
              <a:rPr lang="cs-CZ" dirty="0" smtClean="0"/>
              <a:t>Zemědělsky </a:t>
            </a:r>
            <a:r>
              <a:rPr lang="cs-CZ" dirty="0"/>
              <a:t>obhospodařovaná půda souvisle osázená keři vinné révy a opatřena opěrným </a:t>
            </a:r>
            <a:r>
              <a:rPr lang="cs-CZ" dirty="0" smtClean="0"/>
              <a:t>zařízením, včetně vyklučené vinice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3331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Výsadbová práva </a:t>
            </a:r>
          </a:p>
          <a:p>
            <a:pPr lvl="1"/>
            <a:r>
              <a:rPr lang="cs-CZ" dirty="0"/>
              <a:t>Právní nástroje EU k regulaci produkčního potenciálu</a:t>
            </a:r>
          </a:p>
          <a:p>
            <a:r>
              <a:rPr lang="cs-CZ" dirty="0"/>
              <a:t>Registr vinic</a:t>
            </a:r>
          </a:p>
          <a:p>
            <a:pPr lvl="1"/>
            <a:r>
              <a:rPr lang="cs-CZ" dirty="0"/>
              <a:t>Právní nástroje ke správně produkčního potenciálu v členskému </a:t>
            </a:r>
            <a:r>
              <a:rPr lang="cs-CZ" dirty="0" smtClean="0"/>
              <a:t>státě</a:t>
            </a:r>
          </a:p>
          <a:p>
            <a:r>
              <a:rPr lang="cs-CZ" dirty="0" smtClean="0"/>
              <a:t>Kontrola a dozor</a:t>
            </a:r>
          </a:p>
          <a:p>
            <a:pPr lvl="1"/>
            <a:r>
              <a:rPr lang="cs-CZ" dirty="0" smtClean="0"/>
              <a:t>Ústřední kontrolní a zkušební ústav zemědělský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938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Výsadba vinice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Změna druhu pozemku</a:t>
            </a:r>
          </a:p>
          <a:p>
            <a:pPr lvl="1"/>
            <a:r>
              <a:rPr lang="cs-CZ" dirty="0" smtClean="0"/>
              <a:t>Územní rozhodnutí o změně využití území </a:t>
            </a:r>
          </a:p>
          <a:p>
            <a:pPr lvl="2"/>
            <a:r>
              <a:rPr lang="cs-CZ" dirty="0" smtClean="0"/>
              <a:t>Příp. územní rozhodnutí o umístění stavby</a:t>
            </a:r>
          </a:p>
          <a:p>
            <a:pPr lvl="3"/>
            <a:r>
              <a:rPr lang="cs-CZ" dirty="0" smtClean="0"/>
              <a:t>Pro konstrukci vinice a oplocení pozemků</a:t>
            </a:r>
          </a:p>
          <a:p>
            <a:r>
              <a:rPr lang="cs-CZ" dirty="0" smtClean="0"/>
              <a:t>Registrace vinice – registrační číslo</a:t>
            </a:r>
          </a:p>
          <a:p>
            <a:pPr lvl="1"/>
            <a:r>
              <a:rPr lang="cs-CZ" dirty="0" smtClean="0"/>
              <a:t>Obligatorní</a:t>
            </a:r>
          </a:p>
          <a:p>
            <a:pPr lvl="2"/>
            <a:r>
              <a:rPr lang="cs-CZ" dirty="0" smtClean="0"/>
              <a:t>Výměra větší než 10 arů</a:t>
            </a:r>
          </a:p>
          <a:p>
            <a:pPr lvl="1"/>
            <a:r>
              <a:rPr lang="cs-CZ" dirty="0" smtClean="0"/>
              <a:t>Fakultativní </a:t>
            </a:r>
          </a:p>
          <a:p>
            <a:pPr lvl="2"/>
            <a:r>
              <a:rPr lang="cs-CZ" dirty="0" smtClean="0"/>
              <a:t>Výměra menší než 10 arů</a:t>
            </a:r>
          </a:p>
          <a:p>
            <a:r>
              <a:rPr lang="cs-CZ" dirty="0" smtClean="0"/>
              <a:t>Udělení výsadbového práva</a:t>
            </a:r>
          </a:p>
          <a:p>
            <a:pPr lvl="1"/>
            <a:r>
              <a:rPr lang="cs-CZ" dirty="0" smtClean="0"/>
              <a:t>Právo na opětovnou výsadbu</a:t>
            </a:r>
          </a:p>
          <a:p>
            <a:pPr lvl="2"/>
            <a:r>
              <a:rPr lang="cs-CZ" dirty="0" smtClean="0"/>
              <a:t>Vyklučení vinice nebo závazek vyklučit vinici</a:t>
            </a:r>
          </a:p>
          <a:p>
            <a:pPr lvl="1"/>
            <a:r>
              <a:rPr lang="cs-CZ" dirty="0" smtClean="0"/>
              <a:t>Právo na novou výsadbu</a:t>
            </a:r>
          </a:p>
          <a:p>
            <a:pPr lvl="2"/>
            <a:r>
              <a:rPr lang="cs-CZ" dirty="0" smtClean="0"/>
              <a:t>Omezený okruh případů</a:t>
            </a:r>
          </a:p>
          <a:p>
            <a:pPr lvl="1"/>
            <a:r>
              <a:rPr lang="cs-CZ" dirty="0" smtClean="0"/>
              <a:t>Právo udělené z rezervy</a:t>
            </a:r>
          </a:p>
          <a:p>
            <a:pPr lvl="2"/>
            <a:r>
              <a:rPr lang="cs-CZ" dirty="0" smtClean="0"/>
              <a:t>Vymezený okruh případů</a:t>
            </a:r>
          </a:p>
          <a:p>
            <a:r>
              <a:rPr lang="cs-CZ" dirty="0" smtClean="0"/>
              <a:t>Důsledky nepovolené výsadby</a:t>
            </a:r>
          </a:p>
          <a:p>
            <a:pPr lvl="1"/>
            <a:r>
              <a:rPr lang="cs-CZ" dirty="0" smtClean="0"/>
              <a:t>Nápravné opatření </a:t>
            </a:r>
          </a:p>
          <a:p>
            <a:pPr lvl="1"/>
            <a:r>
              <a:rPr lang="cs-CZ" dirty="0" smtClean="0"/>
              <a:t>Sankce </a:t>
            </a:r>
          </a:p>
          <a:p>
            <a:pPr lvl="1"/>
            <a:endParaRPr lang="cs-CZ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>
                <a:hlinkClick r:id="rId2"/>
              </a:rPr>
              <a:t>Odrůdová skladba vinice</a:t>
            </a:r>
            <a:endParaRPr lang="cs-CZ" dirty="0" smtClean="0"/>
          </a:p>
          <a:p>
            <a:pPr lvl="1"/>
            <a:r>
              <a:rPr lang="cs-CZ" dirty="0" smtClean="0"/>
              <a:t>Moštové odrůdy</a:t>
            </a:r>
          </a:p>
          <a:p>
            <a:pPr lvl="2"/>
            <a:r>
              <a:rPr lang="cs-CZ" dirty="0" smtClean="0"/>
              <a:t>Platí výsadbová práva</a:t>
            </a:r>
          </a:p>
          <a:p>
            <a:pPr lvl="1"/>
            <a:r>
              <a:rPr lang="cs-CZ" dirty="0" smtClean="0"/>
              <a:t>Podnožové odrůdy</a:t>
            </a:r>
          </a:p>
          <a:p>
            <a:pPr lvl="1"/>
            <a:r>
              <a:rPr lang="cs-CZ" dirty="0" smtClean="0"/>
              <a:t>Stolní odrůdy</a:t>
            </a:r>
          </a:p>
          <a:p>
            <a:pPr lvl="1"/>
            <a:r>
              <a:rPr lang="cs-CZ" dirty="0" smtClean="0"/>
              <a:t>Státní odrůdová kniha </a:t>
            </a:r>
          </a:p>
          <a:p>
            <a:r>
              <a:rPr lang="cs-CZ" dirty="0" smtClean="0"/>
              <a:t>Umístění vinice</a:t>
            </a:r>
          </a:p>
          <a:p>
            <a:pPr lvl="1"/>
            <a:r>
              <a:rPr lang="cs-CZ" dirty="0" smtClean="0"/>
              <a:t>Územně plánovací dokumentace</a:t>
            </a:r>
          </a:p>
          <a:p>
            <a:pPr lvl="1"/>
            <a:r>
              <a:rPr lang="cs-CZ" dirty="0" smtClean="0"/>
              <a:t>Viničné trati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99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Reformy CAP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60. – 80. léta 20. století</a:t>
            </a:r>
          </a:p>
          <a:p>
            <a:pPr lvl="2"/>
            <a:r>
              <a:rPr lang="cs-CZ" dirty="0" smtClean="0"/>
              <a:t>Krize nadvýroby „hory másla, jezera vína“</a:t>
            </a:r>
          </a:p>
          <a:p>
            <a:pPr lvl="2"/>
            <a:r>
              <a:rPr lang="cs-CZ" dirty="0" smtClean="0"/>
              <a:t>Dumping na světových trzích, pokles světových cen, mezinárodní tlak</a:t>
            </a:r>
          </a:p>
          <a:p>
            <a:pPr lvl="1"/>
            <a:r>
              <a:rPr lang="cs-CZ" dirty="0" err="1" smtClean="0"/>
              <a:t>Mansholtův</a:t>
            </a:r>
            <a:r>
              <a:rPr lang="cs-CZ" dirty="0" smtClean="0"/>
              <a:t> plán (1968)</a:t>
            </a:r>
          </a:p>
          <a:p>
            <a:pPr lvl="2"/>
            <a:r>
              <a:rPr lang="cs-CZ" dirty="0" smtClean="0"/>
              <a:t>Návrh podpory vzdání se zemědělské výroby, snížení cenové hladiny</a:t>
            </a:r>
          </a:p>
          <a:p>
            <a:pPr lvl="2"/>
            <a:r>
              <a:rPr lang="cs-CZ" dirty="0" smtClean="0"/>
              <a:t>Nakonec díky odporu několika států v čele s Německem byl neúspěšný</a:t>
            </a:r>
          </a:p>
          <a:p>
            <a:pPr lvl="1"/>
            <a:r>
              <a:rPr lang="cs-CZ" dirty="0" smtClean="0"/>
              <a:t>Reformy 80. let</a:t>
            </a:r>
          </a:p>
          <a:p>
            <a:pPr lvl="2"/>
            <a:r>
              <a:rPr lang="cs-CZ" dirty="0" smtClean="0"/>
              <a:t>Produkční kvóty a limity cenového systému</a:t>
            </a:r>
          </a:p>
          <a:p>
            <a:pPr lvl="2"/>
            <a:r>
              <a:rPr lang="cs-CZ" dirty="0" err="1" smtClean="0"/>
              <a:t>Delorsův</a:t>
            </a:r>
            <a:r>
              <a:rPr lang="cs-CZ" dirty="0" smtClean="0"/>
              <a:t> balíček 1988 – snížení nákladů  o 5%</a:t>
            </a:r>
          </a:p>
          <a:p>
            <a:pPr marL="342900" lvl="1">
              <a:buClr>
                <a:schemeClr val="accent1"/>
              </a:buClr>
            </a:pPr>
            <a:r>
              <a:rPr lang="cs-CZ" dirty="0" err="1"/>
              <a:t>MacSharryho</a:t>
            </a:r>
            <a:r>
              <a:rPr lang="cs-CZ" dirty="0"/>
              <a:t> </a:t>
            </a:r>
            <a:r>
              <a:rPr lang="cs-CZ" dirty="0" smtClean="0"/>
              <a:t>reforma (1992)</a:t>
            </a:r>
            <a:endParaRPr lang="cs-CZ" dirty="0"/>
          </a:p>
          <a:p>
            <a:pPr lvl="2"/>
            <a:r>
              <a:rPr lang="cs-CZ" dirty="0" smtClean="0"/>
              <a:t>Snižování </a:t>
            </a:r>
            <a:r>
              <a:rPr lang="cs-CZ" dirty="0"/>
              <a:t>intervenčních cen, uvádění půdy do klidu a využívání zemědělské půdy pro jiné </a:t>
            </a:r>
            <a:r>
              <a:rPr lang="cs-CZ" dirty="0" smtClean="0"/>
              <a:t>účely</a:t>
            </a:r>
          </a:p>
          <a:p>
            <a:pPr lvl="2"/>
            <a:r>
              <a:rPr lang="cs-CZ" dirty="0" smtClean="0"/>
              <a:t>Kompenzační platby</a:t>
            </a:r>
          </a:p>
          <a:p>
            <a:pPr lvl="2"/>
            <a:r>
              <a:rPr lang="cs-CZ" dirty="0" smtClean="0"/>
              <a:t>Od plošně vyplácených podpor k přímým platbám</a:t>
            </a:r>
          </a:p>
          <a:p>
            <a:pPr lvl="2"/>
            <a:r>
              <a:rPr lang="cs-CZ" dirty="0"/>
              <a:t>Reforma </a:t>
            </a:r>
            <a:r>
              <a:rPr lang="cs-CZ" b="1" dirty="0"/>
              <a:t>zásadně ovlivnila dva sektory – pěstování obilnin a produkci hovězího masa</a:t>
            </a:r>
            <a:r>
              <a:rPr lang="cs-CZ" dirty="0"/>
              <a:t>.</a:t>
            </a:r>
            <a:endParaRPr lang="cs-CZ" dirty="0" smtClean="0"/>
          </a:p>
          <a:p>
            <a:endParaRPr lang="cs-CZ" dirty="0" smtClean="0"/>
          </a:p>
          <a:p>
            <a:pPr lvl="2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54421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Nový systém autorizace vinic</a:t>
            </a:r>
            <a:endParaRPr lang="en-US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současnosti – po vyklučení 8 let právo na novou výsadbu (poté přechází do národní rezervy)</a:t>
            </a:r>
          </a:p>
          <a:p>
            <a:r>
              <a:rPr lang="cs-CZ" dirty="0" smtClean="0"/>
              <a:t>Nově – právo se zkrátí na tři roky ( poté možnost uvalení sankce – až 100000 Kč). </a:t>
            </a:r>
          </a:p>
          <a:p>
            <a:r>
              <a:rPr lang="cs-CZ" dirty="0" smtClean="0"/>
              <a:t>Nově je možné navýšit plochu vinic ročně o 1% (pro ČR je to asi 176 ha) – zanikne </a:t>
            </a:r>
            <a:r>
              <a:rPr lang="cs-CZ" smtClean="0"/>
              <a:t>národní rezerva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434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Reformy CAP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Agenda 2000</a:t>
            </a:r>
          </a:p>
          <a:p>
            <a:pPr lvl="1"/>
            <a:r>
              <a:rPr lang="cs-CZ" dirty="0"/>
              <a:t>Od strukturální k regionální politice</a:t>
            </a:r>
          </a:p>
          <a:p>
            <a:pPr lvl="1"/>
            <a:r>
              <a:rPr lang="cs-CZ" dirty="0"/>
              <a:t>Od podpory produkčního k podpoře multifunkčního modelu zemědělství</a:t>
            </a:r>
          </a:p>
          <a:p>
            <a:pPr marL="114300" indent="0" algn="just">
              <a:buNone/>
            </a:pPr>
            <a:r>
              <a:rPr lang="en-US" sz="1800" dirty="0" err="1" smtClean="0"/>
              <a:t>Hlavními</a:t>
            </a:r>
            <a:r>
              <a:rPr lang="en-US" sz="1800" dirty="0" smtClean="0"/>
              <a:t> </a:t>
            </a:r>
            <a:r>
              <a:rPr lang="en-US" sz="1800" dirty="0" err="1"/>
              <a:t>prvky</a:t>
            </a:r>
            <a:r>
              <a:rPr lang="en-US" sz="1800" dirty="0"/>
              <a:t> </a:t>
            </a:r>
            <a:r>
              <a:rPr lang="en-US" sz="1800" dirty="0" err="1"/>
              <a:t>reformy</a:t>
            </a:r>
            <a:r>
              <a:rPr lang="en-US" sz="1800" dirty="0"/>
              <a:t> </a:t>
            </a:r>
            <a:r>
              <a:rPr lang="cs-CZ" sz="1800" dirty="0"/>
              <a:t>:</a:t>
            </a:r>
          </a:p>
          <a:p>
            <a:pPr algn="just"/>
            <a:r>
              <a:rPr lang="cs-CZ" sz="1800" dirty="0"/>
              <a:t>S</a:t>
            </a:r>
            <a:r>
              <a:rPr lang="en-US" sz="1800" dirty="0" err="1"/>
              <a:t>nižování</a:t>
            </a:r>
            <a:r>
              <a:rPr lang="en-US" sz="1800" dirty="0"/>
              <a:t> </a:t>
            </a:r>
            <a:r>
              <a:rPr lang="en-US" sz="1800" dirty="0" err="1"/>
              <a:t>intervenčních</a:t>
            </a:r>
            <a:r>
              <a:rPr lang="en-US" sz="1800" dirty="0"/>
              <a:t> </a:t>
            </a:r>
            <a:r>
              <a:rPr lang="en-US" sz="1800" dirty="0" err="1"/>
              <a:t>cen</a:t>
            </a:r>
            <a:r>
              <a:rPr lang="en-US" sz="1800" dirty="0"/>
              <a:t> u </a:t>
            </a:r>
            <a:r>
              <a:rPr lang="en-US" sz="1800" dirty="0" err="1"/>
              <a:t>významných</a:t>
            </a:r>
            <a:r>
              <a:rPr lang="en-US" sz="1800" dirty="0"/>
              <a:t> </a:t>
            </a:r>
            <a:r>
              <a:rPr lang="en-US" sz="1800" dirty="0" err="1"/>
              <a:t>komodit</a:t>
            </a:r>
            <a:r>
              <a:rPr lang="en-US" sz="1800" dirty="0"/>
              <a:t> (o 15 % u </a:t>
            </a:r>
            <a:r>
              <a:rPr lang="en-US" sz="1800" dirty="0" err="1"/>
              <a:t>obilí</a:t>
            </a:r>
            <a:r>
              <a:rPr lang="en-US" sz="1800" dirty="0"/>
              <a:t>, 20 % u </a:t>
            </a:r>
            <a:r>
              <a:rPr lang="en-US" sz="1800" dirty="0" err="1"/>
              <a:t>hovězího</a:t>
            </a:r>
            <a:r>
              <a:rPr lang="en-US" sz="1800" dirty="0"/>
              <a:t> masa a od </a:t>
            </a:r>
            <a:r>
              <a:rPr lang="en-US" sz="1800" dirty="0" err="1"/>
              <a:t>roku</a:t>
            </a:r>
            <a:r>
              <a:rPr lang="en-US" sz="1800" dirty="0"/>
              <a:t> 2005 u </a:t>
            </a:r>
            <a:r>
              <a:rPr lang="en-US" sz="1800" dirty="0" err="1"/>
              <a:t>mléka</a:t>
            </a:r>
            <a:r>
              <a:rPr lang="en-US" sz="1800" dirty="0"/>
              <a:t> o 15 %)</a:t>
            </a:r>
            <a:endParaRPr lang="cs-CZ" sz="1800" dirty="0"/>
          </a:p>
          <a:p>
            <a:pPr algn="just"/>
            <a:r>
              <a:rPr lang="cs-CZ" sz="1800" dirty="0"/>
              <a:t>Kompenzace </a:t>
            </a:r>
            <a:r>
              <a:rPr lang="en-US" sz="1800" dirty="0" err="1"/>
              <a:t>vyššími</a:t>
            </a:r>
            <a:r>
              <a:rPr lang="en-US" sz="1800" dirty="0"/>
              <a:t> </a:t>
            </a:r>
            <a:r>
              <a:rPr lang="en-US" sz="1800" dirty="0" err="1"/>
              <a:t>přímými</a:t>
            </a:r>
            <a:r>
              <a:rPr lang="en-US" sz="1800" dirty="0"/>
              <a:t> </a:t>
            </a:r>
            <a:r>
              <a:rPr lang="en-US" sz="1800" dirty="0" err="1"/>
              <a:t>platbami</a:t>
            </a:r>
            <a:endParaRPr lang="cs-CZ" sz="1800" dirty="0"/>
          </a:p>
          <a:p>
            <a:pPr algn="just"/>
            <a:r>
              <a:rPr lang="cs-CZ" sz="1800" dirty="0"/>
              <a:t>P</a:t>
            </a:r>
            <a:r>
              <a:rPr lang="en-US" sz="1800" dirty="0" err="1"/>
              <a:t>odpora</a:t>
            </a:r>
            <a:r>
              <a:rPr lang="en-US" sz="1800" dirty="0"/>
              <a:t> </a:t>
            </a:r>
            <a:r>
              <a:rPr lang="en-US" sz="1800" dirty="0" err="1"/>
              <a:t>tržního</a:t>
            </a:r>
            <a:r>
              <a:rPr lang="en-US" sz="1800" dirty="0"/>
              <a:t> </a:t>
            </a:r>
            <a:r>
              <a:rPr lang="en-US" sz="1800" dirty="0" err="1"/>
              <a:t>chování</a:t>
            </a:r>
            <a:r>
              <a:rPr lang="en-US" sz="1800" dirty="0"/>
              <a:t> </a:t>
            </a:r>
            <a:r>
              <a:rPr lang="en-US" sz="1800" dirty="0" err="1"/>
              <a:t>zemědělců</a:t>
            </a:r>
            <a:r>
              <a:rPr lang="en-US" sz="1800" dirty="0"/>
              <a:t>, </a:t>
            </a:r>
            <a:endParaRPr lang="cs-CZ" sz="1800" dirty="0"/>
          </a:p>
          <a:p>
            <a:pPr algn="just"/>
            <a:r>
              <a:rPr lang="cs-CZ" sz="1800" dirty="0"/>
              <a:t>Bezpečnost potravin a Animal </a:t>
            </a:r>
            <a:r>
              <a:rPr lang="cs-CZ" sz="1800" dirty="0" err="1"/>
              <a:t>welfare</a:t>
            </a:r>
            <a:endParaRPr lang="cs-CZ" sz="1800" dirty="0"/>
          </a:p>
          <a:p>
            <a:pPr algn="just"/>
            <a:r>
              <a:rPr lang="cs-CZ" sz="1800" dirty="0" err="1"/>
              <a:t>Agroenvironmentální</a:t>
            </a:r>
            <a:r>
              <a:rPr lang="cs-CZ" sz="1800" dirty="0"/>
              <a:t> otázky a problematika venkov.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68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Reformy CAP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err="1" smtClean="0"/>
              <a:t>Mid</a:t>
            </a:r>
            <a:r>
              <a:rPr lang="cs-CZ" dirty="0"/>
              <a:t>-</a:t>
            </a:r>
            <a:r>
              <a:rPr lang="cs-CZ" dirty="0" smtClean="0"/>
              <a:t>term </a:t>
            </a:r>
            <a:r>
              <a:rPr lang="cs-CZ" dirty="0" err="1"/>
              <a:t>R</a:t>
            </a:r>
            <a:r>
              <a:rPr lang="cs-CZ" dirty="0" err="1" smtClean="0"/>
              <a:t>eview</a:t>
            </a:r>
            <a:r>
              <a:rPr lang="cs-CZ" dirty="0" smtClean="0"/>
              <a:t> 2003 (</a:t>
            </a:r>
            <a:r>
              <a:rPr lang="cs-CZ" dirty="0" err="1" smtClean="0"/>
              <a:t>Fischlerova</a:t>
            </a:r>
            <a:r>
              <a:rPr lang="cs-CZ" dirty="0" smtClean="0"/>
              <a:t> reforma)</a:t>
            </a:r>
          </a:p>
          <a:p>
            <a:pPr lvl="1"/>
            <a:r>
              <a:rPr lang="cs-CZ" dirty="0" err="1" smtClean="0"/>
              <a:t>Decoupling</a:t>
            </a:r>
            <a:r>
              <a:rPr lang="cs-CZ" dirty="0"/>
              <a:t> </a:t>
            </a:r>
            <a:r>
              <a:rPr lang="cs-CZ" dirty="0" smtClean="0"/>
              <a:t>= oddělení plateb od produkce</a:t>
            </a:r>
          </a:p>
          <a:p>
            <a:pPr lvl="2"/>
            <a:r>
              <a:rPr lang="cs-CZ" dirty="0" smtClean="0"/>
              <a:t>Jednotná platba na farmu (SPS)</a:t>
            </a:r>
          </a:p>
          <a:p>
            <a:pPr lvl="2"/>
            <a:r>
              <a:rPr lang="cs-CZ" dirty="0" smtClean="0"/>
              <a:t>SAPS (pro nové členské státy)</a:t>
            </a:r>
          </a:p>
          <a:p>
            <a:pPr lvl="1"/>
            <a:r>
              <a:rPr lang="cs-CZ" dirty="0" err="1" smtClean="0"/>
              <a:t>Cross</a:t>
            </a:r>
            <a:r>
              <a:rPr lang="cs-CZ" dirty="0" smtClean="0"/>
              <a:t> </a:t>
            </a:r>
            <a:r>
              <a:rPr lang="cs-CZ" dirty="0" err="1" smtClean="0"/>
              <a:t>compliance</a:t>
            </a:r>
            <a:endParaRPr lang="cs-CZ" dirty="0" smtClean="0"/>
          </a:p>
          <a:p>
            <a:pPr lvl="2"/>
            <a:r>
              <a:rPr lang="cs-CZ" dirty="0" smtClean="0"/>
              <a:t>Závislost výplaty plateb na plnění environmentálních požadavků</a:t>
            </a:r>
          </a:p>
          <a:p>
            <a:pPr lvl="1"/>
            <a:r>
              <a:rPr lang="cs-CZ" dirty="0" smtClean="0"/>
              <a:t>Modulace</a:t>
            </a:r>
          </a:p>
          <a:p>
            <a:pPr lvl="2"/>
            <a:r>
              <a:rPr lang="cs-CZ" dirty="0" smtClean="0"/>
              <a:t>Zvyšování objemu finančních prostředků na rozvoj venkova</a:t>
            </a:r>
          </a:p>
          <a:p>
            <a:pPr lvl="2"/>
            <a:r>
              <a:rPr lang="cs-CZ" dirty="0" smtClean="0"/>
              <a:t>Snižování přímých plateb velkým farmám</a:t>
            </a:r>
          </a:p>
          <a:p>
            <a:pPr lvl="1"/>
            <a:r>
              <a:rPr lang="cs-CZ" dirty="0" err="1" smtClean="0"/>
              <a:t>Degresivita</a:t>
            </a:r>
            <a:r>
              <a:rPr lang="cs-CZ" dirty="0" smtClean="0"/>
              <a:t> </a:t>
            </a:r>
          </a:p>
          <a:p>
            <a:pPr lvl="2"/>
            <a:r>
              <a:rPr lang="cs-CZ" dirty="0" smtClean="0"/>
              <a:t>Roční stropy a lineární snižování přímých plateb</a:t>
            </a:r>
          </a:p>
          <a:p>
            <a:pPr lvl="1"/>
            <a:r>
              <a:rPr lang="cs-CZ" dirty="0" smtClean="0"/>
              <a:t>Set </a:t>
            </a:r>
            <a:r>
              <a:rPr lang="cs-CZ" dirty="0" err="1" smtClean="0"/>
              <a:t>aside</a:t>
            </a:r>
            <a:r>
              <a:rPr lang="cs-CZ" dirty="0" smtClean="0"/>
              <a:t> opatření</a:t>
            </a:r>
          </a:p>
          <a:p>
            <a:pPr lvl="2"/>
            <a:r>
              <a:rPr lang="cs-CZ" dirty="0" smtClean="0"/>
              <a:t>Ukládání půdy do klidu</a:t>
            </a:r>
          </a:p>
          <a:p>
            <a:pPr lvl="1"/>
            <a:r>
              <a:rPr lang="cs-CZ" dirty="0" smtClean="0"/>
              <a:t>Rozvoj venkova - </a:t>
            </a:r>
            <a:r>
              <a:rPr lang="en-US" dirty="0" err="1"/>
              <a:t>podpora</a:t>
            </a:r>
            <a:r>
              <a:rPr lang="en-US" dirty="0"/>
              <a:t> </a:t>
            </a:r>
            <a:r>
              <a:rPr lang="en-US" dirty="0" err="1"/>
              <a:t>těchto</a:t>
            </a:r>
            <a:r>
              <a:rPr lang="en-US" dirty="0"/>
              <a:t> </a:t>
            </a:r>
            <a:r>
              <a:rPr lang="en-US" dirty="0" err="1"/>
              <a:t>oblastí</a:t>
            </a:r>
            <a:r>
              <a:rPr lang="en-US" dirty="0"/>
              <a:t>: </a:t>
            </a:r>
            <a:r>
              <a:rPr lang="en-US" dirty="0" err="1"/>
              <a:t>kvalita</a:t>
            </a:r>
            <a:r>
              <a:rPr lang="en-US" dirty="0"/>
              <a:t> </a:t>
            </a:r>
            <a:r>
              <a:rPr lang="en-US" dirty="0" err="1"/>
              <a:t>potravin</a:t>
            </a:r>
            <a:r>
              <a:rPr lang="en-US" dirty="0"/>
              <a:t>, welfare, </a:t>
            </a:r>
            <a:r>
              <a:rPr lang="en-US" dirty="0" err="1"/>
              <a:t>nové</a:t>
            </a:r>
            <a:r>
              <a:rPr lang="en-US" dirty="0"/>
              <a:t> </a:t>
            </a:r>
            <a:r>
              <a:rPr lang="en-US" dirty="0" err="1"/>
              <a:t>technologie</a:t>
            </a:r>
            <a:r>
              <a:rPr lang="en-US" dirty="0"/>
              <a:t> pro </a:t>
            </a:r>
            <a:r>
              <a:rPr lang="en-US" dirty="0" err="1"/>
              <a:t>zpracování</a:t>
            </a:r>
            <a:r>
              <a:rPr lang="en-US" dirty="0"/>
              <a:t> </a:t>
            </a:r>
            <a:r>
              <a:rPr lang="en-US" dirty="0" err="1"/>
              <a:t>potravin</a:t>
            </a:r>
            <a:endParaRPr lang="cs-CZ" dirty="0" smtClean="0"/>
          </a:p>
          <a:p>
            <a:pPr lvl="1"/>
            <a:r>
              <a:rPr lang="cs-CZ" dirty="0" smtClean="0"/>
              <a:t>Poradenský systém pro zemědělce (audity farem)</a:t>
            </a:r>
          </a:p>
          <a:p>
            <a:pPr lvl="1"/>
            <a:r>
              <a:rPr lang="en-US" b="1" dirty="0" err="1"/>
              <a:t>Rozdělení</a:t>
            </a:r>
            <a:r>
              <a:rPr lang="en-US" dirty="0"/>
              <a:t> </a:t>
            </a:r>
            <a:r>
              <a:rPr lang="en-US" b="1" dirty="0" err="1"/>
              <a:t>Evropského</a:t>
            </a:r>
            <a:r>
              <a:rPr lang="en-US" b="1" dirty="0"/>
              <a:t> </a:t>
            </a:r>
            <a:r>
              <a:rPr lang="en-US" b="1" dirty="0" err="1"/>
              <a:t>zemědělského</a:t>
            </a:r>
            <a:r>
              <a:rPr lang="en-US" b="1" dirty="0"/>
              <a:t> </a:t>
            </a:r>
            <a:r>
              <a:rPr lang="en-US" b="1" dirty="0" err="1"/>
              <a:t>orientačního</a:t>
            </a:r>
            <a:r>
              <a:rPr lang="en-US" b="1" dirty="0"/>
              <a:t> a </a:t>
            </a:r>
            <a:r>
              <a:rPr lang="en-US" b="1" dirty="0" err="1"/>
              <a:t>záručního</a:t>
            </a:r>
            <a:r>
              <a:rPr lang="en-US" b="1" dirty="0"/>
              <a:t> </a:t>
            </a:r>
            <a:r>
              <a:rPr lang="en-US" b="1" dirty="0" err="1"/>
              <a:t>fondu</a:t>
            </a:r>
            <a:r>
              <a:rPr lang="en-US" b="1" dirty="0"/>
              <a:t> pro </a:t>
            </a:r>
            <a:r>
              <a:rPr lang="en-US" b="1" dirty="0" err="1"/>
              <a:t>zemědělství</a:t>
            </a:r>
            <a:r>
              <a:rPr lang="en-US" b="1" dirty="0"/>
              <a:t> (EAGGF)</a:t>
            </a:r>
            <a:r>
              <a:rPr lang="en-US" dirty="0"/>
              <a:t> 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Evropský</a:t>
            </a:r>
            <a:r>
              <a:rPr lang="en-US" dirty="0"/>
              <a:t> </a:t>
            </a:r>
            <a:r>
              <a:rPr lang="en-US" dirty="0" err="1"/>
              <a:t>zemědělský</a:t>
            </a:r>
            <a:r>
              <a:rPr lang="en-US" dirty="0"/>
              <a:t> </a:t>
            </a:r>
            <a:r>
              <a:rPr lang="en-US" dirty="0" err="1"/>
              <a:t>záruční</a:t>
            </a:r>
            <a:r>
              <a:rPr lang="en-US" dirty="0"/>
              <a:t> fond (EAGRD - pro </a:t>
            </a:r>
            <a:r>
              <a:rPr lang="en-US" dirty="0" err="1"/>
              <a:t>přímé</a:t>
            </a:r>
            <a:r>
              <a:rPr lang="en-US" dirty="0"/>
              <a:t> </a:t>
            </a:r>
            <a:r>
              <a:rPr lang="en-US" dirty="0" err="1"/>
              <a:t>platby</a:t>
            </a:r>
            <a:r>
              <a:rPr lang="en-US" dirty="0"/>
              <a:t>) a </a:t>
            </a:r>
            <a:r>
              <a:rPr lang="en-US" dirty="0" err="1"/>
              <a:t>na</a:t>
            </a:r>
            <a:r>
              <a:rPr lang="en-US" dirty="0"/>
              <a:t> </a:t>
            </a:r>
            <a:r>
              <a:rPr lang="en-US" dirty="0" err="1"/>
              <a:t>Evropský</a:t>
            </a:r>
            <a:r>
              <a:rPr lang="en-US" dirty="0"/>
              <a:t> </a:t>
            </a:r>
            <a:r>
              <a:rPr lang="en-US" dirty="0" err="1"/>
              <a:t>zemědělský</a:t>
            </a:r>
            <a:r>
              <a:rPr lang="en-US" dirty="0"/>
              <a:t> fond pro </a:t>
            </a:r>
            <a:r>
              <a:rPr lang="en-US" dirty="0" err="1"/>
              <a:t>rozvoj</a:t>
            </a:r>
            <a:r>
              <a:rPr lang="en-US" dirty="0"/>
              <a:t> </a:t>
            </a:r>
            <a:r>
              <a:rPr lang="en-US" dirty="0" err="1"/>
              <a:t>venkova</a:t>
            </a:r>
            <a:r>
              <a:rPr lang="en-US" dirty="0"/>
              <a:t> (EAFRD</a:t>
            </a:r>
            <a:r>
              <a:rPr lang="en-US" dirty="0" smtClean="0"/>
              <a:t>)</a:t>
            </a:r>
            <a:endParaRPr lang="cs-CZ" dirty="0" smtClean="0"/>
          </a:p>
          <a:p>
            <a:pPr lvl="1"/>
            <a:r>
              <a:rPr lang="cs-CZ" dirty="0" smtClean="0"/>
              <a:t>Flexibilita</a:t>
            </a:r>
          </a:p>
          <a:p>
            <a:pPr lvl="1"/>
            <a:r>
              <a:rPr lang="en-US" b="1" dirty="0" err="1"/>
              <a:t>Finanční</a:t>
            </a:r>
            <a:r>
              <a:rPr lang="en-US" b="1" dirty="0"/>
              <a:t> </a:t>
            </a:r>
            <a:r>
              <a:rPr lang="en-US" b="1" dirty="0" err="1"/>
              <a:t>disciplína</a:t>
            </a:r>
            <a:r>
              <a:rPr lang="en-US" b="1" dirty="0"/>
              <a:t> (</a:t>
            </a:r>
            <a:r>
              <a:rPr lang="en-US" b="1" dirty="0" err="1"/>
              <a:t>degresivita</a:t>
            </a:r>
            <a:r>
              <a:rPr lang="en-US" b="1" dirty="0"/>
              <a:t>)</a:t>
            </a:r>
            <a:r>
              <a:rPr lang="en-US" dirty="0"/>
              <a:t> – </a:t>
            </a:r>
            <a:r>
              <a:rPr lang="en-US" dirty="0" err="1"/>
              <a:t>degresivita</a:t>
            </a:r>
            <a:r>
              <a:rPr lang="en-US" dirty="0"/>
              <a:t> </a:t>
            </a:r>
            <a:r>
              <a:rPr lang="en-US" dirty="0" err="1"/>
              <a:t>měla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/>
              <a:t>uplatňována</a:t>
            </a:r>
            <a:r>
              <a:rPr lang="en-US" dirty="0"/>
              <a:t> u </a:t>
            </a:r>
            <a:r>
              <a:rPr lang="en-US" dirty="0" err="1"/>
              <a:t>farem</a:t>
            </a:r>
            <a:r>
              <a:rPr lang="en-US" dirty="0"/>
              <a:t> s </a:t>
            </a:r>
            <a:r>
              <a:rPr lang="en-US" dirty="0" err="1"/>
              <a:t>platbami</a:t>
            </a:r>
            <a:r>
              <a:rPr lang="en-US" dirty="0"/>
              <a:t> </a:t>
            </a:r>
            <a:r>
              <a:rPr lang="en-US" dirty="0" err="1"/>
              <a:t>nad</a:t>
            </a:r>
            <a:r>
              <a:rPr lang="en-US" dirty="0"/>
              <a:t> 5 000 EUR. </a:t>
            </a:r>
            <a:r>
              <a:rPr lang="en-US" dirty="0" err="1"/>
              <a:t>Farmy</a:t>
            </a:r>
            <a:r>
              <a:rPr lang="en-US" dirty="0"/>
              <a:t> s </a:t>
            </a:r>
            <a:r>
              <a:rPr lang="en-US" dirty="0" err="1"/>
              <a:t>platbami</a:t>
            </a:r>
            <a:r>
              <a:rPr lang="en-US" dirty="0"/>
              <a:t> do 5 000 EUR </a:t>
            </a:r>
            <a:r>
              <a:rPr lang="en-US" dirty="0" err="1"/>
              <a:t>byly</a:t>
            </a:r>
            <a:r>
              <a:rPr lang="en-US" dirty="0"/>
              <a:t> z </a:t>
            </a:r>
            <a:r>
              <a:rPr lang="en-US" dirty="0" err="1"/>
              <a:t>tohoto</a:t>
            </a:r>
            <a:r>
              <a:rPr lang="en-US" dirty="0"/>
              <a:t> </a:t>
            </a:r>
            <a:r>
              <a:rPr lang="en-US" dirty="0" err="1"/>
              <a:t>opatření</a:t>
            </a:r>
            <a:r>
              <a:rPr lang="en-US" dirty="0"/>
              <a:t> </a:t>
            </a:r>
            <a:r>
              <a:rPr lang="en-US" dirty="0" err="1"/>
              <a:t>vyjmuty</a:t>
            </a:r>
            <a:r>
              <a:rPr lang="en-US" dirty="0" smtClean="0"/>
              <a:t>.</a:t>
            </a:r>
            <a:endParaRPr lang="cs-CZ" dirty="0" smtClean="0"/>
          </a:p>
          <a:p>
            <a:pPr lvl="1"/>
            <a:r>
              <a:rPr lang="cs-CZ" dirty="0" smtClean="0"/>
              <a:t>Jednotná společná organizace zemědělských trhů</a:t>
            </a:r>
          </a:p>
          <a:p>
            <a:pPr lvl="2"/>
            <a:r>
              <a:rPr lang="cs-CZ" dirty="0"/>
              <a:t>Snížení intervenčních cen, příp. zrušení intervenčních nákupů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2"/>
            <a:endParaRPr lang="cs-CZ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862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Reformy CAP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Health</a:t>
            </a:r>
            <a:r>
              <a:rPr lang="cs-CZ" dirty="0" smtClean="0"/>
              <a:t> </a:t>
            </a:r>
            <a:r>
              <a:rPr lang="cs-CZ" dirty="0" err="1" smtClean="0"/>
              <a:t>Check</a:t>
            </a:r>
            <a:r>
              <a:rPr lang="cs-CZ" dirty="0" smtClean="0"/>
              <a:t> 2008</a:t>
            </a:r>
          </a:p>
          <a:p>
            <a:pPr lvl="1"/>
            <a:r>
              <a:rPr lang="cs-CZ" dirty="0" smtClean="0"/>
              <a:t>Úprava stávajících mechanismů</a:t>
            </a:r>
          </a:p>
          <a:p>
            <a:pPr lvl="2"/>
            <a:r>
              <a:rPr lang="cs-CZ" dirty="0" smtClean="0"/>
              <a:t>Zvýšení povinné modulace</a:t>
            </a:r>
          </a:p>
          <a:p>
            <a:pPr lvl="3"/>
            <a:r>
              <a:rPr lang="cs-CZ" dirty="0" smtClean="0"/>
              <a:t>Vazba na výzvy</a:t>
            </a:r>
          </a:p>
          <a:p>
            <a:pPr lvl="2"/>
            <a:r>
              <a:rPr lang="cs-CZ" dirty="0" smtClean="0"/>
              <a:t>Pokračování v </a:t>
            </a:r>
            <a:r>
              <a:rPr lang="cs-CZ" dirty="0" err="1" smtClean="0"/>
              <a:t>decoupling</a:t>
            </a:r>
            <a:endParaRPr lang="cs-CZ" dirty="0" smtClean="0"/>
          </a:p>
          <a:p>
            <a:pPr lvl="2"/>
            <a:r>
              <a:rPr lang="cs-CZ" dirty="0" smtClean="0"/>
              <a:t>Změny v systému mléčných kvót</a:t>
            </a:r>
          </a:p>
          <a:p>
            <a:pPr lvl="2"/>
            <a:r>
              <a:rPr lang="cs-CZ" dirty="0"/>
              <a:t>Z</a:t>
            </a:r>
            <a:r>
              <a:rPr lang="cs-CZ" dirty="0" smtClean="0"/>
              <a:t>rušení </a:t>
            </a:r>
            <a:r>
              <a:rPr lang="cs-CZ" dirty="0"/>
              <a:t>povinného vyjímání části půdy z produkce </a:t>
            </a:r>
            <a:r>
              <a:rPr lang="cs-CZ" dirty="0" smtClean="0"/>
              <a:t>(set-</a:t>
            </a:r>
            <a:r>
              <a:rPr lang="cs-CZ" dirty="0" err="1" smtClean="0"/>
              <a:t>aside</a:t>
            </a:r>
            <a:r>
              <a:rPr lang="cs-CZ" dirty="0" smtClean="0"/>
              <a:t> opatření)</a:t>
            </a:r>
          </a:p>
          <a:p>
            <a:pPr lvl="2"/>
            <a:r>
              <a:rPr lang="cs-CZ" dirty="0"/>
              <a:t>Z</a:t>
            </a:r>
            <a:r>
              <a:rPr lang="cs-CZ" dirty="0" smtClean="0"/>
              <a:t>rušení </a:t>
            </a:r>
            <a:r>
              <a:rPr lang="cs-CZ" dirty="0"/>
              <a:t>hektarové podpory pěstování energetických plodin</a:t>
            </a:r>
            <a:endParaRPr lang="cs-CZ" dirty="0" smtClean="0"/>
          </a:p>
          <a:p>
            <a:pPr lvl="1"/>
            <a:r>
              <a:rPr lang="cs-CZ" dirty="0" smtClean="0"/>
              <a:t>Nové výzvy</a:t>
            </a:r>
          </a:p>
          <a:p>
            <a:pPr lvl="2"/>
            <a:r>
              <a:rPr lang="cs-CZ" dirty="0" smtClean="0"/>
              <a:t>Řízení rizik</a:t>
            </a:r>
          </a:p>
          <a:p>
            <a:pPr lvl="2"/>
            <a:r>
              <a:rPr lang="cs-CZ" dirty="0" smtClean="0"/>
              <a:t>Změny klimatu</a:t>
            </a:r>
          </a:p>
          <a:p>
            <a:pPr lvl="2"/>
            <a:r>
              <a:rPr lang="cs-CZ" dirty="0" smtClean="0"/>
              <a:t>Biopaliva</a:t>
            </a:r>
          </a:p>
          <a:p>
            <a:pPr lvl="2"/>
            <a:r>
              <a:rPr lang="cs-CZ" dirty="0" smtClean="0"/>
              <a:t>Voda</a:t>
            </a:r>
          </a:p>
          <a:p>
            <a:pPr lvl="2"/>
            <a:r>
              <a:rPr lang="cs-CZ" dirty="0" smtClean="0"/>
              <a:t>Biologická rozmanitost</a:t>
            </a:r>
          </a:p>
        </p:txBody>
      </p:sp>
    </p:spTree>
    <p:extLst>
      <p:ext uri="{BB962C8B-B14F-4D97-AF65-F5344CB8AC3E}">
        <p14:creationId xmlns:p14="http://schemas.microsoft.com/office/powerpoint/2010/main" val="250781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Reformy CAP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CAP 2014 – 2020</a:t>
            </a:r>
          </a:p>
          <a:p>
            <a:pPr lvl="1"/>
            <a:r>
              <a:rPr lang="cs-CZ" dirty="0"/>
              <a:t>Nové problémy, výzvy a </a:t>
            </a:r>
            <a:r>
              <a:rPr lang="cs-CZ" dirty="0" smtClean="0"/>
              <a:t>cíle</a:t>
            </a:r>
            <a:endParaRPr lang="cs-CZ" dirty="0"/>
          </a:p>
          <a:p>
            <a:pPr lvl="1"/>
            <a:r>
              <a:rPr lang="cs-CZ" dirty="0"/>
              <a:t>Hospodářské </a:t>
            </a:r>
          </a:p>
          <a:p>
            <a:pPr lvl="2"/>
            <a:r>
              <a:rPr lang="cs-CZ" dirty="0"/>
              <a:t>Dostatek kvalitních potravin</a:t>
            </a:r>
          </a:p>
          <a:p>
            <a:pPr lvl="2"/>
            <a:r>
              <a:rPr lang="cs-CZ" dirty="0"/>
              <a:t>Stabilní ceny</a:t>
            </a:r>
          </a:p>
          <a:p>
            <a:pPr lvl="1"/>
            <a:r>
              <a:rPr lang="cs-CZ" dirty="0"/>
              <a:t>Environmentální </a:t>
            </a:r>
          </a:p>
          <a:p>
            <a:pPr lvl="2"/>
            <a:r>
              <a:rPr lang="cs-CZ" dirty="0"/>
              <a:t>Udržitelné hospodaření s přírodními zdroji</a:t>
            </a:r>
          </a:p>
          <a:p>
            <a:pPr lvl="2"/>
            <a:r>
              <a:rPr lang="cs-CZ" dirty="0"/>
              <a:t>Adaptace na změny klimatu</a:t>
            </a:r>
          </a:p>
          <a:p>
            <a:pPr lvl="1"/>
            <a:r>
              <a:rPr lang="cs-CZ" dirty="0"/>
              <a:t>Územní/pozemkové </a:t>
            </a:r>
          </a:p>
          <a:p>
            <a:pPr lvl="2"/>
            <a:r>
              <a:rPr lang="cs-CZ" dirty="0"/>
              <a:t>Rozvoj venkova</a:t>
            </a:r>
          </a:p>
          <a:p>
            <a:pPr lvl="2"/>
            <a:r>
              <a:rPr lang="cs-CZ" dirty="0"/>
              <a:t>Vyvážený rozvoj území</a:t>
            </a:r>
          </a:p>
          <a:p>
            <a:pPr lvl="1"/>
            <a:r>
              <a:rPr lang="cs-CZ" dirty="0"/>
              <a:t>Konkurenceschopnost, udržitelnost a </a:t>
            </a:r>
            <a:r>
              <a:rPr lang="cs-CZ" dirty="0" smtClean="0"/>
              <a:t>efektivita</a:t>
            </a:r>
          </a:p>
          <a:p>
            <a:pPr lvl="1"/>
            <a:r>
              <a:rPr lang="cs-CZ" dirty="0" smtClean="0"/>
              <a:t>Nová legislativa</a:t>
            </a: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602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Sousedství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1555</TotalTime>
  <Words>3970</Words>
  <Application>Microsoft Office PowerPoint</Application>
  <PresentationFormat>Předvádění na obrazovce (4:3)</PresentationFormat>
  <Paragraphs>724</Paragraphs>
  <Slides>50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50</vt:i4>
      </vt:variant>
    </vt:vector>
  </HeadingPairs>
  <TitlesOfParts>
    <vt:vector size="55" baseType="lpstr">
      <vt:lpstr>Arial</vt:lpstr>
      <vt:lpstr>Calibri</vt:lpstr>
      <vt:lpstr>Cambria</vt:lpstr>
      <vt:lpstr>Cambria Math</vt:lpstr>
      <vt:lpstr>Sousedství</vt:lpstr>
      <vt:lpstr>Společná zemědělská politika EU – právní základ, cíle, principy. </vt:lpstr>
      <vt:lpstr>Společná zemědělská politika (CAP)</vt:lpstr>
      <vt:lpstr>Zemědělské produkty</vt:lpstr>
      <vt:lpstr>Reformy CAP</vt:lpstr>
      <vt:lpstr>Reformy CAP</vt:lpstr>
      <vt:lpstr>Reformy CAP</vt:lpstr>
      <vt:lpstr>Reformy CAP</vt:lpstr>
      <vt:lpstr>Reformy CAP</vt:lpstr>
      <vt:lpstr>Reformy CAP</vt:lpstr>
      <vt:lpstr>Jaké jsou v současnosti problémy v zemědělství</vt:lpstr>
      <vt:lpstr>Prezentace aplikace PowerPoint</vt:lpstr>
      <vt:lpstr>Jak bude SZP financována?</vt:lpstr>
      <vt:lpstr>Výdaje SZP 1980-2020 (současné ceny)</vt:lpstr>
      <vt:lpstr>Evropský model zemědělství</vt:lpstr>
      <vt:lpstr>„Český model zemědělství“</vt:lpstr>
      <vt:lpstr>Principy CAP</vt:lpstr>
      <vt:lpstr>Schéma CAP</vt:lpstr>
      <vt:lpstr>Financování, řízení a sledování společné zemědělské politiky </vt:lpstr>
      <vt:lpstr>Zemědělský poradenský systém v ČR</vt:lpstr>
      <vt:lpstr>Kontrolní systémy</vt:lpstr>
      <vt:lpstr>Integrovaný administrativní a kontrolní systém</vt:lpstr>
      <vt:lpstr>Integrovaný administrativní a kontrolní systém v ČR</vt:lpstr>
      <vt:lpstr>Státní zemědělských intervenční fond</vt:lpstr>
      <vt:lpstr>SZIF – administrace plateb</vt:lpstr>
      <vt:lpstr>7 As 173/2012 - 44</vt:lpstr>
      <vt:lpstr>LPIS – Veřejný registr půdy</vt:lpstr>
      <vt:lpstr>Evidence půdy</vt:lpstr>
      <vt:lpstr>Evidence půdy</vt:lpstr>
      <vt:lpstr>Zemědělské kultury dle z. o zemědělství</vt:lpstr>
      <vt:lpstr>Zemědělské kultury dle z. o zemědělství</vt:lpstr>
      <vt:lpstr>Zařazení do evidence půdy</vt:lpstr>
      <vt:lpstr>11 Ca 143/2008 – 35 NSS</vt:lpstr>
      <vt:lpstr>Další integrovaná evidence</vt:lpstr>
      <vt:lpstr>Společná organizace trhů</vt:lpstr>
      <vt:lpstr>Schéma SOT</vt:lpstr>
      <vt:lpstr>Přímé platby</vt:lpstr>
      <vt:lpstr>Další přímé platby</vt:lpstr>
      <vt:lpstr>Podmínky pro přímé platby</vt:lpstr>
      <vt:lpstr>Politika rozvoje venkova</vt:lpstr>
      <vt:lpstr>Politika rozvoje venkova</vt:lpstr>
      <vt:lpstr>Politika rozvoje venkova</vt:lpstr>
      <vt:lpstr>Politika rozvoje venkova</vt:lpstr>
      <vt:lpstr>Nástroje politiky rozvoje venkova</vt:lpstr>
      <vt:lpstr>Nástroje politiky rozvoje venkova</vt:lpstr>
      <vt:lpstr>Mechanismus poskytnutí podpory z Programu rozvoje venkova</vt:lpstr>
      <vt:lpstr>Poskytování dotací</vt:lpstr>
      <vt:lpstr>Vinohradnictví  a jeho specifika</vt:lpstr>
      <vt:lpstr>Nástroje</vt:lpstr>
      <vt:lpstr>Výsadba vinice</vt:lpstr>
      <vt:lpstr>Nový systém autorizace vinic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Společná zemědělská politika EU – právní základ, cíle, principy.</dc:title>
  <dc:creator>Petr</dc:creator>
  <cp:lastModifiedBy>Vaculík Petr</cp:lastModifiedBy>
  <cp:revision>90</cp:revision>
  <dcterms:created xsi:type="dcterms:W3CDTF">2014-02-27T21:47:22Z</dcterms:created>
  <dcterms:modified xsi:type="dcterms:W3CDTF">2017-03-13T11:34:36Z</dcterms:modified>
</cp:coreProperties>
</file>