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5"/>
  </p:handoutMasterIdLst>
  <p:sldIdLst>
    <p:sldId id="256" r:id="rId2"/>
    <p:sldId id="260" r:id="rId3"/>
    <p:sldId id="270" r:id="rId4"/>
    <p:sldId id="264" r:id="rId5"/>
    <p:sldId id="263" r:id="rId6"/>
    <p:sldId id="280" r:id="rId7"/>
    <p:sldId id="267" r:id="rId8"/>
    <p:sldId id="257" r:id="rId9"/>
    <p:sldId id="258" r:id="rId10"/>
    <p:sldId id="259" r:id="rId11"/>
    <p:sldId id="265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8" r:id="rId22"/>
    <p:sldId id="269" r:id="rId23"/>
    <p:sldId id="281" r:id="rId24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0ECA9-F019-48DF-B125-51A47820ABA6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9A03-B7B3-4B95-AD4A-17CE96414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65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4F202E-99C6-498E-B45E-98D08EC44F0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/>
              <a:t>Ú</a:t>
            </a:r>
            <a:r>
              <a:rPr lang="cs-CZ" sz="6000" b="1" dirty="0" smtClean="0">
                <a:solidFill>
                  <a:schemeClr val="accent1"/>
                </a:solidFill>
              </a:rPr>
              <a:t>řední </a:t>
            </a:r>
            <a:r>
              <a:rPr lang="cs-CZ" sz="6000" b="1" dirty="0" smtClean="0">
                <a:solidFill>
                  <a:schemeClr val="accent1"/>
                </a:solidFill>
              </a:rPr>
              <a:t>kontrola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44007" y="4421080"/>
            <a:ext cx="3399161" cy="1600208"/>
          </a:xfrm>
        </p:spPr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r>
              <a:rPr lang="cs-CZ" sz="3400" b="1" dirty="0" smtClean="0"/>
              <a:t>Na základě prezentace </a:t>
            </a:r>
          </a:p>
          <a:p>
            <a:r>
              <a:rPr lang="cs-CZ" sz="3400" b="1" dirty="0" smtClean="0"/>
              <a:t>Mgr. Petra Vaculíka </a:t>
            </a:r>
            <a:endParaRPr lang="cs-CZ" sz="3400" b="1" dirty="0"/>
          </a:p>
          <a:p>
            <a:endParaRPr lang="cs-CZ" sz="3400" b="1" dirty="0" smtClean="0"/>
          </a:p>
          <a:p>
            <a:pPr algn="r"/>
            <a:r>
              <a:rPr lang="cs-CZ" sz="4500" b="1" dirty="0" smtClean="0"/>
              <a:t>Mgr. et Mgr. Bc. Hana Cejpek Musilová 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18002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33395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Požadavky kladené na kompetentní orgány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4176464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/>
              <a:buChar char="F"/>
            </a:pPr>
            <a:r>
              <a:rPr lang="cs-CZ" altLang="en-US" dirty="0" smtClean="0">
                <a:sym typeface="Wingdings" pitchFamily="2" charset="2"/>
              </a:rPr>
              <a:t>Odpovědné orgány zajistí, že</a:t>
            </a:r>
          </a:p>
          <a:p>
            <a:pPr marL="0" indent="0" algn="just">
              <a:buNone/>
            </a:pPr>
            <a:r>
              <a:rPr lang="cs-CZ" altLang="en-US" dirty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             </a:t>
            </a:r>
            <a:r>
              <a:rPr kumimoji="1" lang="en-GB" altLang="en-US" b="1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kumimoji="1" lang="cs-CZ" altLang="en-US" b="1" dirty="0" smtClean="0">
                <a:latin typeface="Tahoma" pitchFamily="34" charset="0"/>
                <a:sym typeface="Monotype Sorts" pitchFamily="2" charset="2"/>
              </a:rPr>
              <a:t>        </a:t>
            </a:r>
            <a:r>
              <a:rPr kumimoji="1" lang="cs-CZ" altLang="en-US" b="1" dirty="0" smtClean="0">
                <a:latin typeface="+mj-lt"/>
                <a:sym typeface="Monotype Sorts" pitchFamily="2" charset="2"/>
              </a:rPr>
              <a:t>kontroly jsou přiměřené a účinné</a:t>
            </a:r>
            <a:endParaRPr lang="en-GB" altLang="en-US" b="1" dirty="0" smtClean="0">
              <a:latin typeface="+mj-lt"/>
              <a:sym typeface="Wingdings" pitchFamily="2" charset="2"/>
            </a:endParaRP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/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pracovníci provádějící úřední kontroly nejsou v konfliktu zájmů</a:t>
            </a:r>
            <a:r>
              <a:rPr lang="en-GB" altLang="en-US" dirty="0" smtClean="0">
                <a:cs typeface="Arial" charset="0"/>
              </a:rPr>
              <a:t>,</a:t>
            </a: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jsou adekvátně vybaveni</a:t>
            </a:r>
            <a:r>
              <a:rPr lang="en-GB" altLang="en-US" dirty="0" smtClean="0">
                <a:cs typeface="Arial" charset="0"/>
              </a:rPr>
              <a:t>,</a:t>
            </a: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mají dostatečný počet kvalifikovaných a zkušených pracovníků, </a:t>
            </a:r>
            <a:endParaRPr lang="en-GB" altLang="en-US" dirty="0" smtClean="0"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kvalita jejich práce je hodnocena vnějším a vnitřním auditem.</a:t>
            </a:r>
            <a:endParaRPr lang="en-GB" altLang="en-US" dirty="0" smtClean="0"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kumimoji="1" lang="de-DE" altLang="en-US" dirty="0" smtClean="0">
                <a:sym typeface="Wingdings" pitchFamily="2" charset="2"/>
              </a:rPr>
              <a:t></a:t>
            </a:r>
            <a:r>
              <a:rPr lang="en-GB" altLang="en-US" dirty="0" smtClean="0">
                <a:latin typeface="Times New Roman" pitchFamily="18" charset="0"/>
              </a:rPr>
              <a:t> </a:t>
            </a:r>
            <a:r>
              <a:rPr lang="cs-CZ" altLang="en-US" dirty="0" smtClean="0"/>
              <a:t>Kontrolní úřady musí používat </a:t>
            </a:r>
            <a:r>
              <a:rPr lang="cs-CZ" altLang="en-US" b="1" dirty="0" smtClean="0"/>
              <a:t>vhodné metody</a:t>
            </a:r>
            <a:r>
              <a:rPr lang="cs-CZ" altLang="en-US" dirty="0" smtClean="0"/>
              <a:t> v oblasti</a:t>
            </a:r>
            <a:endParaRPr lang="en-GB" altLang="en-US" dirty="0" smtClean="0"/>
          </a:p>
          <a:p>
            <a:pPr marL="0" indent="0" algn="just">
              <a:buNone/>
            </a:pPr>
            <a:r>
              <a:rPr lang="en-GB" altLang="en-US" dirty="0" smtClean="0">
                <a:latin typeface="Times New Roman" pitchFamily="18" charset="0"/>
                <a:sym typeface="Wingdings" pitchFamily="2" charset="2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	</a:t>
            </a:r>
            <a:r>
              <a:rPr lang="cs-CZ" altLang="en-US" b="1" dirty="0" smtClean="0">
                <a:cs typeface="Times New Roman" pitchFamily="18" charset="0"/>
                <a:sym typeface="Wingdings" pitchFamily="2" charset="2"/>
              </a:rPr>
              <a:t>vzorkování</a:t>
            </a:r>
            <a:endParaRPr lang="en-GB" altLang="en-US" b="1" dirty="0" smtClean="0">
              <a:cs typeface="Times New Roman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	 a</a:t>
            </a:r>
            <a:r>
              <a:rPr lang="cs-CZ" altLang="en-US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cs-CZ" altLang="en-US" b="1" dirty="0" smtClean="0">
                <a:cs typeface="Times New Roman" pitchFamily="18" charset="0"/>
                <a:sym typeface="Wingdings" pitchFamily="2" charset="2"/>
              </a:rPr>
              <a:t>analýz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.</a:t>
            </a:r>
          </a:p>
          <a:p>
            <a:pPr algn="just">
              <a:buFont typeface="Wingdings"/>
              <a:buChar char="F"/>
            </a:pPr>
            <a:r>
              <a:rPr lang="cs-CZ" altLang="en-US" b="1" dirty="0" smtClean="0">
                <a:sym typeface="Monotype Sorts" pitchFamily="2" charset="2"/>
              </a:rPr>
              <a:t>Kontrolní laboratoře </a:t>
            </a:r>
            <a:r>
              <a:rPr lang="cs-CZ" altLang="en-US" dirty="0" smtClean="0">
                <a:sym typeface="Monotype Sorts" pitchFamily="2" charset="2"/>
              </a:rPr>
              <a:t>musí být akreditovány a měli by být   podporovány komunitárními a </a:t>
            </a:r>
            <a:r>
              <a:rPr lang="cs-CZ" altLang="en-US" b="1" dirty="0" smtClean="0">
                <a:sym typeface="Monotype Sorts" pitchFamily="2" charset="2"/>
              </a:rPr>
              <a:t>národními referenčními  laboratořemi.</a:t>
            </a:r>
          </a:p>
          <a:p>
            <a:pPr marL="0" indent="0">
              <a:buNone/>
            </a:pPr>
            <a:r>
              <a:rPr lang="cs-CZ" dirty="0"/>
              <a:t>Interní X externí </a:t>
            </a:r>
            <a:r>
              <a:rPr lang="cs-CZ" b="1" dirty="0"/>
              <a:t>audity</a:t>
            </a:r>
          </a:p>
          <a:p>
            <a:pPr marL="0" indent="0">
              <a:buNone/>
            </a:pPr>
            <a:r>
              <a:rPr lang="cs-CZ" dirty="0"/>
              <a:t>Možnost přenesení určitých úkolů na jiné subjekty</a:t>
            </a:r>
          </a:p>
          <a:p>
            <a:pPr marL="0" indent="0">
              <a:buNone/>
            </a:pPr>
            <a:r>
              <a:rPr lang="cs-CZ" dirty="0" smtClean="0"/>
              <a:t>Povinnost </a:t>
            </a:r>
            <a:r>
              <a:rPr lang="cs-CZ" dirty="0"/>
              <a:t>vypracovat </a:t>
            </a:r>
            <a:r>
              <a:rPr lang="cs-CZ" b="1" dirty="0"/>
              <a:t>zprávy o úředních </a:t>
            </a:r>
            <a:r>
              <a:rPr lang="cs-CZ" b="1" dirty="0" smtClean="0"/>
              <a:t>kontrolách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25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1008112"/>
          </a:xfrm>
        </p:spPr>
        <p:txBody>
          <a:bodyPr>
            <a:normAutofit fontScale="90000"/>
          </a:bodyPr>
          <a:lstStyle/>
          <a:p>
            <a:r>
              <a:rPr lang="cs-CZ" altLang="en-US" sz="3600" b="1" dirty="0" smtClean="0"/>
              <a:t/>
            </a:r>
            <a:br>
              <a:rPr lang="cs-CZ" altLang="en-US" sz="3600" b="1" dirty="0" smtClean="0"/>
            </a:br>
            <a:r>
              <a:rPr lang="cs-CZ" altLang="en-US" sz="3600" b="1" dirty="0" smtClean="0"/>
              <a:t/>
            </a:r>
            <a:br>
              <a:rPr lang="cs-CZ" altLang="en-US" sz="3600" b="1" dirty="0" smtClean="0"/>
            </a:br>
            <a:r>
              <a:rPr lang="cs-CZ" altLang="en-US" sz="3600" b="1" dirty="0" smtClean="0">
                <a:solidFill>
                  <a:schemeClr val="accent1"/>
                </a:solidFill>
              </a:rPr>
              <a:t>Víceleté </a:t>
            </a:r>
            <a:r>
              <a:rPr lang="cs-CZ" altLang="en-US" sz="3600" b="1" dirty="0">
                <a:solidFill>
                  <a:schemeClr val="accent1"/>
                </a:solidFill>
              </a:rPr>
              <a:t>národní kontrolní plány </a:t>
            </a:r>
            <a:r>
              <a:rPr lang="cs-CZ" altLang="en-US" sz="3100" b="1" dirty="0">
                <a:solidFill>
                  <a:schemeClr val="accent1"/>
                </a:solidFill>
              </a:rPr>
              <a:t>(VNKP</a:t>
            </a:r>
            <a:r>
              <a:rPr lang="cs-CZ" altLang="en-US" sz="3100" b="1" dirty="0" smtClean="0">
                <a:solidFill>
                  <a:schemeClr val="accent1"/>
                </a:solidFill>
              </a:rPr>
              <a:t>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altLang="en-US" sz="3600" i="1" dirty="0" smtClean="0"/>
              <a:t>„</a:t>
            </a:r>
            <a:r>
              <a:rPr lang="en-GB" altLang="en-US" dirty="0" smtClean="0"/>
              <a:t>S </a:t>
            </a:r>
            <a:r>
              <a:rPr lang="en-GB" altLang="en-US" dirty="0" err="1" smtClean="0"/>
              <a:t>cílem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zajistit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účinné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provádění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čl</a:t>
            </a:r>
            <a:r>
              <a:rPr lang="en-GB" altLang="en-US" dirty="0" smtClean="0"/>
              <a:t>. 17 </a:t>
            </a:r>
            <a:r>
              <a:rPr lang="en-GB" altLang="en-US" dirty="0" err="1" smtClean="0"/>
              <a:t>odst</a:t>
            </a:r>
            <a:r>
              <a:rPr lang="en-GB" altLang="en-US" dirty="0" smtClean="0"/>
              <a:t>. 2 </a:t>
            </a:r>
            <a:r>
              <a:rPr lang="en-GB" altLang="en-US" dirty="0" err="1" smtClean="0"/>
              <a:t>nařízení</a:t>
            </a:r>
            <a:r>
              <a:rPr lang="en-GB" altLang="en-US" dirty="0" smtClean="0"/>
              <a:t> (ES) </a:t>
            </a:r>
            <a:r>
              <a:rPr lang="en-GB" altLang="en-US" dirty="0" smtClean="0"/>
              <a:t>č.178/2002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pravidel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týkajících</a:t>
            </a:r>
            <a:r>
              <a:rPr lang="en-GB" altLang="en-US" dirty="0" smtClean="0"/>
              <a:t> se </a:t>
            </a:r>
            <a:r>
              <a:rPr lang="en-GB" altLang="en-US" dirty="0" err="1" smtClean="0"/>
              <a:t>zdraví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zvířat</a:t>
            </a:r>
            <a:r>
              <a:rPr lang="en-GB" altLang="en-US" dirty="0" smtClean="0"/>
              <a:t> a </a:t>
            </a:r>
            <a:r>
              <a:rPr lang="en-GB" altLang="en-US" dirty="0" err="1" smtClean="0"/>
              <a:t>dobrých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životních</a:t>
            </a:r>
            <a:r>
              <a:rPr lang="cs-CZ" altLang="en-US" dirty="0" smtClean="0"/>
              <a:t> </a:t>
            </a:r>
            <a:r>
              <a:rPr lang="en-GB" altLang="en-US" dirty="0" err="1" smtClean="0"/>
              <a:t>podmínek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zvířat</a:t>
            </a:r>
            <a:r>
              <a:rPr lang="en-GB" altLang="en-US" dirty="0" smtClean="0"/>
              <a:t> a </a:t>
            </a:r>
            <a:r>
              <a:rPr lang="en-GB" altLang="en-US" dirty="0" err="1" smtClean="0"/>
              <a:t>článku</a:t>
            </a:r>
            <a:r>
              <a:rPr lang="en-GB" altLang="en-US" dirty="0" smtClean="0"/>
              <a:t> 45 </a:t>
            </a:r>
            <a:r>
              <a:rPr lang="en-GB" altLang="en-US" dirty="0" err="1" smtClean="0"/>
              <a:t>tohoto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nařízení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připraví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každý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členský</a:t>
            </a:r>
            <a:r>
              <a:rPr lang="cs-CZ" altLang="en-US" dirty="0" smtClean="0"/>
              <a:t> </a:t>
            </a:r>
            <a:r>
              <a:rPr lang="en-GB" altLang="en-US" dirty="0" err="1" smtClean="0"/>
              <a:t>stát</a:t>
            </a:r>
            <a:r>
              <a:rPr lang="en-GB" altLang="en-US" dirty="0" smtClean="0"/>
              <a:t> </a:t>
            </a:r>
            <a:r>
              <a:rPr lang="en-GB" altLang="en-US" b="1" dirty="0" err="1" smtClean="0"/>
              <a:t>jeden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integrovaný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víceletý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vnitrostátní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plán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kontrol</a:t>
            </a:r>
            <a:r>
              <a:rPr lang="en-GB" altLang="en-US" b="1" dirty="0" smtClean="0"/>
              <a:t>.</a:t>
            </a:r>
            <a:r>
              <a:rPr lang="en-GB" altLang="en-US" b="1" i="1" dirty="0" smtClean="0"/>
              <a:t>“</a:t>
            </a:r>
            <a:r>
              <a:rPr lang="cs-CZ" altLang="en-US" b="1" i="1" dirty="0" smtClean="0"/>
              <a:t> </a:t>
            </a:r>
            <a:r>
              <a:rPr lang="en-GB" altLang="en-US" dirty="0" smtClean="0">
                <a:solidFill>
                  <a:srgbClr val="B82B1C"/>
                </a:solidFill>
                <a:sym typeface="Monotype Sorts" pitchFamily="2" charset="2"/>
              </a:rPr>
              <a:t></a:t>
            </a:r>
            <a:r>
              <a:rPr lang="en-GB" altLang="en-US" dirty="0" smtClean="0">
                <a:solidFill>
                  <a:srgbClr val="B82B1C"/>
                </a:solidFill>
              </a:rPr>
              <a:t>	</a:t>
            </a:r>
            <a:r>
              <a:rPr lang="cs-CZ" altLang="en-US" sz="2800" dirty="0" smtClean="0"/>
              <a:t>Návod členským státům pro vytváření VNKP je dán rozhodnutím </a:t>
            </a:r>
            <a:r>
              <a:rPr lang="en-GB" altLang="en-US" sz="2800" dirty="0" smtClean="0"/>
              <a:t>2007/363/EG</a:t>
            </a:r>
            <a:r>
              <a:rPr lang="cs-CZ" altLang="en-US" sz="2800" dirty="0" smtClean="0"/>
              <a:t> </a:t>
            </a:r>
            <a:r>
              <a:rPr lang="en-GB" altLang="en-US" sz="2800" dirty="0" smtClean="0"/>
              <a:t>(OJ EU </a:t>
            </a:r>
            <a:r>
              <a:rPr lang="cs-CZ" altLang="en-US" sz="2800" dirty="0" smtClean="0"/>
              <a:t>č.</a:t>
            </a:r>
            <a:r>
              <a:rPr lang="en-GB" altLang="en-US" sz="2800" dirty="0" smtClean="0"/>
              <a:t> L 138 </a:t>
            </a:r>
            <a:r>
              <a:rPr lang="cs-CZ" altLang="en-US" sz="2800" dirty="0" smtClean="0"/>
              <a:t>z</a:t>
            </a:r>
            <a:r>
              <a:rPr lang="en-GB" altLang="en-US" sz="2800" dirty="0" smtClean="0"/>
              <a:t> 30.5.2007,</a:t>
            </a:r>
            <a:r>
              <a:rPr lang="cs-CZ" altLang="en-US" sz="2800" dirty="0" err="1" smtClean="0"/>
              <a:t>str</a:t>
            </a:r>
            <a:r>
              <a:rPr lang="en-GB" altLang="en-US" sz="2800" dirty="0" smtClean="0"/>
              <a:t>.24)</a:t>
            </a:r>
            <a:endParaRPr lang="cs-CZ" altLang="en-US" sz="2800" dirty="0" smtClean="0"/>
          </a:p>
          <a:p>
            <a:pPr marL="68580" indent="0">
              <a:buNone/>
            </a:pPr>
            <a:endParaRPr lang="cs-CZ" altLang="en-US" sz="2800" b="1" dirty="0" smtClean="0"/>
          </a:p>
          <a:p>
            <a:r>
              <a:rPr lang="cs-CZ" altLang="en-US" sz="2800" b="1" dirty="0" smtClean="0"/>
              <a:t>Oblasti, které musí být zahrnuty v VNKP</a:t>
            </a:r>
            <a:r>
              <a:rPr lang="en-GB" altLang="en-US" sz="2800" b="1" dirty="0" smtClean="0"/>
              <a:t>:</a:t>
            </a:r>
          </a:p>
          <a:p>
            <a:pPr>
              <a:buFontTx/>
              <a:buChar char="•"/>
            </a:pPr>
            <a:endParaRPr lang="en-GB" altLang="en-US" sz="2800" b="1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bezpečnost potravin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bezpečnost krmiv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zdraví zvířat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dirty="0" smtClean="0"/>
              <a:t>	</a:t>
            </a:r>
            <a:r>
              <a:rPr lang="cs-CZ" altLang="en-US" sz="2800" dirty="0" smtClean="0"/>
              <a:t>blahobyt zvířat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dirty="0" smtClean="0"/>
              <a:t>	</a:t>
            </a:r>
            <a:r>
              <a:rPr lang="cs-CZ" altLang="en-US" sz="2800" dirty="0" smtClean="0"/>
              <a:t>ochrana rostlin</a:t>
            </a:r>
            <a:endParaRPr lang="en-GB" altLang="en-US" sz="2800" dirty="0" smtClean="0"/>
          </a:p>
          <a:p>
            <a:endParaRPr lang="en-GB" alt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12619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Činnosti v rámci úřední kontroly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276872"/>
            <a:ext cx="6777317" cy="396043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Zkoumání kontrolních systémů v rámci podniků</a:t>
            </a:r>
          </a:p>
          <a:p>
            <a:pPr marL="0" indent="0" algn="just">
              <a:buNone/>
            </a:pPr>
            <a:r>
              <a:rPr lang="cs-CZ" b="1" dirty="0" smtClean="0"/>
              <a:t>Inspekce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zařízení prvovýrobců, krmivářských a potravinářských podniků,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surovin, složek, pomocných látek a dalších výrobků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 polotovarů,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materiálů a předmětů určených pro styk s potravinami,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prostředků a postupů pro čištění a údržbu a pesticidů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označování, obchodní úpravy a reklamy;</a:t>
            </a:r>
          </a:p>
          <a:p>
            <a:pPr marL="0" indent="0" algn="just">
              <a:buNone/>
            </a:pPr>
            <a:r>
              <a:rPr lang="cs-CZ" b="1" dirty="0" smtClean="0"/>
              <a:t>Kontroly hygienických podmínek </a:t>
            </a:r>
          </a:p>
          <a:p>
            <a:pPr marL="0" indent="0" algn="just">
              <a:buNone/>
            </a:pPr>
            <a:r>
              <a:rPr lang="cs-CZ" b="1" dirty="0" smtClean="0"/>
              <a:t>Hodnocení postupů </a:t>
            </a:r>
            <a:r>
              <a:rPr lang="cs-CZ" dirty="0" smtClean="0"/>
              <a:t>(např. HACCP, GAP, GHP atd. </a:t>
            </a:r>
          </a:p>
          <a:p>
            <a:pPr marL="0" indent="0" algn="just">
              <a:buNone/>
            </a:pPr>
            <a:r>
              <a:rPr lang="cs-CZ" b="1" dirty="0" smtClean="0"/>
              <a:t>Zkoumání písemností</a:t>
            </a:r>
          </a:p>
          <a:p>
            <a:pPr marL="0" indent="0" algn="just">
              <a:buNone/>
            </a:pPr>
            <a:r>
              <a:rPr lang="cs-CZ" dirty="0" smtClean="0"/>
              <a:t>Všechny ostatní </a:t>
            </a:r>
            <a:r>
              <a:rPr lang="cs-CZ" dirty="0" smtClean="0"/>
              <a:t>činnosti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2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Úřední kontroly při </a:t>
            </a:r>
            <a:r>
              <a:rPr lang="cs-CZ" b="1" dirty="0" smtClean="0">
                <a:solidFill>
                  <a:srgbClr val="C00000"/>
                </a:solidFill>
              </a:rPr>
              <a:t>vstupu ze </a:t>
            </a:r>
            <a:r>
              <a:rPr lang="cs-CZ" b="1" dirty="0" smtClean="0">
                <a:solidFill>
                  <a:schemeClr val="accent1"/>
                </a:solidFill>
              </a:rPr>
              <a:t>třetích zemích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492896"/>
            <a:ext cx="7241232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Zahrnují </a:t>
            </a:r>
            <a:r>
              <a:rPr lang="cs-CZ" b="1" dirty="0" smtClean="0"/>
              <a:t>systematickou kontrolu dokladů</a:t>
            </a:r>
            <a:r>
              <a:rPr lang="cs-CZ" dirty="0" smtClean="0"/>
              <a:t>, namátkovou kontrolu totožnosti popř. </a:t>
            </a:r>
            <a:r>
              <a:rPr lang="cs-CZ" b="1" dirty="0" smtClean="0"/>
              <a:t>fyzickou kontrolu</a:t>
            </a:r>
          </a:p>
          <a:p>
            <a:pPr marL="0" indent="0" algn="just">
              <a:buNone/>
            </a:pPr>
            <a:r>
              <a:rPr lang="cs-CZ" dirty="0" smtClean="0"/>
              <a:t>Možnost speciálního ošetření</a:t>
            </a:r>
          </a:p>
          <a:p>
            <a:pPr marL="0" indent="0" algn="just">
              <a:buNone/>
            </a:pPr>
            <a:r>
              <a:rPr lang="cs-CZ" dirty="0" smtClean="0"/>
              <a:t>Možnost zpětného odeslání zásilky</a:t>
            </a:r>
          </a:p>
          <a:p>
            <a:pPr marL="0" indent="0" algn="just">
              <a:buNone/>
            </a:pPr>
            <a:r>
              <a:rPr lang="cs-CZ" dirty="0" smtClean="0"/>
              <a:t>Souhlas </a:t>
            </a:r>
            <a:r>
              <a:rPr lang="cs-CZ" dirty="0" smtClean="0"/>
              <a:t>s </a:t>
            </a:r>
            <a:r>
              <a:rPr lang="cs-CZ" dirty="0" err="1" smtClean="0"/>
              <a:t>předvývozními</a:t>
            </a:r>
            <a:r>
              <a:rPr lang="cs-CZ" dirty="0" smtClean="0"/>
              <a:t> </a:t>
            </a:r>
            <a:r>
              <a:rPr lang="cs-CZ" dirty="0" smtClean="0"/>
              <a:t>kontrolami prováděnými třetími zeměmi</a:t>
            </a:r>
          </a:p>
          <a:p>
            <a:pPr marL="0" indent="0" algn="just">
              <a:buNone/>
            </a:pPr>
            <a:r>
              <a:rPr lang="cs-CZ" dirty="0" smtClean="0"/>
              <a:t>Spolupráce příslušných </a:t>
            </a:r>
            <a:r>
              <a:rPr lang="cs-CZ" dirty="0" smtClean="0"/>
              <a:t>orgánů </a:t>
            </a:r>
            <a:r>
              <a:rPr lang="cs-CZ" dirty="0" smtClean="0"/>
              <a:t>a celní </a:t>
            </a:r>
            <a:r>
              <a:rPr lang="cs-CZ" dirty="0" smtClean="0"/>
              <a:t>služby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5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</a:t>
            </a:r>
            <a:r>
              <a:rPr lang="cs-CZ" b="1" dirty="0" smtClean="0">
                <a:solidFill>
                  <a:schemeClr val="accent1"/>
                </a:solidFill>
              </a:rPr>
              <a:t>oplatky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Možnost </a:t>
            </a:r>
            <a:r>
              <a:rPr lang="cs-CZ" b="1" dirty="0" smtClean="0"/>
              <a:t>nikoliv povinnost </a:t>
            </a:r>
            <a:r>
              <a:rPr lang="cs-CZ" dirty="0" smtClean="0"/>
              <a:t>(kromě inspekce jatek a dovozy - příloha IV a V) vybírat poplatky</a:t>
            </a:r>
          </a:p>
          <a:p>
            <a:pPr marL="0" indent="0">
              <a:buNone/>
            </a:pPr>
            <a:r>
              <a:rPr lang="cs-CZ" dirty="0" smtClean="0"/>
              <a:t>MS zohlední při stanovení výše poplatku především: </a:t>
            </a:r>
          </a:p>
          <a:p>
            <a:r>
              <a:rPr lang="cs-CZ" dirty="0" smtClean="0"/>
              <a:t>typ dotyčného podniku a odpovídající rizikové faktory,</a:t>
            </a:r>
          </a:p>
          <a:p>
            <a:r>
              <a:rPr lang="cs-CZ" dirty="0" smtClean="0"/>
              <a:t>zájmy podniků s nízkým objemem výroby,</a:t>
            </a:r>
          </a:p>
          <a:p>
            <a:r>
              <a:rPr lang="cs-CZ" dirty="0" smtClean="0"/>
              <a:t>tradiční metody výroby, zpracování a distribuce,</a:t>
            </a:r>
          </a:p>
          <a:p>
            <a:r>
              <a:rPr lang="cs-CZ" dirty="0" smtClean="0"/>
              <a:t>potřeby podniků umístěných v regionech se zvláštními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93610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Evropské  referenční laboratoře 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211144" cy="432048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NRL</a:t>
            </a:r>
            <a:r>
              <a:rPr lang="cs-CZ" dirty="0" smtClean="0"/>
              <a:t> Společenství pro krmiva a potraviny a  pro zdraví zvířat především:</a:t>
            </a:r>
          </a:p>
          <a:p>
            <a:r>
              <a:rPr lang="cs-CZ" dirty="0" smtClean="0"/>
              <a:t>Poskytují údaje  o analytických metodách</a:t>
            </a:r>
          </a:p>
          <a:p>
            <a:r>
              <a:rPr lang="cs-CZ" b="1" dirty="0" smtClean="0"/>
              <a:t>Koordinují používání metod</a:t>
            </a:r>
          </a:p>
          <a:p>
            <a:r>
              <a:rPr lang="cs-CZ" dirty="0" smtClean="0"/>
              <a:t>Aktivně se podílejí na diagnostice</a:t>
            </a:r>
          </a:p>
          <a:p>
            <a:r>
              <a:rPr lang="cs-CZ" b="1" dirty="0" smtClean="0"/>
              <a:t>Školí</a:t>
            </a:r>
            <a:r>
              <a:rPr lang="cs-CZ" dirty="0" smtClean="0"/>
              <a:t> ostatní referenční laboratoře</a:t>
            </a:r>
          </a:p>
          <a:p>
            <a:r>
              <a:rPr lang="cs-CZ" dirty="0" smtClean="0"/>
              <a:t>Poskytují vědeckou a technickou podporu Komisi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Národní referenční laboratoře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spolupracují</a:t>
            </a:r>
            <a:r>
              <a:rPr lang="cs-CZ" dirty="0" smtClean="0"/>
              <a:t> v oblasti své působnosti s referenční laboratoří Společenství;</a:t>
            </a:r>
          </a:p>
          <a:p>
            <a:r>
              <a:rPr lang="cs-CZ" b="1" dirty="0"/>
              <a:t>k</a:t>
            </a:r>
            <a:r>
              <a:rPr lang="cs-CZ" b="1" dirty="0" smtClean="0"/>
              <a:t>oordinují</a:t>
            </a:r>
            <a:r>
              <a:rPr lang="cs-CZ" dirty="0" smtClean="0"/>
              <a:t> v oblasti své úřední působnosti činnost úředních  laboratoří zodpovědných za analýzu vzorků </a:t>
            </a:r>
          </a:p>
          <a:p>
            <a:r>
              <a:rPr lang="cs-CZ" dirty="0" smtClean="0"/>
              <a:t>organizují podle potřeby </a:t>
            </a:r>
            <a:r>
              <a:rPr lang="cs-CZ" b="1" dirty="0" smtClean="0"/>
              <a:t>srovnávací zkoušky</a:t>
            </a:r>
          </a:p>
          <a:p>
            <a:r>
              <a:rPr lang="cs-CZ" dirty="0" smtClean="0"/>
              <a:t>zajišťují předávání </a:t>
            </a:r>
            <a:r>
              <a:rPr lang="cs-CZ" b="1" dirty="0" smtClean="0"/>
              <a:t>informací</a:t>
            </a:r>
          </a:p>
          <a:p>
            <a:r>
              <a:rPr lang="cs-CZ" dirty="0" smtClean="0"/>
              <a:t>poskytují příslušnému orgánu vědeckou a technickou </a:t>
            </a:r>
            <a:r>
              <a:rPr lang="cs-CZ" b="1" dirty="0" smtClean="0"/>
              <a:t>pomoc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2202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920880" cy="792088"/>
          </a:xfrm>
        </p:spPr>
        <p:txBody>
          <a:bodyPr>
            <a:noAutofit/>
          </a:bodyPr>
          <a:lstStyle/>
          <a:p>
            <a:r>
              <a:rPr lang="en-GB" sz="2800" b="1" dirty="0" err="1" smtClean="0">
                <a:solidFill>
                  <a:schemeClr val="accent1"/>
                </a:solidFill>
              </a:rPr>
              <a:t>Kontroly</a:t>
            </a:r>
            <a:r>
              <a:rPr lang="en-GB" sz="2800" b="1" dirty="0" smtClean="0">
                <a:solidFill>
                  <a:schemeClr val="accent1"/>
                </a:solidFill>
              </a:rPr>
              <a:t> </a:t>
            </a:r>
            <a:r>
              <a:rPr lang="en-GB" sz="2800" b="1" dirty="0" err="1" smtClean="0">
                <a:solidFill>
                  <a:schemeClr val="accent1"/>
                </a:solidFill>
              </a:rPr>
              <a:t>Společenství</a:t>
            </a:r>
            <a:r>
              <a:rPr lang="en-GB" sz="2800" b="1" dirty="0" smtClean="0">
                <a:solidFill>
                  <a:schemeClr val="accent1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v </a:t>
            </a:r>
            <a:r>
              <a:rPr lang="en-GB" sz="2800" b="1" dirty="0" err="1" smtClean="0">
                <a:solidFill>
                  <a:srgbClr val="FF0000"/>
                </a:solidFill>
              </a:rPr>
              <a:t>členských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státech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41764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u="sng" dirty="0" smtClean="0"/>
              <a:t>Obecné X zvláštní </a:t>
            </a:r>
            <a:r>
              <a:rPr lang="cs-CZ" b="1" u="sng" dirty="0" smtClean="0"/>
              <a:t>audity</a:t>
            </a:r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Obecné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ověření zda úřední kontroly v MS probíhají v souladu s MNP a evropskou </a:t>
            </a:r>
            <a:r>
              <a:rPr lang="cs-CZ" dirty="0" smtClean="0"/>
              <a:t>legislativou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Zvláštní</a:t>
            </a:r>
            <a:r>
              <a:rPr lang="cs-CZ" dirty="0" smtClean="0">
                <a:solidFill>
                  <a:srgbClr val="FF0000"/>
                </a:solidFill>
              </a:rPr>
              <a:t> :</a:t>
            </a:r>
          </a:p>
          <a:p>
            <a:r>
              <a:rPr lang="cs-CZ" dirty="0" smtClean="0"/>
              <a:t>prověřit provádění víceletého vnitrostátního plánu kontrol, právních předpisů týkajících se krmiv a potravin a přepisů týkajících se zdraví zvířat a dobrých životních podmínek zvířat a mohou podle potřeby zahrnovat inspekce na místě u úředních služeb a inspekce zařízení souvisejících s odvětvím, v němž je prováděn audit;</a:t>
            </a:r>
          </a:p>
          <a:p>
            <a:r>
              <a:rPr lang="cs-CZ" dirty="0" smtClean="0"/>
              <a:t>prověřit </a:t>
            </a:r>
            <a:r>
              <a:rPr lang="cs-CZ" b="1" i="1" dirty="0" smtClean="0"/>
              <a:t>fungování a organizaci příslušných orgánů</a:t>
            </a:r>
            <a:r>
              <a:rPr lang="cs-CZ" dirty="0" smtClean="0"/>
              <a:t>;</a:t>
            </a:r>
          </a:p>
          <a:p>
            <a:r>
              <a:rPr lang="cs-CZ" dirty="0" smtClean="0"/>
              <a:t>provést </a:t>
            </a:r>
            <a:r>
              <a:rPr lang="cs-CZ" b="1" i="1" dirty="0" smtClean="0"/>
              <a:t>šetření závažných nebo opakujících se problémů</a:t>
            </a:r>
          </a:p>
          <a:p>
            <a:r>
              <a:rPr lang="cs-CZ" dirty="0" smtClean="0"/>
              <a:t>provést šetření </a:t>
            </a:r>
            <a:r>
              <a:rPr lang="cs-CZ" b="1" i="1" dirty="0" smtClean="0"/>
              <a:t>mimořádných situací</a:t>
            </a:r>
            <a:r>
              <a:rPr lang="cs-CZ" dirty="0" smtClean="0"/>
              <a:t>, nově vznikajících</a:t>
            </a:r>
          </a:p>
          <a:p>
            <a:r>
              <a:rPr lang="cs-CZ" dirty="0" smtClean="0"/>
              <a:t>problémů nebo nového vývoje v 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57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Kontroly Společenství ve </a:t>
            </a:r>
            <a:r>
              <a:rPr lang="cs-CZ" b="1" dirty="0" smtClean="0">
                <a:solidFill>
                  <a:srgbClr val="FF0000"/>
                </a:solidFill>
              </a:rPr>
              <a:t>třetích zemích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Kontroluje se především</a:t>
            </a:r>
          </a:p>
          <a:p>
            <a:pPr algn="just"/>
            <a:r>
              <a:rPr lang="cs-CZ" dirty="0" smtClean="0"/>
              <a:t>právní předpisy třetí země;</a:t>
            </a:r>
          </a:p>
          <a:p>
            <a:pPr algn="just"/>
            <a:r>
              <a:rPr lang="cs-CZ" dirty="0" smtClean="0"/>
              <a:t>organizaci příslušných orgánů dotyčné třetí země, jejich pravomoci a nezávislost,</a:t>
            </a:r>
          </a:p>
          <a:p>
            <a:pPr algn="just"/>
            <a:r>
              <a:rPr lang="cs-CZ" dirty="0" smtClean="0"/>
              <a:t>školení pracovníků v provádění úředních kontrol,</a:t>
            </a:r>
          </a:p>
          <a:p>
            <a:pPr algn="just"/>
            <a:r>
              <a:rPr lang="cs-CZ" dirty="0" smtClean="0"/>
              <a:t>prostředky, včetně diagnostických zařízení, které mají příslušné orgány k dispozici;</a:t>
            </a:r>
          </a:p>
          <a:p>
            <a:pPr algn="just"/>
            <a:r>
              <a:rPr lang="cs-CZ" dirty="0" smtClean="0"/>
              <a:t>existenci a fungování dokumentovaných kontrolních</a:t>
            </a:r>
          </a:p>
          <a:p>
            <a:pPr algn="just"/>
            <a:r>
              <a:rPr lang="cs-CZ" dirty="0" smtClean="0"/>
              <a:t>postupů a systémů kontrol založených na prioritách;</a:t>
            </a:r>
          </a:p>
          <a:p>
            <a:pPr algn="just"/>
            <a:r>
              <a:rPr lang="cs-CZ" dirty="0" smtClean="0"/>
              <a:t>rozsah a provádění úředních kontrol dovozu zvířat, rostlin a produktů živočišného a rostlinného původu;</a:t>
            </a:r>
          </a:p>
          <a:p>
            <a:pPr algn="just"/>
            <a:r>
              <a:rPr lang="cs-CZ" dirty="0" smtClean="0"/>
              <a:t>ujištění, která může třetí země poskytnout, pokud jde o soulad nebo rovnocennost s požadavky Společenství.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Vnitrostátní donucovací opatření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uložení </a:t>
            </a:r>
            <a:r>
              <a:rPr lang="cs-CZ" b="1" dirty="0" smtClean="0"/>
              <a:t>sanitárních postupů </a:t>
            </a:r>
            <a:r>
              <a:rPr lang="cs-CZ" dirty="0" smtClean="0"/>
              <a:t>nebo jiných opatření,</a:t>
            </a:r>
          </a:p>
          <a:p>
            <a:pPr algn="just"/>
            <a:r>
              <a:rPr lang="cs-CZ" dirty="0" smtClean="0"/>
              <a:t>omezení nebo </a:t>
            </a:r>
            <a:r>
              <a:rPr lang="cs-CZ" b="1" dirty="0" smtClean="0"/>
              <a:t>zákaz uvádění </a:t>
            </a:r>
            <a:r>
              <a:rPr lang="cs-CZ" dirty="0" smtClean="0"/>
              <a:t>krmiv, potravin nebo zvířat na trh a omezení nebo zákaz jejich dovozu nebo vývozu;</a:t>
            </a:r>
          </a:p>
          <a:p>
            <a:pPr algn="just"/>
            <a:r>
              <a:rPr lang="cs-CZ" b="1" dirty="0" smtClean="0"/>
              <a:t>monitorování</a:t>
            </a:r>
            <a:r>
              <a:rPr lang="cs-CZ" dirty="0" smtClean="0"/>
              <a:t> nebo v případě potřeby nařízení zpětného převzetí krmiv nebo potravin, jejich </a:t>
            </a:r>
            <a:r>
              <a:rPr lang="cs-CZ" b="1" dirty="0" smtClean="0"/>
              <a:t>stažení</a:t>
            </a:r>
            <a:r>
              <a:rPr lang="cs-CZ" dirty="0" smtClean="0"/>
              <a:t> a/nebo </a:t>
            </a:r>
            <a:r>
              <a:rPr lang="cs-CZ" b="1" dirty="0" smtClean="0"/>
              <a:t>zničení</a:t>
            </a:r>
            <a:r>
              <a:rPr lang="cs-CZ" dirty="0" smtClean="0"/>
              <a:t>;</a:t>
            </a:r>
          </a:p>
          <a:p>
            <a:pPr algn="just"/>
            <a:r>
              <a:rPr lang="cs-CZ" dirty="0" smtClean="0"/>
              <a:t>povolení použít krmiva nebo potraviny pro jiné účely, nebyly původně určeny;</a:t>
            </a:r>
          </a:p>
          <a:p>
            <a:pPr algn="just"/>
            <a:r>
              <a:rPr lang="cs-CZ" b="1" dirty="0" smtClean="0"/>
              <a:t>pozastavení provozu </a:t>
            </a:r>
            <a:r>
              <a:rPr lang="cs-CZ" dirty="0" smtClean="0"/>
              <a:t>nebo </a:t>
            </a:r>
            <a:r>
              <a:rPr lang="cs-CZ" b="1" dirty="0" smtClean="0"/>
              <a:t>uzavření</a:t>
            </a:r>
            <a:r>
              <a:rPr lang="cs-CZ" dirty="0" smtClean="0"/>
              <a:t> celého dotyčného podniku nebo jeho části na přiměřenou dobu;</a:t>
            </a:r>
          </a:p>
          <a:p>
            <a:pPr algn="just"/>
            <a:r>
              <a:rPr lang="cs-CZ" dirty="0" smtClean="0"/>
              <a:t>pozastavení nebo odnětí schválení zařízení;</a:t>
            </a:r>
          </a:p>
          <a:p>
            <a:pPr algn="just"/>
            <a:r>
              <a:rPr lang="cs-CZ" dirty="0" smtClean="0"/>
              <a:t>opatření uvedená v článku 19 ( např. zničení nebo stažení), pokud jde o zásilky ze třetích zemí;</a:t>
            </a:r>
          </a:p>
          <a:p>
            <a:pPr algn="just"/>
            <a:r>
              <a:rPr lang="cs-CZ" dirty="0" smtClean="0"/>
              <a:t>jakákoli jiná opatření, která příslušný orgán považuje za vhodné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8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Bezpečnost potravin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89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altLang="en-US" sz="3600" b="1" dirty="0" smtClean="0">
                <a:solidFill>
                  <a:srgbClr val="333300"/>
                </a:solidFill>
              </a:rPr>
              <a:t>Historické pozadí</a:t>
            </a:r>
          </a:p>
          <a:p>
            <a:pPr>
              <a:buFont typeface="Wingdings" pitchFamily="2" charset="2"/>
              <a:buChar char="Ø"/>
            </a:pPr>
            <a:r>
              <a:rPr lang="cs-CZ" altLang="en-US" sz="3600" b="1" dirty="0" smtClean="0">
                <a:solidFill>
                  <a:srgbClr val="FF6600"/>
                </a:solidFill>
                <a:sym typeface="Monotype Sorts" pitchFamily="2" charset="2"/>
              </a:rPr>
              <a:t>2000</a:t>
            </a:r>
            <a:r>
              <a:rPr lang="cs-CZ" altLang="en-US" sz="2800" dirty="0" smtClean="0">
                <a:solidFill>
                  <a:srgbClr val="333300"/>
                </a:solidFill>
                <a:sym typeface="Monotype Sorts" pitchFamily="2" charset="2"/>
              </a:rPr>
              <a:t>	</a:t>
            </a:r>
            <a:r>
              <a:rPr lang="cs-CZ" altLang="en-US" sz="3600" dirty="0" smtClean="0">
                <a:solidFill>
                  <a:srgbClr val="333300"/>
                </a:solidFill>
              </a:rPr>
              <a:t>Bílá kniha o bezpečnosti potravin vydaná Evropskou komisí </a:t>
            </a:r>
            <a:r>
              <a:rPr lang="cs-CZ" altLang="en-US" sz="3600" dirty="0" smtClean="0">
                <a:solidFill>
                  <a:srgbClr val="333300"/>
                </a:solidFill>
              </a:rPr>
              <a:t>12.ledna </a:t>
            </a:r>
            <a:r>
              <a:rPr lang="cs-CZ" altLang="en-US" sz="3600" dirty="0" smtClean="0">
                <a:solidFill>
                  <a:srgbClr val="333300"/>
                </a:solidFill>
              </a:rPr>
              <a:t>2000 	</a:t>
            </a:r>
            <a:r>
              <a:rPr lang="cs-CZ" altLang="en-US" dirty="0" smtClean="0">
                <a:solidFill>
                  <a:srgbClr val="333300"/>
                </a:solidFill>
              </a:rPr>
              <a:t>		</a:t>
            </a:r>
          </a:p>
          <a:p>
            <a:pPr marL="0" indent="0">
              <a:buNone/>
            </a:pP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     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vytvoření Evropského úřadu pro bezpečnost 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potravin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nový právní přístup k potravinářské legislativě, </a:t>
            </a:r>
            <a:r>
              <a:rPr lang="cs-CZ" altLang="en-US" dirty="0" smtClean="0">
                <a:solidFill>
                  <a:srgbClr val="333300"/>
                </a:solidFill>
              </a:rPr>
              <a:t>	včetně všech aspektů  </a:t>
            </a:r>
            <a:r>
              <a:rPr lang="cs-CZ" altLang="en-US" dirty="0" smtClean="0">
                <a:solidFill>
                  <a:srgbClr val="333300"/>
                </a:solidFill>
              </a:rPr>
              <a:t>tj. </a:t>
            </a:r>
            <a:r>
              <a:rPr lang="cs-CZ" altLang="en-US" b="1" i="1" dirty="0" smtClean="0">
                <a:solidFill>
                  <a:srgbClr val="333300"/>
                </a:solidFill>
              </a:rPr>
              <a:t>„od výrobce </a:t>
            </a:r>
            <a:r>
              <a:rPr lang="cs-CZ" altLang="en-US" b="1" i="1" dirty="0" smtClean="0">
                <a:solidFill>
                  <a:srgbClr val="333300"/>
                </a:solidFill>
              </a:rPr>
              <a:t>ke </a:t>
            </a:r>
            <a:r>
              <a:rPr lang="cs-CZ" altLang="en-US" b="1" i="1" dirty="0" smtClean="0">
                <a:solidFill>
                  <a:srgbClr val="333300"/>
                </a:solidFill>
              </a:rPr>
              <a:t>	spotřebiteli</a:t>
            </a:r>
            <a:r>
              <a:rPr lang="cs-CZ" altLang="en-US" b="1" i="1" dirty="0" smtClean="0">
                <a:solidFill>
                  <a:srgbClr val="333300"/>
                </a:solidFill>
              </a:rPr>
              <a:t>“ </a:t>
            </a:r>
            <a:r>
              <a:rPr lang="cs-CZ" altLang="en-US" b="1" i="1" dirty="0">
                <a:solidFill>
                  <a:srgbClr val="333300"/>
                </a:solidFill>
              </a:rPr>
              <a:t> </a:t>
            </a:r>
            <a:r>
              <a:rPr lang="cs-CZ" altLang="en-US" dirty="0" smtClean="0">
                <a:solidFill>
                  <a:srgbClr val="333300"/>
                </a:solidFill>
              </a:rPr>
              <a:t>oblasti </a:t>
            </a:r>
            <a:r>
              <a:rPr lang="cs-CZ" altLang="en-US" dirty="0" smtClean="0">
                <a:solidFill>
                  <a:srgbClr val="333300"/>
                </a:solidFill>
              </a:rPr>
              <a:t>krmiv </a:t>
            </a:r>
            <a:r>
              <a:rPr lang="cs-CZ" altLang="en-US" dirty="0" smtClean="0">
                <a:solidFill>
                  <a:srgbClr val="333300"/>
                </a:solidFill>
              </a:rPr>
              <a:t>nevyjímaje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sledovatelnost potravin a krmiv skrze  celý </a:t>
            </a:r>
            <a:r>
              <a:rPr lang="cs-CZ" altLang="en-US" dirty="0" smtClean="0">
                <a:solidFill>
                  <a:srgbClr val="333300"/>
                </a:solidFill>
              </a:rPr>
              <a:t>	potravinový </a:t>
            </a:r>
            <a:r>
              <a:rPr lang="cs-CZ" altLang="en-US" dirty="0" smtClean="0">
                <a:solidFill>
                  <a:srgbClr val="333300"/>
                </a:solidFill>
              </a:rPr>
              <a:t>řetězec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zásada předběžné opatrnosti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účinné kontroly na vysoké úrovni ve všech členských </a:t>
            </a:r>
            <a:r>
              <a:rPr lang="cs-CZ" altLang="en-US" dirty="0" smtClean="0">
                <a:solidFill>
                  <a:srgbClr val="333300"/>
                </a:solidFill>
              </a:rPr>
              <a:t>státech včetně kontroly </a:t>
            </a:r>
            <a:r>
              <a:rPr lang="cs-CZ" altLang="en-US" dirty="0" smtClean="0">
                <a:solidFill>
                  <a:srgbClr val="333300"/>
                </a:solidFill>
              </a:rPr>
              <a:t>dovozu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informovanost spotřebitele a transparentnost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86409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Novela</a:t>
            </a:r>
            <a:r>
              <a:rPr lang="cs-CZ" b="1" dirty="0" smtClean="0">
                <a:solidFill>
                  <a:schemeClr val="accent1"/>
                </a:solidFill>
              </a:rPr>
              <a:t> nařízení 882/2004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1764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Je součástí širšího balíku legislativních změn (zjednodušení)v oblasti bezpečnosti potravin</a:t>
            </a:r>
          </a:p>
          <a:p>
            <a:r>
              <a:rPr lang="cs-CZ" dirty="0" smtClean="0"/>
              <a:t>Nově budou se bude toto nařízení vztahovat i na přípravky </a:t>
            </a:r>
            <a:r>
              <a:rPr lang="cs-CZ" dirty="0"/>
              <a:t>na ochranu rostlin, zdraví rostlin a rozmnožovací materiál rostlin včetně rozmnožovacího materiálu lesních </a:t>
            </a:r>
            <a:r>
              <a:rPr lang="cs-CZ" dirty="0" smtClean="0"/>
              <a:t>dřevin, osivo a sadbu, atd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Určitá ustanovení se vztahují i na jiné činnosti (např. monitoring)</a:t>
            </a:r>
          </a:p>
          <a:p>
            <a:r>
              <a:rPr lang="cs-CZ" dirty="0" smtClean="0"/>
              <a:t>Ustanovuje nové referenční laboratoře</a:t>
            </a:r>
          </a:p>
          <a:p>
            <a:r>
              <a:rPr lang="cs-CZ" dirty="0" smtClean="0"/>
              <a:t>Změny ve financování úředních kontrol!!!</a:t>
            </a:r>
          </a:p>
          <a:p>
            <a:r>
              <a:rPr lang="cs-CZ" dirty="0" smtClean="0"/>
              <a:t>Zavádí integrovanou kontrolu dovozu ze třetích zemích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785813" y="2928938"/>
            <a:ext cx="3714750" cy="121443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29612" cy="654050"/>
          </a:xfrm>
          <a:solidFill>
            <a:schemeClr val="accent1"/>
          </a:solidFill>
        </p:spPr>
        <p:txBody>
          <a:bodyPr/>
          <a:lstStyle/>
          <a:p>
            <a:pPr algn="ctr" eaLnBrk="1" hangingPunct="1"/>
            <a:r>
              <a:rPr lang="cs-CZ" altLang="en-US" sz="3200" dirty="0" smtClean="0">
                <a:solidFill>
                  <a:schemeClr val="bg1"/>
                </a:solidFill>
              </a:rPr>
              <a:t>Kompetentní orgány v České republice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14313" y="1285875"/>
            <a:ext cx="3600450" cy="36036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zemědělství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155756" y="1285875"/>
            <a:ext cx="3600450" cy="36036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zdraví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5" idx="3"/>
            <a:endCxn id="7" idx="1"/>
          </p:cNvCxnSpPr>
          <p:nvPr/>
        </p:nvCxnSpPr>
        <p:spPr>
          <a:xfrm>
            <a:off x="3814763" y="1466057"/>
            <a:ext cx="134099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928688" y="1785938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chemeClr val="accent2"/>
                </a:solidFill>
              </a:rPr>
              <a:t>Státní zemědělská a potravinářská Inspekce</a:t>
            </a:r>
            <a:endParaRPr lang="cs-CZ" sz="1600" b="1" dirty="0">
              <a:solidFill>
                <a:schemeClr val="accent2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928688" y="4214813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chemeClr val="accent2"/>
                </a:solidFill>
              </a:rPr>
              <a:t>Státní veterinární správa</a:t>
            </a:r>
            <a:endParaRPr lang="cs-CZ" sz="1600" b="1" dirty="0">
              <a:solidFill>
                <a:schemeClr val="accent2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928688" y="3000375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rgbClr val="C00000"/>
                </a:solidFill>
              </a:rPr>
              <a:t>Ústřední kontrolní a zkušební ústav zemědělský</a:t>
            </a:r>
            <a:endParaRPr lang="cs-CZ" sz="1600" b="1" dirty="0">
              <a:solidFill>
                <a:srgbClr val="C0000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928688" y="5429250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chemeClr val="accent2"/>
                </a:solidFill>
              </a:rPr>
              <a:t>Česká plemenářská inspekce</a:t>
            </a:r>
            <a:endParaRPr lang="cs-CZ" sz="1600" b="1" dirty="0">
              <a:solidFill>
                <a:schemeClr val="accent2"/>
              </a:solidFill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rot="5400000">
            <a:off x="-1605756" y="3677444"/>
            <a:ext cx="4068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endCxn id="10" idx="1"/>
          </p:cNvCxnSpPr>
          <p:nvPr/>
        </p:nvCxnSpPr>
        <p:spPr>
          <a:xfrm>
            <a:off x="428625" y="2071688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4" idx="1"/>
          </p:cNvCxnSpPr>
          <p:nvPr/>
        </p:nvCxnSpPr>
        <p:spPr>
          <a:xfrm>
            <a:off x="428625" y="3286125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endCxn id="13" idx="1"/>
          </p:cNvCxnSpPr>
          <p:nvPr/>
        </p:nvCxnSpPr>
        <p:spPr>
          <a:xfrm>
            <a:off x="428625" y="4500563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endCxn id="15" idx="1"/>
          </p:cNvCxnSpPr>
          <p:nvPr/>
        </p:nvCxnSpPr>
        <p:spPr>
          <a:xfrm>
            <a:off x="428625" y="5715000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rot="5400000">
            <a:off x="5072856" y="1999457"/>
            <a:ext cx="714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/>
          <p:nvPr/>
        </p:nvCxnSpPr>
        <p:spPr>
          <a:xfrm>
            <a:off x="5429250" y="2357438"/>
            <a:ext cx="500063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aoblený obdélník 48"/>
          <p:cNvSpPr/>
          <p:nvPr/>
        </p:nvSpPr>
        <p:spPr>
          <a:xfrm>
            <a:off x="5929313" y="2071688"/>
            <a:ext cx="2916237" cy="11509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chemeClr val="accent2"/>
                </a:solidFill>
              </a:rPr>
              <a:t>Krajské orgány veřejného zdraví</a:t>
            </a:r>
            <a:endParaRPr lang="cs-CZ" sz="1600" b="1" dirty="0">
              <a:solidFill>
                <a:schemeClr val="accent2"/>
              </a:solidFill>
            </a:endParaRPr>
          </a:p>
        </p:txBody>
      </p:sp>
      <p:cxnSp>
        <p:nvCxnSpPr>
          <p:cNvPr id="55" name="Přímá spojovací čára 54"/>
          <p:cNvCxnSpPr/>
          <p:nvPr/>
        </p:nvCxnSpPr>
        <p:spPr>
          <a:xfrm rot="5400000">
            <a:off x="3490913" y="2795588"/>
            <a:ext cx="25923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56"/>
          <p:cNvCxnSpPr/>
          <p:nvPr/>
        </p:nvCxnSpPr>
        <p:spPr>
          <a:xfrm>
            <a:off x="4786313" y="4071938"/>
            <a:ext cx="5032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aoblený obdélník 57"/>
          <p:cNvSpPr/>
          <p:nvPr/>
        </p:nvSpPr>
        <p:spPr>
          <a:xfrm>
            <a:off x="5286375" y="3929063"/>
            <a:ext cx="3600450" cy="36036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Financí</a:t>
            </a:r>
            <a:endParaRPr lang="cs-CZ" dirty="0"/>
          </a:p>
        </p:txBody>
      </p:sp>
      <p:cxnSp>
        <p:nvCxnSpPr>
          <p:cNvPr id="62" name="Přímá spojovací čára 61"/>
          <p:cNvCxnSpPr/>
          <p:nvPr/>
        </p:nvCxnSpPr>
        <p:spPr>
          <a:xfrm rot="5400000">
            <a:off x="5072856" y="4642644"/>
            <a:ext cx="714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>
            <a:off x="5429250" y="5000625"/>
            <a:ext cx="503238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aoblený obdélník 64"/>
          <p:cNvSpPr/>
          <p:nvPr/>
        </p:nvSpPr>
        <p:spPr>
          <a:xfrm>
            <a:off x="5929313" y="4786313"/>
            <a:ext cx="2916237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chemeClr val="accent2"/>
                </a:solidFill>
              </a:rPr>
              <a:t>Česká celní správa</a:t>
            </a:r>
            <a:endParaRPr lang="cs-CZ" sz="1600" b="1" dirty="0">
              <a:solidFill>
                <a:schemeClr val="accent2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1000125" y="4643438"/>
            <a:ext cx="3311525" cy="539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 smtClean="0">
                <a:solidFill>
                  <a:schemeClr val="accent2"/>
                </a:solidFill>
              </a:rPr>
              <a:t>Zdraví zvířat, blahobyt zvířat, výrobky živočišného původu, veterinární léčiva</a:t>
            </a:r>
            <a:endParaRPr lang="cs-CZ" dirty="0"/>
          </a:p>
        </p:txBody>
      </p:sp>
      <p:sp>
        <p:nvSpPr>
          <p:cNvPr id="67" name="Obdélník 66"/>
          <p:cNvSpPr/>
          <p:nvPr/>
        </p:nvSpPr>
        <p:spPr>
          <a:xfrm>
            <a:off x="1071563" y="2428875"/>
            <a:ext cx="3132137" cy="360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Potraviny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8" name="Obdélník 67"/>
          <p:cNvSpPr/>
          <p:nvPr/>
        </p:nvSpPr>
        <p:spPr>
          <a:xfrm>
            <a:off x="1071563" y="3643313"/>
            <a:ext cx="3132137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rgbClr val="C00000"/>
                </a:solidFill>
              </a:rPr>
              <a:t>Krmiva, </a:t>
            </a:r>
            <a:r>
              <a:rPr lang="cs-CZ" sz="1400" b="1" dirty="0" smtClean="0">
                <a:solidFill>
                  <a:srgbClr val="C00000"/>
                </a:solidFill>
              </a:rPr>
              <a:t>hnojiva</a:t>
            </a:r>
            <a:endParaRPr lang="cs-CZ" sz="14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9" name="Obdélník 68"/>
          <p:cNvSpPr/>
          <p:nvPr/>
        </p:nvSpPr>
        <p:spPr>
          <a:xfrm>
            <a:off x="1071563" y="6072188"/>
            <a:ext cx="3132137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Šlechtění zvířat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0" name="Obdélník 69"/>
          <p:cNvSpPr/>
          <p:nvPr/>
        </p:nvSpPr>
        <p:spPr>
          <a:xfrm>
            <a:off x="6000750" y="5429250"/>
            <a:ext cx="2771775" cy="360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Dovoz potravin a krmiv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" name="Obdélník 70"/>
          <p:cNvSpPr/>
          <p:nvPr/>
        </p:nvSpPr>
        <p:spPr>
          <a:xfrm>
            <a:off x="6000750" y="2682875"/>
            <a:ext cx="2771775" cy="463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Hygiena potravin v oblasti catering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6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9361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Úřední kontrola v ČR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680520"/>
          </a:xfrm>
        </p:spPr>
        <p:txBody>
          <a:bodyPr>
            <a:normAutofit fontScale="47500" lnSpcReduction="20000"/>
          </a:bodyPr>
          <a:lstStyle/>
          <a:p>
            <a:pPr>
              <a:buFontTx/>
              <a:buNone/>
            </a:pPr>
            <a:r>
              <a:rPr lang="cs-CZ" altLang="en-US" sz="3400" dirty="0" smtClean="0"/>
              <a:t>Úřední kontrola potravin v ČR doplňuje systém kontroly v EU :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kontrola tuzemské produkce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kontrola dovozových potravin (vstupují na trh EU prostřednictvím ČR)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plánované kontroly (podle komodit a subjektů)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mimořádné kontroly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monitoring</a:t>
            </a:r>
          </a:p>
          <a:p>
            <a:pPr>
              <a:buFont typeface="Wingdings" pitchFamily="2" charset="2"/>
              <a:buNone/>
            </a:pPr>
            <a:r>
              <a:rPr lang="cs-CZ" altLang="en-US" sz="3400" b="1" dirty="0" smtClean="0">
                <a:solidFill>
                  <a:schemeClr val="hlink"/>
                </a:solidFill>
              </a:rPr>
              <a:t>Úřední kontrola (instituce státního dozoru - inspektoři)</a:t>
            </a:r>
            <a:r>
              <a:rPr lang="cs-CZ" altLang="en-US" sz="3400" b="1" dirty="0" smtClean="0"/>
              <a:t> :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Inspekce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Audity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Ověřování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Odběry vzorků</a:t>
            </a:r>
          </a:p>
          <a:p>
            <a:pPr>
              <a:buFont typeface="Wingdings" pitchFamily="2" charset="2"/>
              <a:buNone/>
            </a:pPr>
            <a:r>
              <a:rPr lang="cs-CZ" altLang="en-US" sz="3400" dirty="0" smtClean="0"/>
              <a:t>Zjišťuje soulad výrobků, zařízení, postupů, hygieny, HACCP a dokumentů s požadavky právních předpisů.</a:t>
            </a:r>
          </a:p>
          <a:p>
            <a:pPr>
              <a:buFontTx/>
              <a:buNone/>
            </a:pPr>
            <a:r>
              <a:rPr lang="cs-CZ" altLang="en-US" sz="3400" b="1" dirty="0" smtClean="0">
                <a:solidFill>
                  <a:srgbClr val="FF9900"/>
                </a:solidFill>
              </a:rPr>
              <a:t>Úřední kontrola zahrnuje</a:t>
            </a:r>
            <a:r>
              <a:rPr lang="cs-CZ" altLang="en-US" sz="3400" b="1" dirty="0" smtClean="0"/>
              <a:t> :</a:t>
            </a:r>
          </a:p>
          <a:p>
            <a:pPr>
              <a:buFont typeface="Wingdings" pitchFamily="2" charset="2"/>
              <a:buChar char="v"/>
            </a:pPr>
            <a:r>
              <a:rPr lang="cs-CZ" altLang="en-US" sz="3400" dirty="0" smtClean="0"/>
              <a:t> Kontrolní systémy zavedené PPP – hodnocení a funkčnost SHP, SVP, HACCP, BRC, IFS, ISO …</a:t>
            </a:r>
          </a:p>
          <a:p>
            <a:pPr>
              <a:buFont typeface="Wingdings" pitchFamily="2" charset="2"/>
              <a:buChar char="v"/>
            </a:pPr>
            <a:r>
              <a:rPr lang="cs-CZ" altLang="en-US" sz="3400" b="1" dirty="0" smtClean="0"/>
              <a:t> </a:t>
            </a:r>
            <a:r>
              <a:rPr lang="cs-CZ" altLang="en-US" sz="3400" b="1" dirty="0" smtClean="0">
                <a:solidFill>
                  <a:schemeClr val="hlink"/>
                </a:solidFill>
              </a:rPr>
              <a:t>Inspekci</a:t>
            </a:r>
            <a:r>
              <a:rPr lang="cs-CZ" altLang="en-US" sz="3400" b="1" dirty="0" smtClean="0"/>
              <a:t> :</a:t>
            </a:r>
          </a:p>
          <a:p>
            <a:pPr>
              <a:buFontTx/>
              <a:buChar char="-"/>
            </a:pPr>
            <a:r>
              <a:rPr lang="cs-CZ" altLang="en-US" sz="3400" dirty="0" smtClean="0"/>
              <a:t> výrobních prostor (okolí), vybavení, zařízení, dopravních prostředků</a:t>
            </a:r>
          </a:p>
          <a:p>
            <a:pPr>
              <a:buFontTx/>
              <a:buChar char="-"/>
            </a:pPr>
            <a:r>
              <a:rPr lang="cs-CZ" altLang="en-US" sz="3400" dirty="0" smtClean="0"/>
              <a:t> surovin, polotovarů, výrobků</a:t>
            </a:r>
          </a:p>
          <a:p>
            <a:pPr>
              <a:buFont typeface="Wingdings" pitchFamily="2" charset="2"/>
              <a:buNone/>
            </a:pPr>
            <a:endParaRPr lang="cs-CZ" altLang="en-US" dirty="0" smtClean="0"/>
          </a:p>
          <a:p>
            <a:pPr>
              <a:buFont typeface="Wingdings" pitchFamily="2" charset="2"/>
              <a:buChar char="§"/>
            </a:pPr>
            <a:endParaRPr lang="cs-CZ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Závěr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852936"/>
            <a:ext cx="6777317" cy="297969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cs-CZ" sz="6000" b="1" dirty="0" smtClean="0"/>
              <a:t>Dotazy? </a:t>
            </a:r>
          </a:p>
          <a:p>
            <a:pPr marL="68580" indent="0" algn="ctr">
              <a:buNone/>
            </a:pPr>
            <a:r>
              <a:rPr lang="cs-CZ" sz="6000" b="1" dirty="0" smtClean="0"/>
              <a:t>Komentáře?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17653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467600" cy="136815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Nařízení</a:t>
            </a:r>
            <a:r>
              <a:rPr lang="cs-CZ" sz="2000" b="1" dirty="0" smtClean="0">
                <a:solidFill>
                  <a:schemeClr val="accent1"/>
                </a:solidFill>
              </a:rPr>
              <a:t> Evropského parlamentu a Rady (ES) č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. 178/2002 </a:t>
            </a:r>
            <a:r>
              <a:rPr lang="cs-CZ" sz="2000" b="1" dirty="0" smtClean="0">
                <a:solidFill>
                  <a:schemeClr val="accent1"/>
                </a:solidFill>
              </a:rPr>
              <a:t>kterým se stanoví obecné zásady a požadavky potravinového práva, zřizuje se Evropský úřad pro bezpečnost potravin a stanoví postupy týkající se bezpečnosti potravin</a:t>
            </a:r>
            <a:endParaRPr lang="cs-CZ" sz="2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pPr marL="457200" lvl="1" indent="0">
              <a:buNone/>
            </a:pPr>
            <a:r>
              <a:rPr lang="cs-CZ" altLang="en-US" sz="2400" b="1" dirty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cs-CZ" alt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nalýza </a:t>
            </a:r>
            <a:r>
              <a:rPr lang="cs-CZ" altLang="en-US" sz="2400" b="1" dirty="0" smtClean="0">
                <a:solidFill>
                  <a:schemeClr val="accent3">
                    <a:lumMod val="50000"/>
                  </a:schemeClr>
                </a:solidFill>
              </a:rPr>
              <a:t>rizika </a:t>
            </a:r>
            <a:r>
              <a:rPr lang="cs-CZ" altLang="en-US" sz="2400" dirty="0" smtClean="0"/>
              <a:t>je označena jako klíčový princip zajištění bezpečnosti potravin</a:t>
            </a:r>
          </a:p>
          <a:p>
            <a:pPr marL="838200" lvl="1" indent="-381000"/>
            <a:r>
              <a:rPr lang="cs-CZ" altLang="en-US" sz="2400" dirty="0" smtClean="0"/>
              <a:t>cílem analýzy je riziko minimalizovat</a:t>
            </a:r>
          </a:p>
          <a:p>
            <a:pPr marL="838200" lvl="1" indent="-381000">
              <a:buFont typeface="Marlett" pitchFamily="2" charset="2"/>
              <a:buNone/>
            </a:pPr>
            <a:r>
              <a:rPr lang="cs-CZ" altLang="en-US" sz="2400" dirty="0" smtClean="0"/>
              <a:t>Zahrnuje tři navzájem propojené prvky: 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>
                <a:solidFill>
                  <a:srgbClr val="FF0000"/>
                </a:solidFill>
              </a:rPr>
              <a:t>hodnocení rizika </a:t>
            </a:r>
            <a:r>
              <a:rPr lang="cs-CZ" altLang="en-US" sz="2400" dirty="0" smtClean="0"/>
              <a:t>– proces, jehož cílem je riziko podrobně popsat.  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>
                <a:solidFill>
                  <a:srgbClr val="FF0000"/>
                </a:solidFill>
              </a:rPr>
              <a:t>řízení rizika </a:t>
            </a:r>
            <a:r>
              <a:rPr lang="cs-CZ" altLang="en-US" sz="2400" dirty="0" smtClean="0"/>
              <a:t>– proces spočívající ve zvažování strategických možností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>
                <a:solidFill>
                  <a:srgbClr val="FF0000"/>
                </a:solidFill>
              </a:rPr>
              <a:t>komunikace o riziku </a:t>
            </a:r>
            <a:r>
              <a:rPr lang="cs-CZ" altLang="en-US" sz="2400" dirty="0" smtClean="0"/>
              <a:t>– proces spočívající ve výměně informací a stanovisek o riziku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0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20880" cy="1080120"/>
          </a:xfrm>
        </p:spPr>
        <p:txBody>
          <a:bodyPr>
            <a:noAutofit/>
          </a:bodyPr>
          <a:lstStyle/>
          <a:p>
            <a:pPr marL="0" indent="0"/>
            <a:r>
              <a:rPr lang="cs-CZ" sz="2000" b="1" dirty="0" smtClean="0">
                <a:solidFill>
                  <a:schemeClr val="accent1"/>
                </a:solidFill>
                <a:sym typeface="Symbol" pitchFamily="18" charset="2"/>
              </a:rPr>
              <a:t>Nařízení Evropské komise a rady (ES) č.</a:t>
            </a:r>
            <a:r>
              <a:rPr lang="en-GB" sz="2000" b="1" dirty="0" smtClean="0">
                <a:solidFill>
                  <a:schemeClr val="accent1"/>
                </a:solidFill>
                <a:sym typeface="Symbol" pitchFamily="18" charset="2"/>
              </a:rPr>
              <a:t> 178/2002 </a:t>
            </a:r>
            <a:r>
              <a:rPr lang="cs-CZ" sz="2000" b="1" dirty="0">
                <a:solidFill>
                  <a:schemeClr val="accent1"/>
                </a:solidFill>
                <a:sym typeface="Symbol" pitchFamily="18" charset="2"/>
              </a:rPr>
              <a:t/>
            </a:r>
            <a:br>
              <a:rPr lang="cs-CZ" sz="2000" b="1" dirty="0">
                <a:solidFill>
                  <a:schemeClr val="accent1"/>
                </a:solidFill>
                <a:sym typeface="Symbol" pitchFamily="18" charset="2"/>
              </a:rPr>
            </a:b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sym typeface="Symbol" pitchFamily="18" charset="2"/>
              </a:rPr>
              <a:t>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0000" lnSpcReduction="20000"/>
          </a:bodyPr>
          <a:lstStyle/>
          <a:p>
            <a:endParaRPr lang="cs-CZ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cs-CZ" altLang="en-US" sz="4200" b="1" dirty="0" smtClean="0">
                <a:solidFill>
                  <a:srgbClr val="FF6600"/>
                </a:solidFill>
              </a:rPr>
              <a:t>Bezpečnost: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	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  <a:sym typeface="Monotype Sorts" pitchFamily="2" charset="2"/>
              </a:rPr>
              <a:t>	Provozovatelé nesmějí uvádět na trh potraviny a krmiva, která jsou nebezpečná. </a:t>
            </a:r>
            <a:endParaRPr lang="cs-CZ" altLang="en-US" sz="4200" b="0" dirty="0" smtClean="0">
              <a:solidFill>
                <a:srgbClr val="333300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en-US" sz="4200" b="1" dirty="0" smtClean="0">
                <a:solidFill>
                  <a:srgbClr val="FF6600"/>
                </a:solidFill>
              </a:rPr>
              <a:t>Odpovědnost:</a:t>
            </a:r>
            <a:r>
              <a:rPr lang="cs-CZ" altLang="en-US" sz="4200" dirty="0" smtClean="0">
                <a:solidFill>
                  <a:srgbClr val="FF6600"/>
                </a:solidFill>
              </a:rPr>
              <a:t>	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333300"/>
                </a:solidFill>
              </a:rPr>
              <a:t>	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Výrobci jsou zodpovědní za bezpečnost potravina a krmiv, které vyrábějí, přepravují, skladují nebo prodávají. 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b="1" dirty="0" smtClean="0">
                <a:solidFill>
                  <a:srgbClr val="FF6600"/>
                </a:solidFill>
              </a:rPr>
              <a:t>Sledovatelnost: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    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by měl být schopen rychle identifikovat všechny dodavatele a příjemce.</a:t>
            </a:r>
          </a:p>
          <a:p>
            <a:pPr>
              <a:lnSpc>
                <a:spcPct val="120000"/>
              </a:lnSpc>
            </a:pPr>
            <a:r>
              <a:rPr kumimoji="1" lang="cs-CZ" altLang="en-US" sz="4200" dirty="0" smtClean="0">
                <a:solidFill>
                  <a:srgbClr val="333300"/>
                </a:solidFill>
              </a:rPr>
              <a:t> </a:t>
            </a:r>
            <a:r>
              <a:rPr kumimoji="1" lang="cs-CZ" altLang="en-US" sz="4200" b="1" dirty="0" smtClean="0">
                <a:solidFill>
                  <a:srgbClr val="FF6600"/>
                </a:solidFill>
              </a:rPr>
              <a:t>Transparentnost: 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kumimoji="1" lang="cs-CZ" altLang="en-US" sz="4200" b="0" dirty="0" smtClean="0">
                <a:solidFill>
                  <a:srgbClr val="333300"/>
                </a:solidFill>
              </a:rPr>
              <a:t> 	Výrobci by měli okamžitě informovat kompetentní úřady  v případech, kdy mají důvod </a:t>
            </a:r>
            <a:r>
              <a:rPr kumimoji="1" lang="cs-CZ" altLang="en-US" sz="4200" b="0" dirty="0" smtClean="0">
                <a:solidFill>
                  <a:srgbClr val="333300"/>
                </a:solidFill>
              </a:rPr>
              <a:t>si </a:t>
            </a:r>
            <a:r>
              <a:rPr kumimoji="1" lang="cs-CZ" altLang="en-US" sz="4200" b="0" dirty="0" smtClean="0">
                <a:solidFill>
                  <a:srgbClr val="333300"/>
                </a:solidFill>
              </a:rPr>
              <a:t>myslet, že  jejich potravina nebo krmivo není bezpečné</a:t>
            </a:r>
          </a:p>
          <a:p>
            <a:pPr>
              <a:lnSpc>
                <a:spcPct val="120000"/>
              </a:lnSpc>
            </a:pPr>
            <a:r>
              <a:rPr lang="cs-CZ" altLang="en-US" sz="4200" b="1" dirty="0" smtClean="0">
                <a:solidFill>
                  <a:srgbClr val="FF6600"/>
                </a:solidFill>
              </a:rPr>
              <a:t>Mimořádná situace: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okamžitě stáhnout potraviny nebo krmiva z trhu, jestliže mají podezření, že nejsou bezpečné. 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b="1" dirty="0" smtClean="0">
                <a:solidFill>
                  <a:srgbClr val="FF6600"/>
                </a:solidFill>
              </a:rPr>
              <a:t>Prevence:</a:t>
            </a:r>
            <a:r>
              <a:rPr lang="cs-CZ" altLang="en-US" sz="4200" dirty="0" smtClean="0">
                <a:solidFill>
                  <a:srgbClr val="FF6600"/>
                </a:solidFill>
              </a:rPr>
              <a:t>	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identifikovat a pravidelně přezkoumávat kritické body při zpracování a zajistit, že jsou prováděny kontroly na těchto  bodech. </a:t>
            </a:r>
            <a:endParaRPr lang="cs-CZ" altLang="en-US" sz="4200" dirty="0" smtClean="0">
              <a:solidFill>
                <a:srgbClr val="333300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b="1" dirty="0" smtClean="0">
                <a:solidFill>
                  <a:srgbClr val="FF6600"/>
                </a:solidFill>
              </a:rPr>
              <a:t>Spolupráce:</a:t>
            </a:r>
            <a:r>
              <a:rPr lang="cs-CZ" altLang="en-US" sz="4200" dirty="0" smtClean="0">
                <a:solidFill>
                  <a:srgbClr val="FF6600"/>
                </a:solidFill>
              </a:rPr>
              <a:t>	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spolupracovat s kompetentními  orgány při přijímání opatření  k omezení rizika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295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en-US" b="1" dirty="0" smtClean="0">
                <a:solidFill>
                  <a:schemeClr val="accent1"/>
                </a:solidFill>
              </a:rPr>
              <a:t>Bezpečnost potravin a krmiv na evropské úrovni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23850" y="2060575"/>
            <a:ext cx="8424863" cy="14398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sz="1800" b="1" dirty="0" smtClean="0">
              <a:solidFill>
                <a:schemeClr val="tx2"/>
              </a:solidFill>
            </a:endParaRP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Evropská komise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Direktorát ochrany zdraví a spotřebitele (DG SANCO)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 </a:t>
            </a:r>
            <a:r>
              <a:rPr lang="cs-CZ" altLang="en-US" sz="1600" dirty="0" smtClean="0">
                <a:solidFill>
                  <a:schemeClr val="tx2"/>
                </a:solidFill>
              </a:rPr>
              <a:t>Evropský úřad pro bezpečnost krmiv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Má za úkol dohlížet na aktuálnost evropské legislativy v oblasti bezpečnosti krmiv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Řízení rizika a komunikace rizika</a:t>
            </a:r>
          </a:p>
          <a:p>
            <a:endParaRPr lang="cs-CZ" altLang="en-US" sz="1600" dirty="0">
              <a:solidFill>
                <a:schemeClr val="tx2"/>
              </a:solidFill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95288" y="4797425"/>
            <a:ext cx="3744912" cy="14906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sz="1800" b="1" dirty="0" smtClean="0">
              <a:solidFill>
                <a:schemeClr val="bg2"/>
              </a:solidFill>
            </a:endParaRP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Evropský úřad bezpečnosti potravin 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(EFSA)</a:t>
            </a:r>
          </a:p>
          <a:p>
            <a:endParaRPr lang="cs-CZ" altLang="en-US" sz="1000" b="1" dirty="0" smtClean="0">
              <a:solidFill>
                <a:schemeClr val="tx2"/>
              </a:solidFill>
            </a:endParaRP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Nezávislá vědecká rada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Hodnocení rizika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Komunikace rizika</a:t>
            </a:r>
          </a:p>
          <a:p>
            <a:endParaRPr lang="cs-CZ" altLang="en-US" sz="1800" b="1" dirty="0">
              <a:solidFill>
                <a:schemeClr val="bg2"/>
              </a:solidFill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7812088" y="3500438"/>
            <a:ext cx="914400" cy="1296987"/>
          </a:xfrm>
          <a:prstGeom prst="rect">
            <a:avLst/>
          </a:prstGeom>
          <a:solidFill>
            <a:srgbClr val="D5ECAC"/>
          </a:solidFill>
          <a:ln w="9525">
            <a:solidFill>
              <a:srgbClr val="D5ECA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dirty="0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V="1">
            <a:off x="1979613" y="3500438"/>
            <a:ext cx="1008062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187450" y="3789363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400" b="1" dirty="0" smtClean="0">
                <a:solidFill>
                  <a:schemeClr val="tx2"/>
                </a:solidFill>
              </a:rPr>
              <a:t>Poradní služba</a:t>
            </a:r>
            <a:endParaRPr lang="cs-CZ" altLang="en-US" sz="1400" b="1" dirty="0">
              <a:solidFill>
                <a:schemeClr val="tx2"/>
              </a:solidFill>
            </a:endParaRPr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 flipV="1">
            <a:off x="5003800" y="3500438"/>
            <a:ext cx="1008063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867400" y="3897411"/>
            <a:ext cx="1944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400" b="1" dirty="0" smtClean="0">
                <a:solidFill>
                  <a:schemeClr val="tx2"/>
                </a:solidFill>
              </a:rPr>
              <a:t>Výkonná složka</a:t>
            </a:r>
            <a:endParaRPr lang="cs-CZ" altLang="en-US" sz="1400" b="1" dirty="0">
              <a:solidFill>
                <a:schemeClr val="tx2"/>
              </a:solidFill>
            </a:endParaRP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292725" y="4797425"/>
            <a:ext cx="3455988" cy="14906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800" b="1" dirty="0" smtClean="0">
                <a:solidFill>
                  <a:schemeClr val="tx2"/>
                </a:solidFill>
              </a:rPr>
              <a:t>Potravinový a veterinární úřad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(FVO)</a:t>
            </a:r>
          </a:p>
          <a:p>
            <a:endParaRPr lang="cs-CZ" altLang="en-US" sz="1000" b="1" dirty="0" smtClean="0">
              <a:solidFill>
                <a:schemeClr val="tx2"/>
              </a:solidFill>
            </a:endParaRP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Zajišťuje efektivní kontrolní systém</a:t>
            </a:r>
          </a:p>
          <a:p>
            <a:pPr>
              <a:buFont typeface="Monotype Sorts" pitchFamily="2" charset="2"/>
              <a:buChar char="Ä"/>
            </a:pPr>
            <a:r>
              <a:rPr lang="cs-CZ" altLang="en-US" sz="1600" dirty="0" smtClean="0">
                <a:solidFill>
                  <a:schemeClr val="tx2"/>
                </a:solidFill>
              </a:rPr>
              <a:t>Hodnotí shody s evropskými </a:t>
            </a:r>
          </a:p>
          <a:p>
            <a:r>
              <a:rPr lang="cs-CZ" altLang="en-US" sz="1600" dirty="0" smtClean="0">
                <a:solidFill>
                  <a:schemeClr val="tx2"/>
                </a:solidFill>
              </a:rPr>
              <a:t>    normami v rámci EU </a:t>
            </a:r>
            <a:endParaRPr lang="cs-CZ" alt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5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5" grpId="0" animBg="1"/>
      <p:bldP spid="50187" grpId="0" animBg="1"/>
      <p:bldP spid="50188" grpId="0"/>
      <p:bldP spid="50190" grpId="0" animBg="1"/>
      <p:bldP spid="50191" grpId="0"/>
      <p:bldP spid="50192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93610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Potravinový a veterinární úřad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Je součástí DG SANCO se sídlem v </a:t>
            </a:r>
            <a:r>
              <a:rPr lang="cs-CZ" dirty="0" err="1" smtClean="0"/>
              <a:t>Grange</a:t>
            </a:r>
            <a:r>
              <a:rPr lang="cs-CZ" dirty="0" smtClean="0"/>
              <a:t>, Irsko</a:t>
            </a:r>
          </a:p>
          <a:p>
            <a:pPr algn="just"/>
            <a:r>
              <a:rPr lang="cs-CZ" dirty="0" smtClean="0"/>
              <a:t>Je odpovědný za kontrolu shody s evropskými právními předpisy v oblasti bezpečnosti potravin, zdraví zvířat a rostlin, úřední </a:t>
            </a:r>
            <a:r>
              <a:rPr lang="cs-CZ" dirty="0" smtClean="0"/>
              <a:t>kontroly </a:t>
            </a:r>
            <a:r>
              <a:rPr lang="cs-CZ" dirty="0" smtClean="0"/>
              <a:t>atd. </a:t>
            </a:r>
          </a:p>
          <a:p>
            <a:pPr algn="just"/>
            <a:r>
              <a:rPr lang="cs-CZ" dirty="0" smtClean="0"/>
              <a:t>Provádí mise do členských států, kandidátských a přidružených </a:t>
            </a:r>
            <a:r>
              <a:rPr lang="cs-CZ" dirty="0" smtClean="0"/>
              <a:t>zemí </a:t>
            </a:r>
            <a:r>
              <a:rPr lang="cs-CZ" dirty="0" smtClean="0"/>
              <a:t>a třetích států</a:t>
            </a:r>
          </a:p>
          <a:p>
            <a:pPr algn="just"/>
            <a:r>
              <a:rPr lang="cs-CZ" dirty="0" smtClean="0"/>
              <a:t>Vydává </a:t>
            </a:r>
            <a:r>
              <a:rPr lang="en-US" b="1" dirty="0"/>
              <a:t>State's report </a:t>
            </a:r>
            <a:r>
              <a:rPr lang="en-US" dirty="0" smtClean="0"/>
              <a:t>(</a:t>
            </a:r>
            <a:r>
              <a:rPr lang="cs-CZ" dirty="0" smtClean="0"/>
              <a:t>také  nazývané </a:t>
            </a:r>
            <a:r>
              <a:rPr lang="cs-CZ" b="1" dirty="0" smtClean="0"/>
              <a:t>„</a:t>
            </a:r>
            <a:r>
              <a:rPr lang="en-US" b="1" dirty="0" smtClean="0"/>
              <a:t>Country profile</a:t>
            </a:r>
            <a:r>
              <a:rPr lang="cs-CZ" b="1" dirty="0" smtClean="0"/>
              <a:t>“</a:t>
            </a:r>
            <a:r>
              <a:rPr lang="en-US" dirty="0" smtClean="0"/>
              <a:t>), </a:t>
            </a:r>
            <a:r>
              <a:rPr lang="en-US" dirty="0"/>
              <a:t>Topic Report, Annual general report </a:t>
            </a:r>
            <a:r>
              <a:rPr lang="cs-CZ" dirty="0" err="1" smtClean="0"/>
              <a:t>atd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24744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Nařízení 882/2004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46449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580"/>
              </a:spcBef>
              <a:buNone/>
              <a:defRPr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Harmonizovaný rámec pro organizaci úředních kontrol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cs-CZ" dirty="0" smtClean="0">
                <a:latin typeface="+mj-lt"/>
                <a:cs typeface="Times New Roman"/>
              </a:rPr>
              <a:t>→ vysoká úroveň ochrany bezpečnosti potravin a krmiv v zemích Evropské Unie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endParaRPr lang="cs-CZ" dirty="0" smtClean="0">
              <a:latin typeface="+mj-lt"/>
              <a:cs typeface="Times New Roman"/>
            </a:endParaRP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Cílem úředních kontrol je zejména 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předcházet rizikům</a:t>
            </a:r>
            <a:r>
              <a:rPr lang="cs-CZ" dirty="0" smtClean="0">
                <a:latin typeface="+mj-lt"/>
              </a:rPr>
              <a:t>, která přímo nebo prostřednictvím životního prostředí hrozí člověku a zvířatům, tato rizika odstraňovat nebo snižovat na přijatelnou úroveň;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zaručovat poctivé jednání </a:t>
            </a:r>
            <a:r>
              <a:rPr lang="cs-CZ" dirty="0" smtClean="0">
                <a:latin typeface="+mj-lt"/>
              </a:rPr>
              <a:t>v obchodu s krmivy a potravinami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chránit zájmy spotřebitelů</a:t>
            </a:r>
            <a:r>
              <a:rPr lang="cs-CZ" dirty="0" smtClean="0">
                <a:latin typeface="+mj-lt"/>
              </a:rPr>
              <a:t>, včetně označování krmiva potravin a jiných forem informování spotřebitelů.</a:t>
            </a:r>
          </a:p>
          <a:p>
            <a:pPr marL="262890" lvl="1" indent="0" algn="just">
              <a:spcBef>
                <a:spcPts val="370"/>
              </a:spcBef>
              <a:buNone/>
              <a:defRPr/>
            </a:pPr>
            <a:endParaRPr lang="cs-CZ" dirty="0" smtClean="0">
              <a:latin typeface="+mj-lt"/>
            </a:endParaRPr>
          </a:p>
          <a:p>
            <a:pPr marL="0" indent="0" algn="just">
              <a:buNone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Toto nařízení se nevztahuje na úřední kontroly sloužící k ověření toho, zda jsou dodržována pravidla týkající se společné organizace trhů se zemědělskými produkty.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296144"/>
          </a:xfrm>
        </p:spPr>
        <p:txBody>
          <a:bodyPr>
            <a:normAutofit fontScale="90000"/>
          </a:bodyPr>
          <a:lstStyle/>
          <a:p>
            <a:pPr algn="just"/>
            <a:r>
              <a:rPr lang="cs-CZ" altLang="en-US" sz="2000" b="1" dirty="0" smtClean="0">
                <a:solidFill>
                  <a:srgbClr val="FF0000"/>
                </a:solidFill>
                <a:sym typeface="Wingdings" pitchFamily="2" charset="2"/>
              </a:rPr>
              <a:t>Nařízení</a:t>
            </a:r>
            <a:r>
              <a:rPr lang="en-GB" altLang="en-US" sz="2000" b="1" dirty="0" smtClean="0">
                <a:solidFill>
                  <a:srgbClr val="FF0000"/>
                </a:solidFill>
                <a:sym typeface="Wingdings" pitchFamily="2" charset="2"/>
              </a:rPr>
              <a:t> (</a:t>
            </a:r>
            <a:r>
              <a:rPr lang="cs-CZ" altLang="en-US" sz="2000" b="1" dirty="0" smtClean="0">
                <a:solidFill>
                  <a:srgbClr val="FF0000"/>
                </a:solidFill>
                <a:sym typeface="Wingdings" pitchFamily="2" charset="2"/>
              </a:rPr>
              <a:t>EK</a:t>
            </a:r>
            <a:r>
              <a:rPr lang="en-GB" altLang="en-US" sz="2000" b="1" dirty="0" smtClean="0">
                <a:solidFill>
                  <a:srgbClr val="FF0000"/>
                </a:solidFill>
                <a:sym typeface="Wingdings" pitchFamily="2" charset="2"/>
              </a:rPr>
              <a:t>) </a:t>
            </a:r>
            <a:r>
              <a:rPr lang="cs-CZ" altLang="en-US" sz="2000" b="1" dirty="0" smtClean="0">
                <a:solidFill>
                  <a:srgbClr val="FF0000"/>
                </a:solidFill>
                <a:sym typeface="Wingdings" pitchFamily="2" charset="2"/>
              </a:rPr>
              <a:t>č</a:t>
            </a:r>
            <a:r>
              <a:rPr lang="en-GB" altLang="en-US" sz="2000" b="1" dirty="0" smtClean="0">
                <a:solidFill>
                  <a:srgbClr val="FF0000"/>
                </a:solidFill>
                <a:sym typeface="Wingdings" pitchFamily="2" charset="2"/>
              </a:rPr>
              <a:t>. 882/2004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Evropského parlamentu a rady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z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29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.dubna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2004 o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úředních kontrolách za účelem ověření dodržování právních předpisů týkajících se krmiv a potravin a pravidel o zdraví zvířat a dobrých životních podmínkách zvířat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4248472"/>
          </a:xfrm>
        </p:spPr>
        <p:txBody>
          <a:bodyPr>
            <a:normAutofit fontScale="77500" lnSpcReduction="20000"/>
          </a:bodyPr>
          <a:lstStyle/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Požadavky </a:t>
            </a:r>
            <a:r>
              <a:rPr lang="cs-CZ" altLang="en-US" sz="2800" dirty="0" smtClean="0">
                <a:solidFill>
                  <a:srgbClr val="333300"/>
                </a:solidFill>
              </a:rPr>
              <a:t>pro úřední kontrolu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Školení kontrolních pracovníků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Kontrolní postupy a metodiky</a:t>
            </a:r>
            <a:r>
              <a:rPr lang="en-GB" altLang="en-US" sz="2800" dirty="0" smtClean="0">
                <a:solidFill>
                  <a:srgbClr val="333300"/>
                </a:solidFill>
              </a:rPr>
              <a:t> </a:t>
            </a:r>
            <a:endParaRPr lang="cs-CZ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Přenesení specifických kontrol</a:t>
            </a:r>
            <a:r>
              <a:rPr lang="en-GB" altLang="en-US" sz="2800" dirty="0" smtClean="0">
                <a:solidFill>
                  <a:srgbClr val="333300"/>
                </a:solidFill>
              </a:rPr>
              <a:t> </a:t>
            </a:r>
            <a:endParaRPr lang="cs-CZ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Metody vzorkování a analýz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Hraniční kontroly pro dovoz z třetích zemích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Laboratoře a referenční laboratoře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Kontrolní plány a zprávy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Financování úředních kontrol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Inspekce kontrolních úřadů členských zemí prováděná EK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Opatření v případě nesouladu a sankce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936104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Povinnosti členských států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 zajistí, že úřední kontrola je prováděna 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b="1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pravidelně</a:t>
            </a:r>
            <a:r>
              <a:rPr lang="en-GB" altLang="en-US" b="1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,</a:t>
            </a:r>
          </a:p>
          <a:p>
            <a:pPr marL="357188" indent="-357188">
              <a:buNone/>
            </a:pPr>
            <a:r>
              <a:rPr lang="en-GB" altLang="en-US" b="1" dirty="0" smtClean="0">
                <a:sym typeface="Wingdings" pitchFamily="2" charset="2"/>
              </a:rPr>
              <a:t>		 </a:t>
            </a:r>
            <a:r>
              <a:rPr lang="en-GB" altLang="en-US" b="1" dirty="0" smtClean="0">
                <a:sym typeface="Monotype Sorts" pitchFamily="2" charset="2"/>
              </a:rPr>
              <a:t></a:t>
            </a:r>
            <a:r>
              <a:rPr lang="en-GB" altLang="en-US" b="1" dirty="0" smtClean="0">
                <a:sym typeface="Wingdings" pitchFamily="2" charset="2"/>
              </a:rPr>
              <a:t> </a:t>
            </a:r>
            <a:r>
              <a:rPr lang="cs-CZ" altLang="en-US" b="1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na základě rizika</a:t>
            </a:r>
            <a:r>
              <a:rPr lang="en-GB" altLang="en-US" b="1" dirty="0" smtClean="0">
                <a:sym typeface="Wingdings" pitchFamily="2" charset="2"/>
              </a:rPr>
              <a:t>,</a:t>
            </a:r>
          </a:p>
          <a:p>
            <a:pPr marL="357188" indent="-357188">
              <a:buNone/>
            </a:pPr>
            <a:r>
              <a:rPr lang="en-GB" altLang="en-US" b="1" dirty="0" smtClean="0">
                <a:sym typeface="Wingdings" pitchFamily="2" charset="2"/>
              </a:rPr>
              <a:t>		 </a:t>
            </a:r>
            <a:r>
              <a:rPr lang="en-GB" altLang="en-US" b="1" dirty="0" smtClean="0">
                <a:sym typeface="Monotype Sorts" pitchFamily="2" charset="2"/>
              </a:rPr>
              <a:t></a:t>
            </a:r>
            <a:r>
              <a:rPr lang="en-GB" altLang="en-US" b="1" dirty="0" smtClean="0">
                <a:sym typeface="Wingdings" pitchFamily="2" charset="2"/>
              </a:rPr>
              <a:t> </a:t>
            </a:r>
            <a:r>
              <a:rPr lang="cs-CZ" altLang="en-US" b="1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s přiměřenou četností</a:t>
            </a:r>
            <a:r>
              <a:rPr lang="en-GB" altLang="en-US" dirty="0" smtClean="0">
                <a:sym typeface="Wingdings" pitchFamily="2" charset="2"/>
              </a:rPr>
              <a:t>.</a:t>
            </a:r>
            <a:endParaRPr lang="cs-CZ" alt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/>
              <a:t>přičemž vezmou v úvahu:</a:t>
            </a:r>
          </a:p>
          <a:p>
            <a:r>
              <a:rPr lang="cs-CZ" dirty="0"/>
              <a:t>Zjištěná rizika spojená se zvířaty, krmivy nebo potravinami, krmivářskými nebo potravinářskými podniky</a:t>
            </a:r>
          </a:p>
          <a:p>
            <a:r>
              <a:rPr lang="cs-CZ" dirty="0"/>
              <a:t>Dosavadní chování provozovatelů potravinářských a krmivářských podniků;</a:t>
            </a:r>
          </a:p>
          <a:p>
            <a:r>
              <a:rPr lang="cs-CZ" dirty="0"/>
              <a:t>Spolehlivost vlastních kontrol, které již byly provedeny;</a:t>
            </a:r>
          </a:p>
          <a:p>
            <a:r>
              <a:rPr lang="cs-CZ" dirty="0"/>
              <a:t>Všechny informace, které by mohly svědčit o </a:t>
            </a:r>
            <a:r>
              <a:rPr lang="cs-CZ" dirty="0" smtClean="0"/>
              <a:t>nedodržení</a:t>
            </a:r>
          </a:p>
          <a:p>
            <a:pPr marL="0" indent="0">
              <a:buNone/>
            </a:pPr>
            <a:r>
              <a:rPr lang="en-GB" altLang="en-US" dirty="0">
                <a:sym typeface="Wingdings" pitchFamily="2" charset="2"/>
              </a:rPr>
              <a:t> </a:t>
            </a:r>
            <a:r>
              <a:rPr lang="cs-CZ" dirty="0" smtClean="0"/>
              <a:t>Úřední </a:t>
            </a:r>
            <a:r>
              <a:rPr lang="cs-CZ" dirty="0"/>
              <a:t>kontroly se provádějí až na výjimky bez ohlášení!!!</a:t>
            </a:r>
          </a:p>
          <a:p>
            <a:pPr marL="0" indent="0">
              <a:buNone/>
            </a:pPr>
            <a:r>
              <a:rPr lang="en-GB" altLang="en-US" dirty="0">
                <a:sym typeface="Wingdings" pitchFamily="2" charset="2"/>
              </a:rPr>
              <a:t> </a:t>
            </a:r>
            <a:r>
              <a:rPr lang="cs-CZ" dirty="0" smtClean="0"/>
              <a:t>Úřední </a:t>
            </a:r>
            <a:r>
              <a:rPr lang="cs-CZ" dirty="0"/>
              <a:t>kontroly se provádějí ve všech fázích </a:t>
            </a:r>
            <a:r>
              <a:rPr lang="cs-CZ" dirty="0" smtClean="0"/>
              <a:t>výroby</a:t>
            </a:r>
            <a:endParaRPr lang="cs-CZ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</a:t>
            </a:r>
            <a:r>
              <a:rPr lang="cs-CZ" altLang="en-US" dirty="0" smtClean="0">
                <a:sym typeface="Wingdings" pitchFamily="2" charset="2"/>
              </a:rPr>
              <a:t> Členské státy pověří příslušné orgány výkonem úředních kontrol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mají za povinnost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b="1" dirty="0" smtClean="0">
                <a:sym typeface="Wingdings" pitchFamily="2" charset="2"/>
              </a:rPr>
              <a:t>vytvářet</a:t>
            </a:r>
            <a:r>
              <a:rPr lang="en-GB" altLang="en-US" b="1" dirty="0" smtClean="0">
                <a:sym typeface="Wingdings" pitchFamily="2" charset="2"/>
              </a:rPr>
              <a:t> </a:t>
            </a:r>
            <a:r>
              <a:rPr lang="cs-CZ" altLang="en-US" b="1" dirty="0" smtClean="0">
                <a:sym typeface="Wingdings" pitchFamily="2" charset="2"/>
              </a:rPr>
              <a:t>víceleté vnitrostátní kontrolní plány</a:t>
            </a:r>
            <a:r>
              <a:rPr lang="en-GB" altLang="en-US" b="1" dirty="0" smtClean="0">
                <a:sym typeface="Wingdings" pitchFamily="2" charset="2"/>
              </a:rPr>
              <a:t>.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mají za povinnost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kontrolovat povinnosti výrobců.</a:t>
            </a:r>
            <a:endParaRPr lang="en-GB" alt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545</TotalTime>
  <Words>1295</Words>
  <Application>Microsoft Office PowerPoint</Application>
  <PresentationFormat>Předvádění na obrazovce (4:3)</PresentationFormat>
  <Paragraphs>244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Austin</vt:lpstr>
      <vt:lpstr>Úřední kontrola</vt:lpstr>
      <vt:lpstr>Bezpečnost potravin</vt:lpstr>
      <vt:lpstr>Nařízení Evropského parlamentu a Rady (ES) č. 178/2002 kterým se stanoví obecné zásady a požadavky potravinového práva, zřizuje se Evropský úřad pro bezpečnost potravin a stanoví postupy týkající se bezpečnosti potravin</vt:lpstr>
      <vt:lpstr>Nařízení Evropské komise a rady (ES) č. 178/2002  ZÁSADY</vt:lpstr>
      <vt:lpstr>Bezpečnost potravin a krmiv na evropské úrovni</vt:lpstr>
      <vt:lpstr>Potravinový a veterinární úřad</vt:lpstr>
      <vt:lpstr>Nařízení 882/2004</vt:lpstr>
      <vt:lpstr>Nařízení (EK) č. 882/2004 Evropského parlamentu a rady z 29.dubna 2004 o úředních kontrolách za účelem ověření dodržování právních předpisů týkajících se krmiv a potravin a pravidel o zdraví zvířat a dobrých životních podmínkách zvířat</vt:lpstr>
      <vt:lpstr>Povinnosti členských států</vt:lpstr>
      <vt:lpstr>Požadavky kladené na kompetentní orgány</vt:lpstr>
      <vt:lpstr>  Víceleté národní kontrolní plány (VNKP)</vt:lpstr>
      <vt:lpstr>Činnosti v rámci úřední kontroly</vt:lpstr>
      <vt:lpstr>Úřední kontroly při vstupu ze třetích zemích</vt:lpstr>
      <vt:lpstr>Poplatky</vt:lpstr>
      <vt:lpstr>Evropské  referenční laboratoře </vt:lpstr>
      <vt:lpstr>Národní referenční laboratoře</vt:lpstr>
      <vt:lpstr>Kontroly Společenství v členských státech</vt:lpstr>
      <vt:lpstr>Kontroly Společenství ve třetích zemích</vt:lpstr>
      <vt:lpstr>Vnitrostátní donucovací opatření</vt:lpstr>
      <vt:lpstr>Novela nařízení 882/2004</vt:lpstr>
      <vt:lpstr>Kompetentní orgány v České republice</vt:lpstr>
      <vt:lpstr>Úřední kontrola v ČR</vt:lpstr>
      <vt:lpstr>Závěr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882/2004 o úřední kontrole</dc:title>
  <dc:creator>Mgr.Petr Vaculík</dc:creator>
  <cp:lastModifiedBy>Hanicka</cp:lastModifiedBy>
  <cp:revision>56</cp:revision>
  <cp:lastPrinted>2016-02-29T11:21:54Z</cp:lastPrinted>
  <dcterms:created xsi:type="dcterms:W3CDTF">2014-03-20T09:39:15Z</dcterms:created>
  <dcterms:modified xsi:type="dcterms:W3CDTF">2017-02-27T13:58:53Z</dcterms:modified>
</cp:coreProperties>
</file>