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36"/>
  </p:handoutMasterIdLst>
  <p:sldIdLst>
    <p:sldId id="256" r:id="rId2"/>
    <p:sldId id="297" r:id="rId3"/>
    <p:sldId id="305" r:id="rId4"/>
    <p:sldId id="276" r:id="rId5"/>
    <p:sldId id="277" r:id="rId6"/>
    <p:sldId id="261" r:id="rId7"/>
    <p:sldId id="283" r:id="rId8"/>
    <p:sldId id="307" r:id="rId9"/>
    <p:sldId id="310" r:id="rId10"/>
    <p:sldId id="308" r:id="rId11"/>
    <p:sldId id="302" r:id="rId12"/>
    <p:sldId id="306" r:id="rId13"/>
    <p:sldId id="298" r:id="rId14"/>
    <p:sldId id="301" r:id="rId15"/>
    <p:sldId id="258" r:id="rId16"/>
    <p:sldId id="303" r:id="rId17"/>
    <p:sldId id="285" r:id="rId18"/>
    <p:sldId id="311" r:id="rId19"/>
    <p:sldId id="288" r:id="rId20"/>
    <p:sldId id="304" r:id="rId21"/>
    <p:sldId id="312" r:id="rId22"/>
    <p:sldId id="286" r:id="rId23"/>
    <p:sldId id="309" r:id="rId24"/>
    <p:sldId id="259" r:id="rId25"/>
    <p:sldId id="260" r:id="rId26"/>
    <p:sldId id="289" r:id="rId27"/>
    <p:sldId id="265" r:id="rId28"/>
    <p:sldId id="266" r:id="rId29"/>
    <p:sldId id="268" r:id="rId30"/>
    <p:sldId id="275" r:id="rId31"/>
    <p:sldId id="269" r:id="rId32"/>
    <p:sldId id="295" r:id="rId33"/>
    <p:sldId id="299" r:id="rId34"/>
    <p:sldId id="300" r:id="rId35"/>
  </p:sldIdLst>
  <p:sldSz cx="9144000" cy="6858000" type="screen4x3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77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518D50-325F-4A5C-A4DA-864B4B92EF23}" type="datetimeFigureOut">
              <a:rPr lang="cs-CZ" smtClean="0"/>
              <a:t>07.03.2017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90936B-7942-448D-BE4D-2088A088CF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0255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98D92BB-B048-4B51-82EE-1353BFCE5932}" type="datetimeFigureOut">
              <a:rPr lang="cs-CZ" smtClean="0"/>
              <a:t>07.03.2017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10" name="Obdélní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bdélní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élní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římá spojnice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Přímá spojnice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Obdélní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550A36BE-73F7-46D9-B1A2-922BE4F024E2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92BB-B048-4B51-82EE-1353BFCE5932}" type="datetimeFigureOut">
              <a:rPr lang="cs-CZ" smtClean="0"/>
              <a:t>07.03.2017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36BE-73F7-46D9-B1A2-922BE4F024E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92BB-B048-4B51-82EE-1353BFCE5932}" type="datetimeFigureOut">
              <a:rPr lang="cs-CZ" smtClean="0"/>
              <a:t>07.03.2017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36BE-73F7-46D9-B1A2-922BE4F024E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98D92BB-B048-4B51-82EE-1353BFCE5932}" type="datetimeFigureOut">
              <a:rPr lang="cs-CZ" smtClean="0"/>
              <a:t>07.03.2017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50A36BE-73F7-46D9-B1A2-922BE4F024E2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98D92BB-B048-4B51-82EE-1353BFCE5932}" type="datetimeFigureOut">
              <a:rPr lang="cs-CZ" smtClean="0"/>
              <a:t>07.03.2017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cs-CZ"/>
          </a:p>
        </p:txBody>
      </p:sp>
      <p:sp>
        <p:nvSpPr>
          <p:cNvPr id="9" name="Obdélní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Přímá spojnice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Přímá spojnice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Přímá spojnice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Obdélní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Přímá spojnice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550A36BE-73F7-46D9-B1A2-922BE4F024E2}" type="slidenum">
              <a:rPr lang="cs-CZ" smtClean="0"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92BB-B048-4B51-82EE-1353BFCE5932}" type="datetimeFigureOut">
              <a:rPr lang="cs-CZ" smtClean="0"/>
              <a:t>07.03.2017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36BE-73F7-46D9-B1A2-922BE4F024E2}" type="slidenum">
              <a:rPr lang="cs-CZ" smtClean="0"/>
              <a:t>‹#›</a:t>
            </a:fld>
            <a:endParaRPr lang="cs-CZ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92BB-B048-4B51-82EE-1353BFCE5932}" type="datetimeFigureOut">
              <a:rPr lang="cs-CZ" smtClean="0"/>
              <a:t>07.03.2017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36BE-73F7-46D9-B1A2-922BE4F024E2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2" name="Zástupný symbol pro text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6" name="Zástupný symbol pro da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98D92BB-B048-4B51-82EE-1353BFCE5932}" type="datetimeFigureOut">
              <a:rPr lang="cs-CZ" smtClean="0"/>
              <a:t>07.03.2017</a:t>
            </a:fld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50A36BE-73F7-46D9-B1A2-922BE4F024E2}" type="slidenum">
              <a:rPr lang="cs-CZ" smtClean="0"/>
              <a:t>‹#›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D92BB-B048-4B51-82EE-1353BFCE5932}" type="datetimeFigureOut">
              <a:rPr lang="cs-CZ" smtClean="0"/>
              <a:t>07.03.2017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A36BE-73F7-46D9-B1A2-922BE4F024E2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bdélní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římá spojnice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pro obsah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98D92BB-B048-4B51-82EE-1353BFCE5932}" type="datetimeFigureOut">
              <a:rPr lang="cs-CZ" smtClean="0"/>
              <a:t>07.03.2017</a:t>
            </a:fld>
            <a:endParaRPr lang="cs-CZ"/>
          </a:p>
        </p:txBody>
      </p:sp>
      <p:sp>
        <p:nvSpPr>
          <p:cNvPr id="22" name="Zástupný symbol pro číslo snímku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550A36BE-73F7-46D9-B1A2-922BE4F024E2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Zástupný symbol pro zápatí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0" name="Přímá spojnice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Obdélní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Přímá spojnice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Přímá spojnice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98D92BB-B048-4B51-82EE-1353BFCE5932}" type="datetimeFigureOut">
              <a:rPr lang="cs-CZ" smtClean="0"/>
              <a:t>07.03.2017</a:t>
            </a:fld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50A36BE-73F7-46D9-B1A2-922BE4F024E2}" type="slidenum">
              <a:rPr lang="cs-CZ" smtClean="0"/>
              <a:t>‹#›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římá spojnice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98D92BB-B048-4B51-82EE-1353BFCE5932}" type="datetimeFigureOut">
              <a:rPr lang="cs-CZ" smtClean="0"/>
              <a:t>07.03.2017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Obdélní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50A36BE-73F7-46D9-B1A2-922BE4F024E2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Zemědělské právo - úvod </a:t>
            </a:r>
            <a:r>
              <a:rPr lang="cs-CZ" dirty="0"/>
              <a:t>do problematiky.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sz="3600" dirty="0" smtClean="0"/>
              <a:t>Právní </a:t>
            </a:r>
            <a:r>
              <a:rPr lang="cs-CZ" sz="3600" dirty="0"/>
              <a:t>rámec zemědělství. </a:t>
            </a: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>Právní </a:t>
            </a:r>
            <a:r>
              <a:rPr lang="cs-CZ" sz="3600" dirty="0"/>
              <a:t>vztahy v zemědělství. 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cs-CZ" dirty="0" smtClean="0"/>
          </a:p>
          <a:p>
            <a:endParaRPr lang="cs-CZ" dirty="0"/>
          </a:p>
          <a:p>
            <a:pPr algn="r"/>
            <a:r>
              <a:rPr lang="cs-CZ" dirty="0" smtClean="0"/>
              <a:t>Mgr. Petr Vaculík.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525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Spotřeba masa na osobu - celosvětově</a:t>
            </a:r>
            <a:endParaRPr lang="en-US" dirty="0"/>
          </a:p>
        </p:txBody>
      </p:sp>
      <p:sp>
        <p:nvSpPr>
          <p:cNvPr id="4" name="Zástupný symbol pro obsah 3"/>
          <p:cNvSpPr txBox="1">
            <a:spLocks noGrp="1"/>
          </p:cNvSpPr>
          <p:nvPr>
            <p:ph sz="quarter" idx="1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050" name="Picture 2" descr="C:\Users\60076\Desktop\zivocisna_produkce_5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285874"/>
            <a:ext cx="8572500" cy="4951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5482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Využití zemědělské půdy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60076\Desktop\vyuzivani_pudy_v_zemedelstvi_a_zemedelska_produkce_8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31962"/>
            <a:ext cx="7848302" cy="524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027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Zemědělské systémy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Dle intenzity hospodaření 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Intenzivní </a:t>
            </a:r>
            <a:r>
              <a:rPr lang="cs-CZ" dirty="0"/>
              <a:t>–vyspělé státy, </a:t>
            </a:r>
            <a:r>
              <a:rPr lang="cs-CZ" dirty="0" smtClean="0"/>
              <a:t>maximální </a:t>
            </a:r>
            <a:r>
              <a:rPr lang="cs-CZ" dirty="0"/>
              <a:t>produkce</a:t>
            </a:r>
          </a:p>
          <a:p>
            <a:pPr lvl="2"/>
            <a:r>
              <a:rPr lang="cs-CZ" dirty="0"/>
              <a:t>o</a:t>
            </a:r>
            <a:r>
              <a:rPr lang="cs-CZ" dirty="0" smtClean="0"/>
              <a:t>šetřování </a:t>
            </a:r>
            <a:r>
              <a:rPr lang="cs-CZ" dirty="0"/>
              <a:t>půdy těžkými stroji</a:t>
            </a:r>
          </a:p>
          <a:p>
            <a:pPr lvl="2"/>
            <a:r>
              <a:rPr lang="cs-CZ" dirty="0"/>
              <a:t>o</a:t>
            </a:r>
            <a:r>
              <a:rPr lang="cs-CZ" dirty="0" smtClean="0"/>
              <a:t>dvodňování </a:t>
            </a:r>
            <a:r>
              <a:rPr lang="cs-CZ" dirty="0"/>
              <a:t>pozemků a úpravy vodních toků</a:t>
            </a:r>
          </a:p>
          <a:p>
            <a:pPr lvl="2"/>
            <a:r>
              <a:rPr lang="cs-CZ" dirty="0"/>
              <a:t>c</a:t>
            </a:r>
            <a:r>
              <a:rPr lang="cs-CZ" dirty="0" smtClean="0"/>
              <a:t>hemická </a:t>
            </a:r>
            <a:r>
              <a:rPr lang="cs-CZ" dirty="0"/>
              <a:t>hnojiv, herbicidy, pesticidy</a:t>
            </a:r>
          </a:p>
          <a:p>
            <a:pPr lvl="2"/>
            <a:r>
              <a:rPr lang="cs-CZ" dirty="0"/>
              <a:t>m</a:t>
            </a:r>
            <a:r>
              <a:rPr lang="cs-CZ" dirty="0" smtClean="0"/>
              <a:t>onokultury</a:t>
            </a:r>
            <a:endParaRPr lang="cs-CZ" dirty="0"/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Extenzivní </a:t>
            </a:r>
            <a:r>
              <a:rPr lang="cs-CZ" dirty="0"/>
              <a:t>– jednodušší postupy, rozvojové </a:t>
            </a:r>
            <a:r>
              <a:rPr lang="cs-CZ" dirty="0" smtClean="0"/>
              <a:t>země</a:t>
            </a:r>
          </a:p>
          <a:p>
            <a:pPr lvl="2" algn="just"/>
            <a:r>
              <a:rPr lang="en-US" sz="1500" dirty="0" err="1"/>
              <a:t>obděláváním</a:t>
            </a:r>
            <a:r>
              <a:rPr lang="en-US" sz="1500" dirty="0"/>
              <a:t> </a:t>
            </a:r>
            <a:r>
              <a:rPr lang="en-US" sz="1500" dirty="0" err="1"/>
              <a:t>rozsáhlé</a:t>
            </a:r>
            <a:r>
              <a:rPr lang="en-US" sz="1500" dirty="0"/>
              <a:t> </a:t>
            </a:r>
            <a:r>
              <a:rPr lang="en-US" sz="1500" dirty="0" err="1"/>
              <a:t>rozlohy</a:t>
            </a:r>
            <a:r>
              <a:rPr lang="en-US" sz="1500" dirty="0"/>
              <a:t> </a:t>
            </a:r>
            <a:r>
              <a:rPr lang="en-US" sz="1500" dirty="0" err="1"/>
              <a:t>půdy</a:t>
            </a:r>
            <a:r>
              <a:rPr lang="en-US" sz="1500" dirty="0"/>
              <a:t>. </a:t>
            </a:r>
            <a:endParaRPr lang="cs-CZ" sz="1500" dirty="0" smtClean="0"/>
          </a:p>
          <a:p>
            <a:pPr lvl="2" algn="just"/>
            <a:r>
              <a:rPr lang="en-US" sz="1500" dirty="0" err="1" smtClean="0"/>
              <a:t>malý</a:t>
            </a:r>
            <a:r>
              <a:rPr lang="en-US" sz="1500" dirty="0" smtClean="0"/>
              <a:t> </a:t>
            </a:r>
            <a:r>
              <a:rPr lang="en-US" sz="1500" dirty="0" err="1"/>
              <a:t>vstup</a:t>
            </a:r>
            <a:r>
              <a:rPr lang="en-US" sz="1500" dirty="0"/>
              <a:t> </a:t>
            </a:r>
            <a:r>
              <a:rPr lang="en-US" sz="1500" dirty="0" err="1"/>
              <a:t>kapitálu</a:t>
            </a:r>
            <a:r>
              <a:rPr lang="en-US" sz="1500" dirty="0"/>
              <a:t>, </a:t>
            </a:r>
            <a:r>
              <a:rPr lang="en-US" sz="1500" dirty="0" err="1"/>
              <a:t>vybavení</a:t>
            </a:r>
            <a:r>
              <a:rPr lang="en-US" sz="1500" dirty="0"/>
              <a:t> a </a:t>
            </a:r>
            <a:r>
              <a:rPr lang="en-US" sz="1500" dirty="0" err="1"/>
              <a:t>lidské</a:t>
            </a:r>
            <a:r>
              <a:rPr lang="en-US" sz="1500" dirty="0"/>
              <a:t> </a:t>
            </a:r>
            <a:r>
              <a:rPr lang="en-US" sz="1500" dirty="0" err="1"/>
              <a:t>práce</a:t>
            </a:r>
            <a:r>
              <a:rPr lang="en-US" sz="1500" dirty="0"/>
              <a:t> </a:t>
            </a:r>
            <a:r>
              <a:rPr lang="en-US" sz="1500" dirty="0" err="1"/>
              <a:t>na</a:t>
            </a:r>
            <a:r>
              <a:rPr lang="en-US" sz="1500" dirty="0"/>
              <a:t> 1ha. </a:t>
            </a:r>
            <a:endParaRPr lang="cs-CZ" sz="1500" dirty="0" smtClean="0"/>
          </a:p>
          <a:p>
            <a:pPr lvl="2" algn="just"/>
            <a:r>
              <a:rPr lang="cs-CZ" sz="1500" dirty="0"/>
              <a:t>v</a:t>
            </a:r>
            <a:r>
              <a:rPr lang="en-US" sz="1500" dirty="0" err="1" smtClean="0"/>
              <a:t>ýnosy</a:t>
            </a:r>
            <a:r>
              <a:rPr lang="en-US" sz="1500" dirty="0" smtClean="0"/>
              <a:t> </a:t>
            </a:r>
            <a:r>
              <a:rPr lang="en-US" sz="1500" dirty="0"/>
              <a:t>z </a:t>
            </a:r>
            <a:r>
              <a:rPr lang="en-US" sz="1500" dirty="0" err="1"/>
              <a:t>hektaru</a:t>
            </a:r>
            <a:r>
              <a:rPr lang="en-US" sz="1500" dirty="0"/>
              <a:t> </a:t>
            </a:r>
            <a:r>
              <a:rPr lang="en-US" sz="1500" dirty="0" err="1"/>
              <a:t>jsou</a:t>
            </a:r>
            <a:r>
              <a:rPr lang="en-US" sz="1500" dirty="0"/>
              <a:t> </a:t>
            </a:r>
            <a:r>
              <a:rPr lang="en-US" sz="1500" dirty="0" err="1"/>
              <a:t>obecně</a:t>
            </a:r>
            <a:r>
              <a:rPr lang="en-US" sz="1500" dirty="0"/>
              <a:t> </a:t>
            </a:r>
            <a:r>
              <a:rPr lang="en-US" sz="1500" dirty="0" err="1"/>
              <a:t>nízké</a:t>
            </a:r>
            <a:r>
              <a:rPr lang="en-US" sz="1500" dirty="0"/>
              <a:t>. </a:t>
            </a:r>
            <a:endParaRPr lang="cs-CZ" sz="15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857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Zemědělské systémy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Dle způsobu produkce</a:t>
            </a:r>
          </a:p>
          <a:p>
            <a:pPr lvl="1"/>
            <a:r>
              <a:rPr lang="cs-CZ" dirty="0"/>
              <a:t>Konvenční  </a:t>
            </a:r>
          </a:p>
          <a:p>
            <a:pPr lvl="2"/>
            <a:r>
              <a:rPr lang="cs-CZ" dirty="0"/>
              <a:t>Intenzivní = maximalizace produkce</a:t>
            </a:r>
          </a:p>
          <a:p>
            <a:pPr lvl="3"/>
            <a:r>
              <a:rPr lang="cs-CZ" dirty="0"/>
              <a:t>Využívání všech dostupných prostředků</a:t>
            </a:r>
          </a:p>
          <a:p>
            <a:pPr lvl="3"/>
            <a:r>
              <a:rPr lang="cs-CZ" dirty="0"/>
              <a:t>Vysoká efektivita, negativní externality</a:t>
            </a:r>
          </a:p>
          <a:p>
            <a:pPr lvl="1"/>
            <a:r>
              <a:rPr lang="cs-CZ" dirty="0"/>
              <a:t>Alternativní </a:t>
            </a:r>
          </a:p>
          <a:p>
            <a:pPr lvl="2"/>
            <a:r>
              <a:rPr lang="cs-CZ" dirty="0"/>
              <a:t>Integrované</a:t>
            </a:r>
          </a:p>
          <a:p>
            <a:pPr lvl="3"/>
            <a:r>
              <a:rPr lang="cs-CZ" dirty="0"/>
              <a:t>Zohlednění ekonomických i ekologických hledisek</a:t>
            </a:r>
          </a:p>
          <a:p>
            <a:pPr lvl="3"/>
            <a:r>
              <a:rPr lang="cs-CZ" dirty="0"/>
              <a:t>Adaptace na specifika prostředí </a:t>
            </a:r>
          </a:p>
          <a:p>
            <a:pPr lvl="2"/>
            <a:r>
              <a:rPr lang="cs-CZ" dirty="0"/>
              <a:t>Ekologické</a:t>
            </a:r>
          </a:p>
          <a:p>
            <a:pPr lvl="3"/>
            <a:r>
              <a:rPr lang="cs-CZ" dirty="0" err="1"/>
              <a:t>Low</a:t>
            </a:r>
            <a:r>
              <a:rPr lang="cs-CZ" dirty="0"/>
              <a:t>-input systém</a:t>
            </a:r>
          </a:p>
          <a:p>
            <a:pPr lvl="1"/>
            <a:r>
              <a:rPr lang="cs-CZ" dirty="0"/>
              <a:t>Využívající GMO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705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r>
              <a:rPr lang="cs-CZ" dirty="0" smtClean="0"/>
              <a:t>Typy zemědělství</a:t>
            </a:r>
            <a:endParaRPr lang="en-US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63"/>
          <a:stretch>
            <a:fillRect/>
          </a:stretch>
        </p:blipFill>
        <p:spPr>
          <a:xfrm>
            <a:off x="467544" y="1196752"/>
            <a:ext cx="7920880" cy="5400600"/>
          </a:xfrm>
          <a:noFill/>
        </p:spPr>
      </p:pic>
    </p:spTree>
    <p:extLst>
      <p:ext uri="{BB962C8B-B14F-4D97-AF65-F5344CB8AC3E}">
        <p14:creationId xmlns:p14="http://schemas.microsoft.com/office/powerpoint/2010/main" val="2982298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Zemědělská výroba </a:t>
            </a:r>
            <a:br>
              <a:rPr lang="cs-CZ" dirty="0" smtClean="0"/>
            </a:br>
            <a:r>
              <a:rPr lang="cs-CZ" sz="3100" dirty="0" smtClean="0"/>
              <a:t>pro účely zákona o zemědělství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cs-CZ" dirty="0" smtClean="0"/>
              <a:t>a) rostlinná výroba </a:t>
            </a:r>
          </a:p>
          <a:p>
            <a:pPr lvl="1"/>
            <a:r>
              <a:rPr lang="cs-CZ" dirty="0" smtClean="0"/>
              <a:t>včetně chmelařství, ovocnářství, vinohradnictví a pěstování zeleniny, hub, okrasných rostlin, léčivých a aromatických rostlin, rostlin pro technické a energetické užití na pozemcích vlastních, pronajatých, nebo užívaných na základě jiného právního důvodu, popřípadě provozovaná bez pozemků,</a:t>
            </a:r>
          </a:p>
          <a:p>
            <a:pPr marL="0" indent="0">
              <a:buNone/>
            </a:pPr>
            <a:r>
              <a:rPr lang="cs-CZ" dirty="0" smtClean="0"/>
              <a:t>b) živočišná výroba </a:t>
            </a:r>
          </a:p>
          <a:p>
            <a:pPr lvl="1"/>
            <a:r>
              <a:rPr lang="cs-CZ" dirty="0" smtClean="0"/>
              <a:t>zahrnující chov hospodářských a jiných zvířat či živočichů za účelem získávání, zpracování a výroby živočišných produktů, chov hospodářských zvířat k tahu a chov sportovních a dostihových koní,</a:t>
            </a:r>
          </a:p>
          <a:p>
            <a:pPr marL="0" indent="0">
              <a:buNone/>
            </a:pPr>
            <a:r>
              <a:rPr lang="cs-CZ" dirty="0" smtClean="0"/>
              <a:t>c) produkce chovných a plemenných zvířat</a:t>
            </a:r>
          </a:p>
          <a:p>
            <a:pPr lvl="1"/>
            <a:r>
              <a:rPr lang="cs-CZ" dirty="0" smtClean="0"/>
              <a:t>využití jejich genetického materiálu a získávání zárodečných produktů, pokud jde o zvířata uvedená v písmenu b),</a:t>
            </a:r>
          </a:p>
          <a:p>
            <a:pPr marL="0" indent="0">
              <a:buNone/>
            </a:pPr>
            <a:r>
              <a:rPr lang="cs-CZ" dirty="0" smtClean="0"/>
              <a:t>d) výroba osiv a sadby, školkařských výpěstků a genetického materiálu rostlin,</a:t>
            </a:r>
          </a:p>
          <a:p>
            <a:pPr marL="0" indent="0">
              <a:buNone/>
            </a:pPr>
            <a:r>
              <a:rPr lang="cs-CZ" dirty="0" smtClean="0"/>
              <a:t>e) úprava, zpracování a prodej vlastní produkce zemědělské výroby,</a:t>
            </a:r>
          </a:p>
          <a:p>
            <a:pPr marL="0" indent="0">
              <a:buNone/>
            </a:pPr>
            <a:r>
              <a:rPr lang="cs-CZ" dirty="0" smtClean="0"/>
              <a:t>f) chov ryb, vodních živočichů a pěstování rostlin </a:t>
            </a:r>
          </a:p>
          <a:p>
            <a:pPr lvl="1"/>
            <a:r>
              <a:rPr lang="cs-CZ" dirty="0" smtClean="0"/>
              <a:t>ve vodním útvaru povrchových vod na pozemcích vlastních, pronajatých nebo užívaných na základě jiného právního důvodu,</a:t>
            </a:r>
          </a:p>
          <a:p>
            <a:pPr marL="0" indent="0">
              <a:buNone/>
            </a:pPr>
            <a:r>
              <a:rPr lang="cs-CZ" dirty="0" smtClean="0"/>
              <a:t>g) hospodaření v lese</a:t>
            </a:r>
          </a:p>
          <a:p>
            <a:pPr lvl="1"/>
            <a:r>
              <a:rPr lang="cs-CZ" dirty="0" smtClean="0"/>
              <a:t>na pozemcích vlastních, pronajatých, nebo užívaných na základě jiného právního důvodu,</a:t>
            </a:r>
          </a:p>
          <a:p>
            <a:pPr marL="0" indent="0">
              <a:buNone/>
            </a:pPr>
            <a:r>
              <a:rPr lang="cs-CZ" dirty="0" smtClean="0"/>
              <a:t>h) hospodaření s vodou pro zemědělské a lesnické účely.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81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 smtClean="0"/>
              <a:t>Mapa Výrobních typů v ČR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60076\Desktop\vyuzivani_pudy_v_zemedelstvi_a_zemedelska_produkce_5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6752"/>
            <a:ext cx="7958658" cy="554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2701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Vlastnická struktura půdy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 smtClean="0"/>
              <a:t>Zemědělský půdní fond: 54 % rozlohy půdního fondu ČR</a:t>
            </a:r>
          </a:p>
          <a:p>
            <a:pPr lvl="1"/>
            <a:r>
              <a:rPr lang="cs-CZ" dirty="0" smtClean="0"/>
              <a:t>Setrvalý pokles ve prospěch lesní půdy a zastavěných a ostatních ploch</a:t>
            </a:r>
          </a:p>
          <a:p>
            <a:pPr lvl="1"/>
            <a:r>
              <a:rPr lang="cs-CZ" dirty="0" smtClean="0"/>
              <a:t>Snížení výměry orné půdy ve prospěch trvalých travních porostů</a:t>
            </a:r>
          </a:p>
          <a:p>
            <a:r>
              <a:rPr lang="cs-CZ" dirty="0" smtClean="0"/>
              <a:t>Vlastnická struktura zemědělské půdy</a:t>
            </a:r>
          </a:p>
          <a:p>
            <a:pPr lvl="1"/>
            <a:r>
              <a:rPr lang="cs-CZ" dirty="0" smtClean="0"/>
              <a:t>Soukromé vlastnictví (cca 3800 </a:t>
            </a:r>
            <a:r>
              <a:rPr lang="cs-CZ" dirty="0"/>
              <a:t>tis. </a:t>
            </a:r>
            <a:r>
              <a:rPr lang="cs-CZ" dirty="0" smtClean="0"/>
              <a:t>Ha)</a:t>
            </a:r>
          </a:p>
          <a:p>
            <a:pPr lvl="2"/>
            <a:r>
              <a:rPr lang="cs-CZ" dirty="0" smtClean="0"/>
              <a:t>Fyzické osoby </a:t>
            </a:r>
          </a:p>
          <a:p>
            <a:pPr lvl="2"/>
            <a:r>
              <a:rPr lang="cs-CZ" dirty="0" smtClean="0"/>
              <a:t>Právnické osoby </a:t>
            </a:r>
          </a:p>
          <a:p>
            <a:pPr lvl="1"/>
            <a:r>
              <a:rPr lang="cs-CZ" dirty="0" smtClean="0"/>
              <a:t>Státní </a:t>
            </a:r>
            <a:r>
              <a:rPr lang="cs-CZ" dirty="0"/>
              <a:t>vlastnictví </a:t>
            </a:r>
            <a:r>
              <a:rPr lang="cs-CZ" dirty="0" smtClean="0"/>
              <a:t>(212 tis. </a:t>
            </a:r>
            <a:r>
              <a:rPr lang="cs-CZ" dirty="0"/>
              <a:t>h</a:t>
            </a:r>
            <a:r>
              <a:rPr lang="cs-CZ" dirty="0" smtClean="0"/>
              <a:t>a)</a:t>
            </a:r>
            <a:endParaRPr lang="cs-CZ" dirty="0"/>
          </a:p>
          <a:p>
            <a:pPr lvl="1"/>
            <a:r>
              <a:rPr lang="cs-CZ" dirty="0" smtClean="0"/>
              <a:t>Roztříštěnost</a:t>
            </a:r>
          </a:p>
          <a:p>
            <a:pPr lvl="2"/>
            <a:r>
              <a:rPr lang="cs-CZ" dirty="0" smtClean="0"/>
              <a:t>Průměrná velikost zemědělské parcely 0,48 ha</a:t>
            </a:r>
            <a:endParaRPr lang="cs-CZ" dirty="0"/>
          </a:p>
          <a:p>
            <a:r>
              <a:rPr lang="cs-CZ" dirty="0" smtClean="0"/>
              <a:t>Obhospodařování (užívání) zemědělské půdy</a:t>
            </a:r>
          </a:p>
          <a:p>
            <a:pPr lvl="1"/>
            <a:r>
              <a:rPr lang="cs-CZ" dirty="0" smtClean="0"/>
              <a:t>Vysoký podíl pronajaté půdy, </a:t>
            </a:r>
            <a:r>
              <a:rPr lang="cs-CZ" dirty="0"/>
              <a:t>setrvalý pokles (75 </a:t>
            </a:r>
            <a:r>
              <a:rPr lang="cs-CZ" dirty="0" smtClean="0"/>
              <a:t>%)</a:t>
            </a:r>
          </a:p>
          <a:p>
            <a:pPr lvl="1"/>
            <a:r>
              <a:rPr lang="cs-CZ" dirty="0" smtClean="0"/>
              <a:t>Fyzické osoby 30 % (nárůst)</a:t>
            </a:r>
          </a:p>
          <a:p>
            <a:pPr lvl="1"/>
            <a:r>
              <a:rPr lang="cs-CZ" dirty="0" smtClean="0"/>
              <a:t>Právnické osoby 70 % (</a:t>
            </a:r>
            <a:r>
              <a:rPr lang="cs-CZ" dirty="0"/>
              <a:t>a.s., s.r.o., </a:t>
            </a:r>
            <a:r>
              <a:rPr lang="cs-CZ" dirty="0" err="1"/>
              <a:t>z.d</a:t>
            </a:r>
            <a:r>
              <a:rPr lang="cs-CZ" dirty="0"/>
              <a:t>.) </a:t>
            </a:r>
          </a:p>
          <a:p>
            <a:r>
              <a:rPr lang="cs-CZ" dirty="0" smtClean="0"/>
              <a:t>Pozemkové úpravy </a:t>
            </a:r>
          </a:p>
          <a:p>
            <a:pPr lvl="1"/>
            <a:r>
              <a:rPr lang="cs-CZ" dirty="0" smtClean="0"/>
              <a:t>Ukončené 20 % půdy </a:t>
            </a:r>
          </a:p>
          <a:p>
            <a:pPr lvl="1"/>
            <a:r>
              <a:rPr lang="cs-CZ" dirty="0" smtClean="0"/>
              <a:t>Probíhající 10 % půdy</a:t>
            </a:r>
          </a:p>
          <a:p>
            <a:pPr lvl="1"/>
            <a:endParaRPr lang="cs-CZ" dirty="0" smtClean="0"/>
          </a:p>
          <a:p>
            <a:endParaRPr lang="cs-CZ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4376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i="1" dirty="0" smtClean="0">
                <a:solidFill>
                  <a:schemeClr val="accent1"/>
                </a:solidFill>
              </a:rPr>
              <a:t>Vysoký podíl pronajaté </a:t>
            </a:r>
            <a:r>
              <a:rPr lang="cs-CZ" b="1" i="1" dirty="0" err="1" smtClean="0">
                <a:solidFill>
                  <a:schemeClr val="accent1"/>
                </a:solidFill>
              </a:rPr>
              <a:t>zemedělské</a:t>
            </a:r>
            <a:r>
              <a:rPr lang="cs-CZ" b="1" i="1" dirty="0" smtClean="0">
                <a:solidFill>
                  <a:schemeClr val="accent1"/>
                </a:solidFill>
              </a:rPr>
              <a:t> půdy v ČR</a:t>
            </a:r>
            <a:endParaRPr lang="cs-CZ" b="1" i="1" dirty="0">
              <a:solidFill>
                <a:schemeClr val="accent1"/>
              </a:solidFill>
            </a:endParaRP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226" y="1417638"/>
            <a:ext cx="7773179" cy="4669602"/>
          </a:xfrm>
        </p:spPr>
      </p:pic>
    </p:spTree>
    <p:extLst>
      <p:ext uri="{BB962C8B-B14F-4D97-AF65-F5344CB8AC3E}">
        <p14:creationId xmlns:p14="http://schemas.microsoft.com/office/powerpoint/2010/main" val="21692930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Kategorizace zemědělského území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cs-CZ" dirty="0"/>
              <a:t>Kategorizace zemědělského území se provádí za účelem poskytování dotací a podpor, pro daňové účely, pro účely zemědělské statistiky, pro srovnávací hodnocení zemědělských subjektů, analýzy jejich produkčních a ekonomických výsledků, jakožto i pro řešení základních opatření regionální politiky</a:t>
            </a:r>
            <a:endParaRPr lang="cs-CZ" dirty="0" smtClean="0"/>
          </a:p>
          <a:p>
            <a:r>
              <a:rPr lang="cs-CZ" dirty="0" smtClean="0"/>
              <a:t>Zemědělské výrobní oblasti</a:t>
            </a:r>
          </a:p>
          <a:p>
            <a:pPr lvl="2"/>
            <a:r>
              <a:rPr lang="cs-CZ" dirty="0" smtClean="0"/>
              <a:t>Pro statistické účely</a:t>
            </a:r>
          </a:p>
          <a:p>
            <a:pPr lvl="1"/>
            <a:r>
              <a:rPr lang="cs-CZ" dirty="0" smtClean="0"/>
              <a:t>Kukuřičná</a:t>
            </a:r>
          </a:p>
          <a:p>
            <a:pPr lvl="1"/>
            <a:r>
              <a:rPr lang="cs-CZ" dirty="0" smtClean="0"/>
              <a:t>Řepařská </a:t>
            </a:r>
          </a:p>
          <a:p>
            <a:pPr lvl="1"/>
            <a:r>
              <a:rPr lang="cs-CZ" dirty="0" smtClean="0"/>
              <a:t>Bramborářská</a:t>
            </a:r>
          </a:p>
          <a:p>
            <a:pPr lvl="1"/>
            <a:r>
              <a:rPr lang="cs-CZ" dirty="0" smtClean="0"/>
              <a:t>Horská </a:t>
            </a:r>
          </a:p>
          <a:p>
            <a:r>
              <a:rPr lang="cs-CZ" dirty="0" smtClean="0"/>
              <a:t>Znevýhodněné zemědělské oblasti (LFA) (50 % půdy)</a:t>
            </a:r>
          </a:p>
          <a:p>
            <a:pPr lvl="1"/>
            <a:r>
              <a:rPr lang="cs-CZ" dirty="0" smtClean="0"/>
              <a:t>Horské oblasti</a:t>
            </a:r>
          </a:p>
          <a:p>
            <a:pPr lvl="1"/>
            <a:r>
              <a:rPr lang="cs-CZ" dirty="0" smtClean="0"/>
              <a:t>Ostatní méně příznivé oblasti</a:t>
            </a:r>
          </a:p>
          <a:p>
            <a:pPr lvl="1"/>
            <a:r>
              <a:rPr lang="cs-CZ" dirty="0" smtClean="0"/>
              <a:t>Specifické oblasti</a:t>
            </a:r>
          </a:p>
          <a:p>
            <a:r>
              <a:rPr lang="cs-CZ" dirty="0" smtClean="0"/>
              <a:t>Zranitelné oblasti (49 % půdy)</a:t>
            </a:r>
          </a:p>
          <a:p>
            <a:pPr lvl="1"/>
            <a:r>
              <a:rPr lang="cs-CZ" dirty="0" smtClean="0"/>
              <a:t>Pravidla pro používání hnojiv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597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 smtClean="0"/>
              <a:t>Pojem zemědělství, Typy zemědělství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28800"/>
            <a:ext cx="7467600" cy="484515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2000" dirty="0"/>
              <a:t>Zemědělství je termín popisující produkci potravin a krmiv a nebo i jiných produktů prostřednictvím cíleného pěstování rostlin a </a:t>
            </a:r>
            <a:r>
              <a:rPr lang="cs-CZ" sz="2000" dirty="0" smtClean="0"/>
              <a:t>chovu domestikovaných </a:t>
            </a:r>
            <a:r>
              <a:rPr lang="cs-CZ" sz="2000" dirty="0"/>
              <a:t>zvířat. Charakteristickým rysem zemědělské výroby je vázanost na </a:t>
            </a:r>
            <a:r>
              <a:rPr lang="cs-CZ" sz="2000" dirty="0" smtClean="0"/>
              <a:t>půdu.</a:t>
            </a:r>
          </a:p>
          <a:p>
            <a:endParaRPr lang="cs-CZ" sz="2000" b="1" dirty="0" smtClean="0"/>
          </a:p>
          <a:p>
            <a:r>
              <a:rPr lang="cs-CZ" sz="2000" b="1" dirty="0" smtClean="0"/>
              <a:t>konvenční </a:t>
            </a:r>
            <a:r>
              <a:rPr lang="cs-CZ" sz="2000" b="1" dirty="0"/>
              <a:t>zemědělství</a:t>
            </a:r>
            <a:endParaRPr lang="cs-CZ" sz="2000" dirty="0"/>
          </a:p>
          <a:p>
            <a:r>
              <a:rPr lang="cs-CZ" sz="2000" b="1" dirty="0"/>
              <a:t>integrované zemědělství</a:t>
            </a:r>
            <a:endParaRPr lang="cs-CZ" sz="2000" dirty="0"/>
          </a:p>
          <a:p>
            <a:r>
              <a:rPr lang="cs-CZ" sz="2000" b="1" dirty="0"/>
              <a:t>ekologické zemědělství</a:t>
            </a:r>
            <a:r>
              <a:rPr lang="cs-CZ" sz="2000" dirty="0"/>
              <a:t> </a:t>
            </a:r>
          </a:p>
          <a:p>
            <a:r>
              <a:rPr lang="cs-CZ" sz="2000" b="1" dirty="0" smtClean="0"/>
              <a:t>vysoce </a:t>
            </a:r>
            <a:r>
              <a:rPr lang="cs-CZ" sz="2000" b="1" dirty="0"/>
              <a:t>zprůmyslněné zemědělství</a:t>
            </a:r>
            <a:r>
              <a:rPr lang="cs-CZ" sz="2000" dirty="0"/>
              <a:t> </a:t>
            </a:r>
            <a:endParaRPr lang="cs-CZ" sz="2000" dirty="0" smtClean="0"/>
          </a:p>
          <a:p>
            <a:r>
              <a:rPr lang="cs-CZ" sz="2000" b="1" dirty="0" smtClean="0"/>
              <a:t>biodynamické </a:t>
            </a:r>
            <a:r>
              <a:rPr lang="cs-CZ" sz="2000" b="1" dirty="0"/>
              <a:t>zemědělství</a:t>
            </a:r>
            <a:endParaRPr lang="cs-CZ" sz="2000" dirty="0"/>
          </a:p>
          <a:p>
            <a:r>
              <a:rPr lang="cs-CZ" sz="2000" b="1" dirty="0"/>
              <a:t>precizní zemědělství</a:t>
            </a:r>
            <a:endParaRPr lang="cs-CZ" sz="2000" dirty="0"/>
          </a:p>
          <a:p>
            <a:pPr marL="0" indent="0" algn="just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57836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34082"/>
          </a:xfrm>
        </p:spPr>
        <p:txBody>
          <a:bodyPr/>
          <a:lstStyle/>
          <a:p>
            <a:r>
              <a:rPr lang="cs-CZ" dirty="0" smtClean="0"/>
              <a:t>Podíl zemědělské půdy v ČR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60076\Desktop\ekosystem_pole_6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7526610" cy="516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8810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6" name="Zástupný symbol pro obsah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48" y="846138"/>
            <a:ext cx="8136904" cy="5707143"/>
          </a:xfrm>
        </p:spPr>
      </p:pic>
    </p:spTree>
    <p:extLst>
      <p:ext uri="{BB962C8B-B14F-4D97-AF65-F5344CB8AC3E}">
        <p14:creationId xmlns:p14="http://schemas.microsoft.com/office/powerpoint/2010/main" val="23440517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Podnikatelská struktura zemědělství v ČR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Podniky právnických osob</a:t>
            </a:r>
          </a:p>
          <a:p>
            <a:pPr lvl="1"/>
            <a:r>
              <a:rPr lang="cs-CZ" dirty="0" smtClean="0"/>
              <a:t>Nárůst obchodních společností na úkor zemědělských družstev</a:t>
            </a:r>
          </a:p>
          <a:p>
            <a:r>
              <a:rPr lang="cs-CZ" dirty="0" smtClean="0"/>
              <a:t>Podniky fyzických osob</a:t>
            </a:r>
          </a:p>
          <a:p>
            <a:pPr lvl="1"/>
            <a:r>
              <a:rPr lang="cs-CZ" dirty="0" smtClean="0"/>
              <a:t>Postupný nárůst</a:t>
            </a:r>
          </a:p>
          <a:p>
            <a:pPr lvl="1"/>
            <a:r>
              <a:rPr lang="cs-CZ" dirty="0" smtClean="0"/>
              <a:t>36 % drobní zemědělci bez podnikatelského oprávnění</a:t>
            </a:r>
          </a:p>
          <a:p>
            <a:r>
              <a:rPr lang="cs-CZ" dirty="0" smtClean="0"/>
              <a:t>Struktura </a:t>
            </a:r>
            <a:r>
              <a:rPr lang="cs-CZ" dirty="0"/>
              <a:t>zemědělských podniků</a:t>
            </a:r>
          </a:p>
          <a:p>
            <a:pPr lvl="1"/>
            <a:r>
              <a:rPr lang="cs-CZ" dirty="0"/>
              <a:t>Velké (výměra nad 500 ha, 4 %)</a:t>
            </a:r>
          </a:p>
          <a:p>
            <a:pPr lvl="2"/>
            <a:r>
              <a:rPr lang="cs-CZ" dirty="0"/>
              <a:t>Obhospodařování 70 % výměry půdy</a:t>
            </a:r>
          </a:p>
          <a:p>
            <a:pPr lvl="1"/>
            <a:r>
              <a:rPr lang="cs-CZ" dirty="0"/>
              <a:t>Malé a střední (výměra do 10 ha, 76 %)</a:t>
            </a:r>
          </a:p>
          <a:p>
            <a:pPr lvl="2"/>
            <a:r>
              <a:rPr lang="cs-CZ" dirty="0" smtClean="0"/>
              <a:t>Obhospodařování 2 % výměry půdy</a:t>
            </a:r>
          </a:p>
        </p:txBody>
      </p:sp>
    </p:spTree>
    <p:extLst>
      <p:ext uri="{BB962C8B-B14F-4D97-AF65-F5344CB8AC3E}">
        <p14:creationId xmlns:p14="http://schemas.microsoft.com/office/powerpoint/2010/main" val="296086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 descr="C:\Users\60076\Desktop\2013ob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34972"/>
            <a:ext cx="8222690" cy="6704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3633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Zemědělské právo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Účelový soubor právních norem regulující právní vztahy v rámci zemědělské činnosti</a:t>
            </a:r>
          </a:p>
          <a:p>
            <a:r>
              <a:rPr lang="cs-CZ" dirty="0" smtClean="0"/>
              <a:t>Systém</a:t>
            </a:r>
          </a:p>
          <a:p>
            <a:pPr lvl="1"/>
            <a:r>
              <a:rPr lang="cs-CZ" dirty="0" smtClean="0"/>
              <a:t>Dle metody právní regulace</a:t>
            </a:r>
          </a:p>
          <a:p>
            <a:pPr lvl="2"/>
            <a:r>
              <a:rPr lang="cs-CZ" dirty="0" smtClean="0"/>
              <a:t>Soukromoprávní</a:t>
            </a:r>
          </a:p>
          <a:p>
            <a:pPr lvl="3"/>
            <a:r>
              <a:rPr lang="cs-CZ" dirty="0" smtClean="0"/>
              <a:t>Občanské a obchodní právo</a:t>
            </a:r>
          </a:p>
          <a:p>
            <a:pPr lvl="4"/>
            <a:r>
              <a:rPr lang="cs-CZ" dirty="0" smtClean="0"/>
              <a:t>Vlastnictví a užívací vztahy</a:t>
            </a:r>
          </a:p>
          <a:p>
            <a:pPr lvl="4"/>
            <a:r>
              <a:rPr lang="cs-CZ" dirty="0" smtClean="0"/>
              <a:t>Podnikání </a:t>
            </a:r>
          </a:p>
          <a:p>
            <a:pPr lvl="2"/>
            <a:r>
              <a:rPr lang="cs-CZ" dirty="0" smtClean="0"/>
              <a:t>Veřejnoprávní </a:t>
            </a:r>
          </a:p>
          <a:p>
            <a:pPr lvl="3"/>
            <a:r>
              <a:rPr lang="cs-CZ" dirty="0" smtClean="0"/>
              <a:t>Dle typu zemědělské výroby</a:t>
            </a:r>
          </a:p>
          <a:p>
            <a:pPr lvl="1"/>
            <a:r>
              <a:rPr lang="cs-CZ" dirty="0" smtClean="0"/>
              <a:t>Obecná část</a:t>
            </a:r>
          </a:p>
          <a:p>
            <a:pPr lvl="1"/>
            <a:r>
              <a:rPr lang="cs-CZ" dirty="0" smtClean="0"/>
              <a:t>Zvláštní část</a:t>
            </a:r>
          </a:p>
        </p:txBody>
      </p:sp>
    </p:spTree>
    <p:extLst>
      <p:ext uri="{BB962C8B-B14F-4D97-AF65-F5344CB8AC3E}">
        <p14:creationId xmlns:p14="http://schemas.microsoft.com/office/powerpoint/2010/main" val="2083870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Prameny zemědělského práva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dirty="0" smtClean="0"/>
              <a:t>Unijní </a:t>
            </a:r>
          </a:p>
          <a:p>
            <a:pPr lvl="1"/>
            <a:r>
              <a:rPr lang="cs-CZ" dirty="0" smtClean="0"/>
              <a:t>Primární </a:t>
            </a:r>
          </a:p>
          <a:p>
            <a:pPr lvl="1"/>
            <a:r>
              <a:rPr lang="cs-CZ" dirty="0" smtClean="0"/>
              <a:t>Sekundární</a:t>
            </a:r>
          </a:p>
          <a:p>
            <a:pPr lvl="2"/>
            <a:r>
              <a:rPr lang="cs-CZ" dirty="0" smtClean="0"/>
              <a:t>Dle politik</a:t>
            </a:r>
          </a:p>
          <a:p>
            <a:r>
              <a:rPr lang="cs-CZ" dirty="0" smtClean="0"/>
              <a:t>Národní</a:t>
            </a:r>
          </a:p>
          <a:p>
            <a:pPr lvl="1"/>
            <a:r>
              <a:rPr lang="cs-CZ" dirty="0" smtClean="0"/>
              <a:t>Rámcové</a:t>
            </a:r>
          </a:p>
          <a:p>
            <a:pPr lvl="2"/>
            <a:r>
              <a:rPr lang="cs-CZ" dirty="0" smtClean="0"/>
              <a:t>Dle jednotlivých právních odvětví</a:t>
            </a:r>
          </a:p>
          <a:p>
            <a:pPr lvl="1"/>
            <a:r>
              <a:rPr lang="cs-CZ" dirty="0" smtClean="0"/>
              <a:t>Obecné </a:t>
            </a:r>
          </a:p>
          <a:p>
            <a:pPr lvl="2"/>
            <a:r>
              <a:rPr lang="cs-CZ" dirty="0" smtClean="0"/>
              <a:t>Zákon o zemědělství</a:t>
            </a:r>
          </a:p>
          <a:p>
            <a:pPr lvl="2"/>
            <a:r>
              <a:rPr lang="cs-CZ" dirty="0" smtClean="0"/>
              <a:t>Zákon o ekologickém zemědělství</a:t>
            </a:r>
          </a:p>
          <a:p>
            <a:pPr lvl="2"/>
            <a:r>
              <a:rPr lang="cs-CZ" dirty="0" smtClean="0"/>
              <a:t>Produkční</a:t>
            </a:r>
          </a:p>
          <a:p>
            <a:pPr lvl="1"/>
            <a:r>
              <a:rPr lang="cs-CZ" dirty="0" smtClean="0"/>
              <a:t>Zvláštní</a:t>
            </a:r>
          </a:p>
          <a:p>
            <a:pPr lvl="2"/>
            <a:r>
              <a:rPr lang="cs-CZ" dirty="0" smtClean="0"/>
              <a:t>Dle typu zemědělské výroby </a:t>
            </a:r>
          </a:p>
          <a:p>
            <a:pPr lvl="3"/>
            <a:r>
              <a:rPr lang="cs-CZ" dirty="0" smtClean="0"/>
              <a:t>Rostlinná </a:t>
            </a:r>
          </a:p>
          <a:p>
            <a:pPr lvl="3"/>
            <a:r>
              <a:rPr lang="cs-CZ" dirty="0" smtClean="0"/>
              <a:t>Živočišná </a:t>
            </a:r>
          </a:p>
          <a:p>
            <a:pPr lvl="1"/>
            <a:r>
              <a:rPr lang="cs-CZ" dirty="0" smtClean="0"/>
              <a:t>Související </a:t>
            </a:r>
          </a:p>
          <a:p>
            <a:pPr lvl="2"/>
            <a:r>
              <a:rPr lang="cs-CZ" dirty="0" smtClean="0"/>
              <a:t>Pozemkové </a:t>
            </a:r>
          </a:p>
          <a:p>
            <a:pPr lvl="2"/>
            <a:r>
              <a:rPr lang="cs-CZ" dirty="0" smtClean="0"/>
              <a:t>Agroekologické</a:t>
            </a:r>
          </a:p>
          <a:p>
            <a:pPr lvl="2"/>
            <a:r>
              <a:rPr lang="cs-CZ" dirty="0" smtClean="0"/>
              <a:t>…</a:t>
            </a:r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8645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Subjekty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 smtClean="0"/>
              <a:t>Nositelé </a:t>
            </a:r>
            <a:r>
              <a:rPr lang="cs-CZ" dirty="0"/>
              <a:t>práv a povinností</a:t>
            </a:r>
          </a:p>
          <a:p>
            <a:pPr lvl="1"/>
            <a:r>
              <a:rPr lang="cs-CZ" dirty="0"/>
              <a:t>Zemědělský podnikatel</a:t>
            </a:r>
          </a:p>
          <a:p>
            <a:pPr lvl="2"/>
            <a:r>
              <a:rPr lang="cs-CZ" dirty="0"/>
              <a:t>Fyzické osoby</a:t>
            </a:r>
          </a:p>
          <a:p>
            <a:pPr lvl="2"/>
            <a:r>
              <a:rPr lang="cs-CZ" dirty="0"/>
              <a:t>Právnické osoby</a:t>
            </a:r>
          </a:p>
          <a:p>
            <a:pPr lvl="3"/>
            <a:r>
              <a:rPr lang="cs-CZ" dirty="0"/>
              <a:t>Zemědělské družstvo</a:t>
            </a:r>
          </a:p>
          <a:p>
            <a:pPr lvl="3"/>
            <a:r>
              <a:rPr lang="cs-CZ" dirty="0"/>
              <a:t>Obchodní společnost</a:t>
            </a:r>
          </a:p>
          <a:p>
            <a:pPr lvl="1"/>
            <a:r>
              <a:rPr lang="cs-CZ" dirty="0"/>
              <a:t>Spolky</a:t>
            </a:r>
          </a:p>
          <a:p>
            <a:r>
              <a:rPr lang="cs-CZ" dirty="0"/>
              <a:t>Nositelé veřejné správy</a:t>
            </a:r>
          </a:p>
          <a:p>
            <a:pPr lvl="1"/>
            <a:r>
              <a:rPr lang="cs-CZ" dirty="0"/>
              <a:t>Orgány státní správy</a:t>
            </a:r>
          </a:p>
          <a:p>
            <a:pPr lvl="1"/>
            <a:r>
              <a:rPr lang="cs-CZ" dirty="0"/>
              <a:t>Zájmová samospráva</a:t>
            </a:r>
          </a:p>
          <a:p>
            <a:pPr lvl="2"/>
            <a:r>
              <a:rPr lang="cs-CZ" dirty="0"/>
              <a:t>Agrární </a:t>
            </a:r>
            <a:r>
              <a:rPr lang="cs-CZ" dirty="0" smtClean="0"/>
              <a:t>komora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0187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Zemědělský podnikatel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F</a:t>
            </a:r>
            <a:r>
              <a:rPr lang="cs-CZ" dirty="0" smtClean="0"/>
              <a:t>yzická </a:t>
            </a:r>
            <a:r>
              <a:rPr lang="cs-CZ" dirty="0"/>
              <a:t>nebo právnická </a:t>
            </a:r>
            <a:r>
              <a:rPr lang="cs-CZ" dirty="0" smtClean="0"/>
              <a:t>osoba (nález ÚS </a:t>
            </a:r>
            <a:r>
              <a:rPr lang="cs-CZ" dirty="0" err="1" smtClean="0"/>
              <a:t>Pl</a:t>
            </a:r>
            <a:r>
              <a:rPr lang="cs-CZ" dirty="0" smtClean="0"/>
              <a:t>. ÚS 38/04)</a:t>
            </a:r>
          </a:p>
          <a:p>
            <a:pPr lvl="1"/>
            <a:r>
              <a:rPr lang="cs-CZ" dirty="0" smtClean="0"/>
              <a:t>Provozování zemědělské výroby</a:t>
            </a:r>
          </a:p>
          <a:p>
            <a:pPr lvl="2"/>
            <a:r>
              <a:rPr lang="cs-CZ" dirty="0"/>
              <a:t>S</a:t>
            </a:r>
            <a:r>
              <a:rPr lang="cs-CZ" dirty="0" smtClean="0"/>
              <a:t>oustavná </a:t>
            </a:r>
            <a:r>
              <a:rPr lang="cs-CZ" dirty="0"/>
              <a:t>a </a:t>
            </a:r>
            <a:r>
              <a:rPr lang="cs-CZ" dirty="0" smtClean="0"/>
              <a:t>samostatná </a:t>
            </a:r>
            <a:r>
              <a:rPr lang="cs-CZ" dirty="0"/>
              <a:t>činnost vlastním jménem, na vlastní odpovědnost, za účelem dosažení zisku, za podmínek stanovených tímto </a:t>
            </a:r>
            <a:r>
              <a:rPr lang="cs-CZ" dirty="0" smtClean="0"/>
              <a:t>zákonem</a:t>
            </a:r>
          </a:p>
          <a:p>
            <a:pPr lvl="1"/>
            <a:r>
              <a:rPr lang="cs-CZ" dirty="0" smtClean="0"/>
              <a:t>Poskytování práce</a:t>
            </a:r>
            <a:r>
              <a:rPr lang="cs-CZ" dirty="0"/>
              <a:t>, výkony nebo služby, které souvisejí výhradně se zemědělskou výrobou a při kterých se využijí prostředky nebo zařízení sloužící zemědělskému podnikateli k zemědělské </a:t>
            </a:r>
            <a:r>
              <a:rPr lang="cs-CZ" dirty="0" smtClean="0"/>
              <a:t>výrobě</a:t>
            </a:r>
          </a:p>
          <a:p>
            <a:pPr lvl="1"/>
            <a:r>
              <a:rPr lang="cs-CZ" dirty="0" smtClean="0"/>
              <a:t>Včetně provozování drobné </a:t>
            </a:r>
            <a:r>
              <a:rPr lang="cs-CZ" dirty="0"/>
              <a:t>pěstitelské a chovatelské činnosti, anebo </a:t>
            </a:r>
            <a:r>
              <a:rPr lang="cs-CZ" dirty="0" smtClean="0"/>
              <a:t>prodej </a:t>
            </a:r>
            <a:r>
              <a:rPr lang="cs-CZ" dirty="0"/>
              <a:t>rostlinné výrobky a nezpracované živočišné </a:t>
            </a:r>
            <a:r>
              <a:rPr lang="cs-CZ" dirty="0" smtClean="0"/>
              <a:t>výrobky (drobný zemědělec)</a:t>
            </a:r>
            <a:endParaRPr lang="cs-CZ" dirty="0"/>
          </a:p>
          <a:p>
            <a:r>
              <a:rPr lang="cs-CZ" dirty="0" smtClean="0"/>
              <a:t>Evidence</a:t>
            </a:r>
          </a:p>
          <a:p>
            <a:pPr lvl="1"/>
            <a:r>
              <a:rPr lang="cs-CZ" dirty="0" smtClean="0"/>
              <a:t>Obecní úřad obec s rozšířenou působností</a:t>
            </a:r>
          </a:p>
          <a:p>
            <a:pPr lvl="2"/>
            <a:r>
              <a:rPr lang="cs-CZ" dirty="0" smtClean="0"/>
              <a:t>Dle místa trvalého pobytu nebo sídla</a:t>
            </a:r>
          </a:p>
          <a:p>
            <a:pPr lvl="1"/>
            <a:r>
              <a:rPr lang="cs-CZ" dirty="0" smtClean="0"/>
              <a:t>Výjimky </a:t>
            </a:r>
          </a:p>
          <a:p>
            <a:pPr lvl="2"/>
            <a:r>
              <a:rPr lang="cs-CZ" dirty="0" smtClean="0"/>
              <a:t>Drobní zemědělci a osoby poskytující činnosti související, a to dočasně nebo příležitostně</a:t>
            </a:r>
          </a:p>
        </p:txBody>
      </p:sp>
    </p:spTree>
    <p:extLst>
      <p:ext uri="{BB962C8B-B14F-4D97-AF65-F5344CB8AC3E}">
        <p14:creationId xmlns:p14="http://schemas.microsoft.com/office/powerpoint/2010/main" val="102171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Právnické osoby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Zemědělská družstva </a:t>
            </a:r>
          </a:p>
          <a:p>
            <a:pPr lvl="1"/>
            <a:r>
              <a:rPr lang="cs-CZ" dirty="0" smtClean="0"/>
              <a:t>Obchodní korporace</a:t>
            </a:r>
          </a:p>
          <a:p>
            <a:pPr lvl="1"/>
            <a:r>
              <a:rPr lang="cs-CZ" dirty="0" smtClean="0"/>
              <a:t>Společenství </a:t>
            </a:r>
            <a:r>
              <a:rPr lang="cs-CZ" dirty="0"/>
              <a:t>neuzavřeného počtu osob, které je založeno za účelem vzájemné podpory svých členů nebo třetích osob, případně za účelem </a:t>
            </a:r>
            <a:r>
              <a:rPr lang="cs-CZ" dirty="0" smtClean="0"/>
              <a:t>podnikání</a:t>
            </a:r>
          </a:p>
          <a:p>
            <a:pPr lvl="2"/>
            <a:r>
              <a:rPr lang="cs-CZ" dirty="0" smtClean="0"/>
              <a:t>Sociální a ekonomický aspekt</a:t>
            </a:r>
          </a:p>
          <a:p>
            <a:pPr lvl="1"/>
            <a:r>
              <a:rPr lang="cs-CZ" dirty="0" smtClean="0"/>
              <a:t>Zápis do obchodního rejstříku</a:t>
            </a:r>
          </a:p>
          <a:p>
            <a:r>
              <a:rPr lang="cs-CZ" dirty="0" smtClean="0"/>
              <a:t>Obchodní společnosti</a:t>
            </a:r>
          </a:p>
          <a:p>
            <a:pPr lvl="1"/>
            <a:r>
              <a:rPr lang="cs-CZ" dirty="0" smtClean="0"/>
              <a:t>Akciová </a:t>
            </a:r>
            <a:r>
              <a:rPr lang="cs-CZ" dirty="0"/>
              <a:t>společnost </a:t>
            </a:r>
          </a:p>
          <a:p>
            <a:pPr lvl="1"/>
            <a:r>
              <a:rPr lang="cs-CZ" dirty="0"/>
              <a:t>S</a:t>
            </a:r>
            <a:r>
              <a:rPr lang="cs-CZ" dirty="0" smtClean="0"/>
              <a:t>polečnost </a:t>
            </a:r>
            <a:r>
              <a:rPr lang="cs-CZ" dirty="0"/>
              <a:t>s ručením </a:t>
            </a:r>
            <a:r>
              <a:rPr lang="cs-CZ" dirty="0" smtClean="0"/>
              <a:t>omezeným</a:t>
            </a:r>
          </a:p>
          <a:p>
            <a:r>
              <a:rPr lang="cs-CZ" dirty="0" smtClean="0"/>
              <a:t>Spolek/spolky (dříve občanská sdružení, zájmová sdružení právnických osob)</a:t>
            </a:r>
          </a:p>
          <a:p>
            <a:pPr lvl="1"/>
            <a:r>
              <a:rPr lang="cs-CZ" dirty="0" smtClean="0"/>
              <a:t>Korporace s hlavním účelem odlišným od podnikání</a:t>
            </a:r>
          </a:p>
          <a:p>
            <a:pPr lvl="1"/>
            <a:r>
              <a:rPr lang="cs-CZ" dirty="0" smtClean="0"/>
              <a:t>Účelově </a:t>
            </a:r>
            <a:r>
              <a:rPr lang="cs-CZ" dirty="0"/>
              <a:t>univerzální společenství osob charakterizované jejich společným zájmem</a:t>
            </a:r>
            <a:endParaRPr lang="cs-CZ" dirty="0" smtClean="0"/>
          </a:p>
          <a:p>
            <a:pPr lvl="2"/>
            <a:r>
              <a:rPr lang="cs-CZ" dirty="0" smtClean="0"/>
              <a:t>Svazy k ochraně hospodářských a sociálních zájmů</a:t>
            </a:r>
          </a:p>
          <a:p>
            <a:pPr lvl="1"/>
            <a:r>
              <a:rPr lang="cs-CZ" dirty="0" smtClean="0"/>
              <a:t>Zápis do veřejného rejstříku spolků</a:t>
            </a:r>
          </a:p>
          <a:p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7649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Závod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Obchodní </a:t>
            </a:r>
            <a:r>
              <a:rPr lang="cs-CZ" dirty="0" smtClean="0"/>
              <a:t>závod (hromadná věc)</a:t>
            </a:r>
          </a:p>
          <a:p>
            <a:pPr lvl="1"/>
            <a:r>
              <a:rPr lang="cs-CZ" dirty="0" smtClean="0"/>
              <a:t>organizovaný </a:t>
            </a:r>
            <a:r>
              <a:rPr lang="cs-CZ" dirty="0"/>
              <a:t>soubor jmění, který podnikatel vytvořil a který z jeho vůle slouží k provozování jeho činnosti. Má se za to, že závod tvoří vše, co zpravidla slouží k jeho provozu</a:t>
            </a:r>
            <a:r>
              <a:rPr lang="cs-CZ" dirty="0" smtClean="0"/>
              <a:t>.</a:t>
            </a:r>
          </a:p>
          <a:p>
            <a:r>
              <a:rPr lang="cs-CZ" dirty="0" smtClean="0"/>
              <a:t>Rodinný závod</a:t>
            </a:r>
          </a:p>
          <a:p>
            <a:pPr lvl="1"/>
            <a:r>
              <a:rPr lang="cs-CZ" dirty="0"/>
              <a:t>společně </a:t>
            </a:r>
            <a:r>
              <a:rPr lang="cs-CZ" dirty="0" smtClean="0"/>
              <a:t>pracující </a:t>
            </a:r>
            <a:r>
              <a:rPr lang="cs-CZ" dirty="0"/>
              <a:t>manželé nebo alespoň s jedním z manželů i jejich příbuzní až do třetího stupně nebo osoby s manžely </a:t>
            </a:r>
            <a:r>
              <a:rPr lang="cs-CZ" dirty="0" err="1"/>
              <a:t>sešvagřené</a:t>
            </a:r>
            <a:r>
              <a:rPr lang="cs-CZ" dirty="0"/>
              <a:t> až do druhého </a:t>
            </a:r>
            <a:r>
              <a:rPr lang="cs-CZ" dirty="0" smtClean="0"/>
              <a:t>stupně</a:t>
            </a:r>
          </a:p>
          <a:p>
            <a:pPr lvl="1"/>
            <a:r>
              <a:rPr lang="cs-CZ" dirty="0" smtClean="0"/>
              <a:t>ve </a:t>
            </a:r>
            <a:r>
              <a:rPr lang="cs-CZ" dirty="0"/>
              <a:t>vlastnictví některé z těchto </a:t>
            </a:r>
            <a:r>
              <a:rPr lang="cs-CZ" dirty="0" smtClean="0"/>
              <a:t>osob</a:t>
            </a:r>
          </a:p>
          <a:p>
            <a:pPr lvl="2"/>
            <a:r>
              <a:rPr lang="cs-CZ" dirty="0" smtClean="0"/>
              <a:t>ty </a:t>
            </a:r>
            <a:r>
              <a:rPr lang="cs-CZ" dirty="0"/>
              <a:t>z nich, kteří trvale pracují pro rodinu nebo pro rodinný závod, se hledí jako na členy rodiny zúčastněné na provozu rodinného závodu.</a:t>
            </a:r>
          </a:p>
        </p:txBody>
      </p:sp>
    </p:spTree>
    <p:extLst>
      <p:ext uri="{BB962C8B-B14F-4D97-AF65-F5344CB8AC3E}">
        <p14:creationId xmlns:p14="http://schemas.microsoft.com/office/powerpoint/2010/main" val="293721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Historie zemědělství 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cs-CZ" dirty="0" smtClean="0"/>
              <a:t>Vznik – v průběhu neolitické revoluce (5300 – 4300 B.C)</a:t>
            </a:r>
          </a:p>
          <a:p>
            <a:pPr algn="just"/>
            <a:r>
              <a:rPr lang="cs-CZ" dirty="0" smtClean="0"/>
              <a:t>Průmyslová revoluce –nové techniky, statková hnojiva atd. Samozásobitelský způsob výroby potravin nahrazen tržní výrobou</a:t>
            </a:r>
          </a:p>
          <a:p>
            <a:pPr algn="just"/>
            <a:r>
              <a:rPr lang="cs-CZ" dirty="0" smtClean="0"/>
              <a:t>Kolektivizace a resocializace venkova a zemědělství – po roce 1948, následně vznik velkých podniků</a:t>
            </a:r>
          </a:p>
          <a:p>
            <a:pPr algn="just"/>
            <a:r>
              <a:rPr lang="cs-CZ" dirty="0" smtClean="0"/>
              <a:t>Po roce 1989 pokračující intenzivně pojaté zemědělské hospodářství</a:t>
            </a:r>
          </a:p>
          <a:p>
            <a:pPr algn="just"/>
            <a:r>
              <a:rPr lang="cs-CZ" dirty="0" smtClean="0"/>
              <a:t>Vstup do EU  - zásadní obrat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35955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Zemědělec dle EU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smtClean="0"/>
              <a:t>Neexistuje jednotná definice, liší se pro účely jednotlivých nařízení</a:t>
            </a:r>
          </a:p>
          <a:p>
            <a:r>
              <a:rPr lang="cs-CZ" dirty="0" smtClean="0"/>
              <a:t>Fyzická </a:t>
            </a:r>
            <a:r>
              <a:rPr lang="cs-CZ" dirty="0"/>
              <a:t>nebo právnická osoba či skupina </a:t>
            </a:r>
            <a:r>
              <a:rPr lang="cs-CZ" dirty="0" smtClean="0"/>
              <a:t>fyzických </a:t>
            </a:r>
            <a:r>
              <a:rPr lang="cs-CZ" dirty="0"/>
              <a:t>nebo právnických osob, bez ohledu na právní </a:t>
            </a:r>
            <a:r>
              <a:rPr lang="cs-CZ" dirty="0" smtClean="0"/>
              <a:t>formu </a:t>
            </a:r>
            <a:r>
              <a:rPr lang="cs-CZ" dirty="0"/>
              <a:t>této skupiny a jejích členů podle vnitrostátních </a:t>
            </a:r>
            <a:r>
              <a:rPr lang="cs-CZ" dirty="0" smtClean="0"/>
              <a:t>práv­ních </a:t>
            </a:r>
            <a:r>
              <a:rPr lang="cs-CZ" dirty="0"/>
              <a:t>předpisů, jejíž zemědělský podnik se nachází na území </a:t>
            </a:r>
            <a:r>
              <a:rPr lang="cs-CZ" dirty="0" smtClean="0"/>
              <a:t>spadajícím </a:t>
            </a:r>
            <a:r>
              <a:rPr lang="cs-CZ" dirty="0"/>
              <a:t>do územní působnosti Smluv </a:t>
            </a:r>
            <a:r>
              <a:rPr lang="cs-CZ" dirty="0" smtClean="0"/>
              <a:t>a </a:t>
            </a:r>
            <a:r>
              <a:rPr lang="cs-CZ" dirty="0"/>
              <a:t>která vykonává zemědělskou </a:t>
            </a:r>
            <a:r>
              <a:rPr lang="cs-CZ" dirty="0" smtClean="0"/>
              <a:t>činnost</a:t>
            </a:r>
          </a:p>
          <a:p>
            <a:r>
              <a:rPr lang="cs-CZ" dirty="0" smtClean="0"/>
              <a:t>Zemědělský podnik</a:t>
            </a:r>
          </a:p>
          <a:p>
            <a:pPr lvl="1"/>
            <a:r>
              <a:rPr lang="cs-CZ" dirty="0" smtClean="0"/>
              <a:t> </a:t>
            </a:r>
            <a:r>
              <a:rPr lang="cs-CZ" dirty="0"/>
              <a:t>soubor všech produkčních </a:t>
            </a:r>
            <a:r>
              <a:rPr lang="cs-CZ" dirty="0" smtClean="0"/>
              <a:t>jednotek </a:t>
            </a:r>
            <a:r>
              <a:rPr lang="cs-CZ" dirty="0"/>
              <a:t>využívaných k zemědělské činnosti a spravovaných </a:t>
            </a:r>
            <a:r>
              <a:rPr lang="cs-CZ" dirty="0" smtClean="0"/>
              <a:t>zemědělcem</a:t>
            </a:r>
            <a:r>
              <a:rPr lang="cs-CZ" dirty="0"/>
              <a:t>, které se nacházejí na území stejného členského </a:t>
            </a:r>
            <a:r>
              <a:rPr lang="cs-CZ" dirty="0" smtClean="0"/>
              <a:t>státu</a:t>
            </a:r>
          </a:p>
          <a:p>
            <a:r>
              <a:rPr lang="cs-CZ" dirty="0" smtClean="0"/>
              <a:t>Zemědělsk</a:t>
            </a:r>
            <a:r>
              <a:rPr lang="cs-CZ" dirty="0"/>
              <a:t>á</a:t>
            </a:r>
            <a:r>
              <a:rPr lang="cs-CZ" dirty="0" smtClean="0"/>
              <a:t> činnost </a:t>
            </a:r>
            <a:endParaRPr lang="cs-CZ" dirty="0"/>
          </a:p>
          <a:p>
            <a:pPr lvl="1"/>
            <a:r>
              <a:rPr lang="cs-CZ" dirty="0" smtClean="0"/>
              <a:t>produkce</a:t>
            </a:r>
            <a:r>
              <a:rPr lang="cs-CZ" dirty="0"/>
              <a:t>, chov zvířat nebo pěstování zemědělských </a:t>
            </a:r>
            <a:r>
              <a:rPr lang="cs-CZ" dirty="0" smtClean="0"/>
              <a:t>plodin </a:t>
            </a:r>
            <a:r>
              <a:rPr lang="cs-CZ" dirty="0"/>
              <a:t>včetně sklizně, dojení, plemenářské činnosti </a:t>
            </a:r>
            <a:r>
              <a:rPr lang="cs-CZ" dirty="0" smtClean="0"/>
              <a:t>a </a:t>
            </a:r>
            <a:r>
              <a:rPr lang="cs-CZ" dirty="0"/>
              <a:t>chovu zvířat pro zemědělské </a:t>
            </a:r>
            <a:r>
              <a:rPr lang="cs-CZ" dirty="0" smtClean="0"/>
              <a:t>účely</a:t>
            </a:r>
          </a:p>
          <a:p>
            <a:pPr lvl="1"/>
            <a:r>
              <a:rPr lang="cs-CZ" dirty="0" smtClean="0"/>
              <a:t>udržování </a:t>
            </a:r>
            <a:r>
              <a:rPr lang="cs-CZ" dirty="0"/>
              <a:t>zemědělských ploch ve stavu vhodném pro </a:t>
            </a:r>
            <a:r>
              <a:rPr lang="cs-CZ" dirty="0" smtClean="0"/>
              <a:t>pastvu </a:t>
            </a:r>
            <a:r>
              <a:rPr lang="cs-CZ" dirty="0"/>
              <a:t>nebo pěstování plodin bez přípravy, která jde </a:t>
            </a:r>
            <a:r>
              <a:rPr lang="cs-CZ" dirty="0" smtClean="0"/>
              <a:t>nad </a:t>
            </a:r>
            <a:r>
              <a:rPr lang="cs-CZ" dirty="0"/>
              <a:t>rámec běžných způsobů zemědělské praxe a použití </a:t>
            </a:r>
            <a:r>
              <a:rPr lang="cs-CZ" dirty="0" smtClean="0"/>
              <a:t>strojů</a:t>
            </a:r>
          </a:p>
          <a:p>
            <a:pPr lvl="1"/>
            <a:r>
              <a:rPr lang="cs-CZ" dirty="0" smtClean="0"/>
              <a:t>provádění </a:t>
            </a:r>
            <a:r>
              <a:rPr lang="cs-CZ" dirty="0"/>
              <a:t>minimální </a:t>
            </a:r>
            <a:r>
              <a:rPr lang="cs-CZ" dirty="0" smtClean="0"/>
              <a:t>činnosti, která </a:t>
            </a:r>
            <a:r>
              <a:rPr lang="cs-CZ" dirty="0"/>
              <a:t>je prováděna na zemědělských plochách přirozeně </a:t>
            </a:r>
            <a:r>
              <a:rPr lang="cs-CZ" dirty="0" smtClean="0"/>
              <a:t>ponechávaných </a:t>
            </a:r>
            <a:r>
              <a:rPr lang="cs-CZ" dirty="0"/>
              <a:t>ve stavu vhodném pro pastvu nebo </a:t>
            </a:r>
            <a:r>
              <a:rPr lang="cs-CZ" dirty="0" smtClean="0"/>
              <a:t>pěstování plodin</a:t>
            </a:r>
            <a:endParaRPr lang="cs-CZ" dirty="0"/>
          </a:p>
          <a:p>
            <a:r>
              <a:rPr lang="cs-CZ" dirty="0" smtClean="0"/>
              <a:t>Zemědělská plocha</a:t>
            </a:r>
          </a:p>
          <a:p>
            <a:pPr lvl="1"/>
            <a:r>
              <a:rPr lang="cs-CZ" dirty="0" smtClean="0"/>
              <a:t>jakákoli </a:t>
            </a:r>
            <a:r>
              <a:rPr lang="cs-CZ" dirty="0"/>
              <a:t>plocha orné půdy, trvalých </a:t>
            </a:r>
            <a:r>
              <a:rPr lang="cs-CZ" dirty="0" smtClean="0"/>
              <a:t>travních </a:t>
            </a:r>
            <a:r>
              <a:rPr lang="cs-CZ" dirty="0"/>
              <a:t>porostů a stálých pastvin nebo trvalých </a:t>
            </a:r>
            <a:r>
              <a:rPr lang="cs-CZ" dirty="0" smtClean="0"/>
              <a:t>kultur 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163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Zájmová samospráva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 smtClean="0"/>
              <a:t>Veřejnoprávní korporace</a:t>
            </a:r>
          </a:p>
          <a:p>
            <a:pPr lvl="1"/>
            <a:r>
              <a:rPr lang="cs-CZ" dirty="0" smtClean="0"/>
              <a:t>Právnická osoba</a:t>
            </a:r>
          </a:p>
          <a:p>
            <a:pPr lvl="1"/>
            <a:r>
              <a:rPr lang="cs-CZ" dirty="0" smtClean="0"/>
              <a:t>Člensky </a:t>
            </a:r>
            <a:r>
              <a:rPr lang="cs-CZ" dirty="0"/>
              <a:t>organizovaný subjekt veřejné správy, který byl s tímto označením zřízen zákonem nebo rozhodnutím na základě zákona a kterému byla svěřena zákonem nebo rozhodnutím vydaným na základě zákona moc samostatně plnit veřejné úkoly a činit opatření</a:t>
            </a:r>
            <a:endParaRPr lang="cs-CZ" dirty="0" smtClean="0"/>
          </a:p>
          <a:p>
            <a:r>
              <a:rPr lang="cs-CZ" dirty="0" smtClean="0"/>
              <a:t>Agrární komora</a:t>
            </a:r>
          </a:p>
          <a:p>
            <a:pPr lvl="1"/>
            <a:r>
              <a:rPr lang="cs-CZ" dirty="0" smtClean="0"/>
              <a:t>Zákon č. 301/1992 Sb.</a:t>
            </a:r>
          </a:p>
          <a:p>
            <a:pPr lvl="1"/>
            <a:r>
              <a:rPr lang="cs-CZ" dirty="0" smtClean="0"/>
              <a:t>Sdružení podnikatelů (FO i PO) k </a:t>
            </a:r>
            <a:r>
              <a:rPr lang="cs-CZ" dirty="0"/>
              <a:t>podpoře podnikatelských aktivit v zemědělství, potravinářství a lesnictví, k prosazování a ochraně zájmů a k zajišťování potřeb svých </a:t>
            </a:r>
            <a:r>
              <a:rPr lang="cs-CZ" dirty="0" smtClean="0"/>
              <a:t>členů</a:t>
            </a:r>
          </a:p>
          <a:p>
            <a:pPr lvl="1"/>
            <a:r>
              <a:rPr lang="cs-CZ" dirty="0" smtClean="0"/>
              <a:t>Dobrovolné členství</a:t>
            </a:r>
          </a:p>
          <a:p>
            <a:pPr lvl="1"/>
            <a:r>
              <a:rPr lang="cs-CZ" dirty="0" smtClean="0"/>
              <a:t>Vymezená působnost</a:t>
            </a:r>
          </a:p>
          <a:p>
            <a:endParaRPr lang="cs-CZ" dirty="0" smtClean="0"/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2926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Zemědělství EU a ČR</a:t>
            </a:r>
            <a:endParaRPr lang="en-GB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85000" lnSpcReduction="20000"/>
          </a:bodyPr>
          <a:lstStyle/>
          <a:p>
            <a:pPr lvl="1"/>
            <a:r>
              <a:rPr lang="cs-CZ" dirty="0"/>
              <a:t>Vysoká koncentrace výrobních zdrojů</a:t>
            </a:r>
          </a:p>
          <a:p>
            <a:pPr lvl="1"/>
            <a:r>
              <a:rPr lang="cs-CZ" dirty="0"/>
              <a:t>Rozpor mezi vlastnictvím a užíváním půdy</a:t>
            </a:r>
          </a:p>
          <a:p>
            <a:pPr lvl="1"/>
            <a:r>
              <a:rPr lang="cs-CZ" dirty="0"/>
              <a:t>Polarizace ve výkonnosti podniků, nízká přidaná hodnota</a:t>
            </a:r>
          </a:p>
          <a:p>
            <a:pPr lvl="1"/>
            <a:r>
              <a:rPr lang="cs-CZ" dirty="0"/>
              <a:t>Struktura využití půdy a alokace výroby neodpovídá přírodním a klimatickým podmínkám</a:t>
            </a:r>
          </a:p>
          <a:p>
            <a:pPr lvl="2"/>
            <a:r>
              <a:rPr lang="cs-CZ" dirty="0"/>
              <a:t>Vysoký podíl orné půdy</a:t>
            </a:r>
          </a:p>
          <a:p>
            <a:pPr lvl="1"/>
            <a:r>
              <a:rPr lang="cs-CZ" dirty="0"/>
              <a:t>Závislost na dotacích, nevhodné cílení</a:t>
            </a:r>
          </a:p>
          <a:p>
            <a:pPr lvl="1"/>
            <a:r>
              <a:rPr lang="cs-CZ" dirty="0"/>
              <a:t>Neudržitelné hospodaření s přírodními </a:t>
            </a:r>
            <a:r>
              <a:rPr lang="cs-CZ" dirty="0" smtClean="0"/>
              <a:t>zdroji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Multifunkční zemědělství, konkurenceschopné, šetrné k životnímu prostředí</a:t>
            </a:r>
          </a:p>
          <a:p>
            <a:pPr lvl="1"/>
            <a:r>
              <a:rPr lang="cs-CZ" dirty="0"/>
              <a:t>Komoditní i nekomoditní výstupy</a:t>
            </a:r>
          </a:p>
          <a:p>
            <a:r>
              <a:rPr lang="cs-CZ" dirty="0"/>
              <a:t>Zemědělství založené na malém a středním podnikání rodinného typu</a:t>
            </a:r>
          </a:p>
          <a:p>
            <a:r>
              <a:rPr lang="cs-CZ" dirty="0"/>
              <a:t>Provázání s rozvojem venkova</a:t>
            </a:r>
          </a:p>
          <a:p>
            <a:r>
              <a:rPr lang="cs-CZ" dirty="0"/>
              <a:t>Produkce kvalitních bezpečných potravin </a:t>
            </a:r>
          </a:p>
          <a:p>
            <a:pPr lvl="1"/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cs-CZ" dirty="0"/>
              <a:t>„Český model zemědělství</a:t>
            </a:r>
            <a:r>
              <a:rPr lang="cs-CZ" dirty="0" smtClean="0"/>
              <a:t>“</a:t>
            </a:r>
            <a:endParaRPr lang="en-GB" dirty="0"/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/>
              <a:t>Evropský model </a:t>
            </a:r>
            <a:r>
              <a:rPr lang="cs-CZ" dirty="0" smtClean="0"/>
              <a:t>zemědělství</a:t>
            </a:r>
            <a:endParaRPr lang="en-GB" dirty="0"/>
          </a:p>
        </p:txBody>
      </p:sp>
      <p:sp>
        <p:nvSpPr>
          <p:cNvPr id="9" name="Šipka doprava 8"/>
          <p:cNvSpPr/>
          <p:nvPr/>
        </p:nvSpPr>
        <p:spPr>
          <a:xfrm>
            <a:off x="4067944" y="2996952"/>
            <a:ext cx="576064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709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 smtClean="0"/>
              <a:t>Podíl primárního sektoru na zemědělství</a:t>
            </a:r>
            <a:endParaRPr lang="en-US" sz="3200" dirty="0"/>
          </a:p>
        </p:txBody>
      </p:sp>
      <p:pic>
        <p:nvPicPr>
          <p:cNvPr id="4" name="Picture 3" descr="O8_impofprimsector_232X205_28042011nL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9592" y="1600200"/>
            <a:ext cx="6696743" cy="480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722969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53188"/>
            <a:ext cx="2133600" cy="179387"/>
          </a:xfrm>
          <a:prstGeom prst="rect">
            <a:avLst/>
          </a:prstGeom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F45C89D-31C8-4E93-8923-A6AC7ABB986D}" type="slidenum">
              <a:rPr lang="en-GB" altLang="en-US" sz="1000">
                <a:solidFill>
                  <a:srgbClr val="333333"/>
                </a:solidFill>
              </a:rPr>
              <a:pPr eaLnBrk="1" hangingPunct="1"/>
              <a:t>34</a:t>
            </a:fld>
            <a:endParaRPr lang="en-GB" altLang="en-US" sz="1000">
              <a:solidFill>
                <a:srgbClr val="333333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457200" y="188913"/>
            <a:ext cx="8229600" cy="544512"/>
          </a:xfrm>
          <a:prstGeom prst="rect">
            <a:avLst/>
          </a:prstGeom>
        </p:spPr>
        <p:txBody>
          <a:bodyPr vert="horz" anchor="b">
            <a:normAutofit fontScale="700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altLang="en-US" sz="3600" dirty="0" err="1" smtClean="0">
                <a:cs typeface="Arial" charset="0"/>
              </a:rPr>
              <a:t>Změna</a:t>
            </a:r>
            <a:r>
              <a:rPr lang="en-GB" altLang="en-US" sz="3600" dirty="0" smtClean="0">
                <a:cs typeface="Arial" charset="0"/>
              </a:rPr>
              <a:t> </a:t>
            </a:r>
            <a:r>
              <a:rPr lang="en-GB" altLang="en-US" sz="3600" dirty="0" err="1" smtClean="0">
                <a:cs typeface="Arial" charset="0"/>
              </a:rPr>
              <a:t>klimatu</a:t>
            </a:r>
            <a:r>
              <a:rPr lang="cs-CZ" altLang="en-US" sz="3600" dirty="0">
                <a:cs typeface="Arial" charset="0"/>
              </a:rPr>
              <a:t> </a:t>
            </a:r>
            <a:r>
              <a:rPr lang="en-GB" altLang="en-US" sz="3600" dirty="0" smtClean="0">
                <a:cs typeface="Arial" charset="0"/>
              </a:rPr>
              <a:t>- </a:t>
            </a:r>
            <a:r>
              <a:rPr lang="cs-CZ" altLang="en-US" sz="3600" dirty="0" err="1">
                <a:cs typeface="Arial" charset="0"/>
              </a:rPr>
              <a:t>m</a:t>
            </a:r>
            <a:r>
              <a:rPr lang="en-GB" altLang="en-US" sz="3600" smtClean="0">
                <a:cs typeface="Arial" charset="0"/>
              </a:rPr>
              <a:t>ožný</a:t>
            </a:r>
            <a:r>
              <a:rPr lang="en-GB" altLang="en-US" sz="3600" dirty="0" smtClean="0">
                <a:cs typeface="Arial" charset="0"/>
              </a:rPr>
              <a:t> </a:t>
            </a:r>
            <a:r>
              <a:rPr lang="en-GB" altLang="en-US" sz="3600" dirty="0" err="1" smtClean="0">
                <a:cs typeface="Arial" charset="0"/>
              </a:rPr>
              <a:t>dopad</a:t>
            </a:r>
            <a:r>
              <a:rPr lang="en-GB" altLang="en-US" sz="3600" dirty="0" smtClean="0">
                <a:cs typeface="Arial" charset="0"/>
              </a:rPr>
              <a:t> </a:t>
            </a:r>
            <a:r>
              <a:rPr lang="en-GB" altLang="en-US" sz="3600" dirty="0" err="1" smtClean="0">
                <a:cs typeface="Arial" charset="0"/>
              </a:rPr>
              <a:t>na</a:t>
            </a:r>
            <a:r>
              <a:rPr lang="en-GB" altLang="en-US" sz="3600" dirty="0" smtClean="0">
                <a:cs typeface="Arial" charset="0"/>
              </a:rPr>
              <a:t> </a:t>
            </a:r>
            <a:r>
              <a:rPr lang="en-GB" altLang="en-US" sz="3600" dirty="0" err="1" smtClean="0">
                <a:cs typeface="Arial" charset="0"/>
              </a:rPr>
              <a:t>zemědělstv</a:t>
            </a:r>
            <a:r>
              <a:rPr lang="en-GB" altLang="en-US" sz="3600" dirty="0" err="1" smtClean="0">
                <a:latin typeface="Helvetica" pitchFamily="34" charset="0"/>
                <a:cs typeface="Arial" charset="0"/>
              </a:rPr>
              <a:t>í</a:t>
            </a:r>
            <a:r>
              <a:rPr lang="en-GB" altLang="en-US" sz="3600" dirty="0" smtClean="0">
                <a:cs typeface="Arial" charset="0"/>
              </a:rPr>
              <a:t> </a:t>
            </a:r>
            <a:r>
              <a:rPr lang="en-GB" altLang="en-US" dirty="0" smtClean="0">
                <a:cs typeface="Arial" charset="0"/>
              </a:rPr>
              <a:t>EU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2" t="2086" r="10884" b="2502"/>
          <a:stretch>
            <a:fillRect/>
          </a:stretch>
        </p:blipFill>
        <p:spPr bwMode="auto">
          <a:xfrm>
            <a:off x="2133600" y="1206500"/>
            <a:ext cx="5051425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471488" y="1352550"/>
            <a:ext cx="2228850" cy="1803400"/>
          </a:xfrm>
          <a:prstGeom prst="wedgeRectCallout">
            <a:avLst>
              <a:gd name="adj1" fmla="val 51213"/>
              <a:gd name="adj2" fmla="val 97361"/>
            </a:avLst>
          </a:prstGeom>
          <a:solidFill>
            <a:srgbClr val="FFFF00"/>
          </a:solidFill>
          <a:ln w="1587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en-US" sz="1200" b="1">
              <a:cs typeface="Arial" charset="0"/>
            </a:endParaRP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23875" y="1365250"/>
            <a:ext cx="2124075" cy="168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 b="1">
                <a:cs typeface="Arial" charset="0"/>
              </a:rPr>
              <a:t>▲ </a:t>
            </a:r>
            <a:r>
              <a:rPr lang="en-GB" altLang="en-US" sz="1200">
                <a:cs typeface="Arial" charset="0"/>
              </a:rPr>
              <a:t>riziko záplav</a:t>
            </a:r>
          </a:p>
          <a:p>
            <a:pPr eaLnBrk="1" hangingPunct="1"/>
            <a:r>
              <a:rPr lang="en-GB" altLang="en-US" sz="1200">
                <a:cs typeface="Arial" charset="0"/>
              </a:rPr>
              <a:t>▲ teplejší a sušší léta</a:t>
            </a:r>
          </a:p>
          <a:p>
            <a:pPr eaLnBrk="1" hangingPunct="1"/>
            <a:r>
              <a:rPr lang="en-GB" altLang="en-US" sz="1200">
                <a:cs typeface="Arial" charset="0"/>
              </a:rPr>
              <a:t>▲ hladina moří</a:t>
            </a:r>
          </a:p>
          <a:p>
            <a:pPr eaLnBrk="1" hangingPunct="1"/>
            <a:r>
              <a:rPr lang="en-GB" altLang="en-US" sz="1200">
                <a:cs typeface="Arial" charset="0"/>
              </a:rPr>
              <a:t>▲ </a:t>
            </a:r>
            <a:r>
              <a:rPr lang="pl-PL" altLang="en-US" sz="1200">
                <a:cs typeface="Arial" charset="0"/>
              </a:rPr>
              <a:t>riziko napadení plodin škůdci a chorobami</a:t>
            </a:r>
            <a:endParaRPr lang="en-GB" altLang="en-US" sz="1200">
              <a:cs typeface="Arial" charset="0"/>
            </a:endParaRPr>
          </a:p>
          <a:p>
            <a:pPr eaLnBrk="1" hangingPunct="1"/>
            <a:r>
              <a:rPr lang="en-GB" altLang="en-US" sz="1200">
                <a:cs typeface="Arial" charset="0"/>
              </a:rPr>
              <a:t>▲ </a:t>
            </a:r>
            <a:r>
              <a:rPr lang="cs-CZ" altLang="en-US" sz="1200">
                <a:cs typeface="Arial" charset="0"/>
              </a:rPr>
              <a:t>výnosy</a:t>
            </a:r>
            <a:r>
              <a:rPr lang="en-GB" altLang="en-US" sz="1200">
                <a:cs typeface="Arial" charset="0"/>
              </a:rPr>
              <a:t> kulturních plodin a pícnin</a:t>
            </a:r>
          </a:p>
          <a:p>
            <a:pPr eaLnBrk="1" hangingPunct="1"/>
            <a:r>
              <a:rPr lang="en-GB" altLang="en-US" sz="1200">
                <a:cs typeface="Arial" charset="0"/>
              </a:rPr>
              <a:t>▼ zdraví a dobré životní podmínky zvířat </a:t>
            </a:r>
          </a:p>
        </p:txBody>
      </p:sp>
      <p:sp>
        <p:nvSpPr>
          <p:cNvPr id="9" name="AutoShape 6"/>
          <p:cNvSpPr>
            <a:spLocks noChangeArrowheads="1"/>
          </p:cNvSpPr>
          <p:nvPr/>
        </p:nvSpPr>
        <p:spPr bwMode="auto">
          <a:xfrm flipV="1">
            <a:off x="436563" y="5013325"/>
            <a:ext cx="2224087" cy="1423988"/>
          </a:xfrm>
          <a:prstGeom prst="wedgeRectCallout">
            <a:avLst>
              <a:gd name="adj1" fmla="val 101389"/>
              <a:gd name="adj2" fmla="val 36620"/>
            </a:avLst>
          </a:prstGeom>
          <a:solidFill>
            <a:srgbClr val="FFA829"/>
          </a:solidFill>
          <a:ln w="6350">
            <a:solidFill>
              <a:srgbClr val="FFA829"/>
            </a:solidFill>
            <a:miter lim="800000"/>
            <a:headEnd/>
            <a:tailEnd/>
          </a:ln>
        </p:spPr>
        <p:txBody>
          <a:bodyPr rot="1080000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en-US" sz="2200" b="1">
              <a:cs typeface="Arial" charset="0"/>
            </a:endParaRP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95288" y="5084763"/>
            <a:ext cx="230505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CC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>
                <a:cs typeface="Arial" charset="0"/>
              </a:rPr>
              <a:t>▼ dostupnost vody </a:t>
            </a:r>
          </a:p>
          <a:p>
            <a:pPr eaLnBrk="1" hangingPunct="1"/>
            <a:r>
              <a:rPr lang="en-GB" altLang="en-US" sz="1200">
                <a:cs typeface="Arial" charset="0"/>
              </a:rPr>
              <a:t>▲ riziko sucha, období veder</a:t>
            </a:r>
          </a:p>
          <a:p>
            <a:pPr eaLnBrk="1" hangingPunct="1"/>
            <a:r>
              <a:rPr lang="en-GB" altLang="en-US" sz="1200">
                <a:cs typeface="Arial" charset="0"/>
              </a:rPr>
              <a:t>▲ riziko eroze půdy</a:t>
            </a:r>
          </a:p>
          <a:p>
            <a:pPr eaLnBrk="1" hangingPunct="1"/>
            <a:r>
              <a:rPr lang="en-GB" altLang="en-US" sz="1200">
                <a:cs typeface="Arial" charset="0"/>
              </a:rPr>
              <a:t>▼ vegetační období, výnosy sklizní </a:t>
            </a:r>
          </a:p>
          <a:p>
            <a:pPr eaLnBrk="1" hangingPunct="1"/>
            <a:r>
              <a:rPr lang="en-GB" altLang="en-US" sz="1200">
                <a:cs typeface="Arial" charset="0"/>
              </a:rPr>
              <a:t>▼ vhodné plochy pro pěstování plodin</a:t>
            </a: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 flipH="1">
            <a:off x="6732588" y="2747963"/>
            <a:ext cx="1978025" cy="1579562"/>
          </a:xfrm>
          <a:prstGeom prst="wedgeRectCallout">
            <a:avLst>
              <a:gd name="adj1" fmla="val 117894"/>
              <a:gd name="adj2" fmla="val -65681"/>
            </a:avLst>
          </a:prstGeom>
          <a:solidFill>
            <a:srgbClr val="008000"/>
          </a:solidFill>
          <a:ln w="6350">
            <a:solidFill>
              <a:srgbClr val="0080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en-US" sz="1200" b="1">
              <a:cs typeface="Arial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 flipH="1">
            <a:off x="6756400" y="2781300"/>
            <a:ext cx="1992313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>
                <a:solidFill>
                  <a:schemeClr val="bg1"/>
                </a:solidFill>
                <a:cs typeface="Arial" charset="0"/>
              </a:rPr>
              <a:t>▼ letní dešťové srážky</a:t>
            </a:r>
          </a:p>
          <a:p>
            <a:pPr eaLnBrk="1" hangingPunct="1"/>
            <a:r>
              <a:rPr lang="en-GB" altLang="en-US" sz="1200">
                <a:solidFill>
                  <a:schemeClr val="bg1"/>
                </a:solidFill>
                <a:cs typeface="Arial" charset="0"/>
              </a:rPr>
              <a:t>▲ </a:t>
            </a:r>
            <a:r>
              <a:rPr lang="cs-CZ" altLang="en-US" sz="1200">
                <a:solidFill>
                  <a:schemeClr val="bg1"/>
                </a:solidFill>
                <a:cs typeface="Arial" charset="0"/>
              </a:rPr>
              <a:t>sněhové</a:t>
            </a:r>
            <a:r>
              <a:rPr lang="en-GB" altLang="en-US" sz="1200">
                <a:solidFill>
                  <a:schemeClr val="bg1"/>
                </a:solidFill>
                <a:cs typeface="Arial" charset="0"/>
              </a:rPr>
              <a:t> bouře, záplavy</a:t>
            </a:r>
          </a:p>
          <a:p>
            <a:pPr eaLnBrk="1" hangingPunct="1"/>
            <a:r>
              <a:rPr lang="en-GB" altLang="en-US" sz="1200">
                <a:solidFill>
                  <a:schemeClr val="bg1"/>
                </a:solidFill>
                <a:cs typeface="Arial" charset="0"/>
              </a:rPr>
              <a:t>▲ délka vegetačního období, výnosnost</a:t>
            </a:r>
          </a:p>
          <a:p>
            <a:pPr eaLnBrk="1" hangingPunct="1"/>
            <a:r>
              <a:rPr lang="en-GB" altLang="en-US" sz="1200">
                <a:solidFill>
                  <a:schemeClr val="bg1"/>
                </a:solidFill>
                <a:cs typeface="Arial" charset="0"/>
              </a:rPr>
              <a:t>▲ vhodná zemědělská půda</a:t>
            </a:r>
          </a:p>
          <a:p>
            <a:pPr eaLnBrk="1" hangingPunct="1"/>
            <a:r>
              <a:rPr lang="en-GB" altLang="en-US" sz="1200">
                <a:solidFill>
                  <a:schemeClr val="bg1"/>
                </a:solidFill>
                <a:cs typeface="Arial" charset="0"/>
              </a:rPr>
              <a:t>▲ </a:t>
            </a:r>
            <a:r>
              <a:rPr lang="pl-PL" altLang="en-US" sz="1200">
                <a:solidFill>
                  <a:schemeClr val="bg1"/>
                </a:solidFill>
                <a:cs typeface="Arial" charset="0"/>
              </a:rPr>
              <a:t>riziko napadení škůdci a chorobami </a:t>
            </a:r>
            <a:endParaRPr lang="en-GB" altLang="en-US" sz="120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 flipH="1">
            <a:off x="6659563" y="4494213"/>
            <a:ext cx="2093912" cy="1598612"/>
          </a:xfrm>
          <a:prstGeom prst="wedgeRectCallout">
            <a:avLst>
              <a:gd name="adj1" fmla="val 109741"/>
              <a:gd name="adj2" fmla="val -74032"/>
            </a:avLst>
          </a:prstGeom>
          <a:solidFill>
            <a:schemeClr val="folHlink"/>
          </a:solidFill>
          <a:ln w="6350">
            <a:solidFill>
              <a:schemeClr val="folHlink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cs-CZ" altLang="en-US" sz="1200" b="1">
              <a:cs typeface="Arial" charset="0"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 flipH="1">
            <a:off x="6588125" y="4497388"/>
            <a:ext cx="218122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 b="1">
                <a:cs typeface="Arial" charset="0"/>
              </a:rPr>
              <a:t> </a:t>
            </a:r>
            <a:r>
              <a:rPr lang="en-GB" altLang="en-US" sz="1200">
                <a:cs typeface="Arial" charset="0"/>
              </a:rPr>
              <a:t>▲ zimní dešťové srážky, záplavy</a:t>
            </a:r>
          </a:p>
          <a:p>
            <a:pPr eaLnBrk="1" hangingPunct="1"/>
            <a:r>
              <a:rPr lang="en-GB" altLang="en-US" sz="1200">
                <a:cs typeface="Arial" charset="0"/>
              </a:rPr>
              <a:t> ▼ letní dešťové srážky </a:t>
            </a:r>
          </a:p>
          <a:p>
            <a:pPr eaLnBrk="1" hangingPunct="1"/>
            <a:r>
              <a:rPr lang="en-GB" altLang="en-US" sz="1200">
                <a:cs typeface="Arial" charset="0"/>
              </a:rPr>
              <a:t> ▲ riziko sucha, nedostatek vody </a:t>
            </a:r>
          </a:p>
          <a:p>
            <a:pPr eaLnBrk="1" hangingPunct="1"/>
            <a:r>
              <a:rPr lang="en-GB" altLang="en-US" sz="1200">
                <a:cs typeface="Arial" charset="0"/>
              </a:rPr>
              <a:t> ▲ ohrožení půdy erozí</a:t>
            </a:r>
          </a:p>
          <a:p>
            <a:pPr eaLnBrk="1" hangingPunct="1"/>
            <a:r>
              <a:rPr lang="en-GB" altLang="en-US" sz="1200">
                <a:cs typeface="Arial" charset="0"/>
              </a:rPr>
              <a:t> ▲ výnosy sklizní, rozmanitost plodin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3132138" y="5589588"/>
            <a:ext cx="30956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fr-BE" altLang="en-US" sz="900" i="1">
                <a:cs typeface="Arial" charset="0"/>
              </a:rPr>
              <a:t>Zdroj: GŘ pro zemědělství a rozvoj venkova, na základě zpráv EEA, JRC a akademických studií členských států</a:t>
            </a:r>
            <a:endParaRPr lang="en-GB" altLang="en-US" sz="900" i="1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846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Zemědělství - zvláštnosti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smtClean="0"/>
              <a:t>Nezastupitelná úloha v národním hospodářství</a:t>
            </a:r>
          </a:p>
          <a:p>
            <a:pPr lvl="1"/>
            <a:r>
              <a:rPr lang="cs-CZ" dirty="0" smtClean="0"/>
              <a:t>Podíl na tvorbě životních podmínek společnosti</a:t>
            </a:r>
          </a:p>
          <a:p>
            <a:pPr lvl="2"/>
            <a:r>
              <a:rPr lang="cs-CZ" dirty="0" smtClean="0"/>
              <a:t>Výroba potravin</a:t>
            </a:r>
          </a:p>
          <a:p>
            <a:pPr lvl="3"/>
            <a:r>
              <a:rPr lang="cs-CZ" dirty="0" smtClean="0"/>
              <a:t>Kvantitativní i kvalitativní rozměr</a:t>
            </a:r>
          </a:p>
          <a:p>
            <a:pPr lvl="2"/>
            <a:r>
              <a:rPr lang="cs-CZ" dirty="0" smtClean="0"/>
              <a:t>Rozvoj prostředí venkova</a:t>
            </a:r>
          </a:p>
          <a:p>
            <a:r>
              <a:rPr lang="cs-CZ" dirty="0" smtClean="0"/>
              <a:t>Biologická a přírodní podmíněnost</a:t>
            </a:r>
          </a:p>
          <a:p>
            <a:pPr lvl="2"/>
            <a:r>
              <a:rPr lang="cs-CZ" dirty="0" smtClean="0"/>
              <a:t>Georeliéf, klima, půda, přírodní pásmo</a:t>
            </a:r>
          </a:p>
          <a:p>
            <a:pPr lvl="2"/>
            <a:r>
              <a:rPr lang="cs-CZ" dirty="0" smtClean="0"/>
              <a:t>Biologické cykly</a:t>
            </a:r>
          </a:p>
          <a:p>
            <a:r>
              <a:rPr lang="cs-CZ" dirty="0" smtClean="0"/>
              <a:t>Nedokonalé fungování agrárního trhu</a:t>
            </a:r>
          </a:p>
          <a:p>
            <a:pPr lvl="1"/>
            <a:r>
              <a:rPr lang="cs-CZ" dirty="0" smtClean="0"/>
              <a:t>Tržní tlak</a:t>
            </a:r>
          </a:p>
          <a:p>
            <a:pPr lvl="1"/>
            <a:r>
              <a:rPr lang="cs-CZ" dirty="0" smtClean="0"/>
              <a:t>Rozdíly mezi nabídkou a poptávkou</a:t>
            </a:r>
          </a:p>
          <a:p>
            <a:r>
              <a:rPr lang="cs-CZ" dirty="0"/>
              <a:t>Ú</a:t>
            </a:r>
            <a:r>
              <a:rPr lang="cs-CZ" dirty="0" smtClean="0"/>
              <a:t>roveň produktivity práce a možnosti jejího zvyšování</a:t>
            </a:r>
          </a:p>
          <a:p>
            <a:pPr lvl="1"/>
            <a:r>
              <a:rPr lang="cs-CZ" dirty="0" smtClean="0"/>
              <a:t>Diferenciace životní úrovně</a:t>
            </a:r>
          </a:p>
          <a:p>
            <a:r>
              <a:rPr lang="cs-CZ" dirty="0" smtClean="0"/>
              <a:t>Externality</a:t>
            </a:r>
          </a:p>
          <a:p>
            <a:pPr lvl="1"/>
            <a:r>
              <a:rPr lang="cs-CZ" dirty="0" smtClean="0"/>
              <a:t>Pozitivní i negativní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120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Funkce zemědělství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cs-CZ" dirty="0" smtClean="0"/>
              <a:t>Produkční  </a:t>
            </a:r>
            <a:endParaRPr lang="cs-CZ" dirty="0"/>
          </a:p>
          <a:p>
            <a:pPr lvl="1" algn="just"/>
            <a:r>
              <a:rPr lang="cs-CZ" dirty="0" smtClean="0"/>
              <a:t>zajišťuje </a:t>
            </a:r>
            <a:r>
              <a:rPr lang="cs-CZ" dirty="0"/>
              <a:t>výživu obyvatelstva a výrobu dalších nepotravinářských surovin a produktů </a:t>
            </a:r>
            <a:r>
              <a:rPr lang="cs-CZ" dirty="0" smtClean="0"/>
              <a:t>(textilní</a:t>
            </a:r>
            <a:r>
              <a:rPr lang="cs-CZ" dirty="0"/>
              <a:t>, tukové, farmaceutické, technické nebo energetické </a:t>
            </a:r>
            <a:r>
              <a:rPr lang="cs-CZ" dirty="0" smtClean="0"/>
              <a:t>plodiny)</a:t>
            </a:r>
            <a:endParaRPr lang="cs-CZ" dirty="0"/>
          </a:p>
          <a:p>
            <a:pPr algn="just"/>
            <a:r>
              <a:rPr lang="cs-CZ" dirty="0"/>
              <a:t>Krajinotvorné a </a:t>
            </a:r>
            <a:r>
              <a:rPr lang="cs-CZ" dirty="0" smtClean="0"/>
              <a:t>ekologické</a:t>
            </a:r>
          </a:p>
          <a:p>
            <a:pPr lvl="1" algn="just"/>
            <a:r>
              <a:rPr lang="cs-CZ" dirty="0" smtClean="0"/>
              <a:t>utváří </a:t>
            </a:r>
            <a:r>
              <a:rPr lang="cs-CZ" dirty="0"/>
              <a:t>a udržuje ráz krajiny, ovlivňuje </a:t>
            </a:r>
            <a:r>
              <a:rPr lang="cs-CZ" dirty="0" smtClean="0"/>
              <a:t>stav životního prostředí</a:t>
            </a:r>
            <a:endParaRPr lang="cs-CZ" dirty="0"/>
          </a:p>
          <a:p>
            <a:pPr algn="just"/>
            <a:r>
              <a:rPr lang="cs-CZ" dirty="0" smtClean="0"/>
              <a:t>Sociální</a:t>
            </a:r>
          </a:p>
          <a:p>
            <a:pPr lvl="1" algn="just"/>
            <a:r>
              <a:rPr lang="cs-CZ" dirty="0" smtClean="0"/>
              <a:t>zajišťuje </a:t>
            </a:r>
            <a:r>
              <a:rPr lang="cs-CZ" dirty="0"/>
              <a:t>pracovní příležitosti pro venkovské </a:t>
            </a:r>
            <a:r>
              <a:rPr lang="cs-CZ" dirty="0" smtClean="0"/>
              <a:t>obyvatelstvo</a:t>
            </a:r>
          </a:p>
          <a:p>
            <a:pPr lvl="2" algn="just"/>
            <a:r>
              <a:rPr lang="cs-CZ" dirty="0" smtClean="0"/>
              <a:t>Vliv na úroveň </a:t>
            </a:r>
            <a:r>
              <a:rPr lang="cs-CZ" dirty="0"/>
              <a:t>osídlení </a:t>
            </a:r>
            <a:r>
              <a:rPr lang="cs-CZ" dirty="0" smtClean="0"/>
              <a:t>a infrastruktury</a:t>
            </a:r>
            <a:r>
              <a:rPr lang="cs-CZ" dirty="0"/>
              <a:t>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84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Význam a cíle právní úpravy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dirty="0" smtClean="0"/>
              <a:t>Zajištění základní výživy </a:t>
            </a:r>
            <a:r>
              <a:rPr lang="cs-CZ" dirty="0"/>
              <a:t>obyvatel, </a:t>
            </a:r>
            <a:r>
              <a:rPr lang="cs-CZ" dirty="0" smtClean="0"/>
              <a:t>potravinové bezpečnosti </a:t>
            </a:r>
            <a:r>
              <a:rPr lang="cs-CZ" dirty="0"/>
              <a:t>a </a:t>
            </a:r>
            <a:r>
              <a:rPr lang="cs-CZ" dirty="0" smtClean="0"/>
              <a:t>potřebných nepotravinářských surovin </a:t>
            </a:r>
          </a:p>
          <a:p>
            <a:pPr lvl="1" algn="just"/>
            <a:r>
              <a:rPr lang="cs-CZ" dirty="0" smtClean="0"/>
              <a:t>Volný pohyb zemědělských produktů</a:t>
            </a:r>
            <a:endParaRPr lang="cs-CZ" dirty="0"/>
          </a:p>
          <a:p>
            <a:pPr algn="just"/>
            <a:r>
              <a:rPr lang="cs-CZ" dirty="0" smtClean="0"/>
              <a:t>Ochrana </a:t>
            </a:r>
            <a:r>
              <a:rPr lang="cs-CZ" dirty="0"/>
              <a:t>složek životního prostředí jako půdy, vody a ovzduší </a:t>
            </a:r>
            <a:r>
              <a:rPr lang="cs-CZ" dirty="0" smtClean="0"/>
              <a:t>a </a:t>
            </a:r>
            <a:r>
              <a:rPr lang="cs-CZ" dirty="0"/>
              <a:t>udržování osídlené a kulturní </a:t>
            </a:r>
            <a:r>
              <a:rPr lang="cs-CZ" dirty="0" smtClean="0"/>
              <a:t>krajiny</a:t>
            </a:r>
            <a:endParaRPr lang="cs-CZ" dirty="0"/>
          </a:p>
          <a:p>
            <a:pPr algn="just"/>
            <a:r>
              <a:rPr lang="cs-CZ" dirty="0"/>
              <a:t>R</a:t>
            </a:r>
            <a:r>
              <a:rPr lang="cs-CZ" dirty="0" smtClean="0"/>
              <a:t>ozvoj </a:t>
            </a:r>
            <a:r>
              <a:rPr lang="cs-CZ" dirty="0"/>
              <a:t>rozmanitých hospodářských činností a zvýšení kvality života ve </a:t>
            </a:r>
            <a:r>
              <a:rPr lang="cs-CZ" dirty="0" smtClean="0"/>
              <a:t>ve</a:t>
            </a:r>
            <a:r>
              <a:rPr lang="cs-CZ" dirty="0"/>
              <a:t>nkovských oblastech a rozvoj </a:t>
            </a:r>
            <a:r>
              <a:rPr lang="cs-CZ" dirty="0" smtClean="0"/>
              <a:t>vesnic</a:t>
            </a:r>
          </a:p>
          <a:p>
            <a:pPr algn="just"/>
            <a:r>
              <a:rPr lang="cs-CZ" dirty="0" smtClean="0"/>
              <a:t>Zohlednění specifických podmínek pro výkon zemědělské činnosti</a:t>
            </a:r>
          </a:p>
        </p:txBody>
      </p:sp>
    </p:spTree>
    <p:extLst>
      <p:ext uri="{BB962C8B-B14F-4D97-AF65-F5344CB8AC3E}">
        <p14:creationId xmlns:p14="http://schemas.microsoft.com/office/powerpoint/2010/main" val="331229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Zemědělské systémy</a:t>
            </a:r>
            <a:endParaRPr lang="en-GB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Dle produktu</a:t>
            </a:r>
          </a:p>
          <a:p>
            <a:pPr lvl="1"/>
            <a:r>
              <a:rPr lang="cs-CZ" b="1" u="sng" dirty="0" smtClean="0"/>
              <a:t>Rostlinná výroba</a:t>
            </a:r>
          </a:p>
          <a:p>
            <a:pPr marL="365760" lvl="1" indent="0">
              <a:buNone/>
            </a:pPr>
            <a:r>
              <a:rPr lang="en-US" dirty="0" err="1"/>
              <a:t>Výměra</a:t>
            </a:r>
            <a:r>
              <a:rPr lang="en-US" dirty="0"/>
              <a:t> </a:t>
            </a:r>
            <a:r>
              <a:rPr lang="en-US" dirty="0" err="1"/>
              <a:t>zemědělské</a:t>
            </a:r>
            <a:r>
              <a:rPr lang="en-US" dirty="0"/>
              <a:t> </a:t>
            </a:r>
            <a:r>
              <a:rPr lang="en-US" dirty="0" err="1"/>
              <a:t>půdy</a:t>
            </a:r>
            <a:r>
              <a:rPr lang="en-US" dirty="0"/>
              <a:t> v ČR </a:t>
            </a:r>
            <a:r>
              <a:rPr lang="cs-CZ" dirty="0" smtClean="0"/>
              <a:t> -  celkově </a:t>
            </a:r>
            <a:r>
              <a:rPr lang="en-US" dirty="0" smtClean="0"/>
              <a:t>4,2 </a:t>
            </a:r>
            <a:r>
              <a:rPr lang="en-US" dirty="0"/>
              <a:t>mil. ha. </a:t>
            </a:r>
            <a:endParaRPr lang="cs-CZ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 smtClean="0"/>
              <a:t>Orná půda </a:t>
            </a:r>
            <a:r>
              <a:rPr lang="en-US" sz="1800" dirty="0" smtClean="0"/>
              <a:t>3 </a:t>
            </a:r>
            <a:r>
              <a:rPr lang="en-US" sz="1800" dirty="0"/>
              <a:t>mil. ha (71 %) </a:t>
            </a:r>
            <a:endParaRPr lang="cs-CZ" sz="1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1800" dirty="0" err="1" smtClean="0"/>
              <a:t>Trvalé</a:t>
            </a:r>
            <a:r>
              <a:rPr lang="en-US" sz="1800" dirty="0" smtClean="0"/>
              <a:t> </a:t>
            </a:r>
            <a:r>
              <a:rPr lang="en-US" sz="1800" dirty="0" err="1"/>
              <a:t>kultury</a:t>
            </a:r>
            <a:r>
              <a:rPr lang="en-US" sz="1800" dirty="0"/>
              <a:t> </a:t>
            </a:r>
            <a:r>
              <a:rPr lang="en-US" sz="1800" dirty="0" err="1"/>
              <a:t>tvoří</a:t>
            </a:r>
            <a:r>
              <a:rPr lang="en-US" sz="1800" dirty="0"/>
              <a:t> </a:t>
            </a:r>
            <a:r>
              <a:rPr lang="en-US" sz="1800" dirty="0" err="1"/>
              <a:t>trvalé</a:t>
            </a:r>
            <a:r>
              <a:rPr lang="en-US" sz="1800" dirty="0"/>
              <a:t> </a:t>
            </a:r>
            <a:r>
              <a:rPr lang="en-US" sz="1800" dirty="0" err="1"/>
              <a:t>travní</a:t>
            </a:r>
            <a:r>
              <a:rPr lang="en-US" sz="1800" dirty="0"/>
              <a:t> </a:t>
            </a:r>
            <a:r>
              <a:rPr lang="en-US" sz="1800" dirty="0" err="1"/>
              <a:t>porosty</a:t>
            </a:r>
            <a:r>
              <a:rPr lang="en-US" sz="1800" dirty="0"/>
              <a:t> (978 tis. ha), </a:t>
            </a:r>
            <a:endParaRPr lang="cs-CZ" sz="1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 err="1"/>
              <a:t>Z</a:t>
            </a:r>
            <a:r>
              <a:rPr lang="en-US" sz="1800" dirty="0" err="1" smtClean="0"/>
              <a:t>ahrady</a:t>
            </a:r>
            <a:r>
              <a:rPr lang="en-US" sz="1800" dirty="0" smtClean="0"/>
              <a:t> </a:t>
            </a:r>
            <a:r>
              <a:rPr lang="en-US" sz="1800" dirty="0"/>
              <a:t>a </a:t>
            </a:r>
            <a:r>
              <a:rPr lang="en-US" sz="1800" dirty="0" err="1"/>
              <a:t>ovocné</a:t>
            </a:r>
            <a:r>
              <a:rPr lang="en-US" sz="1800" dirty="0"/>
              <a:t> </a:t>
            </a:r>
            <a:r>
              <a:rPr lang="en-US" sz="1800" dirty="0" err="1"/>
              <a:t>sady</a:t>
            </a:r>
            <a:r>
              <a:rPr lang="en-US" sz="1800" dirty="0"/>
              <a:t> (209 tis. ha), </a:t>
            </a:r>
            <a:endParaRPr lang="cs-CZ" sz="1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 err="1"/>
              <a:t>V</a:t>
            </a:r>
            <a:r>
              <a:rPr lang="en-US" sz="1800" dirty="0" err="1" smtClean="0"/>
              <a:t>inice</a:t>
            </a:r>
            <a:r>
              <a:rPr lang="en-US" sz="1800" dirty="0" smtClean="0"/>
              <a:t> </a:t>
            </a:r>
            <a:r>
              <a:rPr lang="en-US" sz="1800" dirty="0"/>
              <a:t>(19 tis. ha) </a:t>
            </a:r>
            <a:endParaRPr lang="cs-CZ" sz="1800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cs-CZ" sz="1800" dirty="0" err="1"/>
              <a:t>C</a:t>
            </a:r>
            <a:r>
              <a:rPr lang="en-US" sz="1800" dirty="0" err="1" smtClean="0"/>
              <a:t>hmelnice</a:t>
            </a:r>
            <a:r>
              <a:rPr lang="en-US" sz="1800" dirty="0" smtClean="0"/>
              <a:t> </a:t>
            </a:r>
            <a:r>
              <a:rPr lang="en-US" sz="1800" dirty="0"/>
              <a:t>(10 tis. ha).</a:t>
            </a:r>
            <a:endParaRPr lang="cs-CZ" sz="1800" dirty="0" smtClean="0"/>
          </a:p>
          <a:p>
            <a:pPr lvl="1"/>
            <a:r>
              <a:rPr lang="cs-CZ" b="1" u="sng" dirty="0" smtClean="0"/>
              <a:t>Živočišná výroba</a:t>
            </a:r>
          </a:p>
          <a:p>
            <a:pPr marL="365760" lvl="1" indent="0">
              <a:buNone/>
            </a:pPr>
            <a:r>
              <a:rPr lang="cs-CZ" dirty="0" smtClean="0"/>
              <a:t>Celkově 728 tis. tun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 smtClean="0"/>
              <a:t>Skot 175 </a:t>
            </a:r>
            <a:r>
              <a:rPr lang="cs-CZ" dirty="0"/>
              <a:t>tis. tun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Prasata 301 tis. tun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Drůbež 32 tis. tun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cs-CZ" dirty="0" smtClean="0"/>
          </a:p>
          <a:p>
            <a:pPr lvl="1"/>
            <a:endParaRPr lang="cs-CZ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256766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60076\Desktop\slide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487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22859" cy="7026881"/>
          </a:xfrm>
        </p:spPr>
      </p:pic>
    </p:spTree>
    <p:extLst>
      <p:ext uri="{BB962C8B-B14F-4D97-AF65-F5344CB8AC3E}">
        <p14:creationId xmlns:p14="http://schemas.microsoft.com/office/powerpoint/2010/main" val="17830545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ýř">
  <a:themeElements>
    <a:clrScheme name="Arkýř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Arkýř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rkýř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1581</TotalTime>
  <Words>1702</Words>
  <Application>Microsoft Office PowerPoint</Application>
  <PresentationFormat>Předvádění na obrazovce (4:3)</PresentationFormat>
  <Paragraphs>290</Paragraphs>
  <Slides>34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41" baseType="lpstr">
      <vt:lpstr>Arial</vt:lpstr>
      <vt:lpstr>Calibri</vt:lpstr>
      <vt:lpstr>Century Schoolbook</vt:lpstr>
      <vt:lpstr>Helvetica</vt:lpstr>
      <vt:lpstr>Wingdings</vt:lpstr>
      <vt:lpstr>Wingdings 2</vt:lpstr>
      <vt:lpstr>Arkýř</vt:lpstr>
      <vt:lpstr>Zemědělské právo - úvod do problematiky.  Právní rámec zemědělství.  Právní vztahy v zemědělství. </vt:lpstr>
      <vt:lpstr>Pojem zemědělství, Typy zemědělství</vt:lpstr>
      <vt:lpstr>Historie zemědělství </vt:lpstr>
      <vt:lpstr>Zemědělství - zvláštnosti</vt:lpstr>
      <vt:lpstr>Funkce zemědělství</vt:lpstr>
      <vt:lpstr>Význam a cíle právní úpravy </vt:lpstr>
      <vt:lpstr>Zemědělské systémy</vt:lpstr>
      <vt:lpstr>Prezentace aplikace PowerPoint</vt:lpstr>
      <vt:lpstr>Prezentace aplikace PowerPoint</vt:lpstr>
      <vt:lpstr>Spotřeba masa na osobu - celosvětově</vt:lpstr>
      <vt:lpstr>Využití zemědělské půdy</vt:lpstr>
      <vt:lpstr>Zemědělské systémy</vt:lpstr>
      <vt:lpstr>Zemědělské systémy</vt:lpstr>
      <vt:lpstr>Typy zemědělství</vt:lpstr>
      <vt:lpstr>Zemědělská výroba  pro účely zákona o zemědělství</vt:lpstr>
      <vt:lpstr>Mapa Výrobních typů v ČR</vt:lpstr>
      <vt:lpstr>Vlastnická struktura půdy</vt:lpstr>
      <vt:lpstr>Vysoký podíl pronajaté zemedělské půdy v ČR</vt:lpstr>
      <vt:lpstr>Kategorizace zemědělského území</vt:lpstr>
      <vt:lpstr>Podíl zemědělské půdy v ČR</vt:lpstr>
      <vt:lpstr>Prezentace aplikace PowerPoint</vt:lpstr>
      <vt:lpstr>Podnikatelská struktura zemědělství v ČR</vt:lpstr>
      <vt:lpstr>Prezentace aplikace PowerPoint</vt:lpstr>
      <vt:lpstr>Zemědělské právo </vt:lpstr>
      <vt:lpstr>Prameny zemědělského práva</vt:lpstr>
      <vt:lpstr>Subjekty</vt:lpstr>
      <vt:lpstr>Zemědělský podnikatel</vt:lpstr>
      <vt:lpstr>Právnické osoby </vt:lpstr>
      <vt:lpstr>Závod</vt:lpstr>
      <vt:lpstr>Zemědělec dle EU</vt:lpstr>
      <vt:lpstr>Zájmová samospráva</vt:lpstr>
      <vt:lpstr>Zemědělství EU a ČR</vt:lpstr>
      <vt:lpstr>Podíl primárního sektoru na zemědělství</vt:lpstr>
      <vt:lpstr>Prezentace aplikace PowerPoint</vt:lpstr>
    </vt:vector>
  </TitlesOfParts>
  <Company>PrF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Zemědělské právo - úvod do problematiky.  Právní rámec zemědělství.  Právní vztahy v zemědělství. Společná zemědělská politika EU – právní základ, cíle, principy.</dc:title>
  <dc:creator>Jana Tkáčiková</dc:creator>
  <cp:lastModifiedBy>Šípková Ludmila</cp:lastModifiedBy>
  <cp:revision>115</cp:revision>
  <cp:lastPrinted>2014-02-24T12:17:10Z</cp:lastPrinted>
  <dcterms:created xsi:type="dcterms:W3CDTF">2014-02-18T13:15:50Z</dcterms:created>
  <dcterms:modified xsi:type="dcterms:W3CDTF">2017-03-07T08:43:33Z</dcterms:modified>
</cp:coreProperties>
</file>