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29"/>
  </p:notesMasterIdLst>
  <p:handoutMasterIdLst>
    <p:handoutMasterId r:id="rId30"/>
  </p:handoutMasterIdLst>
  <p:sldIdLst>
    <p:sldId id="256" r:id="rId2"/>
    <p:sldId id="257" r:id="rId3"/>
    <p:sldId id="260" r:id="rId4"/>
    <p:sldId id="261" r:id="rId5"/>
    <p:sldId id="262" r:id="rId6"/>
    <p:sldId id="259" r:id="rId7"/>
    <p:sldId id="263" r:id="rId8"/>
    <p:sldId id="264" r:id="rId9"/>
    <p:sldId id="265" r:id="rId10"/>
    <p:sldId id="258" r:id="rId11"/>
    <p:sldId id="266" r:id="rId12"/>
    <p:sldId id="268" r:id="rId13"/>
    <p:sldId id="269" r:id="rId14"/>
    <p:sldId id="267"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3" r:id="rId28"/>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20">
          <p15:clr>
            <a:srgbClr val="A4A3A4"/>
          </p15:clr>
        </p15:guide>
        <p15:guide id="2" orient="horz" pos="1272">
          <p15:clr>
            <a:srgbClr val="A4A3A4"/>
          </p15:clr>
        </p15:guide>
        <p15:guide id="3" orient="horz" pos="715">
          <p15:clr>
            <a:srgbClr val="A4A3A4"/>
          </p15:clr>
        </p15:guide>
        <p15:guide id="4" orient="horz" pos="3861">
          <p15:clr>
            <a:srgbClr val="A4A3A4"/>
          </p15:clr>
        </p15:guide>
        <p15:guide id="5" orient="horz" pos="3944">
          <p15:clr>
            <a:srgbClr val="A4A3A4"/>
          </p15:clr>
        </p15:guide>
        <p15:guide id="6" pos="321">
          <p15:clr>
            <a:srgbClr val="A4A3A4"/>
          </p15:clr>
        </p15:guide>
        <p15:guide id="7" pos="5418">
          <p15:clr>
            <a:srgbClr val="A4A3A4"/>
          </p15:clr>
        </p15:guide>
        <p15:guide id="8" pos="682">
          <p15:clr>
            <a:srgbClr val="A4A3A4"/>
          </p15:clr>
        </p15:guide>
        <p15:guide id="9" pos="2766">
          <p15:clr>
            <a:srgbClr val="A4A3A4"/>
          </p15:clr>
        </p15:guide>
        <p15:guide id="10" pos="2976">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833" autoAdjust="0"/>
    <p:restoredTop sz="94611" autoAdjust="0"/>
  </p:normalViewPr>
  <p:slideViewPr>
    <p:cSldViewPr snapToGrid="0">
      <p:cViewPr varScale="1">
        <p:scale>
          <a:sx n="70" d="100"/>
          <a:sy n="70" d="100"/>
        </p:scale>
        <p:origin x="1458" y="72"/>
      </p:cViewPr>
      <p:guideLst>
        <p:guide orient="horz" pos="1120"/>
        <p:guide orient="horz" pos="1272"/>
        <p:guide orient="horz" pos="715"/>
        <p:guide orient="horz" pos="3861"/>
        <p:guide orient="horz" pos="3944"/>
        <p:guide pos="321"/>
        <p:guide pos="5418"/>
        <p:guide pos="682"/>
        <p:guide pos="2766"/>
        <p:guide pos="2976"/>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dirty="0"/>
          </a:p>
        </p:txBody>
      </p:sp>
      <p:sp>
        <p:nvSpPr>
          <p:cNvPr id="10035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dirty="0"/>
          </a:p>
        </p:txBody>
      </p:sp>
      <p:sp>
        <p:nvSpPr>
          <p:cNvPr id="10035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dirty="0"/>
          </a:p>
        </p:txBody>
      </p:sp>
      <p:sp>
        <p:nvSpPr>
          <p:cNvPr id="10035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dirty="0"/>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dirty="0"/>
          </a:p>
        </p:txBody>
      </p:sp>
      <p:sp>
        <p:nvSpPr>
          <p:cNvPr id="10240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dirty="0"/>
          </a:p>
        </p:txBody>
      </p:sp>
      <p:sp>
        <p:nvSpPr>
          <p:cNvPr id="10240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smtClean="0"/>
              <a:t>Klepnutím lze upravit styly předlohy textu.</a:t>
            </a:r>
          </a:p>
          <a:p>
            <a:pPr lvl="1"/>
            <a:r>
              <a:rPr lang="cs-CZ" altLang="cs-CZ" smtClean="0"/>
              <a:t>Druhá úroveň</a:t>
            </a:r>
          </a:p>
          <a:p>
            <a:pPr lvl="2"/>
            <a:r>
              <a:rPr lang="cs-CZ" altLang="cs-CZ" smtClean="0"/>
              <a:t>Třetí úroveň</a:t>
            </a:r>
          </a:p>
          <a:p>
            <a:pPr lvl="3"/>
            <a:r>
              <a:rPr lang="cs-CZ" altLang="cs-CZ" smtClean="0"/>
              <a:t>Čtvrtá úroveň</a:t>
            </a:r>
          </a:p>
          <a:p>
            <a:pPr lvl="4"/>
            <a:r>
              <a:rPr lang="cs-CZ" altLang="cs-CZ" smtClean="0"/>
              <a:t>Pátá úroveň</a:t>
            </a:r>
          </a:p>
        </p:txBody>
      </p:sp>
      <p:sp>
        <p:nvSpPr>
          <p:cNvPr id="10240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dirty="0"/>
          </a:p>
        </p:txBody>
      </p:sp>
      <p:sp>
        <p:nvSpPr>
          <p:cNvPr id="10240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dirty="0"/>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5548" name="Rectangle 12"/>
          <p:cNvSpPr>
            <a:spLocks noGrp="1" noChangeArrowheads="1"/>
          </p:cNvSpPr>
          <p:nvPr>
            <p:ph type="ctrTitle"/>
          </p:nvPr>
        </p:nvSpPr>
        <p:spPr>
          <a:xfrm>
            <a:off x="1082675" y="2565401"/>
            <a:ext cx="7518400" cy="2663825"/>
          </a:xfrm>
        </p:spPr>
        <p:txBody>
          <a:bodyPr tIns="0" bIns="0" anchor="ctr"/>
          <a:lstStyle>
            <a:lvl1pPr>
              <a:defRPr sz="3200"/>
            </a:lvl1pPr>
          </a:lstStyle>
          <a:p>
            <a:pPr lvl="0"/>
            <a:r>
              <a:rPr lang="cs-CZ" altLang="cs-CZ" noProof="0" smtClean="0"/>
              <a:t>Kliknutím lze upravit styl.</a:t>
            </a:r>
            <a:endParaRPr lang="en-GB" altLang="cs-CZ" noProof="0" dirty="0" smtClean="0"/>
          </a:p>
        </p:txBody>
      </p:sp>
      <p:sp>
        <p:nvSpPr>
          <p:cNvPr id="8" name="Rectangle 18"/>
          <p:cNvSpPr>
            <a:spLocks noGrp="1" noChangeArrowheads="1"/>
          </p:cNvSpPr>
          <p:nvPr>
            <p:ph type="sldNum" sz="quarter" idx="4"/>
          </p:nvPr>
        </p:nvSpPr>
        <p:spPr bwMode="auto">
          <a:xfrm>
            <a:off x="6858000" y="6248400"/>
            <a:ext cx="184174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solidFill>
                  <a:srgbClr val="969696"/>
                </a:solidFill>
              </a:defRPr>
            </a:lvl1pPr>
          </a:lstStyle>
          <a:p>
            <a:fld id="{0DE708CC-0C3F-4567-9698-B54C0F35BD31}" type="slidenum">
              <a:rPr lang="cs-CZ" altLang="cs-CZ" smtClean="0"/>
              <a:pPr/>
              <a:t>‹#›</a:t>
            </a:fld>
            <a:endParaRPr lang="cs-CZ" altLang="cs-CZ" dirty="0"/>
          </a:p>
        </p:txBody>
      </p:sp>
      <p:sp>
        <p:nvSpPr>
          <p:cNvPr id="5" name="Rectangle 17"/>
          <p:cNvSpPr>
            <a:spLocks noGrp="1" noChangeArrowheads="1"/>
          </p:cNvSpPr>
          <p:nvPr>
            <p:ph type="ftr" sz="quarter" idx="3"/>
          </p:nvPr>
        </p:nvSpPr>
        <p:spPr bwMode="auto">
          <a:xfrm>
            <a:off x="422694" y="6248400"/>
            <a:ext cx="630591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defRPr>
            </a:lvl1pPr>
          </a:lstStyle>
          <a:p>
            <a:r>
              <a:rPr lang="en-US" altLang="cs-CZ" dirty="0" smtClean="0"/>
              <a:t>Define footer - Name of the presentation / Your name / Unit, Office</a:t>
            </a:r>
            <a:endParaRPr lang="cs-CZ" altLang="cs-CZ"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noProof="0" smtClean="0"/>
              <a:t>Kliknutím lze upravit styl.</a:t>
            </a:r>
            <a:endParaRPr lang="en-GB" noProof="0" dirty="0"/>
          </a:p>
        </p:txBody>
      </p:sp>
      <p:sp>
        <p:nvSpPr>
          <p:cNvPr id="3" name="Zástupný symbol pro svislý text 2"/>
          <p:cNvSpPr>
            <a:spLocks noGrp="1"/>
          </p:cNvSpPr>
          <p:nvPr>
            <p:ph type="body" orient="vert" idx="1"/>
          </p:nvPr>
        </p:nvSpPr>
        <p:spPr/>
        <p:txBody>
          <a:bodyPr vert="eaVert"/>
          <a:lstStyle/>
          <a:p>
            <a:pPr lvl="0"/>
            <a:r>
              <a:rPr lang="cs-CZ" noProof="0" smtClean="0"/>
              <a:t>Kliknutím lze upravit styly předlohy textu.</a:t>
            </a:r>
          </a:p>
          <a:p>
            <a:pPr lvl="1"/>
            <a:r>
              <a:rPr lang="cs-CZ" noProof="0" smtClean="0"/>
              <a:t>Druhá úroveň</a:t>
            </a:r>
          </a:p>
        </p:txBody>
      </p:sp>
      <p:sp>
        <p:nvSpPr>
          <p:cNvPr id="5" name="Zástupný symbol pro číslo snímku 4"/>
          <p:cNvSpPr>
            <a:spLocks noGrp="1"/>
          </p:cNvSpPr>
          <p:nvPr>
            <p:ph type="sldNum" sz="quarter" idx="11"/>
          </p:nvPr>
        </p:nvSpPr>
        <p:spPr/>
        <p:txBody>
          <a:bodyPr/>
          <a:lstStyle>
            <a:lvl1pPr>
              <a:defRPr/>
            </a:lvl1pPr>
          </a:lstStyle>
          <a:p>
            <a:fld id="{BFD44865-E482-4274-BA0A-6D969A5DE30D}" type="slidenum">
              <a:rPr lang="cs-CZ" altLang="cs-CZ"/>
              <a:pPr/>
              <a:t>‹#›</a:t>
            </a:fld>
            <a:endParaRPr lang="cs-CZ" altLang="cs-CZ" dirty="0"/>
          </a:p>
        </p:txBody>
      </p:sp>
      <p:sp>
        <p:nvSpPr>
          <p:cNvPr id="6" name="Rectangle 17"/>
          <p:cNvSpPr>
            <a:spLocks noGrp="1" noChangeArrowheads="1"/>
          </p:cNvSpPr>
          <p:nvPr>
            <p:ph type="ftr" sz="quarter" idx="3"/>
          </p:nvPr>
        </p:nvSpPr>
        <p:spPr bwMode="auto">
          <a:xfrm>
            <a:off x="422694" y="6248400"/>
            <a:ext cx="630591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defRPr>
            </a:lvl1pPr>
          </a:lstStyle>
          <a:p>
            <a:r>
              <a:rPr lang="en-US" altLang="cs-CZ" dirty="0" smtClean="0"/>
              <a:t>Define footer - Name of the presentation / Your name / Unit, Office</a:t>
            </a:r>
            <a:endParaRPr lang="cs-CZ" altLang="cs-CZ" dirty="0"/>
          </a:p>
        </p:txBody>
      </p:sp>
    </p:spTree>
    <p:extLst>
      <p:ext uri="{BB962C8B-B14F-4D97-AF65-F5344CB8AC3E}">
        <p14:creationId xmlns:p14="http://schemas.microsoft.com/office/powerpoint/2010/main" val="1390616688"/>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897689" y="1125539"/>
            <a:ext cx="1703387" cy="5006975"/>
          </a:xfrm>
        </p:spPr>
        <p:txBody>
          <a:bodyPr vert="eaVert"/>
          <a:lstStyle/>
          <a:p>
            <a:r>
              <a:rPr lang="cs-CZ" noProof="0" smtClean="0"/>
              <a:t>Kliknutím lze upravit styl.</a:t>
            </a:r>
            <a:endParaRPr lang="en-GB" noProof="0" dirty="0"/>
          </a:p>
        </p:txBody>
      </p:sp>
      <p:sp>
        <p:nvSpPr>
          <p:cNvPr id="3" name="Zástupný symbol pro svislý text 2"/>
          <p:cNvSpPr>
            <a:spLocks noGrp="1"/>
          </p:cNvSpPr>
          <p:nvPr>
            <p:ph type="body" orient="vert" idx="1"/>
          </p:nvPr>
        </p:nvSpPr>
        <p:spPr>
          <a:xfrm>
            <a:off x="509588" y="1125539"/>
            <a:ext cx="6037861" cy="5006975"/>
          </a:xfrm>
        </p:spPr>
        <p:txBody>
          <a:bodyPr vert="eaVert"/>
          <a:lstStyle/>
          <a:p>
            <a:pPr lvl="0"/>
            <a:r>
              <a:rPr lang="cs-CZ" noProof="0" smtClean="0"/>
              <a:t>Kliknutím lze upravit styly předlohy textu.</a:t>
            </a:r>
          </a:p>
          <a:p>
            <a:pPr lvl="1"/>
            <a:r>
              <a:rPr lang="cs-CZ" noProof="0" smtClean="0"/>
              <a:t>Druhá úroveň</a:t>
            </a:r>
          </a:p>
        </p:txBody>
      </p:sp>
      <p:sp>
        <p:nvSpPr>
          <p:cNvPr id="5" name="Zástupný symbol pro číslo snímku 4"/>
          <p:cNvSpPr>
            <a:spLocks noGrp="1"/>
          </p:cNvSpPr>
          <p:nvPr>
            <p:ph type="sldNum" sz="quarter" idx="11"/>
          </p:nvPr>
        </p:nvSpPr>
        <p:spPr/>
        <p:txBody>
          <a:bodyPr/>
          <a:lstStyle>
            <a:lvl1pPr>
              <a:defRPr/>
            </a:lvl1pPr>
          </a:lstStyle>
          <a:p>
            <a:fld id="{67153075-B133-4825-BEAD-9495BA665D34}" type="slidenum">
              <a:rPr lang="cs-CZ" altLang="cs-CZ"/>
              <a:pPr/>
              <a:t>‹#›</a:t>
            </a:fld>
            <a:endParaRPr lang="cs-CZ" altLang="cs-CZ" dirty="0"/>
          </a:p>
        </p:txBody>
      </p:sp>
      <p:sp>
        <p:nvSpPr>
          <p:cNvPr id="6" name="Rectangle 17"/>
          <p:cNvSpPr>
            <a:spLocks noGrp="1" noChangeArrowheads="1"/>
          </p:cNvSpPr>
          <p:nvPr>
            <p:ph type="ftr" sz="quarter" idx="3"/>
          </p:nvPr>
        </p:nvSpPr>
        <p:spPr bwMode="auto">
          <a:xfrm>
            <a:off x="422694" y="6248400"/>
            <a:ext cx="630591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defRPr>
            </a:lvl1pPr>
          </a:lstStyle>
          <a:p>
            <a:r>
              <a:rPr lang="en-US" altLang="cs-CZ" dirty="0" smtClean="0"/>
              <a:t>Define footer - Name of the presentation / Your name / Unit, Office</a:t>
            </a:r>
            <a:endParaRPr lang="cs-CZ" altLang="cs-CZ" dirty="0"/>
          </a:p>
        </p:txBody>
      </p:sp>
    </p:spTree>
    <p:extLst>
      <p:ext uri="{BB962C8B-B14F-4D97-AF65-F5344CB8AC3E}">
        <p14:creationId xmlns:p14="http://schemas.microsoft.com/office/powerpoint/2010/main" val="275272741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noProof="0" smtClean="0"/>
              <a:t>Kliknutím lze upravit styl.</a:t>
            </a:r>
            <a:endParaRPr lang="en-GB" noProof="0" dirty="0"/>
          </a:p>
        </p:txBody>
      </p:sp>
      <p:sp>
        <p:nvSpPr>
          <p:cNvPr id="3" name="Zástupný symbol pro obsah 2"/>
          <p:cNvSpPr>
            <a:spLocks noGrp="1"/>
          </p:cNvSpPr>
          <p:nvPr>
            <p:ph idx="1"/>
          </p:nvPr>
        </p:nvSpPr>
        <p:spPr/>
        <p:txBody>
          <a:bodyPr/>
          <a:lstStyle>
            <a:lvl1pPr marL="342900" indent="-342900">
              <a:buClr>
                <a:srgbClr val="00287D"/>
              </a:buClr>
              <a:buSzPct val="100000"/>
              <a:buFont typeface="Wingdings" panose="05000000000000000000" pitchFamily="2" charset="2"/>
              <a:buChar char="§"/>
              <a:defRPr/>
            </a:lvl1pPr>
            <a:lvl2pPr marL="742950" indent="-285750">
              <a:buClr>
                <a:srgbClr val="00287D"/>
              </a:buClr>
              <a:buFont typeface="Wingdings" panose="05000000000000000000" pitchFamily="2" charset="2"/>
              <a:buChar char="§"/>
              <a:defRPr/>
            </a:lvl2pPr>
            <a:lvl3pPr marL="914400" indent="0">
              <a:buNone/>
              <a:defRPr/>
            </a:lvl3pPr>
          </a:lstStyle>
          <a:p>
            <a:pPr lvl="0"/>
            <a:r>
              <a:rPr lang="cs-CZ" noProof="0" smtClean="0"/>
              <a:t>Kliknutím lze upravit styly předlohy textu.</a:t>
            </a:r>
          </a:p>
          <a:p>
            <a:pPr lvl="1"/>
            <a:r>
              <a:rPr lang="cs-CZ" noProof="0" smtClean="0"/>
              <a:t>Druhá úroveň</a:t>
            </a:r>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6" name="Rectangle 17"/>
          <p:cNvSpPr>
            <a:spLocks noGrp="1" noChangeArrowheads="1"/>
          </p:cNvSpPr>
          <p:nvPr>
            <p:ph type="ftr" sz="quarter" idx="3"/>
          </p:nvPr>
        </p:nvSpPr>
        <p:spPr bwMode="auto">
          <a:xfrm>
            <a:off x="422694" y="6248400"/>
            <a:ext cx="630591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defRPr>
            </a:lvl1pPr>
          </a:lstStyle>
          <a:p>
            <a:r>
              <a:rPr lang="en-US" altLang="cs-CZ" dirty="0" smtClean="0"/>
              <a:t>Define footer - Name of the presentation / Your name / Unit, Office</a:t>
            </a:r>
            <a:endParaRPr lang="cs-CZ" altLang="cs-CZ" dirty="0"/>
          </a:p>
        </p:txBody>
      </p:sp>
    </p:spTree>
    <p:extLst>
      <p:ext uri="{BB962C8B-B14F-4D97-AF65-F5344CB8AC3E}">
        <p14:creationId xmlns:p14="http://schemas.microsoft.com/office/powerpoint/2010/main" val="26860472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509589" y="4406901"/>
            <a:ext cx="8091487" cy="1362075"/>
          </a:xfrm>
        </p:spPr>
        <p:txBody>
          <a:bodyPr anchor="t"/>
          <a:lstStyle>
            <a:lvl1pPr algn="l">
              <a:defRPr sz="4000" b="1" cap="all"/>
            </a:lvl1pPr>
          </a:lstStyle>
          <a:p>
            <a:r>
              <a:rPr lang="cs-CZ" noProof="0" smtClean="0"/>
              <a:t>Kliknutím lze upravit styl.</a:t>
            </a:r>
            <a:endParaRPr lang="en-GB" noProof="0" dirty="0"/>
          </a:p>
        </p:txBody>
      </p:sp>
      <p:sp>
        <p:nvSpPr>
          <p:cNvPr id="3" name="Zástupný symbol pro text 2"/>
          <p:cNvSpPr>
            <a:spLocks noGrp="1"/>
          </p:cNvSpPr>
          <p:nvPr>
            <p:ph type="body" idx="1"/>
          </p:nvPr>
        </p:nvSpPr>
        <p:spPr>
          <a:xfrm>
            <a:off x="509589" y="2906713"/>
            <a:ext cx="8091487"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noProof="0" smtClean="0"/>
              <a:t>Kliknutím lze upravit styly předlohy textu.</a:t>
            </a:r>
          </a:p>
        </p:txBody>
      </p:sp>
      <p:sp>
        <p:nvSpPr>
          <p:cNvPr id="5" name="Zástupný symbol pro číslo snímku 4"/>
          <p:cNvSpPr>
            <a:spLocks noGrp="1"/>
          </p:cNvSpPr>
          <p:nvPr>
            <p:ph type="sldNum" sz="quarter" idx="11"/>
          </p:nvPr>
        </p:nvSpPr>
        <p:spPr/>
        <p:txBody>
          <a:bodyPr/>
          <a:lstStyle>
            <a:lvl1pPr>
              <a:defRPr/>
            </a:lvl1pPr>
          </a:lstStyle>
          <a:p>
            <a:fld id="{B7F5D36C-8A95-44A1-B2E3-4B4CEE4AA93A}" type="slidenum">
              <a:rPr lang="cs-CZ" altLang="cs-CZ"/>
              <a:pPr/>
              <a:t>‹#›</a:t>
            </a:fld>
            <a:endParaRPr lang="cs-CZ" altLang="cs-CZ" dirty="0"/>
          </a:p>
        </p:txBody>
      </p:sp>
      <p:sp>
        <p:nvSpPr>
          <p:cNvPr id="6" name="Rectangle 17"/>
          <p:cNvSpPr>
            <a:spLocks noGrp="1" noChangeArrowheads="1"/>
          </p:cNvSpPr>
          <p:nvPr>
            <p:ph type="ftr" sz="quarter" idx="3"/>
          </p:nvPr>
        </p:nvSpPr>
        <p:spPr bwMode="auto">
          <a:xfrm>
            <a:off x="422694" y="6248400"/>
            <a:ext cx="630591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defRPr>
            </a:lvl1pPr>
          </a:lstStyle>
          <a:p>
            <a:r>
              <a:rPr lang="en-US" altLang="cs-CZ" dirty="0" smtClean="0"/>
              <a:t>Define footer - Name of the presentation / Your name / Unit, Office</a:t>
            </a:r>
            <a:endParaRPr lang="cs-CZ" altLang="cs-CZ" dirty="0"/>
          </a:p>
        </p:txBody>
      </p:sp>
    </p:spTree>
    <p:extLst>
      <p:ext uri="{BB962C8B-B14F-4D97-AF65-F5344CB8AC3E}">
        <p14:creationId xmlns:p14="http://schemas.microsoft.com/office/powerpoint/2010/main" val="2563645093"/>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noProof="0" smtClean="0"/>
              <a:t>Kliknutím lze upravit styl.</a:t>
            </a:r>
            <a:endParaRPr lang="en-GB" noProof="0" dirty="0"/>
          </a:p>
        </p:txBody>
      </p:sp>
      <p:sp>
        <p:nvSpPr>
          <p:cNvPr id="3" name="Zástupný symbol pro obsah 2"/>
          <p:cNvSpPr>
            <a:spLocks noGrp="1"/>
          </p:cNvSpPr>
          <p:nvPr>
            <p:ph sz="half" idx="1"/>
          </p:nvPr>
        </p:nvSpPr>
        <p:spPr>
          <a:xfrm>
            <a:off x="509588" y="2019301"/>
            <a:ext cx="3876944" cy="411056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noProof="0" smtClean="0"/>
              <a:t>Kliknutím lze upravit styly předlohy textu.</a:t>
            </a:r>
          </a:p>
          <a:p>
            <a:pPr lvl="1"/>
            <a:r>
              <a:rPr lang="cs-CZ" noProof="0" smtClean="0"/>
              <a:t>Druhá úroveň</a:t>
            </a:r>
          </a:p>
        </p:txBody>
      </p:sp>
      <p:sp>
        <p:nvSpPr>
          <p:cNvPr id="4" name="Zástupný symbol pro obsah 3"/>
          <p:cNvSpPr>
            <a:spLocks noGrp="1"/>
          </p:cNvSpPr>
          <p:nvPr>
            <p:ph sz="half" idx="2"/>
          </p:nvPr>
        </p:nvSpPr>
        <p:spPr>
          <a:xfrm>
            <a:off x="4724131" y="2019301"/>
            <a:ext cx="3876944" cy="411056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noProof="0" smtClean="0"/>
              <a:t>Kliknutím lze upravit styly předlohy textu.</a:t>
            </a:r>
          </a:p>
          <a:p>
            <a:pPr lvl="1"/>
            <a:r>
              <a:rPr lang="cs-CZ" noProof="0" smtClean="0"/>
              <a:t>Druhá úroveň</a:t>
            </a:r>
          </a:p>
        </p:txBody>
      </p:sp>
      <p:sp>
        <p:nvSpPr>
          <p:cNvPr id="6" name="Zástupný symbol pro číslo snímku 5"/>
          <p:cNvSpPr>
            <a:spLocks noGrp="1"/>
          </p:cNvSpPr>
          <p:nvPr>
            <p:ph type="sldNum" sz="quarter" idx="11"/>
          </p:nvPr>
        </p:nvSpPr>
        <p:spPr/>
        <p:txBody>
          <a:bodyPr/>
          <a:lstStyle>
            <a:lvl1pPr>
              <a:defRPr/>
            </a:lvl1pPr>
          </a:lstStyle>
          <a:p>
            <a:fld id="{91152B74-69A5-4C0F-AF65-094CC50B2C3C}" type="slidenum">
              <a:rPr lang="cs-CZ" altLang="cs-CZ"/>
              <a:pPr/>
              <a:t>‹#›</a:t>
            </a:fld>
            <a:endParaRPr lang="cs-CZ" altLang="cs-CZ" dirty="0"/>
          </a:p>
        </p:txBody>
      </p:sp>
      <p:sp>
        <p:nvSpPr>
          <p:cNvPr id="7" name="Rectangle 17"/>
          <p:cNvSpPr>
            <a:spLocks noGrp="1" noChangeArrowheads="1"/>
          </p:cNvSpPr>
          <p:nvPr>
            <p:ph type="ftr" sz="quarter" idx="3"/>
          </p:nvPr>
        </p:nvSpPr>
        <p:spPr bwMode="auto">
          <a:xfrm>
            <a:off x="422694" y="6248400"/>
            <a:ext cx="630591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defRPr>
            </a:lvl1pPr>
          </a:lstStyle>
          <a:p>
            <a:r>
              <a:rPr lang="en-US" altLang="cs-CZ" dirty="0" smtClean="0"/>
              <a:t>Define footer - Name of the presentation / Your name / Unit, Office</a:t>
            </a:r>
            <a:endParaRPr lang="cs-CZ" altLang="cs-CZ" dirty="0"/>
          </a:p>
        </p:txBody>
      </p:sp>
    </p:spTree>
    <p:extLst>
      <p:ext uri="{BB962C8B-B14F-4D97-AF65-F5344CB8AC3E}">
        <p14:creationId xmlns:p14="http://schemas.microsoft.com/office/powerpoint/2010/main" val="2240045400"/>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509589" y="1134533"/>
            <a:ext cx="8091487" cy="643467"/>
          </a:xfrm>
        </p:spPr>
        <p:txBody>
          <a:bodyPr/>
          <a:lstStyle>
            <a:lvl1pPr>
              <a:defRPr/>
            </a:lvl1pPr>
          </a:lstStyle>
          <a:p>
            <a:r>
              <a:rPr lang="cs-CZ" noProof="0" smtClean="0"/>
              <a:t>Kliknutím lze upravit styl.</a:t>
            </a:r>
            <a:endParaRPr lang="en-GB" noProof="0" dirty="0"/>
          </a:p>
        </p:txBody>
      </p:sp>
      <p:sp>
        <p:nvSpPr>
          <p:cNvPr id="3" name="Zástupný symbol pro text 2"/>
          <p:cNvSpPr>
            <a:spLocks noGrp="1"/>
          </p:cNvSpPr>
          <p:nvPr>
            <p:ph type="body" idx="1"/>
          </p:nvPr>
        </p:nvSpPr>
        <p:spPr>
          <a:xfrm>
            <a:off x="512369" y="2019300"/>
            <a:ext cx="3878657"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noProof="0" smtClean="0"/>
              <a:t>Kliknutím lze upravit styly předlohy textu.</a:t>
            </a:r>
          </a:p>
        </p:txBody>
      </p:sp>
      <p:sp>
        <p:nvSpPr>
          <p:cNvPr id="4" name="Zástupný symbol pro obsah 3"/>
          <p:cNvSpPr>
            <a:spLocks noGrp="1"/>
          </p:cNvSpPr>
          <p:nvPr>
            <p:ph sz="half" idx="2"/>
          </p:nvPr>
        </p:nvSpPr>
        <p:spPr>
          <a:xfrm>
            <a:off x="509588" y="2915728"/>
            <a:ext cx="3874282" cy="321043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noProof="0" smtClean="0"/>
              <a:t>Kliknutím lze upravit styly předlohy textu.</a:t>
            </a:r>
          </a:p>
          <a:p>
            <a:pPr lvl="1"/>
            <a:r>
              <a:rPr lang="cs-CZ" noProof="0" smtClean="0"/>
              <a:t>Druhá úroveň</a:t>
            </a:r>
          </a:p>
        </p:txBody>
      </p:sp>
      <p:sp>
        <p:nvSpPr>
          <p:cNvPr id="5" name="Zástupný symbol pro text 4"/>
          <p:cNvSpPr>
            <a:spLocks noGrp="1"/>
          </p:cNvSpPr>
          <p:nvPr>
            <p:ph type="body" sz="quarter" idx="3"/>
          </p:nvPr>
        </p:nvSpPr>
        <p:spPr>
          <a:xfrm>
            <a:off x="4723119" y="2019300"/>
            <a:ext cx="3877957"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noProof="0" smtClean="0"/>
              <a:t>Kliknutím lze upravit styly předlohy textu.</a:t>
            </a:r>
          </a:p>
        </p:txBody>
      </p:sp>
      <p:sp>
        <p:nvSpPr>
          <p:cNvPr id="6" name="Zástupný symbol pro obsah 5"/>
          <p:cNvSpPr>
            <a:spLocks noGrp="1"/>
          </p:cNvSpPr>
          <p:nvPr>
            <p:ph sz="quarter" idx="4"/>
          </p:nvPr>
        </p:nvSpPr>
        <p:spPr>
          <a:xfrm>
            <a:off x="4722963" y="2938734"/>
            <a:ext cx="3878113" cy="319113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noProof="0" smtClean="0"/>
              <a:t>Kliknutím lze upravit styly předlohy textu.</a:t>
            </a:r>
          </a:p>
          <a:p>
            <a:pPr lvl="1"/>
            <a:r>
              <a:rPr lang="cs-CZ" noProof="0" smtClean="0"/>
              <a:t>Druhá úroveň</a:t>
            </a:r>
          </a:p>
        </p:txBody>
      </p:sp>
      <p:sp>
        <p:nvSpPr>
          <p:cNvPr id="8" name="Zástupný symbol pro číslo snímku 7"/>
          <p:cNvSpPr>
            <a:spLocks noGrp="1"/>
          </p:cNvSpPr>
          <p:nvPr>
            <p:ph type="sldNum" sz="quarter" idx="11"/>
          </p:nvPr>
        </p:nvSpPr>
        <p:spPr/>
        <p:txBody>
          <a:bodyPr/>
          <a:lstStyle>
            <a:lvl1pPr>
              <a:defRPr/>
            </a:lvl1pPr>
          </a:lstStyle>
          <a:p>
            <a:fld id="{C595CD6F-6F72-494C-9F75-EA7F2E402090}" type="slidenum">
              <a:rPr lang="cs-CZ" altLang="cs-CZ"/>
              <a:pPr/>
              <a:t>‹#›</a:t>
            </a:fld>
            <a:endParaRPr lang="cs-CZ" altLang="cs-CZ" dirty="0"/>
          </a:p>
        </p:txBody>
      </p:sp>
      <p:sp>
        <p:nvSpPr>
          <p:cNvPr id="9" name="Rectangle 17"/>
          <p:cNvSpPr>
            <a:spLocks noGrp="1" noChangeArrowheads="1"/>
          </p:cNvSpPr>
          <p:nvPr>
            <p:ph type="ftr" sz="quarter" idx="12"/>
          </p:nvPr>
        </p:nvSpPr>
        <p:spPr bwMode="auto">
          <a:xfrm>
            <a:off x="422694" y="6248400"/>
            <a:ext cx="630591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defRPr>
            </a:lvl1pPr>
          </a:lstStyle>
          <a:p>
            <a:r>
              <a:rPr lang="en-US" altLang="cs-CZ" dirty="0" smtClean="0"/>
              <a:t>Define footer - Name of the presentation / Your name / Unit, Office</a:t>
            </a:r>
            <a:endParaRPr lang="cs-CZ" altLang="cs-CZ" dirty="0"/>
          </a:p>
        </p:txBody>
      </p:sp>
    </p:spTree>
    <p:extLst>
      <p:ext uri="{BB962C8B-B14F-4D97-AF65-F5344CB8AC3E}">
        <p14:creationId xmlns:p14="http://schemas.microsoft.com/office/powerpoint/2010/main" val="3525317306"/>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noProof="0" smtClean="0"/>
              <a:t>Kliknutím lze upravit styl.</a:t>
            </a:r>
            <a:endParaRPr lang="en-GB" noProof="0" dirty="0"/>
          </a:p>
        </p:txBody>
      </p:sp>
      <p:sp>
        <p:nvSpPr>
          <p:cNvPr id="3" name="Zástupný symbol pro zápatí 2"/>
          <p:cNvSpPr>
            <a:spLocks noGrp="1"/>
          </p:cNvSpPr>
          <p:nvPr>
            <p:ph type="ftr" sz="quarter" idx="10"/>
          </p:nvPr>
        </p:nvSpPr>
        <p:spPr>
          <a:xfrm>
            <a:off x="422694" y="6248400"/>
            <a:ext cx="6305910" cy="457200"/>
          </a:xfrm>
          <a:prstGeom prst="rect">
            <a:avLst/>
          </a:prstGeom>
        </p:spPr>
        <p:txBody>
          <a:bodyPr/>
          <a:lstStyle>
            <a:lvl1pPr>
              <a:defRPr/>
            </a:lvl1pPr>
          </a:lstStyle>
          <a:p>
            <a:r>
              <a:rPr lang="en-US" altLang="cs-CZ" dirty="0" smtClean="0"/>
              <a:t>Define footer - Name of the presentation / Your name / Unit, Office</a:t>
            </a:r>
            <a:endParaRPr lang="cs-CZ" altLang="cs-CZ" dirty="0"/>
          </a:p>
        </p:txBody>
      </p:sp>
      <p:sp>
        <p:nvSpPr>
          <p:cNvPr id="4" name="Zástupný symbol pro číslo snímku 3"/>
          <p:cNvSpPr>
            <a:spLocks noGrp="1"/>
          </p:cNvSpPr>
          <p:nvPr>
            <p:ph type="sldNum" sz="quarter" idx="11"/>
          </p:nvPr>
        </p:nvSpPr>
        <p:spPr/>
        <p:txBody>
          <a:bodyPr/>
          <a:lstStyle>
            <a:lvl1pPr>
              <a:defRPr/>
            </a:lvl1pPr>
          </a:lstStyle>
          <a:p>
            <a:fld id="{927DA5A4-BFC5-452F-9F43-ADC3A6F1509E}" type="slidenum">
              <a:rPr lang="cs-CZ" altLang="cs-CZ"/>
              <a:pPr/>
              <a:t>‹#›</a:t>
            </a:fld>
            <a:endParaRPr lang="cs-CZ" altLang="cs-CZ" dirty="0"/>
          </a:p>
        </p:txBody>
      </p:sp>
      <p:sp>
        <p:nvSpPr>
          <p:cNvPr id="5" name="Zástupný symbol pro text 3"/>
          <p:cNvSpPr>
            <a:spLocks noGrp="1"/>
          </p:cNvSpPr>
          <p:nvPr>
            <p:ph type="body" sz="half" idx="2"/>
          </p:nvPr>
        </p:nvSpPr>
        <p:spPr>
          <a:xfrm>
            <a:off x="509588" y="2019300"/>
            <a:ext cx="8091487" cy="410686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noProof="0" smtClean="0"/>
              <a:t>Kliknutím lze upravit styly předlohy textu.</a:t>
            </a:r>
          </a:p>
        </p:txBody>
      </p:sp>
    </p:spTree>
    <p:extLst>
      <p:ext uri="{BB962C8B-B14F-4D97-AF65-F5344CB8AC3E}">
        <p14:creationId xmlns:p14="http://schemas.microsoft.com/office/powerpoint/2010/main" val="3710002974"/>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4" name="Rectangle 17"/>
          <p:cNvSpPr>
            <a:spLocks noGrp="1" noChangeArrowheads="1"/>
          </p:cNvSpPr>
          <p:nvPr>
            <p:ph type="ftr" sz="quarter" idx="3"/>
          </p:nvPr>
        </p:nvSpPr>
        <p:spPr bwMode="auto">
          <a:xfrm>
            <a:off x="422694" y="6248400"/>
            <a:ext cx="630591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defRPr>
            </a:lvl1pPr>
          </a:lstStyle>
          <a:p>
            <a:r>
              <a:rPr lang="en-US" altLang="cs-CZ" dirty="0" smtClean="0"/>
              <a:t>Define footer - Name of the presentation / Your name / Unit, Office</a:t>
            </a:r>
            <a:endParaRPr lang="cs-CZ" altLang="cs-CZ" dirty="0"/>
          </a:p>
        </p:txBody>
      </p:sp>
    </p:spTree>
    <p:extLst>
      <p:ext uri="{BB962C8B-B14F-4D97-AF65-F5344CB8AC3E}">
        <p14:creationId xmlns:p14="http://schemas.microsoft.com/office/powerpoint/2010/main" val="2954064150"/>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509588" y="1134534"/>
            <a:ext cx="8091487" cy="643465"/>
          </a:xfrm>
        </p:spPr>
        <p:txBody>
          <a:bodyPr/>
          <a:lstStyle>
            <a:lvl1pPr algn="l">
              <a:defRPr sz="2000" b="1"/>
            </a:lvl1pPr>
          </a:lstStyle>
          <a:p>
            <a:r>
              <a:rPr lang="cs-CZ" noProof="0" smtClean="0"/>
              <a:t>Kliknutím lze upravit styl.</a:t>
            </a:r>
            <a:endParaRPr lang="en-GB" noProof="0" dirty="0"/>
          </a:p>
        </p:txBody>
      </p:sp>
      <p:sp>
        <p:nvSpPr>
          <p:cNvPr id="3" name="Zástupný symbol pro obsah 2"/>
          <p:cNvSpPr>
            <a:spLocks noGrp="1"/>
          </p:cNvSpPr>
          <p:nvPr>
            <p:ph idx="1"/>
          </p:nvPr>
        </p:nvSpPr>
        <p:spPr>
          <a:xfrm>
            <a:off x="3575051" y="2019300"/>
            <a:ext cx="5026025" cy="410686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noProof="0" smtClean="0"/>
              <a:t>Kliknutím lze upravit styly předlohy textu.</a:t>
            </a:r>
          </a:p>
          <a:p>
            <a:pPr lvl="1"/>
            <a:r>
              <a:rPr lang="cs-CZ" noProof="0" smtClean="0"/>
              <a:t>Druhá úroveň</a:t>
            </a:r>
          </a:p>
        </p:txBody>
      </p:sp>
      <p:sp>
        <p:nvSpPr>
          <p:cNvPr id="4" name="Zástupný symbol pro text 3"/>
          <p:cNvSpPr>
            <a:spLocks noGrp="1"/>
          </p:cNvSpPr>
          <p:nvPr>
            <p:ph type="body" sz="half" idx="2"/>
          </p:nvPr>
        </p:nvSpPr>
        <p:spPr>
          <a:xfrm>
            <a:off x="509588" y="2019300"/>
            <a:ext cx="2746884" cy="410686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noProof="0" smtClean="0"/>
              <a:t>Kliknutím lze upravit styly předlohy textu.</a:t>
            </a:r>
          </a:p>
        </p:txBody>
      </p:sp>
      <p:sp>
        <p:nvSpPr>
          <p:cNvPr id="6" name="Zástupný symbol pro číslo snímku 5"/>
          <p:cNvSpPr>
            <a:spLocks noGrp="1"/>
          </p:cNvSpPr>
          <p:nvPr>
            <p:ph type="sldNum" sz="quarter" idx="11"/>
          </p:nvPr>
        </p:nvSpPr>
        <p:spPr/>
        <p:txBody>
          <a:bodyPr/>
          <a:lstStyle>
            <a:lvl1pPr>
              <a:defRPr/>
            </a:lvl1pPr>
          </a:lstStyle>
          <a:p>
            <a:fld id="{EA562BE3-FB3A-4F01-A26A-8D36CDF01ADA}" type="slidenum">
              <a:rPr lang="cs-CZ" altLang="cs-CZ"/>
              <a:pPr/>
              <a:t>‹#›</a:t>
            </a:fld>
            <a:endParaRPr lang="cs-CZ" altLang="cs-CZ" dirty="0"/>
          </a:p>
        </p:txBody>
      </p:sp>
      <p:sp>
        <p:nvSpPr>
          <p:cNvPr id="7" name="Rectangle 17"/>
          <p:cNvSpPr>
            <a:spLocks noGrp="1" noChangeArrowheads="1"/>
          </p:cNvSpPr>
          <p:nvPr>
            <p:ph type="ftr" sz="quarter" idx="3"/>
          </p:nvPr>
        </p:nvSpPr>
        <p:spPr bwMode="auto">
          <a:xfrm>
            <a:off x="422694" y="6248400"/>
            <a:ext cx="630591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defRPr>
            </a:lvl1pPr>
          </a:lstStyle>
          <a:p>
            <a:r>
              <a:rPr lang="en-US" altLang="cs-CZ" dirty="0" smtClean="0"/>
              <a:t>Define footer - Name of the presentation / Your name / Unit, Office</a:t>
            </a:r>
            <a:endParaRPr lang="cs-CZ" altLang="cs-CZ" dirty="0"/>
          </a:p>
        </p:txBody>
      </p:sp>
    </p:spTree>
    <p:extLst>
      <p:ext uri="{BB962C8B-B14F-4D97-AF65-F5344CB8AC3E}">
        <p14:creationId xmlns:p14="http://schemas.microsoft.com/office/powerpoint/2010/main" val="231545421"/>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5087507"/>
            <a:ext cx="5486400" cy="566739"/>
          </a:xfrm>
        </p:spPr>
        <p:txBody>
          <a:bodyPr/>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1134533"/>
            <a:ext cx="5486400" cy="387454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smtClean="0"/>
              <a:t>Kliknutím na ikonu přidáte obrázek.</a:t>
            </a:r>
            <a:endParaRPr lang="cs-CZ" dirty="0"/>
          </a:p>
        </p:txBody>
      </p:sp>
      <p:sp>
        <p:nvSpPr>
          <p:cNvPr id="4" name="Zástupný symbol pro text 3"/>
          <p:cNvSpPr>
            <a:spLocks noGrp="1"/>
          </p:cNvSpPr>
          <p:nvPr>
            <p:ph type="body" sz="half" idx="2"/>
          </p:nvPr>
        </p:nvSpPr>
        <p:spPr>
          <a:xfrm>
            <a:off x="1792288" y="5654246"/>
            <a:ext cx="5486400" cy="47562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6" name="Zástupný symbol pro číslo snímku 5"/>
          <p:cNvSpPr>
            <a:spLocks noGrp="1"/>
          </p:cNvSpPr>
          <p:nvPr>
            <p:ph type="sldNum" sz="quarter" idx="11"/>
          </p:nvPr>
        </p:nvSpPr>
        <p:spPr/>
        <p:txBody>
          <a:bodyPr/>
          <a:lstStyle>
            <a:lvl1pPr>
              <a:defRPr/>
            </a:lvl1pPr>
          </a:lstStyle>
          <a:p>
            <a:fld id="{2268BFBB-FD49-4E22-AEFE-2646EB3E88CA}" type="slidenum">
              <a:rPr lang="cs-CZ" altLang="cs-CZ"/>
              <a:pPr/>
              <a:t>‹#›</a:t>
            </a:fld>
            <a:endParaRPr lang="cs-CZ" altLang="cs-CZ" dirty="0"/>
          </a:p>
        </p:txBody>
      </p:sp>
      <p:sp>
        <p:nvSpPr>
          <p:cNvPr id="7" name="Rectangle 17"/>
          <p:cNvSpPr>
            <a:spLocks noGrp="1" noChangeArrowheads="1"/>
          </p:cNvSpPr>
          <p:nvPr>
            <p:ph type="ftr" sz="quarter" idx="3"/>
          </p:nvPr>
        </p:nvSpPr>
        <p:spPr bwMode="auto">
          <a:xfrm>
            <a:off x="422694" y="6248400"/>
            <a:ext cx="630591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defRPr>
            </a:lvl1pPr>
          </a:lstStyle>
          <a:p>
            <a:r>
              <a:rPr lang="en-US" altLang="cs-CZ" dirty="0" smtClean="0"/>
              <a:t>Define footer - Name of the presentation / Your name / Unit, Office</a:t>
            </a:r>
            <a:endParaRPr lang="cs-CZ" altLang="cs-CZ" dirty="0"/>
          </a:p>
        </p:txBody>
      </p:sp>
    </p:spTree>
    <p:extLst>
      <p:ext uri="{BB962C8B-B14F-4D97-AF65-F5344CB8AC3E}">
        <p14:creationId xmlns:p14="http://schemas.microsoft.com/office/powerpoint/2010/main" val="695320020"/>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64521" name="Rectangle 9"/>
          <p:cNvSpPr>
            <a:spLocks noGrp="1" noChangeArrowheads="1"/>
          </p:cNvSpPr>
          <p:nvPr>
            <p:ph type="title"/>
          </p:nvPr>
        </p:nvSpPr>
        <p:spPr bwMode="auto">
          <a:xfrm>
            <a:off x="509589" y="1125539"/>
            <a:ext cx="8086635" cy="64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b" anchorCtr="0" compatLnSpc="1">
            <a:prstTxWarp prst="textNoShape">
              <a:avLst/>
            </a:prstTxWarp>
          </a:bodyPr>
          <a:lstStyle/>
          <a:p>
            <a:pPr lvl="0"/>
            <a:r>
              <a:rPr lang="en-GB" altLang="cs-CZ" noProof="0" dirty="0" err="1" smtClean="0"/>
              <a:t>Klepnutím</a:t>
            </a:r>
            <a:r>
              <a:rPr lang="en-GB" altLang="cs-CZ" noProof="0" dirty="0" smtClean="0"/>
              <a:t> </a:t>
            </a:r>
            <a:r>
              <a:rPr lang="en-GB" altLang="cs-CZ" noProof="0" dirty="0" err="1" smtClean="0"/>
              <a:t>lze</a:t>
            </a:r>
            <a:r>
              <a:rPr lang="en-GB" altLang="cs-CZ" noProof="0" dirty="0" smtClean="0"/>
              <a:t> </a:t>
            </a:r>
            <a:r>
              <a:rPr lang="en-GB" altLang="cs-CZ" noProof="0" dirty="0" err="1" smtClean="0"/>
              <a:t>upravit</a:t>
            </a:r>
            <a:r>
              <a:rPr lang="en-GB" altLang="cs-CZ" noProof="0" dirty="0" smtClean="0"/>
              <a:t> </a:t>
            </a:r>
            <a:r>
              <a:rPr lang="en-GB" altLang="cs-CZ" noProof="0" dirty="0" err="1" smtClean="0"/>
              <a:t>styl</a:t>
            </a:r>
            <a:r>
              <a:rPr lang="en-GB" altLang="cs-CZ" noProof="0" dirty="0" smtClean="0"/>
              <a:t> </a:t>
            </a:r>
            <a:r>
              <a:rPr lang="en-GB" altLang="cs-CZ" noProof="0" dirty="0" err="1" smtClean="0"/>
              <a:t>předlohy</a:t>
            </a:r>
            <a:r>
              <a:rPr lang="en-GB" altLang="cs-CZ" noProof="0" dirty="0" smtClean="0"/>
              <a:t> </a:t>
            </a:r>
            <a:r>
              <a:rPr lang="en-GB" altLang="cs-CZ" noProof="0" dirty="0" err="1" smtClean="0"/>
              <a:t>nadpisů</a:t>
            </a:r>
            <a:r>
              <a:rPr lang="en-GB" altLang="cs-CZ" noProof="0" dirty="0" smtClean="0"/>
              <a:t>.</a:t>
            </a:r>
          </a:p>
        </p:txBody>
      </p:sp>
      <p:sp>
        <p:nvSpPr>
          <p:cNvPr id="64522" name="Rectangle 10"/>
          <p:cNvSpPr>
            <a:spLocks noGrp="1" noChangeArrowheads="1"/>
          </p:cNvSpPr>
          <p:nvPr>
            <p:ph type="body" idx="1"/>
          </p:nvPr>
        </p:nvSpPr>
        <p:spPr bwMode="auto">
          <a:xfrm>
            <a:off x="509589" y="2017713"/>
            <a:ext cx="8082321"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en-GB" altLang="cs-CZ" noProof="0" dirty="0" err="1" smtClean="0"/>
              <a:t>Klepnutím</a:t>
            </a:r>
            <a:r>
              <a:rPr lang="en-GB" altLang="cs-CZ" noProof="0" dirty="0" smtClean="0"/>
              <a:t> </a:t>
            </a:r>
            <a:r>
              <a:rPr lang="en-GB" altLang="cs-CZ" noProof="0" dirty="0" err="1" smtClean="0"/>
              <a:t>lze</a:t>
            </a:r>
            <a:r>
              <a:rPr lang="en-GB" altLang="cs-CZ" noProof="0" dirty="0" smtClean="0"/>
              <a:t> </a:t>
            </a:r>
            <a:r>
              <a:rPr lang="en-GB" altLang="cs-CZ" noProof="0" dirty="0" err="1" smtClean="0"/>
              <a:t>upravit</a:t>
            </a:r>
            <a:r>
              <a:rPr lang="en-GB" altLang="cs-CZ" noProof="0" dirty="0" smtClean="0"/>
              <a:t> </a:t>
            </a:r>
            <a:r>
              <a:rPr lang="en-GB" altLang="cs-CZ" noProof="0" dirty="0" err="1" smtClean="0"/>
              <a:t>styly</a:t>
            </a:r>
            <a:r>
              <a:rPr lang="en-GB" altLang="cs-CZ" noProof="0" dirty="0" smtClean="0"/>
              <a:t> </a:t>
            </a:r>
            <a:r>
              <a:rPr lang="en-GB" altLang="cs-CZ" noProof="0" dirty="0" err="1" smtClean="0"/>
              <a:t>předlohy</a:t>
            </a:r>
            <a:r>
              <a:rPr lang="en-GB" altLang="cs-CZ" noProof="0" dirty="0" smtClean="0"/>
              <a:t> </a:t>
            </a:r>
            <a:r>
              <a:rPr lang="en-GB" altLang="cs-CZ" noProof="0" dirty="0" err="1" smtClean="0"/>
              <a:t>textu</a:t>
            </a:r>
            <a:r>
              <a:rPr lang="en-GB" altLang="cs-CZ" noProof="0" dirty="0" smtClean="0"/>
              <a:t>.</a:t>
            </a:r>
          </a:p>
          <a:p>
            <a:pPr lvl="1"/>
            <a:r>
              <a:rPr lang="en-GB" altLang="cs-CZ" noProof="0" dirty="0" err="1" smtClean="0"/>
              <a:t>Druhá</a:t>
            </a:r>
            <a:r>
              <a:rPr lang="en-GB" altLang="cs-CZ" noProof="0" dirty="0" smtClean="0"/>
              <a:t> </a:t>
            </a:r>
            <a:r>
              <a:rPr lang="en-GB" altLang="cs-CZ" noProof="0" dirty="0" err="1" smtClean="0"/>
              <a:t>úroveň</a:t>
            </a:r>
            <a:endParaRPr lang="en-GB" altLang="cs-CZ" noProof="0" dirty="0" smtClean="0"/>
          </a:p>
        </p:txBody>
      </p:sp>
      <p:sp>
        <p:nvSpPr>
          <p:cNvPr id="64530" name="Rectangle 18"/>
          <p:cNvSpPr>
            <a:spLocks noGrp="1" noChangeArrowheads="1"/>
          </p:cNvSpPr>
          <p:nvPr>
            <p:ph type="sldNum" sz="quarter" idx="4"/>
          </p:nvPr>
        </p:nvSpPr>
        <p:spPr bwMode="auto">
          <a:xfrm>
            <a:off x="6858000" y="6248400"/>
            <a:ext cx="184174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solidFill>
                  <a:srgbClr val="969696"/>
                </a:solidFill>
                <a:latin typeface="+mj-lt"/>
              </a:defRPr>
            </a:lvl1pPr>
          </a:lstStyle>
          <a:p>
            <a:fld id="{0DE708CC-0C3F-4567-9698-B54C0F35BD31}" type="slidenum">
              <a:rPr lang="cs-CZ" altLang="cs-CZ" smtClean="0"/>
              <a:pPr/>
              <a:t>‹#›</a:t>
            </a:fld>
            <a:endParaRPr lang="cs-CZ" altLang="cs-CZ" dirty="0"/>
          </a:p>
        </p:txBody>
      </p:sp>
      <p:sp>
        <p:nvSpPr>
          <p:cNvPr id="7" name="Rectangle 17"/>
          <p:cNvSpPr>
            <a:spLocks noGrp="1" noChangeArrowheads="1"/>
          </p:cNvSpPr>
          <p:nvPr>
            <p:ph type="ftr" sz="quarter" idx="3"/>
          </p:nvPr>
        </p:nvSpPr>
        <p:spPr bwMode="auto">
          <a:xfrm>
            <a:off x="422694" y="6248400"/>
            <a:ext cx="630591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latin typeface="+mj-lt"/>
              </a:defRPr>
            </a:lvl1pPr>
          </a:lstStyle>
          <a:p>
            <a:r>
              <a:rPr lang="en-US" altLang="cs-CZ" dirty="0" smtClean="0"/>
              <a:t>Define footer - Name of the presentation / Your name / Unit, Office</a:t>
            </a:r>
            <a:endParaRPr lang="cs-CZ" altLang="cs-CZ" dirty="0"/>
          </a:p>
        </p:txBody>
      </p:sp>
    </p:spTree>
  </p:cSld>
  <p:clrMap bg1="lt1" tx1="dk1" bg2="lt2" tx2="dk2" accent1="accent1" accent2="accent2" accent3="accent3" accent4="accent4" accent5="accent5" accent6="accent6" hlink="hlink" folHlink="folHlink"/>
  <p:sldLayoutIdLst>
    <p:sldLayoutId id="2147483658"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Lst>
  <p:timing>
    <p:tnLst>
      <p:par>
        <p:cTn id="1" dur="indefinite" restart="never" nodeType="tmRoot"/>
      </p:par>
    </p:tnLst>
  </p:timing>
  <p:hf hdr="0" dt="0"/>
  <p:txStyles>
    <p:titleStyle>
      <a:lvl1pPr algn="l" rtl="0" eaLnBrk="1" fontAlgn="base" hangingPunct="1">
        <a:spcBef>
          <a:spcPct val="0"/>
        </a:spcBef>
        <a:spcAft>
          <a:spcPct val="0"/>
        </a:spcAft>
        <a:defRPr sz="2400" b="1">
          <a:solidFill>
            <a:srgbClr val="00287D"/>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342900" indent="-342900" algn="l" rtl="0" eaLnBrk="1" fontAlgn="base" hangingPunct="1">
        <a:spcBef>
          <a:spcPct val="20000"/>
        </a:spcBef>
        <a:spcAft>
          <a:spcPct val="0"/>
        </a:spcAft>
        <a:buClr>
          <a:srgbClr val="00287D"/>
        </a:buClr>
        <a:buSzPct val="100000"/>
        <a:buFont typeface="Wingdings" pitchFamily="2" charset="2"/>
        <a:buChar char="§"/>
        <a:defRPr sz="2400">
          <a:solidFill>
            <a:schemeClr val="tx1"/>
          </a:solidFill>
          <a:latin typeface="+mn-lt"/>
          <a:ea typeface="+mn-ea"/>
          <a:cs typeface="+mn-cs"/>
        </a:defRPr>
      </a:lvl1pPr>
      <a:lvl2pPr marL="742950" indent="-285750" algn="l" rtl="0" eaLnBrk="1" fontAlgn="base" hangingPunct="1">
        <a:spcBef>
          <a:spcPct val="20000"/>
        </a:spcBef>
        <a:spcAft>
          <a:spcPct val="0"/>
        </a:spcAft>
        <a:buClr>
          <a:srgbClr val="00287D"/>
        </a:buClr>
        <a:buSzPct val="80000"/>
        <a:buFont typeface="Wingdings" pitchFamily="2" charset="2"/>
        <a:buChar char="§"/>
        <a:defRPr sz="2400">
          <a:solidFill>
            <a:schemeClr val="tx1"/>
          </a:solidFill>
          <a:latin typeface="+mn-lt"/>
        </a:defRPr>
      </a:lvl2pPr>
      <a:lvl3pPr marL="1143000" indent="-228600" algn="l" rtl="0" eaLnBrk="1" fontAlgn="base" hangingPunct="1">
        <a:spcBef>
          <a:spcPct val="20000"/>
        </a:spcBef>
        <a:spcAft>
          <a:spcPct val="0"/>
        </a:spcAft>
        <a:buClr>
          <a:schemeClr val="folHlink"/>
        </a:buClr>
        <a:buSzPct val="80000"/>
        <a:buFont typeface="Wingdings" pitchFamily="2" charset="2"/>
        <a:buBlip>
          <a:blip r:embed="rId14"/>
        </a:buBlip>
        <a:defRPr sz="2400">
          <a:solidFill>
            <a:schemeClr val="tx1"/>
          </a:solidFill>
          <a:latin typeface="+mn-lt"/>
        </a:defRPr>
      </a:lvl3pPr>
      <a:lvl4pPr marL="1600200" indent="-228600" algn="l" rtl="0" eaLnBrk="1" fontAlgn="base" hangingPunct="1">
        <a:spcBef>
          <a:spcPct val="20000"/>
        </a:spcBef>
        <a:spcAft>
          <a:spcPct val="0"/>
        </a:spcAft>
        <a:buClr>
          <a:schemeClr val="accent2"/>
        </a:buClr>
        <a:buSzPct val="90000"/>
        <a:buFont typeface="Wingdings" pitchFamily="2" charset="2"/>
        <a:buBlip>
          <a:blip r:embed="rId14"/>
        </a:buBlip>
        <a:defRPr sz="2000">
          <a:solidFill>
            <a:schemeClr val="tx1"/>
          </a:solidFill>
          <a:latin typeface="+mn-lt"/>
        </a:defRPr>
      </a:lvl4pPr>
      <a:lvl5pPr marL="2057400" indent="-228600"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6pPr>
      <a:lvl7pPr marL="2971800" indent="-228600"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7pPr>
      <a:lvl8pPr marL="3429000" indent="-228600"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8pPr>
      <a:lvl9pPr marL="3886200" indent="-228600"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15"/>
          <p:cNvSpPr>
            <a:spLocks noGrp="1" noChangeArrowheads="1"/>
          </p:cNvSpPr>
          <p:nvPr>
            <p:ph type="ftr" sz="quarter" idx="3"/>
          </p:nvPr>
        </p:nvSpPr>
        <p:spPr>
          <a:xfrm>
            <a:off x="414068" y="6248400"/>
            <a:ext cx="6314536" cy="457200"/>
          </a:xfrm>
        </p:spPr>
        <p:txBody>
          <a:bodyPr/>
          <a:lstStyle/>
          <a:p>
            <a:r>
              <a:rPr lang="cs-CZ" altLang="cs-CZ" dirty="0" err="1" smtClean="0"/>
              <a:t>Dpt</a:t>
            </a:r>
            <a:r>
              <a:rPr lang="cs-CZ" altLang="cs-CZ" dirty="0" smtClean="0"/>
              <a:t>. Of Financial Law and Economics, </a:t>
            </a:r>
            <a:r>
              <a:rPr lang="cs-CZ" altLang="cs-CZ" dirty="0" err="1" smtClean="0"/>
              <a:t>Faculty</a:t>
            </a:r>
            <a:r>
              <a:rPr lang="cs-CZ" altLang="cs-CZ" dirty="0" smtClean="0"/>
              <a:t> of Law, Masaryk University</a:t>
            </a:r>
            <a:endParaRPr lang="cs-CZ" altLang="cs-CZ" dirty="0"/>
          </a:p>
        </p:txBody>
      </p:sp>
      <p:sp>
        <p:nvSpPr>
          <p:cNvPr id="4" name="Rectangle 16"/>
          <p:cNvSpPr>
            <a:spLocks noGrp="1" noChangeArrowheads="1"/>
          </p:cNvSpPr>
          <p:nvPr>
            <p:ph type="sldNum" sz="quarter" idx="4"/>
          </p:nvPr>
        </p:nvSpPr>
        <p:spPr>
          <a:xfrm>
            <a:off x="6858000" y="6248400"/>
            <a:ext cx="1833113" cy="457200"/>
          </a:xfrm>
        </p:spPr>
        <p:txBody>
          <a:bodyPr/>
          <a:lstStyle/>
          <a:p>
            <a:fld id="{EA4ADC9B-C3B1-4CB1-8B0D-14D528DA44A1}" type="slidenum">
              <a:rPr lang="cs-CZ" altLang="cs-CZ"/>
              <a:pPr/>
              <a:t>1</a:t>
            </a:fld>
            <a:endParaRPr lang="cs-CZ" altLang="cs-CZ" dirty="0"/>
          </a:p>
        </p:txBody>
      </p:sp>
      <p:sp>
        <p:nvSpPr>
          <p:cNvPr id="95234" name="Rectangle 2"/>
          <p:cNvSpPr>
            <a:spLocks noGrp="1" noChangeArrowheads="1"/>
          </p:cNvSpPr>
          <p:nvPr>
            <p:ph type="ctrTitle"/>
          </p:nvPr>
        </p:nvSpPr>
        <p:spPr/>
        <p:txBody>
          <a:bodyPr/>
          <a:lstStyle/>
          <a:p>
            <a:r>
              <a:rPr lang="en-US" altLang="cs-CZ" dirty="0" smtClean="0"/>
              <a:t>Extraordinary Taxes </a:t>
            </a:r>
            <a:r>
              <a:rPr lang="cs-CZ" altLang="cs-CZ" dirty="0" smtClean="0"/>
              <a:t>in </a:t>
            </a:r>
            <a:r>
              <a:rPr lang="cs-CZ" altLang="cs-CZ" dirty="0" err="1" smtClean="0"/>
              <a:t>Europe</a:t>
            </a:r>
            <a:r>
              <a:rPr lang="cs-CZ" altLang="cs-CZ" dirty="0" smtClean="0"/>
              <a:t/>
            </a:r>
            <a:br>
              <a:rPr lang="cs-CZ" altLang="cs-CZ" dirty="0" smtClean="0"/>
            </a:br>
            <a:r>
              <a:rPr lang="cs-CZ" altLang="cs-CZ" dirty="0"/>
              <a:t>	</a:t>
            </a:r>
            <a:r>
              <a:rPr lang="pl-PL" altLang="cs-CZ" dirty="0" smtClean="0"/>
              <a:t>Podatki specialne w Europie</a:t>
            </a:r>
            <a:r>
              <a:rPr lang="cs-CZ" altLang="cs-CZ" dirty="0" smtClean="0"/>
              <a:t/>
            </a:r>
            <a:br>
              <a:rPr lang="cs-CZ" altLang="cs-CZ" dirty="0" smtClean="0"/>
            </a:br>
            <a:r>
              <a:rPr lang="cs-CZ" altLang="cs-CZ" dirty="0"/>
              <a:t/>
            </a:r>
            <a:br>
              <a:rPr lang="cs-CZ" altLang="cs-CZ" dirty="0"/>
            </a:br>
            <a:r>
              <a:rPr lang="cs-CZ" altLang="cs-CZ" dirty="0" smtClean="0"/>
              <a:t>		</a:t>
            </a:r>
            <a:r>
              <a:rPr lang="cs-CZ" altLang="cs-CZ" sz="2000" dirty="0" smtClean="0"/>
              <a:t>Michal Radvan</a:t>
            </a:r>
            <a:endParaRPr lang="en-US" altLang="cs-CZ"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09589" y="783771"/>
            <a:ext cx="8086635" cy="54429"/>
          </a:xfrm>
        </p:spPr>
        <p:txBody>
          <a:bodyPr/>
          <a:lstStyle/>
          <a:p>
            <a:endParaRPr lang="cs-CZ" dirty="0"/>
          </a:p>
        </p:txBody>
      </p:sp>
      <p:sp>
        <p:nvSpPr>
          <p:cNvPr id="5" name="Zástupný symbol pro obsah 4"/>
          <p:cNvSpPr>
            <a:spLocks noGrp="1"/>
          </p:cNvSpPr>
          <p:nvPr>
            <p:ph idx="1"/>
          </p:nvPr>
        </p:nvSpPr>
        <p:spPr>
          <a:xfrm>
            <a:off x="509589" y="947057"/>
            <a:ext cx="8082321" cy="5185456"/>
          </a:xfrm>
        </p:spPr>
        <p:txBody>
          <a:bodyPr/>
          <a:lstStyle/>
          <a:p>
            <a:pPr lvl="0"/>
            <a:r>
              <a:rPr lang="cs-CZ" dirty="0" err="1" smtClean="0"/>
              <a:t>According</a:t>
            </a:r>
            <a:r>
              <a:rPr lang="cs-CZ" dirty="0" smtClean="0"/>
              <a:t> to the </a:t>
            </a:r>
            <a:r>
              <a:rPr lang="cs-CZ" dirty="0" err="1" smtClean="0"/>
              <a:t>object</a:t>
            </a:r>
            <a:r>
              <a:rPr lang="cs-CZ" dirty="0" smtClean="0"/>
              <a:t> of taxation</a:t>
            </a:r>
          </a:p>
          <a:p>
            <a:pPr lvl="1"/>
            <a:r>
              <a:rPr lang="en-US" dirty="0" smtClean="0"/>
              <a:t>Income </a:t>
            </a:r>
            <a:r>
              <a:rPr lang="en-US" dirty="0"/>
              <a:t>taxes – taxes on income of natural persons and legal </a:t>
            </a:r>
            <a:r>
              <a:rPr lang="en-US" dirty="0" smtClean="0"/>
              <a:t>entities</a:t>
            </a:r>
            <a:endParaRPr lang="en-US" dirty="0"/>
          </a:p>
          <a:p>
            <a:pPr lvl="1"/>
            <a:r>
              <a:rPr lang="en-US" dirty="0"/>
              <a:t>Property taxes – taxes on ownership, holding, lease or using of </a:t>
            </a:r>
            <a:r>
              <a:rPr lang="en-US" dirty="0" smtClean="0"/>
              <a:t>property</a:t>
            </a:r>
            <a:endParaRPr lang="cs-CZ" dirty="0" smtClean="0"/>
          </a:p>
          <a:p>
            <a:pPr lvl="1"/>
            <a:r>
              <a:rPr lang="en-US" dirty="0" smtClean="0"/>
              <a:t>Transfer </a:t>
            </a:r>
            <a:r>
              <a:rPr lang="en-US" dirty="0"/>
              <a:t>taxes </a:t>
            </a:r>
            <a:r>
              <a:rPr lang="cs-CZ" dirty="0" smtClean="0"/>
              <a:t>- </a:t>
            </a:r>
            <a:r>
              <a:rPr lang="en-US" dirty="0" smtClean="0"/>
              <a:t>from </a:t>
            </a:r>
            <a:r>
              <a:rPr lang="en-US" dirty="0"/>
              <a:t>transfer or transference of ownership </a:t>
            </a:r>
            <a:r>
              <a:rPr lang="en-US" dirty="0" smtClean="0"/>
              <a:t>title</a:t>
            </a:r>
            <a:endParaRPr lang="cs-CZ" dirty="0" smtClean="0"/>
          </a:p>
          <a:p>
            <a:pPr lvl="1"/>
            <a:r>
              <a:rPr lang="en-US" dirty="0" smtClean="0"/>
              <a:t>Subject </a:t>
            </a:r>
            <a:r>
              <a:rPr lang="en-US" dirty="0"/>
              <a:t>taxes </a:t>
            </a:r>
            <a:r>
              <a:rPr lang="cs-CZ" dirty="0" smtClean="0"/>
              <a:t>- </a:t>
            </a:r>
            <a:r>
              <a:rPr lang="en-US" dirty="0" smtClean="0"/>
              <a:t>paid </a:t>
            </a:r>
            <a:r>
              <a:rPr lang="en-US" dirty="0"/>
              <a:t>because of the existence of a </a:t>
            </a:r>
            <a:r>
              <a:rPr lang="en-US" dirty="0" smtClean="0"/>
              <a:t>subject</a:t>
            </a:r>
            <a:endParaRPr lang="cs-CZ" dirty="0" smtClean="0"/>
          </a:p>
          <a:p>
            <a:pPr lvl="1"/>
            <a:r>
              <a:rPr lang="en-US" dirty="0" smtClean="0"/>
              <a:t>Turnover </a:t>
            </a:r>
            <a:r>
              <a:rPr lang="en-US" dirty="0"/>
              <a:t>taxes </a:t>
            </a:r>
            <a:r>
              <a:rPr lang="cs-CZ" dirty="0" smtClean="0"/>
              <a:t>- </a:t>
            </a:r>
            <a:r>
              <a:rPr lang="en-US" dirty="0" smtClean="0"/>
              <a:t>paid </a:t>
            </a:r>
            <a:r>
              <a:rPr lang="en-US" dirty="0"/>
              <a:t>from the value added by every </a:t>
            </a:r>
            <a:r>
              <a:rPr lang="en-US" dirty="0" smtClean="0"/>
              <a:t>processor</a:t>
            </a:r>
            <a:endParaRPr lang="cs-CZ" dirty="0" smtClean="0"/>
          </a:p>
          <a:p>
            <a:pPr lvl="1"/>
            <a:r>
              <a:rPr lang="en-US" dirty="0" smtClean="0"/>
              <a:t>Excises </a:t>
            </a:r>
            <a:r>
              <a:rPr lang="en-US" dirty="0"/>
              <a:t>(excise taxes) are imposed on the consumption of selected </a:t>
            </a:r>
            <a:r>
              <a:rPr lang="en-US" dirty="0" smtClean="0"/>
              <a:t>commodities</a:t>
            </a:r>
            <a:endParaRPr lang="cs-CZ" dirty="0"/>
          </a:p>
        </p:txBody>
      </p:sp>
      <p:sp>
        <p:nvSpPr>
          <p:cNvPr id="3" name="Zástupný symbol pro zápatí 3"/>
          <p:cNvSpPr>
            <a:spLocks noGrp="1"/>
          </p:cNvSpPr>
          <p:nvPr>
            <p:ph type="ftr" sz="quarter" idx="3"/>
          </p:nvPr>
        </p:nvSpPr>
        <p:spPr>
          <a:xfrm>
            <a:off x="422694" y="6248400"/>
            <a:ext cx="6305910" cy="457200"/>
          </a:xfrm>
          <a:prstGeom prst="rect">
            <a:avLst/>
          </a:prstGeom>
        </p:spPr>
        <p:txBody>
          <a:bodyPr/>
          <a:lstStyle/>
          <a:p>
            <a:r>
              <a:rPr lang="en-US" altLang="cs-CZ" smtClean="0"/>
              <a:t>Define footer - Name of the presentation / Your name / Unit, Office</a:t>
            </a:r>
            <a:endParaRPr lang="cs-CZ" altLang="cs-CZ" dirty="0"/>
          </a:p>
        </p:txBody>
      </p:sp>
      <p:sp>
        <p:nvSpPr>
          <p:cNvPr id="4" name="Zástupný symbol pro číslo snímku 4"/>
          <p:cNvSpPr>
            <a:spLocks noGrp="1"/>
          </p:cNvSpPr>
          <p:nvPr>
            <p:ph type="sldNum" sz="quarter" idx="11"/>
          </p:nvPr>
        </p:nvSpPr>
        <p:spPr/>
        <p:txBody>
          <a:bodyPr/>
          <a:lstStyle/>
          <a:p>
            <a:fld id="{7E028F59-B1F6-4801-94DB-4C8B6157CAC0}" type="slidenum">
              <a:rPr lang="cs-CZ" altLang="cs-CZ"/>
              <a:pPr/>
              <a:t>10</a:t>
            </a:fld>
            <a:endParaRPr lang="cs-CZ" altLang="cs-CZ"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COFFEE</a:t>
            </a:r>
            <a:endParaRPr lang="en-US" dirty="0"/>
          </a:p>
        </p:txBody>
      </p:sp>
      <p:sp>
        <p:nvSpPr>
          <p:cNvPr id="3" name="Zástupný symbol pro obsah 2"/>
          <p:cNvSpPr>
            <a:spLocks noGrp="1"/>
          </p:cNvSpPr>
          <p:nvPr>
            <p:ph idx="1"/>
          </p:nvPr>
        </p:nvSpPr>
        <p:spPr/>
        <p:txBody>
          <a:bodyPr/>
          <a:lstStyle/>
          <a:p>
            <a:r>
              <a:rPr lang="cs-CZ" dirty="0" smtClean="0"/>
              <a:t>LV: </a:t>
            </a:r>
            <a:r>
              <a:rPr lang="en-US" dirty="0"/>
              <a:t>Excise tax on other excise goods </a:t>
            </a:r>
            <a:endParaRPr lang="cs-CZ" dirty="0" smtClean="0"/>
          </a:p>
          <a:p>
            <a:pPr lvl="1"/>
            <a:r>
              <a:rPr lang="en-US" dirty="0" smtClean="0"/>
              <a:t>ground </a:t>
            </a:r>
            <a:r>
              <a:rPr lang="en-US" dirty="0"/>
              <a:t>or not ground, roasted or not roasted, with caffeine or </a:t>
            </a:r>
            <a:r>
              <a:rPr lang="en-US" dirty="0" smtClean="0"/>
              <a:t>decaffeinated</a:t>
            </a:r>
            <a:r>
              <a:rPr lang="cs-CZ" dirty="0" smtClean="0"/>
              <a:t>; </a:t>
            </a:r>
            <a:r>
              <a:rPr lang="en-US" dirty="0" smtClean="0"/>
              <a:t>rate (</a:t>
            </a:r>
            <a:r>
              <a:rPr lang="en-US" dirty="0"/>
              <a:t>per 100 kilograms) EUR </a:t>
            </a:r>
            <a:r>
              <a:rPr lang="en-US" dirty="0" smtClean="0"/>
              <a:t>142.29</a:t>
            </a:r>
            <a:endParaRPr lang="cs-CZ" dirty="0" smtClean="0"/>
          </a:p>
          <a:p>
            <a:r>
              <a:rPr lang="cs-CZ" dirty="0" smtClean="0"/>
              <a:t>DK: </a:t>
            </a:r>
            <a:r>
              <a:rPr lang="en-US" dirty="0"/>
              <a:t>Excise duty on coffee, coffee extracts and coffee-substitute and on tea and tea </a:t>
            </a:r>
            <a:r>
              <a:rPr lang="en-US" dirty="0" smtClean="0"/>
              <a:t>extracts</a:t>
            </a:r>
            <a:endParaRPr lang="cs-CZ" dirty="0" smtClean="0"/>
          </a:p>
          <a:p>
            <a:pPr lvl="1"/>
            <a:r>
              <a:rPr lang="cs-CZ" dirty="0" smtClean="0"/>
              <a:t>r</a:t>
            </a:r>
            <a:r>
              <a:rPr lang="en-US" dirty="0" smtClean="0"/>
              <a:t>aw coffee:</a:t>
            </a:r>
            <a:r>
              <a:rPr lang="cs-CZ" dirty="0" smtClean="0"/>
              <a:t> </a:t>
            </a:r>
            <a:r>
              <a:rPr lang="en-US" dirty="0" smtClean="0"/>
              <a:t>DKK 6.39</a:t>
            </a:r>
            <a:r>
              <a:rPr lang="cs-CZ" dirty="0" smtClean="0"/>
              <a:t>, r</a:t>
            </a:r>
            <a:r>
              <a:rPr lang="en-US" dirty="0" err="1" smtClean="0"/>
              <a:t>oasted</a:t>
            </a:r>
            <a:r>
              <a:rPr lang="en-US" dirty="0" smtClean="0"/>
              <a:t> coffee:</a:t>
            </a:r>
            <a:r>
              <a:rPr lang="cs-CZ" dirty="0" smtClean="0"/>
              <a:t> D</a:t>
            </a:r>
            <a:r>
              <a:rPr lang="en-US" dirty="0" smtClean="0"/>
              <a:t>KK 7.67</a:t>
            </a:r>
            <a:r>
              <a:rPr lang="cs-CZ" dirty="0" smtClean="0"/>
              <a:t>, c</a:t>
            </a:r>
            <a:r>
              <a:rPr lang="en-US" dirty="0" err="1" smtClean="0"/>
              <a:t>offee</a:t>
            </a:r>
            <a:r>
              <a:rPr lang="en-US" dirty="0" smtClean="0"/>
              <a:t> extracts:</a:t>
            </a:r>
            <a:r>
              <a:rPr lang="cs-CZ" dirty="0" smtClean="0"/>
              <a:t> </a:t>
            </a:r>
            <a:r>
              <a:rPr lang="en-US" dirty="0" smtClean="0"/>
              <a:t>DKK 15.61</a:t>
            </a:r>
            <a:endParaRPr lang="cs-CZ" dirty="0" smtClean="0"/>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11</a:t>
            </a:fld>
            <a:endParaRPr lang="cs-CZ" altLang="cs-CZ" dirty="0"/>
          </a:p>
        </p:txBody>
      </p:sp>
      <p:sp>
        <p:nvSpPr>
          <p:cNvPr id="5" name="Zástupný symbol pro zápatí 4"/>
          <p:cNvSpPr>
            <a:spLocks noGrp="1"/>
          </p:cNvSpPr>
          <p:nvPr>
            <p:ph type="ftr" sz="quarter" idx="3"/>
          </p:nvPr>
        </p:nvSpPr>
        <p:spPr/>
        <p:txBody>
          <a:bodyPr/>
          <a:lstStyle/>
          <a:p>
            <a:r>
              <a:rPr lang="en-US" altLang="cs-CZ" smtClean="0"/>
              <a:t>Define footer - Name of the presentation / Your name / Unit, Office</a:t>
            </a:r>
            <a:endParaRPr lang="cs-CZ" altLang="cs-CZ" dirty="0"/>
          </a:p>
        </p:txBody>
      </p:sp>
    </p:spTree>
    <p:extLst>
      <p:ext uri="{BB962C8B-B14F-4D97-AF65-F5344CB8AC3E}">
        <p14:creationId xmlns:p14="http://schemas.microsoft.com/office/powerpoint/2010/main" val="394112841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09589" y="783771"/>
            <a:ext cx="8086635" cy="45719"/>
          </a:xfrm>
        </p:spPr>
        <p:txBody>
          <a:bodyPr/>
          <a:lstStyle/>
          <a:p>
            <a:endParaRPr lang="en-US" dirty="0"/>
          </a:p>
        </p:txBody>
      </p:sp>
      <p:sp>
        <p:nvSpPr>
          <p:cNvPr id="3" name="Zástupný symbol pro obsah 2"/>
          <p:cNvSpPr>
            <a:spLocks noGrp="1"/>
          </p:cNvSpPr>
          <p:nvPr>
            <p:ph idx="1"/>
          </p:nvPr>
        </p:nvSpPr>
        <p:spPr>
          <a:xfrm>
            <a:off x="509589" y="936171"/>
            <a:ext cx="8082321" cy="5196342"/>
          </a:xfrm>
        </p:spPr>
        <p:txBody>
          <a:bodyPr/>
          <a:lstStyle/>
          <a:p>
            <a:r>
              <a:rPr lang="cs-CZ" dirty="0"/>
              <a:t>BE: </a:t>
            </a:r>
            <a:r>
              <a:rPr lang="en-US" dirty="0"/>
              <a:t>Excise duties on coffee</a:t>
            </a:r>
            <a:endParaRPr lang="cs-CZ" dirty="0"/>
          </a:p>
          <a:p>
            <a:pPr lvl="1"/>
            <a:r>
              <a:rPr lang="cs-CZ" dirty="0" err="1" smtClean="0"/>
              <a:t>Rates</a:t>
            </a:r>
            <a:r>
              <a:rPr lang="cs-CZ" dirty="0" smtClean="0"/>
              <a:t> </a:t>
            </a:r>
            <a:r>
              <a:rPr lang="cs-CZ" dirty="0" err="1" smtClean="0"/>
              <a:t>pe</a:t>
            </a:r>
            <a:r>
              <a:rPr lang="en-US" dirty="0" smtClean="0"/>
              <a:t>r </a:t>
            </a:r>
            <a:r>
              <a:rPr lang="en-US" dirty="0"/>
              <a:t>kilogram net weight:                                                                       </a:t>
            </a:r>
          </a:p>
          <a:p>
            <a:pPr lvl="2"/>
            <a:r>
              <a:rPr lang="en-US" dirty="0"/>
              <a:t>not roasted coffee </a:t>
            </a:r>
            <a:r>
              <a:rPr lang="en-US" dirty="0" smtClean="0"/>
              <a:t>0.1988</a:t>
            </a:r>
            <a:r>
              <a:rPr lang="cs-CZ" dirty="0" smtClean="0"/>
              <a:t> EUR</a:t>
            </a:r>
            <a:endParaRPr lang="en-US" dirty="0"/>
          </a:p>
          <a:p>
            <a:pPr marL="457200" lvl="1" indent="0">
              <a:buNone/>
            </a:pPr>
            <a:r>
              <a:rPr lang="cs-CZ" dirty="0" smtClean="0"/>
              <a:t>	</a:t>
            </a:r>
            <a:r>
              <a:rPr lang="en-US" dirty="0"/>
              <a:t>roasted coffee </a:t>
            </a:r>
            <a:r>
              <a:rPr lang="en-US" dirty="0" smtClean="0"/>
              <a:t>0.2486</a:t>
            </a:r>
            <a:r>
              <a:rPr lang="cs-CZ" dirty="0" smtClean="0"/>
              <a:t> EUR</a:t>
            </a:r>
            <a:endParaRPr lang="en-US" dirty="0"/>
          </a:p>
          <a:p>
            <a:pPr marL="457200" lvl="1" indent="0">
              <a:buNone/>
            </a:pPr>
            <a:r>
              <a:rPr lang="cs-CZ" dirty="0" smtClean="0"/>
              <a:t>	</a:t>
            </a:r>
            <a:r>
              <a:rPr lang="en-US" dirty="0"/>
              <a:t>essences and concentrates of </a:t>
            </a:r>
            <a:r>
              <a:rPr lang="en-US" dirty="0" smtClean="0"/>
              <a:t>coffee</a:t>
            </a:r>
            <a:r>
              <a:rPr lang="cs-CZ" dirty="0" smtClean="0"/>
              <a:t> </a:t>
            </a:r>
            <a:r>
              <a:rPr lang="en-US" dirty="0" smtClean="0"/>
              <a:t>0.6960</a:t>
            </a:r>
            <a:r>
              <a:rPr lang="cs-CZ" dirty="0" smtClean="0"/>
              <a:t> EUR</a:t>
            </a:r>
          </a:p>
          <a:p>
            <a:r>
              <a:rPr lang="cs-CZ" dirty="0" smtClean="0"/>
              <a:t>HR: </a:t>
            </a:r>
            <a:r>
              <a:rPr lang="en-US" dirty="0"/>
              <a:t>Special tax on </a:t>
            </a:r>
            <a:r>
              <a:rPr lang="en-US" dirty="0" smtClean="0"/>
              <a:t>coffee</a:t>
            </a:r>
            <a:endParaRPr lang="cs-CZ" dirty="0" smtClean="0"/>
          </a:p>
          <a:p>
            <a:endParaRPr lang="cs-CZ" dirty="0" smtClean="0"/>
          </a:p>
          <a:p>
            <a:endParaRPr lang="cs-CZ" dirty="0" smtClean="0"/>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12</a:t>
            </a:fld>
            <a:endParaRPr lang="cs-CZ" altLang="cs-CZ" dirty="0"/>
          </a:p>
        </p:txBody>
      </p:sp>
      <p:sp>
        <p:nvSpPr>
          <p:cNvPr id="5" name="Zástupný symbol pro zápatí 4"/>
          <p:cNvSpPr>
            <a:spLocks noGrp="1"/>
          </p:cNvSpPr>
          <p:nvPr>
            <p:ph type="ftr" sz="quarter" idx="3"/>
          </p:nvPr>
        </p:nvSpPr>
        <p:spPr/>
        <p:txBody>
          <a:bodyPr/>
          <a:lstStyle/>
          <a:p>
            <a:r>
              <a:rPr lang="en-US" altLang="cs-CZ" smtClean="0"/>
              <a:t>Define footer - Name of the presentation / Your name / Unit, Office</a:t>
            </a:r>
            <a:endParaRPr lang="cs-CZ" altLang="cs-CZ" dirty="0"/>
          </a:p>
        </p:txBody>
      </p:sp>
      <p:graphicFrame>
        <p:nvGraphicFramePr>
          <p:cNvPr id="8" name="Tabulka 7"/>
          <p:cNvGraphicFramePr>
            <a:graphicFrameLocks noGrp="1"/>
          </p:cNvGraphicFramePr>
          <p:nvPr>
            <p:extLst>
              <p:ext uri="{D42A27DB-BD31-4B8C-83A1-F6EECF244321}">
                <p14:modId xmlns:p14="http://schemas.microsoft.com/office/powerpoint/2010/main" val="1483240901"/>
              </p:ext>
            </p:extLst>
          </p:nvPr>
        </p:nvGraphicFramePr>
        <p:xfrm>
          <a:off x="520473" y="3515363"/>
          <a:ext cx="8081962" cy="2595152"/>
        </p:xfrm>
        <a:graphic>
          <a:graphicData uri="http://schemas.openxmlformats.org/drawingml/2006/table">
            <a:tbl>
              <a:tblPr/>
              <a:tblGrid>
                <a:gridCol w="3931783"/>
                <a:gridCol w="4150179"/>
              </a:tblGrid>
              <a:tr h="55300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smtClean="0"/>
                        <a:t>Kind of coffee or coffee product</a:t>
                      </a:r>
                      <a:endParaRPr lang="en-US" dirty="0" smtClean="0"/>
                    </a:p>
                    <a:p>
                      <a:endParaRPr lang="en-US" dirty="0"/>
                    </a:p>
                  </a:txBody>
                  <a:tcPr anchor="ctr">
                    <a:lnL>
                      <a:noFill/>
                    </a:lnL>
                    <a:lnR>
                      <a:noFill/>
                    </a:lnR>
                    <a:lnT>
                      <a:noFill/>
                    </a:lnT>
                    <a:lnB>
                      <a:noFill/>
                    </a:lnB>
                    <a:lnTlToBr w="12700" cmpd="sng">
                      <a:noFill/>
                      <a:prstDash val="solid"/>
                    </a:lnTlToBr>
                    <a:lnBlToTr w="12700" cmpd="sng">
                      <a:noFill/>
                      <a:prstDash val="solid"/>
                    </a:lnBlToTr>
                  </a:tcPr>
                </a:tc>
                <a:tc>
                  <a:txBody>
                    <a:bodyPr/>
                    <a:lstStyle/>
                    <a:p>
                      <a:r>
                        <a:rPr lang="en-US" b="1" smtClean="0"/>
                        <a:t>Amount of tax in HRK per kg net weight </a:t>
                      </a:r>
                      <a:endParaRPr lang="en-US" dirty="0"/>
                    </a:p>
                  </a:txBody>
                  <a:tcPr>
                    <a:lnL>
                      <a:noFill/>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tr>
              <a:tr h="237004">
                <a:tc>
                  <a:txBody>
                    <a:bodyPr/>
                    <a:lstStyle/>
                    <a:p>
                      <a:r>
                        <a:rPr lang="en-US" dirty="0"/>
                        <a:t>Non-roasted coffee</a:t>
                      </a:r>
                    </a:p>
                  </a:txBody>
                  <a:tcPr marL="0" marR="0" marT="0" marB="0">
                    <a:lnL>
                      <a:noFill/>
                    </a:lnL>
                    <a:lnR>
                      <a:noFill/>
                    </a:lnR>
                    <a:lnT>
                      <a:noFill/>
                    </a:lnT>
                    <a:lnB>
                      <a:noFill/>
                    </a:lnB>
                    <a:lnTlToBr w="12700" cmpd="sng">
                      <a:noFill/>
                      <a:prstDash val="solid"/>
                    </a:lnTlToBr>
                    <a:lnBlToTr w="12700" cmpd="sng">
                      <a:noFill/>
                      <a:prstDash val="solid"/>
                    </a:lnBlToTr>
                  </a:tcPr>
                </a:tc>
                <a:tc>
                  <a:txBody>
                    <a:bodyPr/>
                    <a:lstStyle/>
                    <a:p>
                      <a:pPr algn="ctr"/>
                      <a:r>
                        <a:rPr lang="en-US" dirty="0"/>
                        <a:t>5.00</a:t>
                      </a:r>
                    </a:p>
                  </a:txBody>
                  <a:tcPr marL="0" marR="0" marT="0" marB="0">
                    <a:lnL>
                      <a:noFill/>
                    </a:lnL>
                    <a:lnR>
                      <a:noFill/>
                    </a:lnR>
                    <a:lnT w="12700" cmpd="sng">
                      <a:noFill/>
                      <a:prstDash val="solid"/>
                    </a:lnT>
                    <a:lnB>
                      <a:noFill/>
                    </a:lnB>
                    <a:lnTlToBr w="12700" cmpd="sng">
                      <a:noFill/>
                      <a:prstDash val="solid"/>
                    </a:lnTlToBr>
                    <a:lnBlToTr w="12700" cmpd="sng">
                      <a:noFill/>
                      <a:prstDash val="solid"/>
                    </a:lnBlToTr>
                  </a:tcPr>
                </a:tc>
              </a:tr>
              <a:tr h="237004">
                <a:tc>
                  <a:txBody>
                    <a:bodyPr/>
                    <a:lstStyle/>
                    <a:p>
                      <a:r>
                        <a:rPr lang="en-US" dirty="0"/>
                        <a:t>Roasted coffee</a:t>
                      </a:r>
                    </a:p>
                  </a:txBody>
                  <a:tcPr marL="0" marR="0" marT="0" marB="0">
                    <a:lnL>
                      <a:noFill/>
                    </a:lnL>
                    <a:lnR>
                      <a:noFill/>
                    </a:lnR>
                    <a:lnT>
                      <a:noFill/>
                    </a:lnT>
                    <a:lnB>
                      <a:noFill/>
                    </a:lnB>
                    <a:lnTlToBr w="12700" cmpd="sng">
                      <a:noFill/>
                      <a:prstDash val="solid"/>
                    </a:lnTlToBr>
                    <a:lnBlToTr w="12700" cmpd="sng">
                      <a:noFill/>
                      <a:prstDash val="solid"/>
                    </a:lnBlToTr>
                  </a:tcPr>
                </a:tc>
                <a:tc>
                  <a:txBody>
                    <a:bodyPr/>
                    <a:lstStyle/>
                    <a:p>
                      <a:pPr algn="ctr"/>
                      <a:r>
                        <a:rPr lang="en-US" dirty="0"/>
                        <a:t>6.00</a:t>
                      </a:r>
                    </a:p>
                  </a:txBody>
                  <a:tcPr marL="0" marR="0" marT="0" marB="0">
                    <a:lnL>
                      <a:noFill/>
                    </a:lnL>
                    <a:lnR>
                      <a:noFill/>
                    </a:lnR>
                    <a:lnT>
                      <a:noFill/>
                    </a:lnT>
                    <a:lnB>
                      <a:noFill/>
                    </a:lnB>
                    <a:lnTlToBr w="12700" cmpd="sng">
                      <a:noFill/>
                      <a:prstDash val="solid"/>
                    </a:lnTlToBr>
                    <a:lnBlToTr w="12700" cmpd="sng">
                      <a:noFill/>
                      <a:prstDash val="solid"/>
                    </a:lnBlToTr>
                  </a:tcPr>
                </a:tc>
              </a:tr>
              <a:tr h="237004">
                <a:tc>
                  <a:txBody>
                    <a:bodyPr/>
                    <a:lstStyle/>
                    <a:p>
                      <a:r>
                        <a:rPr lang="en-US" dirty="0"/>
                        <a:t>Coffee husks and skins</a:t>
                      </a:r>
                    </a:p>
                  </a:txBody>
                  <a:tcPr marL="0" marR="0" marT="0" marB="0">
                    <a:lnL>
                      <a:noFill/>
                    </a:lnL>
                    <a:lnR>
                      <a:noFill/>
                    </a:lnR>
                    <a:lnT>
                      <a:noFill/>
                    </a:lnT>
                    <a:lnB>
                      <a:noFill/>
                    </a:lnB>
                    <a:lnTlToBr w="12700" cmpd="sng">
                      <a:noFill/>
                      <a:prstDash val="solid"/>
                    </a:lnTlToBr>
                    <a:lnBlToTr w="12700" cmpd="sng">
                      <a:noFill/>
                      <a:prstDash val="solid"/>
                    </a:lnBlToTr>
                  </a:tcPr>
                </a:tc>
                <a:tc>
                  <a:txBody>
                    <a:bodyPr/>
                    <a:lstStyle/>
                    <a:p>
                      <a:pPr algn="ctr"/>
                      <a:r>
                        <a:rPr lang="en-US" dirty="0"/>
                        <a:t>15.00</a:t>
                      </a:r>
                    </a:p>
                  </a:txBody>
                  <a:tcPr marL="0" marR="0" marT="0" marB="0">
                    <a:lnL>
                      <a:noFill/>
                    </a:lnL>
                    <a:lnR>
                      <a:noFill/>
                    </a:lnR>
                    <a:lnT>
                      <a:noFill/>
                    </a:lnT>
                    <a:lnB>
                      <a:noFill/>
                    </a:lnB>
                    <a:lnTlToBr w="12700" cmpd="sng">
                      <a:noFill/>
                      <a:prstDash val="solid"/>
                    </a:lnTlToBr>
                    <a:lnBlToTr w="12700" cmpd="sng">
                      <a:noFill/>
                      <a:prstDash val="solid"/>
                    </a:lnBlToTr>
                  </a:tcPr>
                </a:tc>
              </a:tr>
              <a:tr h="474008">
                <a:tc>
                  <a:txBody>
                    <a:bodyPr/>
                    <a:lstStyle/>
                    <a:p>
                      <a:r>
                        <a:rPr lang="en-US" dirty="0"/>
                        <a:t>Coffee extracts, essences and concentrates</a:t>
                      </a:r>
                    </a:p>
                  </a:txBody>
                  <a:tcPr marL="0" marR="0" marT="0" marB="0">
                    <a:lnL>
                      <a:noFill/>
                    </a:lnL>
                    <a:lnR>
                      <a:noFill/>
                    </a:lnR>
                    <a:lnT>
                      <a:noFill/>
                    </a:lnT>
                    <a:lnB>
                      <a:noFill/>
                    </a:lnB>
                    <a:lnTlToBr w="12700" cmpd="sng">
                      <a:noFill/>
                      <a:prstDash val="solid"/>
                    </a:lnTlToBr>
                    <a:lnBlToTr w="12700" cmpd="sng">
                      <a:noFill/>
                      <a:prstDash val="solid"/>
                    </a:lnBlToTr>
                  </a:tcPr>
                </a:tc>
                <a:tc>
                  <a:txBody>
                    <a:bodyPr/>
                    <a:lstStyle/>
                    <a:p>
                      <a:pPr algn="ctr"/>
                      <a:r>
                        <a:rPr lang="en-US" dirty="0"/>
                        <a:t>20.00</a:t>
                      </a:r>
                    </a:p>
                  </a:txBody>
                  <a:tcPr marL="0" marR="0" marT="0" marB="0">
                    <a:lnL>
                      <a:noFill/>
                    </a:lnL>
                    <a:lnR>
                      <a:noFill/>
                    </a:lnR>
                    <a:lnT>
                      <a:noFill/>
                    </a:lnT>
                    <a:lnB>
                      <a:noFill/>
                    </a:lnB>
                    <a:lnTlToBr w="12700" cmpd="sng">
                      <a:noFill/>
                      <a:prstDash val="solid"/>
                    </a:lnTlToBr>
                    <a:lnBlToTr w="12700" cmpd="sng">
                      <a:noFill/>
                      <a:prstDash val="solid"/>
                    </a:lnBlToTr>
                  </a:tcPr>
                </a:tc>
              </a:tr>
              <a:tr h="309152">
                <a:tc>
                  <a:txBody>
                    <a:bodyPr/>
                    <a:lstStyle/>
                    <a:p>
                      <a:r>
                        <a:rPr lang="en-US" dirty="0"/>
                        <a:t>Coffee contained in the final product</a:t>
                      </a:r>
                    </a:p>
                  </a:txBody>
                  <a:tcPr marL="0" marR="0" marT="0" marB="0">
                    <a:lnL>
                      <a:noFill/>
                    </a:lnL>
                    <a:lnR>
                      <a:noFill/>
                    </a:lnR>
                    <a:lnT>
                      <a:noFill/>
                    </a:lnT>
                    <a:lnB>
                      <a:noFill/>
                    </a:lnB>
                    <a:lnTlToBr w="12700" cmpd="sng">
                      <a:noFill/>
                      <a:prstDash val="solid"/>
                    </a:lnTlToBr>
                    <a:lnBlToTr w="12700" cmpd="sng">
                      <a:noFill/>
                      <a:prstDash val="solid"/>
                    </a:lnBlToTr>
                  </a:tcPr>
                </a:tc>
                <a:tc>
                  <a:txBody>
                    <a:bodyPr/>
                    <a:lstStyle/>
                    <a:p>
                      <a:pPr algn="ctr"/>
                      <a:r>
                        <a:rPr lang="en-US" dirty="0"/>
                        <a:t>60.00</a:t>
                      </a:r>
                    </a:p>
                  </a:txBody>
                  <a:tcPr marL="0" marR="0" marT="0" marB="0">
                    <a:lnL>
                      <a:noFill/>
                    </a:lnL>
                    <a:lnR>
                      <a:noFill/>
                    </a:lnR>
                    <a:lnT>
                      <a:noFill/>
                    </a:lnT>
                    <a:lnB>
                      <a:noFill/>
                    </a:lnB>
                    <a:lnTlToBr w="12700" cmpd="sng">
                      <a:noFill/>
                      <a:prstDash val="solid"/>
                    </a:lnTlToBr>
                    <a:lnBlToTr w="12700" cmpd="sng">
                      <a:noFill/>
                      <a:prstDash val="solid"/>
                    </a:lnBlToTr>
                  </a:tcPr>
                </a:tc>
              </a:tr>
              <a:tr h="0">
                <a:tc>
                  <a:txBody>
                    <a:bodyPr/>
                    <a:lstStyle/>
                    <a:p>
                      <a:endParaRPr lang="en-US" dirty="0"/>
                    </a:p>
                  </a:txBody>
                  <a:tcPr marL="0" marR="0" marT="0" marB="0">
                    <a:lnL>
                      <a:noFill/>
                    </a:lnL>
                    <a:lnR>
                      <a:noFill/>
                    </a:lnR>
                    <a:lnT>
                      <a:noFill/>
                    </a:lnT>
                    <a:lnB>
                      <a:noFill/>
                    </a:lnB>
                    <a:lnTlToBr w="12700" cmpd="sng">
                      <a:noFill/>
                      <a:prstDash val="solid"/>
                    </a:lnTlToBr>
                    <a:lnBlToTr w="12700" cmpd="sng">
                      <a:noFill/>
                      <a:prstDash val="solid"/>
                    </a:lnBlToTr>
                  </a:tcPr>
                </a:tc>
                <a:tc>
                  <a:txBody>
                    <a:bodyPr/>
                    <a:lstStyle/>
                    <a:p>
                      <a:endParaRPr lang="en-US" dirty="0"/>
                    </a:p>
                  </a:txBody>
                  <a:tcPr marL="0" marR="0" marT="0" marB="0">
                    <a:lnL>
                      <a:noFill/>
                    </a:lnL>
                    <a:lnR>
                      <a:noFill/>
                    </a:lnR>
                    <a:lnT>
                      <a:noFill/>
                    </a:lnT>
                    <a:lnB>
                      <a:noFill/>
                    </a:lnB>
                    <a:lnTlToBr w="12700" cmpd="sng">
                      <a:noFill/>
                      <a:prstDash val="solid"/>
                    </a:lnTlToBr>
                    <a:lnBlToTr w="12700" cmpd="sng">
                      <a:noFill/>
                      <a:prstDash val="solid"/>
                    </a:lnBlToTr>
                  </a:tcPr>
                </a:tc>
              </a:tr>
            </a:tbl>
          </a:graphicData>
        </a:graphic>
      </p:graphicFrame>
    </p:spTree>
    <p:extLst>
      <p:ext uri="{BB962C8B-B14F-4D97-AF65-F5344CB8AC3E}">
        <p14:creationId xmlns:p14="http://schemas.microsoft.com/office/powerpoint/2010/main" val="353062891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a:xfrm>
            <a:off x="498703" y="755425"/>
            <a:ext cx="8086635" cy="45719"/>
          </a:xfrm>
        </p:spPr>
        <p:txBody>
          <a:bodyPr/>
          <a:lstStyle/>
          <a:p>
            <a:endParaRPr lang="en-US" dirty="0"/>
          </a:p>
        </p:txBody>
      </p:sp>
      <p:sp>
        <p:nvSpPr>
          <p:cNvPr id="3" name="Zástupný symbol pro obsah 2"/>
          <p:cNvSpPr>
            <a:spLocks noGrp="1"/>
          </p:cNvSpPr>
          <p:nvPr>
            <p:ph idx="1"/>
          </p:nvPr>
        </p:nvSpPr>
        <p:spPr>
          <a:xfrm>
            <a:off x="531361" y="929142"/>
            <a:ext cx="8082321" cy="5395458"/>
          </a:xfrm>
        </p:spPr>
        <p:txBody>
          <a:bodyPr/>
          <a:lstStyle/>
          <a:p>
            <a:r>
              <a:rPr lang="cs-CZ" dirty="0" smtClean="0"/>
              <a:t>BG: </a:t>
            </a:r>
            <a:r>
              <a:rPr lang="en-US" dirty="0"/>
              <a:t>Excise </a:t>
            </a:r>
            <a:endParaRPr lang="cs-CZ" dirty="0" smtClean="0"/>
          </a:p>
          <a:p>
            <a:pPr lvl="1"/>
            <a:r>
              <a:rPr lang="en-US" dirty="0"/>
              <a:t>Coffee and coffee </a:t>
            </a:r>
            <a:r>
              <a:rPr lang="en-US" dirty="0" smtClean="0"/>
              <a:t>extracts</a:t>
            </a:r>
            <a:endParaRPr lang="cs-CZ" dirty="0" smtClean="0"/>
          </a:p>
          <a:p>
            <a:r>
              <a:rPr lang="cs-CZ" dirty="0" smtClean="0"/>
              <a:t>RO: </a:t>
            </a:r>
            <a:r>
              <a:rPr lang="en-US" dirty="0"/>
              <a:t>Non EU-</a:t>
            </a:r>
            <a:r>
              <a:rPr lang="en-US" dirty="0" err="1"/>
              <a:t>harmonised</a:t>
            </a:r>
            <a:r>
              <a:rPr lang="en-US" dirty="0"/>
              <a:t> excisable products</a:t>
            </a:r>
            <a:endParaRPr lang="cs-CZ" dirty="0" smtClean="0"/>
          </a:p>
          <a:p>
            <a:pPr lvl="1"/>
            <a:r>
              <a:rPr lang="cs-CZ" dirty="0" smtClean="0"/>
              <a:t>Green </a:t>
            </a:r>
            <a:r>
              <a:rPr lang="cs-CZ" dirty="0" err="1" smtClean="0"/>
              <a:t>coffee</a:t>
            </a:r>
            <a:r>
              <a:rPr lang="cs-CZ" dirty="0" smtClean="0"/>
              <a:t> 306, </a:t>
            </a:r>
            <a:r>
              <a:rPr lang="cs-CZ" dirty="0" err="1" smtClean="0"/>
              <a:t>roasted</a:t>
            </a:r>
            <a:r>
              <a:rPr lang="cs-CZ" dirty="0" smtClean="0"/>
              <a:t> </a:t>
            </a:r>
            <a:r>
              <a:rPr lang="cs-CZ" dirty="0" err="1" smtClean="0"/>
              <a:t>coffee</a:t>
            </a:r>
            <a:r>
              <a:rPr lang="cs-CZ" dirty="0" smtClean="0"/>
              <a:t> 450, </a:t>
            </a:r>
            <a:r>
              <a:rPr lang="cs-CZ" dirty="0" err="1" smtClean="0"/>
              <a:t>soluble</a:t>
            </a:r>
            <a:r>
              <a:rPr lang="cs-CZ" dirty="0" smtClean="0"/>
              <a:t> </a:t>
            </a:r>
            <a:r>
              <a:rPr lang="cs-CZ" dirty="0" err="1" smtClean="0"/>
              <a:t>coffee</a:t>
            </a:r>
            <a:r>
              <a:rPr lang="cs-CZ" dirty="0" smtClean="0"/>
              <a:t> 1800 EUR/ton</a:t>
            </a:r>
          </a:p>
          <a:p>
            <a:pPr lvl="1"/>
            <a:endParaRPr lang="cs-CZ" dirty="0" smtClean="0"/>
          </a:p>
          <a:p>
            <a:pPr lvl="1"/>
            <a:endParaRPr lang="en-US" dirty="0"/>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13</a:t>
            </a:fld>
            <a:endParaRPr lang="cs-CZ" altLang="cs-CZ" dirty="0"/>
          </a:p>
        </p:txBody>
      </p:sp>
      <p:sp>
        <p:nvSpPr>
          <p:cNvPr id="5" name="Zástupný symbol pro zápatí 4"/>
          <p:cNvSpPr>
            <a:spLocks noGrp="1"/>
          </p:cNvSpPr>
          <p:nvPr>
            <p:ph type="ftr" sz="quarter" idx="3"/>
          </p:nvPr>
        </p:nvSpPr>
        <p:spPr/>
        <p:txBody>
          <a:bodyPr/>
          <a:lstStyle/>
          <a:p>
            <a:r>
              <a:rPr lang="en-US" altLang="cs-CZ" smtClean="0"/>
              <a:t>Define footer - Name of the presentation / Your name / Unit, Office</a:t>
            </a:r>
            <a:endParaRPr lang="cs-CZ" altLang="cs-CZ" dirty="0"/>
          </a:p>
        </p:txBody>
      </p:sp>
    </p:spTree>
    <p:extLst>
      <p:ext uri="{BB962C8B-B14F-4D97-AF65-F5344CB8AC3E}">
        <p14:creationId xmlns:p14="http://schemas.microsoft.com/office/powerpoint/2010/main" val="352451955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TEA</a:t>
            </a:r>
            <a:endParaRPr lang="en-US" dirty="0"/>
          </a:p>
        </p:txBody>
      </p:sp>
      <p:sp>
        <p:nvSpPr>
          <p:cNvPr id="3" name="Zástupný symbol pro obsah 2"/>
          <p:cNvSpPr>
            <a:spLocks noGrp="1"/>
          </p:cNvSpPr>
          <p:nvPr>
            <p:ph idx="1"/>
          </p:nvPr>
        </p:nvSpPr>
        <p:spPr/>
        <p:txBody>
          <a:bodyPr/>
          <a:lstStyle/>
          <a:p>
            <a:r>
              <a:rPr lang="cs-CZ" dirty="0"/>
              <a:t>DK: </a:t>
            </a:r>
            <a:r>
              <a:rPr lang="en-US" dirty="0"/>
              <a:t>Excise duty on coffee, coffee extracts and coffee-substitute and on tea and tea extracts</a:t>
            </a:r>
            <a:endParaRPr lang="cs-CZ" dirty="0"/>
          </a:p>
          <a:p>
            <a:pPr lvl="1"/>
            <a:r>
              <a:rPr lang="cs-CZ" dirty="0" smtClean="0"/>
              <a:t>t</a:t>
            </a:r>
            <a:r>
              <a:rPr lang="en-US" dirty="0" err="1" smtClean="0"/>
              <a:t>ea</a:t>
            </a:r>
            <a:r>
              <a:rPr lang="en-US" dirty="0" smtClean="0"/>
              <a:t> DKK 7.33</a:t>
            </a:r>
            <a:endParaRPr lang="cs-CZ" dirty="0" smtClean="0"/>
          </a:p>
          <a:p>
            <a:pPr lvl="1"/>
            <a:r>
              <a:rPr lang="cs-CZ" dirty="0" smtClean="0"/>
              <a:t>t</a:t>
            </a:r>
            <a:r>
              <a:rPr lang="en-US" dirty="0" err="1" smtClean="0"/>
              <a:t>ea</a:t>
            </a:r>
            <a:r>
              <a:rPr lang="en-US" dirty="0" smtClean="0"/>
              <a:t> </a:t>
            </a:r>
            <a:r>
              <a:rPr lang="en-US" dirty="0"/>
              <a:t>extracts and products made of tea </a:t>
            </a:r>
            <a:r>
              <a:rPr lang="en-US" dirty="0" smtClean="0"/>
              <a:t>extracts</a:t>
            </a:r>
            <a:r>
              <a:rPr lang="cs-CZ" dirty="0" smtClean="0"/>
              <a:t> </a:t>
            </a:r>
            <a:r>
              <a:rPr lang="en-US" dirty="0" smtClean="0"/>
              <a:t>DKK 18.29</a:t>
            </a:r>
            <a:endParaRPr lang="en-US" dirty="0"/>
          </a:p>
          <a:p>
            <a:pPr lvl="1"/>
            <a:endParaRPr lang="cs-CZ" dirty="0" smtClean="0"/>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14</a:t>
            </a:fld>
            <a:endParaRPr lang="cs-CZ" altLang="cs-CZ" dirty="0"/>
          </a:p>
        </p:txBody>
      </p:sp>
      <p:sp>
        <p:nvSpPr>
          <p:cNvPr id="5" name="Zástupný symbol pro zápatí 4"/>
          <p:cNvSpPr>
            <a:spLocks noGrp="1"/>
          </p:cNvSpPr>
          <p:nvPr>
            <p:ph type="ftr" sz="quarter" idx="3"/>
          </p:nvPr>
        </p:nvSpPr>
        <p:spPr/>
        <p:txBody>
          <a:bodyPr/>
          <a:lstStyle/>
          <a:p>
            <a:r>
              <a:rPr lang="en-US" altLang="cs-CZ" smtClean="0"/>
              <a:t>Define footer - Name of the presentation / Your name / Unit, Office</a:t>
            </a:r>
            <a:endParaRPr lang="cs-CZ" altLang="cs-CZ" dirty="0"/>
          </a:p>
        </p:txBody>
      </p:sp>
    </p:spTree>
    <p:extLst>
      <p:ext uri="{BB962C8B-B14F-4D97-AF65-F5344CB8AC3E}">
        <p14:creationId xmlns:p14="http://schemas.microsoft.com/office/powerpoint/2010/main" val="170041759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N</a:t>
            </a:r>
            <a:r>
              <a:rPr lang="en-US" dirty="0" smtClean="0"/>
              <a:t>on-alcoholic </a:t>
            </a:r>
            <a:r>
              <a:rPr lang="en-US" dirty="0"/>
              <a:t>beverages</a:t>
            </a:r>
          </a:p>
        </p:txBody>
      </p:sp>
      <p:sp>
        <p:nvSpPr>
          <p:cNvPr id="3" name="Zástupný symbol pro obsah 2"/>
          <p:cNvSpPr>
            <a:spLocks noGrp="1"/>
          </p:cNvSpPr>
          <p:nvPr>
            <p:ph idx="1"/>
          </p:nvPr>
        </p:nvSpPr>
        <p:spPr/>
        <p:txBody>
          <a:bodyPr/>
          <a:lstStyle/>
          <a:p>
            <a:r>
              <a:rPr lang="cs-CZ" dirty="0" smtClean="0"/>
              <a:t>BE: </a:t>
            </a:r>
            <a:r>
              <a:rPr lang="en-US" dirty="0" smtClean="0"/>
              <a:t>Excise </a:t>
            </a:r>
            <a:r>
              <a:rPr lang="en-US" dirty="0"/>
              <a:t>duties on non-alcoholic </a:t>
            </a:r>
            <a:r>
              <a:rPr lang="en-US" dirty="0" smtClean="0"/>
              <a:t>beverages</a:t>
            </a:r>
            <a:endParaRPr lang="cs-CZ" dirty="0" smtClean="0"/>
          </a:p>
          <a:p>
            <a:pPr lvl="1"/>
            <a:r>
              <a:rPr lang="en-US" dirty="0" smtClean="0"/>
              <a:t>3.7284</a:t>
            </a:r>
            <a:r>
              <a:rPr lang="cs-CZ" dirty="0" smtClean="0"/>
              <a:t> EUR/hl: </a:t>
            </a:r>
            <a:r>
              <a:rPr lang="en-US" dirty="0" smtClean="0"/>
              <a:t>waters</a:t>
            </a:r>
            <a:r>
              <a:rPr lang="cs-CZ" dirty="0" smtClean="0"/>
              <a:t> </a:t>
            </a:r>
            <a:r>
              <a:rPr lang="en-US" dirty="0" smtClean="0"/>
              <a:t>containing </a:t>
            </a:r>
            <a:r>
              <a:rPr lang="en-US" dirty="0"/>
              <a:t>added sugar or other sweetening matter or </a:t>
            </a:r>
            <a:r>
              <a:rPr lang="en-US" dirty="0" err="1"/>
              <a:t>flavoured</a:t>
            </a:r>
            <a:r>
              <a:rPr lang="en-US" dirty="0"/>
              <a:t>, </a:t>
            </a:r>
            <a:r>
              <a:rPr lang="en-US" dirty="0" smtClean="0"/>
              <a:t>beers with </a:t>
            </a:r>
            <a:r>
              <a:rPr lang="en-US" dirty="0"/>
              <a:t>an alcoholic strength not exceeding 0.5% vol</a:t>
            </a:r>
            <a:r>
              <a:rPr lang="en-US" dirty="0" smtClean="0"/>
              <a:t>.</a:t>
            </a:r>
            <a:r>
              <a:rPr lang="cs-CZ" dirty="0" smtClean="0"/>
              <a:t>, </a:t>
            </a:r>
            <a:r>
              <a:rPr lang="en-US" dirty="0" smtClean="0"/>
              <a:t>wines </a:t>
            </a:r>
            <a:r>
              <a:rPr lang="cs-CZ" dirty="0" smtClean="0"/>
              <a:t>and </a:t>
            </a:r>
            <a:r>
              <a:rPr lang="cs-CZ" dirty="0" err="1" smtClean="0"/>
              <a:t>beverages</a:t>
            </a:r>
            <a:r>
              <a:rPr lang="cs-CZ" dirty="0" smtClean="0"/>
              <a:t> </a:t>
            </a:r>
            <a:r>
              <a:rPr lang="en-US" dirty="0" smtClean="0"/>
              <a:t>with </a:t>
            </a:r>
            <a:r>
              <a:rPr lang="en-US" dirty="0"/>
              <a:t>an alcoholic strength not exceeding 1.2% vol</a:t>
            </a:r>
            <a:r>
              <a:rPr lang="en-US" dirty="0" smtClean="0"/>
              <a:t>.</a:t>
            </a:r>
            <a:endParaRPr lang="cs-CZ" dirty="0" smtClean="0"/>
          </a:p>
          <a:p>
            <a:r>
              <a:rPr lang="cs-CZ" dirty="0" smtClean="0"/>
              <a:t>LV: </a:t>
            </a:r>
            <a:r>
              <a:rPr lang="en-US" dirty="0"/>
              <a:t>Excise tax on other excise goods </a:t>
            </a:r>
            <a:endParaRPr lang="cs-CZ" dirty="0" smtClean="0"/>
          </a:p>
          <a:p>
            <a:pPr lvl="1"/>
            <a:r>
              <a:rPr lang="cs-CZ" dirty="0" smtClean="0"/>
              <a:t>7.40 EUR/hl: </a:t>
            </a:r>
            <a:r>
              <a:rPr lang="en-US" dirty="0" smtClean="0"/>
              <a:t>water </a:t>
            </a:r>
            <a:r>
              <a:rPr lang="en-US" dirty="0"/>
              <a:t>and mineral water with added sugar, other sweetener or </a:t>
            </a:r>
            <a:r>
              <a:rPr lang="en-US" dirty="0" err="1"/>
              <a:t>flavouring</a:t>
            </a:r>
            <a:r>
              <a:rPr lang="en-US" dirty="0"/>
              <a:t>, and other non-alcoholic </a:t>
            </a:r>
            <a:r>
              <a:rPr lang="en-US" dirty="0" smtClean="0"/>
              <a:t>beverages, </a:t>
            </a:r>
            <a:r>
              <a:rPr lang="en-US" dirty="0"/>
              <a:t>except fruit and vegetable juice and </a:t>
            </a:r>
            <a:r>
              <a:rPr lang="en-US" dirty="0" smtClean="0"/>
              <a:t>nectar</a:t>
            </a:r>
            <a:endParaRPr lang="en-US" dirty="0"/>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15</a:t>
            </a:fld>
            <a:endParaRPr lang="cs-CZ" altLang="cs-CZ" dirty="0"/>
          </a:p>
        </p:txBody>
      </p:sp>
      <p:sp>
        <p:nvSpPr>
          <p:cNvPr id="5" name="Zástupný symbol pro zápatí 4"/>
          <p:cNvSpPr>
            <a:spLocks noGrp="1"/>
          </p:cNvSpPr>
          <p:nvPr>
            <p:ph type="ftr" sz="quarter" idx="3"/>
          </p:nvPr>
        </p:nvSpPr>
        <p:spPr/>
        <p:txBody>
          <a:bodyPr/>
          <a:lstStyle/>
          <a:p>
            <a:r>
              <a:rPr lang="en-US" altLang="cs-CZ" smtClean="0"/>
              <a:t>Define footer - Name of the presentation / Your name / Unit, Office</a:t>
            </a:r>
            <a:endParaRPr lang="cs-CZ" altLang="cs-CZ" dirty="0"/>
          </a:p>
        </p:txBody>
      </p:sp>
    </p:spTree>
    <p:extLst>
      <p:ext uri="{BB962C8B-B14F-4D97-AF65-F5344CB8AC3E}">
        <p14:creationId xmlns:p14="http://schemas.microsoft.com/office/powerpoint/2010/main" val="269536412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98703" y="755425"/>
            <a:ext cx="8086635" cy="45719"/>
          </a:xfrm>
        </p:spPr>
        <p:txBody>
          <a:bodyPr/>
          <a:lstStyle/>
          <a:p>
            <a:endParaRPr lang="en-US" dirty="0"/>
          </a:p>
        </p:txBody>
      </p:sp>
      <p:sp>
        <p:nvSpPr>
          <p:cNvPr id="3" name="Zástupný symbol pro obsah 2"/>
          <p:cNvSpPr>
            <a:spLocks noGrp="1"/>
          </p:cNvSpPr>
          <p:nvPr>
            <p:ph idx="1"/>
          </p:nvPr>
        </p:nvSpPr>
        <p:spPr>
          <a:xfrm>
            <a:off x="509589" y="936171"/>
            <a:ext cx="8082321" cy="5196342"/>
          </a:xfrm>
        </p:spPr>
        <p:txBody>
          <a:bodyPr/>
          <a:lstStyle/>
          <a:p>
            <a:r>
              <a:rPr lang="cs-CZ" dirty="0" smtClean="0"/>
              <a:t>HR: </a:t>
            </a:r>
            <a:r>
              <a:rPr lang="en-US" dirty="0"/>
              <a:t>Special tax on </a:t>
            </a:r>
            <a:r>
              <a:rPr lang="en-US" dirty="0" smtClean="0"/>
              <a:t>non-alcoholic </a:t>
            </a:r>
            <a:r>
              <a:rPr lang="en-US" dirty="0"/>
              <a:t>beverages</a:t>
            </a:r>
            <a:endParaRPr lang="cs-CZ" dirty="0" smtClean="0"/>
          </a:p>
          <a:p>
            <a:pPr lvl="1"/>
            <a:r>
              <a:rPr lang="cs-CZ" dirty="0" smtClean="0"/>
              <a:t>40 HRK/hl: </a:t>
            </a:r>
            <a:r>
              <a:rPr lang="en-US" dirty="0" smtClean="0"/>
              <a:t>waters</a:t>
            </a:r>
            <a:r>
              <a:rPr lang="en-US" dirty="0"/>
              <a:t>, including mineral and sparkling waters, with added sugar or other sweeteners or </a:t>
            </a:r>
            <a:r>
              <a:rPr lang="en-US" dirty="0" err="1"/>
              <a:t>flavoured</a:t>
            </a:r>
            <a:r>
              <a:rPr lang="en-US" dirty="0"/>
              <a:t>, </a:t>
            </a:r>
            <a:r>
              <a:rPr lang="en-US" dirty="0" smtClean="0"/>
              <a:t>except </a:t>
            </a:r>
            <a:r>
              <a:rPr lang="en-US" dirty="0"/>
              <a:t>fruit juices, fruit nectars</a:t>
            </a:r>
            <a:r>
              <a:rPr lang="en-US" dirty="0" smtClean="0"/>
              <a:t>,</a:t>
            </a:r>
            <a:r>
              <a:rPr lang="cs-CZ" dirty="0" smtClean="0"/>
              <a:t> and </a:t>
            </a:r>
            <a:r>
              <a:rPr lang="en-US" dirty="0" smtClean="0"/>
              <a:t>other </a:t>
            </a:r>
            <a:r>
              <a:rPr lang="en-US" dirty="0"/>
              <a:t>beverages with alcohol content not higher than 1.2 </a:t>
            </a:r>
            <a:r>
              <a:rPr lang="en-US" dirty="0" smtClean="0"/>
              <a:t>%</a:t>
            </a:r>
            <a:r>
              <a:rPr lang="cs-CZ" dirty="0" smtClean="0"/>
              <a:t>, 240 HRK/hl: </a:t>
            </a:r>
            <a:r>
              <a:rPr lang="en-US" dirty="0" smtClean="0"/>
              <a:t>syrups </a:t>
            </a:r>
            <a:r>
              <a:rPr lang="en-US" dirty="0"/>
              <a:t>and concentrates intended for the preparation of non-alcoholic </a:t>
            </a:r>
            <a:r>
              <a:rPr lang="en-US" dirty="0" smtClean="0"/>
              <a:t>beverages,</a:t>
            </a:r>
            <a:r>
              <a:rPr lang="cs-CZ" dirty="0" smtClean="0"/>
              <a:t> 400 HRK/100 kg </a:t>
            </a:r>
            <a:r>
              <a:rPr lang="en-US" dirty="0" smtClean="0"/>
              <a:t>powders </a:t>
            </a:r>
            <a:r>
              <a:rPr lang="en-US" dirty="0"/>
              <a:t>and granules intended for the preparation of non-alcoholic </a:t>
            </a:r>
            <a:r>
              <a:rPr lang="en-US" dirty="0" smtClean="0"/>
              <a:t>beverages</a:t>
            </a:r>
            <a:endParaRPr lang="cs-CZ" dirty="0" smtClean="0"/>
          </a:p>
          <a:p>
            <a:r>
              <a:rPr lang="cs-CZ" dirty="0" smtClean="0"/>
              <a:t>FR: </a:t>
            </a:r>
            <a:r>
              <a:rPr lang="en-US" dirty="0"/>
              <a:t>Specific duty on beer and certain non-alcoholic </a:t>
            </a:r>
            <a:r>
              <a:rPr lang="en-US" dirty="0" smtClean="0"/>
              <a:t>beverages</a:t>
            </a:r>
            <a:endParaRPr lang="cs-CZ" dirty="0" smtClean="0"/>
          </a:p>
          <a:p>
            <a:pPr lvl="1"/>
            <a:r>
              <a:rPr lang="cs-CZ" dirty="0" smtClean="0"/>
              <a:t>0.54 EUR/hl: d</a:t>
            </a:r>
            <a:r>
              <a:rPr lang="en-US" dirty="0" err="1" smtClean="0"/>
              <a:t>rinking</a:t>
            </a:r>
            <a:r>
              <a:rPr lang="en-US" dirty="0" smtClean="0"/>
              <a:t> </a:t>
            </a:r>
            <a:r>
              <a:rPr lang="en-US" dirty="0"/>
              <a:t>waters, i.e</a:t>
            </a:r>
            <a:r>
              <a:rPr lang="en-US" dirty="0" smtClean="0"/>
              <a:t>.</a:t>
            </a:r>
            <a:r>
              <a:rPr lang="cs-CZ" dirty="0" smtClean="0"/>
              <a:t> n</a:t>
            </a:r>
            <a:r>
              <a:rPr lang="en-US" dirty="0" err="1" smtClean="0"/>
              <a:t>atural</a:t>
            </a:r>
            <a:r>
              <a:rPr lang="en-US" dirty="0" smtClean="0"/>
              <a:t> </a:t>
            </a:r>
            <a:r>
              <a:rPr lang="en-US" dirty="0"/>
              <a:t>or artificial mineral </a:t>
            </a:r>
            <a:r>
              <a:rPr lang="en-US" dirty="0" smtClean="0"/>
              <a:t>waters</a:t>
            </a:r>
            <a:r>
              <a:rPr lang="cs-CZ" dirty="0" smtClean="0"/>
              <a:t>, t</a:t>
            </a:r>
            <a:r>
              <a:rPr lang="en-US" dirty="0" smtClean="0"/>
              <a:t>able waters</a:t>
            </a:r>
            <a:r>
              <a:rPr lang="cs-CZ" dirty="0" smtClean="0"/>
              <a:t>,</a:t>
            </a:r>
            <a:r>
              <a:rPr lang="en-US" dirty="0" smtClean="0"/>
              <a:t> </a:t>
            </a:r>
            <a:r>
              <a:rPr lang="cs-CZ" dirty="0" err="1" smtClean="0"/>
              <a:t>etc</a:t>
            </a:r>
            <a:r>
              <a:rPr lang="cs-CZ" dirty="0" smtClean="0"/>
              <a:t>.</a:t>
            </a:r>
            <a:endParaRPr lang="en-US" dirty="0"/>
          </a:p>
          <a:p>
            <a:pPr lvl="1"/>
            <a:endParaRPr lang="en-US" dirty="0"/>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16</a:t>
            </a:fld>
            <a:endParaRPr lang="cs-CZ" altLang="cs-CZ" dirty="0"/>
          </a:p>
        </p:txBody>
      </p:sp>
      <p:sp>
        <p:nvSpPr>
          <p:cNvPr id="5" name="Zástupný symbol pro zápatí 4"/>
          <p:cNvSpPr>
            <a:spLocks noGrp="1"/>
          </p:cNvSpPr>
          <p:nvPr>
            <p:ph type="ftr" sz="quarter" idx="3"/>
          </p:nvPr>
        </p:nvSpPr>
        <p:spPr/>
        <p:txBody>
          <a:bodyPr/>
          <a:lstStyle/>
          <a:p>
            <a:r>
              <a:rPr lang="en-US" altLang="cs-CZ" smtClean="0"/>
              <a:t>Define footer - Name of the presentation / Your name / Unit, Office</a:t>
            </a:r>
            <a:endParaRPr lang="cs-CZ" altLang="cs-CZ" dirty="0"/>
          </a:p>
        </p:txBody>
      </p:sp>
    </p:spTree>
    <p:extLst>
      <p:ext uri="{BB962C8B-B14F-4D97-AF65-F5344CB8AC3E}">
        <p14:creationId xmlns:p14="http://schemas.microsoft.com/office/powerpoint/2010/main" val="238072365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98703" y="733653"/>
            <a:ext cx="8086635" cy="45719"/>
          </a:xfrm>
        </p:spPr>
        <p:txBody>
          <a:bodyPr/>
          <a:lstStyle/>
          <a:p>
            <a:endParaRPr lang="en-US" dirty="0"/>
          </a:p>
        </p:txBody>
      </p:sp>
      <p:sp>
        <p:nvSpPr>
          <p:cNvPr id="3" name="Zástupný symbol pro obsah 2"/>
          <p:cNvSpPr>
            <a:spLocks noGrp="1"/>
          </p:cNvSpPr>
          <p:nvPr>
            <p:ph idx="1"/>
          </p:nvPr>
        </p:nvSpPr>
        <p:spPr>
          <a:xfrm>
            <a:off x="509589" y="903514"/>
            <a:ext cx="8082321" cy="5228999"/>
          </a:xfrm>
        </p:spPr>
        <p:txBody>
          <a:bodyPr/>
          <a:lstStyle/>
          <a:p>
            <a:r>
              <a:rPr lang="cs-CZ" dirty="0" smtClean="0"/>
              <a:t>DK: </a:t>
            </a:r>
            <a:r>
              <a:rPr lang="en-US" dirty="0"/>
              <a:t>Excise duty on mineral waters and the </a:t>
            </a:r>
            <a:r>
              <a:rPr lang="en-US" dirty="0" smtClean="0"/>
              <a:t>like</a:t>
            </a:r>
            <a:endParaRPr lang="cs-CZ" dirty="0" smtClean="0"/>
          </a:p>
          <a:p>
            <a:pPr lvl="1"/>
            <a:r>
              <a:rPr lang="en-US" dirty="0"/>
              <a:t>DKK 1.64 per </a:t>
            </a:r>
            <a:r>
              <a:rPr lang="en-US" dirty="0" err="1"/>
              <a:t>litre</a:t>
            </a:r>
            <a:r>
              <a:rPr lang="en-US" dirty="0"/>
              <a:t> for products with a content of sugar above 0.5g per 100 </a:t>
            </a:r>
            <a:r>
              <a:rPr lang="en-US" dirty="0" err="1"/>
              <a:t>millilitre</a:t>
            </a:r>
            <a:r>
              <a:rPr lang="en-US" dirty="0"/>
              <a:t> and DKK 0.59 per </a:t>
            </a:r>
            <a:r>
              <a:rPr lang="en-US" dirty="0" err="1"/>
              <a:t>litre</a:t>
            </a:r>
            <a:r>
              <a:rPr lang="en-US" dirty="0"/>
              <a:t> for products with a content of sugar below 0.5g per 100 </a:t>
            </a:r>
            <a:r>
              <a:rPr lang="en-US" dirty="0" err="1" smtClean="0"/>
              <a:t>millilitre</a:t>
            </a:r>
            <a:r>
              <a:rPr lang="en-US" dirty="0" smtClean="0"/>
              <a:t>:</a:t>
            </a:r>
            <a:r>
              <a:rPr lang="cs-CZ" dirty="0" smtClean="0"/>
              <a:t> </a:t>
            </a:r>
            <a:r>
              <a:rPr lang="en-US" dirty="0" smtClean="0"/>
              <a:t>mineral </a:t>
            </a:r>
            <a:r>
              <a:rPr lang="en-US" dirty="0"/>
              <a:t>waters, </a:t>
            </a:r>
            <a:r>
              <a:rPr lang="en-US" dirty="0" smtClean="0"/>
              <a:t>lemonade</a:t>
            </a:r>
            <a:r>
              <a:rPr lang="cs-CZ" dirty="0" smtClean="0"/>
              <a:t>, </a:t>
            </a:r>
            <a:r>
              <a:rPr lang="en-US" dirty="0" smtClean="0"/>
              <a:t>fruit </a:t>
            </a:r>
            <a:r>
              <a:rPr lang="en-US" dirty="0"/>
              <a:t>and vegetable </a:t>
            </a:r>
            <a:r>
              <a:rPr lang="en-US" dirty="0" smtClean="0"/>
              <a:t>juice</a:t>
            </a:r>
            <a:r>
              <a:rPr lang="cs-CZ" dirty="0" smtClean="0"/>
              <a:t>, </a:t>
            </a:r>
            <a:r>
              <a:rPr lang="en-US" dirty="0" smtClean="0"/>
              <a:t>fruit nectar</a:t>
            </a:r>
            <a:r>
              <a:rPr lang="cs-CZ" dirty="0" smtClean="0"/>
              <a:t>, </a:t>
            </a:r>
            <a:r>
              <a:rPr lang="cs-CZ" dirty="0" err="1" smtClean="0"/>
              <a:t>etc</a:t>
            </a:r>
            <a:r>
              <a:rPr lang="cs-CZ" dirty="0" smtClean="0"/>
              <a:t>.</a:t>
            </a:r>
          </a:p>
          <a:p>
            <a:r>
              <a:rPr lang="cs-CZ" dirty="0"/>
              <a:t>FI: </a:t>
            </a:r>
            <a:r>
              <a:rPr lang="en-US" dirty="0"/>
              <a:t>Excise duty on sweets, ice-cream and soft drinks</a:t>
            </a:r>
            <a:endParaRPr lang="cs-CZ" dirty="0"/>
          </a:p>
          <a:p>
            <a:pPr lvl="1"/>
            <a:r>
              <a:rPr lang="cs-CZ" dirty="0"/>
              <a:t>0.11-0.22 EUR / l</a:t>
            </a:r>
            <a:endParaRPr lang="en-US" dirty="0"/>
          </a:p>
          <a:p>
            <a:endParaRPr lang="en-US" dirty="0"/>
          </a:p>
          <a:p>
            <a:pPr lvl="1"/>
            <a:endParaRPr lang="en-US" dirty="0"/>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17</a:t>
            </a:fld>
            <a:endParaRPr lang="cs-CZ" altLang="cs-CZ" dirty="0"/>
          </a:p>
        </p:txBody>
      </p:sp>
      <p:sp>
        <p:nvSpPr>
          <p:cNvPr id="5" name="Zástupný symbol pro zápatí 4"/>
          <p:cNvSpPr>
            <a:spLocks noGrp="1"/>
          </p:cNvSpPr>
          <p:nvPr>
            <p:ph type="ftr" sz="quarter" idx="3"/>
          </p:nvPr>
        </p:nvSpPr>
        <p:spPr/>
        <p:txBody>
          <a:bodyPr/>
          <a:lstStyle/>
          <a:p>
            <a:r>
              <a:rPr lang="en-US" altLang="cs-CZ" smtClean="0"/>
              <a:t>Define footer - Name of the presentation / Your name / Unit, Office</a:t>
            </a:r>
            <a:endParaRPr lang="cs-CZ" altLang="cs-CZ" dirty="0"/>
          </a:p>
        </p:txBody>
      </p:sp>
    </p:spTree>
    <p:extLst>
      <p:ext uri="{BB962C8B-B14F-4D97-AF65-F5344CB8AC3E}">
        <p14:creationId xmlns:p14="http://schemas.microsoft.com/office/powerpoint/2010/main" val="215737777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SWEETS</a:t>
            </a:r>
            <a:endParaRPr lang="en-US" dirty="0"/>
          </a:p>
        </p:txBody>
      </p:sp>
      <p:sp>
        <p:nvSpPr>
          <p:cNvPr id="3" name="Zástupný symbol pro obsah 2"/>
          <p:cNvSpPr>
            <a:spLocks noGrp="1"/>
          </p:cNvSpPr>
          <p:nvPr>
            <p:ph idx="1"/>
          </p:nvPr>
        </p:nvSpPr>
        <p:spPr>
          <a:xfrm>
            <a:off x="509589" y="2050370"/>
            <a:ext cx="8082321" cy="4114800"/>
          </a:xfrm>
        </p:spPr>
        <p:txBody>
          <a:bodyPr/>
          <a:lstStyle/>
          <a:p>
            <a:r>
              <a:rPr lang="cs-CZ" dirty="0" smtClean="0"/>
              <a:t>FI: </a:t>
            </a:r>
            <a:r>
              <a:rPr lang="en-US" dirty="0"/>
              <a:t>Excise duty on sweets, ice-cream and soft </a:t>
            </a:r>
            <a:r>
              <a:rPr lang="en-US" dirty="0" smtClean="0"/>
              <a:t>drinks</a:t>
            </a:r>
            <a:endParaRPr lang="cs-CZ" dirty="0" smtClean="0"/>
          </a:p>
          <a:p>
            <a:pPr lvl="1"/>
            <a:r>
              <a:rPr lang="cs-CZ" dirty="0" smtClean="0"/>
              <a:t>0.95 EUR/kg on </a:t>
            </a:r>
            <a:r>
              <a:rPr lang="cs-CZ" dirty="0" err="1" smtClean="0"/>
              <a:t>ice</a:t>
            </a:r>
            <a:r>
              <a:rPr lang="cs-CZ" dirty="0" err="1"/>
              <a:t>-</a:t>
            </a:r>
            <a:r>
              <a:rPr lang="cs-CZ" dirty="0" err="1" smtClean="0"/>
              <a:t>cream</a:t>
            </a:r>
            <a:r>
              <a:rPr lang="cs-CZ" dirty="0" smtClean="0"/>
              <a:t> and </a:t>
            </a:r>
            <a:r>
              <a:rPr lang="cs-CZ" dirty="0" err="1" smtClean="0"/>
              <a:t>chocolate</a:t>
            </a:r>
            <a:endParaRPr lang="cs-CZ" dirty="0" smtClean="0"/>
          </a:p>
          <a:p>
            <a:r>
              <a:rPr lang="cs-CZ" dirty="0" smtClean="0"/>
              <a:t>DK: </a:t>
            </a:r>
            <a:r>
              <a:rPr lang="en-US" dirty="0"/>
              <a:t>Excise duty on chocolate and </a:t>
            </a:r>
            <a:r>
              <a:rPr lang="en-US" dirty="0" smtClean="0"/>
              <a:t>sweets</a:t>
            </a:r>
            <a:endParaRPr lang="cs-CZ" dirty="0" smtClean="0"/>
          </a:p>
          <a:p>
            <a:pPr lvl="1"/>
            <a:r>
              <a:rPr lang="en-US" dirty="0"/>
              <a:t>DKK 25.97 per kg net weight of chocolate and sweets with a content of sugar above 0.5g per 100g and DKK 22.08 per kg net weight of chocolate and sweets </a:t>
            </a:r>
            <a:r>
              <a:rPr lang="en-US" dirty="0" err="1"/>
              <a:t>wih</a:t>
            </a:r>
            <a:r>
              <a:rPr lang="en-US" dirty="0"/>
              <a:t> a content of sugar below 0.5g per </a:t>
            </a:r>
            <a:r>
              <a:rPr lang="en-US" dirty="0" smtClean="0"/>
              <a:t>100g</a:t>
            </a:r>
            <a:endParaRPr lang="cs-CZ" dirty="0"/>
          </a:p>
          <a:p>
            <a:pPr lvl="1"/>
            <a:r>
              <a:rPr lang="en-US" sz="2000" dirty="0" smtClean="0"/>
              <a:t>Chocolate </a:t>
            </a:r>
            <a:r>
              <a:rPr lang="en-US" sz="2000" dirty="0"/>
              <a:t>and chocolate products, </a:t>
            </a:r>
            <a:r>
              <a:rPr lang="en-US" sz="2000" dirty="0" err="1"/>
              <a:t>liquorice</a:t>
            </a:r>
            <a:r>
              <a:rPr lang="en-US" sz="2000" dirty="0"/>
              <a:t> products, marzipan, sweets, effervescent products, chewing gum, cakes with a certain sugar, cacao or chocolate content, etc</a:t>
            </a:r>
            <a:r>
              <a:rPr lang="en-US" sz="2000" dirty="0" smtClean="0"/>
              <a:t>.</a:t>
            </a:r>
            <a:endParaRPr lang="cs-CZ" sz="2000" dirty="0" smtClean="0"/>
          </a:p>
          <a:p>
            <a:pPr lvl="1"/>
            <a:r>
              <a:rPr lang="cs-CZ" dirty="0" smtClean="0"/>
              <a:t>Extra t</a:t>
            </a:r>
            <a:r>
              <a:rPr lang="en-US" dirty="0" smtClean="0"/>
              <a:t>ax </a:t>
            </a:r>
            <a:r>
              <a:rPr lang="en-US" dirty="0"/>
              <a:t>on raw materials such as almonds, </a:t>
            </a:r>
            <a:r>
              <a:rPr lang="en-US" dirty="0" smtClean="0"/>
              <a:t>grains</a:t>
            </a:r>
            <a:r>
              <a:rPr lang="cs-CZ" dirty="0" smtClean="0"/>
              <a:t>, </a:t>
            </a:r>
            <a:r>
              <a:rPr lang="cs-CZ" dirty="0" err="1" smtClean="0"/>
              <a:t>etc</a:t>
            </a:r>
            <a:r>
              <a:rPr lang="cs-CZ" dirty="0" smtClean="0"/>
              <a:t>.</a:t>
            </a:r>
            <a:endParaRPr lang="en-US" dirty="0"/>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18</a:t>
            </a:fld>
            <a:endParaRPr lang="cs-CZ" altLang="cs-CZ" dirty="0"/>
          </a:p>
        </p:txBody>
      </p:sp>
      <p:sp>
        <p:nvSpPr>
          <p:cNvPr id="5" name="Zástupný symbol pro zápatí 4"/>
          <p:cNvSpPr>
            <a:spLocks noGrp="1"/>
          </p:cNvSpPr>
          <p:nvPr>
            <p:ph type="ftr" sz="quarter" idx="3"/>
          </p:nvPr>
        </p:nvSpPr>
        <p:spPr/>
        <p:txBody>
          <a:bodyPr/>
          <a:lstStyle/>
          <a:p>
            <a:r>
              <a:rPr lang="en-US" altLang="cs-CZ" dirty="0" smtClean="0"/>
              <a:t>Define footer - Name of the presentation / Your name / Unit, Office</a:t>
            </a:r>
            <a:endParaRPr lang="cs-CZ" altLang="cs-CZ" dirty="0"/>
          </a:p>
        </p:txBody>
      </p:sp>
    </p:spTree>
    <p:extLst>
      <p:ext uri="{BB962C8B-B14F-4D97-AF65-F5344CB8AC3E}">
        <p14:creationId xmlns:p14="http://schemas.microsoft.com/office/powerpoint/2010/main" val="54857800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98703" y="777196"/>
            <a:ext cx="8086635" cy="82775"/>
          </a:xfrm>
        </p:spPr>
        <p:txBody>
          <a:bodyPr/>
          <a:lstStyle/>
          <a:p>
            <a:endParaRPr lang="en-US" dirty="0"/>
          </a:p>
        </p:txBody>
      </p:sp>
      <p:sp>
        <p:nvSpPr>
          <p:cNvPr id="3" name="Zástupný symbol pro obsah 2"/>
          <p:cNvSpPr>
            <a:spLocks noGrp="1"/>
          </p:cNvSpPr>
          <p:nvPr>
            <p:ph idx="1"/>
          </p:nvPr>
        </p:nvSpPr>
        <p:spPr>
          <a:xfrm>
            <a:off x="509589" y="968829"/>
            <a:ext cx="8082321" cy="5163684"/>
          </a:xfrm>
        </p:spPr>
        <p:txBody>
          <a:bodyPr/>
          <a:lstStyle/>
          <a:p>
            <a:r>
              <a:rPr lang="cs-CZ" dirty="0" smtClean="0"/>
              <a:t>HU: </a:t>
            </a:r>
            <a:r>
              <a:rPr lang="cs-CZ" dirty="0" err="1" smtClean="0"/>
              <a:t>Chips</a:t>
            </a:r>
            <a:r>
              <a:rPr lang="cs-CZ" dirty="0" smtClean="0"/>
              <a:t> tax: salty, </a:t>
            </a:r>
            <a:r>
              <a:rPr lang="cs-CZ" dirty="0" err="1" smtClean="0"/>
              <a:t>sweet</a:t>
            </a:r>
            <a:r>
              <a:rPr lang="cs-CZ" dirty="0" smtClean="0"/>
              <a:t> and </a:t>
            </a:r>
            <a:r>
              <a:rPr lang="cs-CZ" dirty="0" err="1" smtClean="0"/>
              <a:t>with</a:t>
            </a:r>
            <a:r>
              <a:rPr lang="cs-CZ" dirty="0" smtClean="0"/>
              <a:t> </a:t>
            </a:r>
            <a:r>
              <a:rPr lang="cs-CZ" dirty="0" err="1" smtClean="0"/>
              <a:t>highly</a:t>
            </a:r>
            <a:r>
              <a:rPr lang="cs-CZ" dirty="0" smtClean="0"/>
              <a:t> </a:t>
            </a:r>
            <a:r>
              <a:rPr lang="cs-CZ" dirty="0" err="1" smtClean="0"/>
              <a:t>caffeine</a:t>
            </a:r>
            <a:r>
              <a:rPr lang="cs-CZ" dirty="0"/>
              <a:t> </a:t>
            </a:r>
            <a:r>
              <a:rPr lang="cs-CZ" dirty="0" err="1" smtClean="0"/>
              <a:t>level</a:t>
            </a:r>
            <a:r>
              <a:rPr lang="cs-CZ" dirty="0" smtClean="0"/>
              <a:t> </a:t>
            </a:r>
            <a:r>
              <a:rPr lang="cs-CZ" dirty="0" err="1" smtClean="0"/>
              <a:t>products</a:t>
            </a:r>
            <a:endParaRPr lang="en-US" dirty="0"/>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19</a:t>
            </a:fld>
            <a:endParaRPr lang="cs-CZ" altLang="cs-CZ" dirty="0"/>
          </a:p>
        </p:txBody>
      </p:sp>
      <p:sp>
        <p:nvSpPr>
          <p:cNvPr id="5" name="Zástupný symbol pro zápatí 4"/>
          <p:cNvSpPr>
            <a:spLocks noGrp="1"/>
          </p:cNvSpPr>
          <p:nvPr>
            <p:ph type="ftr" sz="quarter" idx="3"/>
          </p:nvPr>
        </p:nvSpPr>
        <p:spPr/>
        <p:txBody>
          <a:bodyPr/>
          <a:lstStyle/>
          <a:p>
            <a:r>
              <a:rPr lang="en-US" altLang="cs-CZ" smtClean="0"/>
              <a:t>Define footer - Name of the presentation / Your name / Unit, Office</a:t>
            </a:r>
            <a:endParaRPr lang="cs-CZ" altLang="cs-CZ" dirty="0"/>
          </a:p>
        </p:txBody>
      </p:sp>
    </p:spTree>
    <p:extLst>
      <p:ext uri="{BB962C8B-B14F-4D97-AF65-F5344CB8AC3E}">
        <p14:creationId xmlns:p14="http://schemas.microsoft.com/office/powerpoint/2010/main" val="371606438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3"/>
          </p:nvPr>
        </p:nvSpPr>
        <p:spPr>
          <a:xfrm>
            <a:off x="422694" y="6248400"/>
            <a:ext cx="6305910" cy="457200"/>
          </a:xfrm>
          <a:prstGeom prst="rect">
            <a:avLst/>
          </a:prstGeom>
        </p:spPr>
        <p:txBody>
          <a:bodyPr/>
          <a:lstStyle/>
          <a:p>
            <a:r>
              <a:rPr lang="en-US" altLang="cs-CZ" smtClean="0"/>
              <a:t>Define footer - Name of the presentation / Your name / Unit, Office</a:t>
            </a:r>
            <a:endParaRPr lang="cs-CZ" altLang="cs-CZ" dirty="0"/>
          </a:p>
        </p:txBody>
      </p:sp>
      <p:sp>
        <p:nvSpPr>
          <p:cNvPr id="5" name="Zástupný symbol pro číslo snímku 4"/>
          <p:cNvSpPr>
            <a:spLocks noGrp="1"/>
          </p:cNvSpPr>
          <p:nvPr>
            <p:ph type="sldNum" sz="quarter" idx="11"/>
          </p:nvPr>
        </p:nvSpPr>
        <p:spPr/>
        <p:txBody>
          <a:bodyPr/>
          <a:lstStyle/>
          <a:p>
            <a:fld id="{DFCCE4E1-ABCF-4F5D-BF07-EFB1B1F25C69}" type="slidenum">
              <a:rPr lang="cs-CZ" altLang="cs-CZ"/>
              <a:pPr/>
              <a:t>2</a:t>
            </a:fld>
            <a:endParaRPr lang="cs-CZ" altLang="cs-CZ" dirty="0"/>
          </a:p>
        </p:txBody>
      </p:sp>
      <p:sp>
        <p:nvSpPr>
          <p:cNvPr id="96258" name="Rectangle 2"/>
          <p:cNvSpPr>
            <a:spLocks noGrp="1" noChangeArrowheads="1"/>
          </p:cNvSpPr>
          <p:nvPr>
            <p:ph type="title"/>
          </p:nvPr>
        </p:nvSpPr>
        <p:spPr/>
        <p:txBody>
          <a:bodyPr/>
          <a:lstStyle/>
          <a:p>
            <a:r>
              <a:rPr lang="cs-CZ" altLang="cs-CZ" dirty="0" err="1" smtClean="0"/>
              <a:t>Why</a:t>
            </a:r>
            <a:r>
              <a:rPr lang="cs-CZ" altLang="cs-CZ" dirty="0" smtClean="0"/>
              <a:t> to tax?</a:t>
            </a:r>
            <a:endParaRPr lang="cs-CZ" altLang="cs-CZ" dirty="0"/>
          </a:p>
        </p:txBody>
      </p:sp>
      <p:sp>
        <p:nvSpPr>
          <p:cNvPr id="96259" name="Rectangle 3"/>
          <p:cNvSpPr>
            <a:spLocks noGrp="1" noChangeArrowheads="1"/>
          </p:cNvSpPr>
          <p:nvPr>
            <p:ph type="body" idx="1"/>
          </p:nvPr>
        </p:nvSpPr>
        <p:spPr/>
        <p:txBody>
          <a:bodyPr/>
          <a:lstStyle/>
          <a:p>
            <a:r>
              <a:rPr lang="en-US" dirty="0" smtClean="0"/>
              <a:t>Economy</a:t>
            </a:r>
            <a:r>
              <a:rPr lang="cs-CZ" dirty="0" smtClean="0"/>
              <a:t> - budget</a:t>
            </a:r>
            <a:r>
              <a:rPr lang="en-US" dirty="0" smtClean="0"/>
              <a:t>, </a:t>
            </a:r>
            <a:r>
              <a:rPr lang="en-US" dirty="0"/>
              <a:t>government policy, international </a:t>
            </a:r>
            <a:r>
              <a:rPr lang="en-US" dirty="0" smtClean="0"/>
              <a:t>situation</a:t>
            </a:r>
            <a:r>
              <a:rPr lang="cs-CZ" dirty="0" smtClean="0"/>
              <a:t>: </a:t>
            </a:r>
            <a:r>
              <a:rPr lang="en-US" dirty="0"/>
              <a:t>The limits of taxation are in effectiveness of economic system.</a:t>
            </a:r>
            <a:endParaRPr lang="cs-CZ" altLang="cs-CZ" dirty="0"/>
          </a:p>
          <a:p>
            <a:r>
              <a:rPr lang="en-US" dirty="0" smtClean="0"/>
              <a:t>Politics</a:t>
            </a:r>
            <a:r>
              <a:rPr lang="cs-CZ" dirty="0" smtClean="0"/>
              <a:t> – </a:t>
            </a:r>
            <a:r>
              <a:rPr lang="cs-CZ" dirty="0" err="1" smtClean="0"/>
              <a:t>voters</a:t>
            </a:r>
            <a:r>
              <a:rPr lang="cs-CZ" dirty="0" smtClean="0"/>
              <a:t>, </a:t>
            </a:r>
            <a:r>
              <a:rPr lang="en-US" dirty="0" smtClean="0"/>
              <a:t>level </a:t>
            </a:r>
            <a:r>
              <a:rPr lang="en-US" dirty="0"/>
              <a:t>of state intervention to social life</a:t>
            </a:r>
            <a:endParaRPr lang="cs-CZ" dirty="0" smtClean="0"/>
          </a:p>
          <a:p>
            <a:r>
              <a:rPr lang="cs-CZ" dirty="0"/>
              <a:t>L</a:t>
            </a:r>
            <a:r>
              <a:rPr lang="en-US" dirty="0" smtClean="0"/>
              <a:t>aw</a:t>
            </a:r>
            <a:r>
              <a:rPr lang="cs-CZ" dirty="0" smtClean="0"/>
              <a:t> – </a:t>
            </a:r>
            <a:r>
              <a:rPr lang="cs-CZ" dirty="0" err="1" smtClean="0"/>
              <a:t>who</a:t>
            </a:r>
            <a:r>
              <a:rPr lang="cs-CZ" dirty="0" smtClean="0"/>
              <a:t> </a:t>
            </a:r>
            <a:r>
              <a:rPr lang="cs-CZ" dirty="0" err="1" smtClean="0"/>
              <a:t>cares</a:t>
            </a:r>
            <a:r>
              <a:rPr lang="cs-CZ" dirty="0" smtClean="0"/>
              <a:t>?</a:t>
            </a:r>
            <a:endParaRPr lang="cs-CZ"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ROUGH TOBACCO</a:t>
            </a:r>
            <a:endParaRPr lang="en-US" dirty="0"/>
          </a:p>
        </p:txBody>
      </p:sp>
      <p:sp>
        <p:nvSpPr>
          <p:cNvPr id="3" name="Zástupný symbol pro obsah 2"/>
          <p:cNvSpPr>
            <a:spLocks noGrp="1"/>
          </p:cNvSpPr>
          <p:nvPr>
            <p:ph idx="1"/>
          </p:nvPr>
        </p:nvSpPr>
        <p:spPr/>
        <p:txBody>
          <a:bodyPr/>
          <a:lstStyle/>
          <a:p>
            <a:r>
              <a:rPr lang="cs-CZ" dirty="0" smtClean="0"/>
              <a:t>CZ: tax </a:t>
            </a:r>
            <a:r>
              <a:rPr lang="cs-CZ" dirty="0" err="1" smtClean="0"/>
              <a:t>rate</a:t>
            </a:r>
            <a:r>
              <a:rPr lang="cs-CZ" dirty="0" smtClean="0"/>
              <a:t> the </a:t>
            </a:r>
            <a:r>
              <a:rPr lang="cs-CZ" dirty="0" err="1" smtClean="0"/>
              <a:t>same</a:t>
            </a:r>
            <a:r>
              <a:rPr lang="cs-CZ" dirty="0" smtClean="0"/>
              <a:t> as for </a:t>
            </a:r>
            <a:r>
              <a:rPr lang="cs-CZ" dirty="0" err="1" smtClean="0"/>
              <a:t>tobacco</a:t>
            </a:r>
            <a:endParaRPr lang="en-US" dirty="0"/>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20</a:t>
            </a:fld>
            <a:endParaRPr lang="cs-CZ" altLang="cs-CZ" dirty="0"/>
          </a:p>
        </p:txBody>
      </p:sp>
      <p:sp>
        <p:nvSpPr>
          <p:cNvPr id="5" name="Zástupný symbol pro zápatí 4"/>
          <p:cNvSpPr>
            <a:spLocks noGrp="1"/>
          </p:cNvSpPr>
          <p:nvPr>
            <p:ph type="ftr" sz="quarter" idx="3"/>
          </p:nvPr>
        </p:nvSpPr>
        <p:spPr/>
        <p:txBody>
          <a:bodyPr/>
          <a:lstStyle/>
          <a:p>
            <a:r>
              <a:rPr lang="en-US" altLang="cs-CZ" smtClean="0"/>
              <a:t>Define footer - Name of the presentation / Your name / Unit, Office</a:t>
            </a:r>
            <a:endParaRPr lang="cs-CZ" altLang="cs-CZ" dirty="0"/>
          </a:p>
        </p:txBody>
      </p:sp>
    </p:spTree>
    <p:extLst>
      <p:ext uri="{BB962C8B-B14F-4D97-AF65-F5344CB8AC3E}">
        <p14:creationId xmlns:p14="http://schemas.microsoft.com/office/powerpoint/2010/main" val="375384233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TELECOMMUNICATIONS</a:t>
            </a:r>
            <a:endParaRPr lang="en-US" dirty="0"/>
          </a:p>
        </p:txBody>
      </p:sp>
      <p:sp>
        <p:nvSpPr>
          <p:cNvPr id="3" name="Zástupný symbol pro obsah 2"/>
          <p:cNvSpPr>
            <a:spLocks noGrp="1"/>
          </p:cNvSpPr>
          <p:nvPr>
            <p:ph idx="1"/>
          </p:nvPr>
        </p:nvSpPr>
        <p:spPr>
          <a:xfrm>
            <a:off x="487817" y="1723799"/>
            <a:ext cx="8082321" cy="4796744"/>
          </a:xfrm>
        </p:spPr>
        <p:txBody>
          <a:bodyPr/>
          <a:lstStyle/>
          <a:p>
            <a:r>
              <a:rPr lang="cs-CZ" dirty="0" smtClean="0"/>
              <a:t>GR: </a:t>
            </a:r>
            <a:r>
              <a:rPr lang="en-US" dirty="0" smtClean="0"/>
              <a:t>Tax </a:t>
            </a:r>
            <a:r>
              <a:rPr lang="en-US" dirty="0"/>
              <a:t>on mobile subscription services and tax on card mobile phone services </a:t>
            </a:r>
            <a:endParaRPr lang="cs-CZ" dirty="0" smtClean="0"/>
          </a:p>
          <a:p>
            <a:pPr lvl="1"/>
            <a:r>
              <a:rPr lang="en-US" dirty="0" smtClean="0"/>
              <a:t>as </a:t>
            </a:r>
            <a:r>
              <a:rPr lang="en-US" dirty="0"/>
              <a:t>a percentage of the total monthly subscription fee, before </a:t>
            </a:r>
            <a:r>
              <a:rPr lang="en-US" dirty="0" smtClean="0"/>
              <a:t>VAT</a:t>
            </a:r>
            <a:r>
              <a:rPr lang="cs-CZ" dirty="0" smtClean="0"/>
              <a:t>: 12-20 %</a:t>
            </a:r>
          </a:p>
          <a:p>
            <a:pPr lvl="1"/>
            <a:r>
              <a:rPr lang="en-US" dirty="0" smtClean="0"/>
              <a:t>mobile </a:t>
            </a:r>
            <a:r>
              <a:rPr lang="en-US" dirty="0"/>
              <a:t>card service tax is 12% on the value, before VAT of every new card purchase or time </a:t>
            </a:r>
            <a:r>
              <a:rPr lang="en-US" dirty="0" smtClean="0"/>
              <a:t>renewal</a:t>
            </a:r>
            <a:endParaRPr lang="cs-CZ" dirty="0" smtClean="0"/>
          </a:p>
          <a:p>
            <a:r>
              <a:rPr lang="cs-CZ" dirty="0" smtClean="0"/>
              <a:t>HU: </a:t>
            </a:r>
            <a:r>
              <a:rPr lang="en-US" dirty="0"/>
              <a:t>Telecommunication services </a:t>
            </a:r>
            <a:r>
              <a:rPr lang="en-US" dirty="0" smtClean="0"/>
              <a:t>tax</a:t>
            </a:r>
            <a:endParaRPr lang="cs-CZ" dirty="0" smtClean="0"/>
          </a:p>
          <a:p>
            <a:pPr lvl="1"/>
            <a:r>
              <a:rPr lang="en-US" dirty="0" smtClean="0"/>
              <a:t>private calls</a:t>
            </a:r>
            <a:r>
              <a:rPr lang="cs-CZ" dirty="0" smtClean="0"/>
              <a:t>, </a:t>
            </a:r>
            <a:r>
              <a:rPr lang="cs-CZ" dirty="0" err="1" smtClean="0"/>
              <a:t>messages</a:t>
            </a:r>
            <a:r>
              <a:rPr lang="en-US" dirty="0" smtClean="0"/>
              <a:t> 2 HUF/second</a:t>
            </a:r>
            <a:r>
              <a:rPr lang="cs-CZ" dirty="0" smtClean="0"/>
              <a:t>, </a:t>
            </a:r>
            <a:r>
              <a:rPr lang="cs-CZ" dirty="0" err="1" smtClean="0"/>
              <a:t>message</a:t>
            </a:r>
            <a:r>
              <a:rPr lang="cs-CZ" dirty="0" smtClean="0"/>
              <a:t> </a:t>
            </a:r>
            <a:endParaRPr lang="en-US" dirty="0"/>
          </a:p>
          <a:p>
            <a:pPr lvl="1"/>
            <a:r>
              <a:rPr lang="en-US" dirty="0" smtClean="0"/>
              <a:t>non-private calls</a:t>
            </a:r>
            <a:r>
              <a:rPr lang="cs-CZ" dirty="0"/>
              <a:t> , </a:t>
            </a:r>
            <a:r>
              <a:rPr lang="cs-CZ" dirty="0" err="1"/>
              <a:t>messages</a:t>
            </a:r>
            <a:r>
              <a:rPr lang="en-US" dirty="0" smtClean="0"/>
              <a:t> 3 HUF/ second</a:t>
            </a:r>
            <a:r>
              <a:rPr lang="cs-CZ" dirty="0"/>
              <a:t> , </a:t>
            </a:r>
            <a:r>
              <a:rPr lang="cs-CZ" dirty="0" err="1" smtClean="0"/>
              <a:t>message</a:t>
            </a:r>
            <a:endParaRPr lang="cs-CZ" dirty="0" smtClean="0"/>
          </a:p>
          <a:p>
            <a:pPr lvl="1"/>
            <a:r>
              <a:rPr lang="en-US" b="1" dirty="0"/>
              <a:t>Hungary internet tax cancelled after mass </a:t>
            </a:r>
            <a:r>
              <a:rPr lang="en-US" b="1" dirty="0" smtClean="0"/>
              <a:t>protests</a:t>
            </a:r>
            <a:r>
              <a:rPr lang="cs-CZ" b="1" dirty="0" smtClean="0"/>
              <a:t>!!!</a:t>
            </a:r>
            <a:endParaRPr lang="cs-CZ" dirty="0" smtClean="0"/>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21</a:t>
            </a:fld>
            <a:endParaRPr lang="cs-CZ" altLang="cs-CZ" dirty="0"/>
          </a:p>
        </p:txBody>
      </p:sp>
      <p:sp>
        <p:nvSpPr>
          <p:cNvPr id="5" name="Zástupný symbol pro zápatí 4"/>
          <p:cNvSpPr>
            <a:spLocks noGrp="1"/>
          </p:cNvSpPr>
          <p:nvPr>
            <p:ph type="ftr" sz="quarter" idx="3"/>
          </p:nvPr>
        </p:nvSpPr>
        <p:spPr/>
        <p:txBody>
          <a:bodyPr/>
          <a:lstStyle/>
          <a:p>
            <a:r>
              <a:rPr lang="en-US" altLang="cs-CZ" dirty="0" smtClean="0"/>
              <a:t>Define footer - Name of the presentation / Your name / Unit, Office</a:t>
            </a:r>
            <a:endParaRPr lang="cs-CZ" altLang="cs-CZ" dirty="0"/>
          </a:p>
        </p:txBody>
      </p:sp>
    </p:spTree>
    <p:extLst>
      <p:ext uri="{BB962C8B-B14F-4D97-AF65-F5344CB8AC3E}">
        <p14:creationId xmlns:p14="http://schemas.microsoft.com/office/powerpoint/2010/main" val="111339279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AVIATION TAX</a:t>
            </a:r>
            <a:endParaRPr lang="en-US" dirty="0"/>
          </a:p>
        </p:txBody>
      </p:sp>
      <p:sp>
        <p:nvSpPr>
          <p:cNvPr id="3" name="Zástupný symbol pro obsah 2"/>
          <p:cNvSpPr>
            <a:spLocks noGrp="1"/>
          </p:cNvSpPr>
          <p:nvPr>
            <p:ph idx="1"/>
          </p:nvPr>
        </p:nvSpPr>
        <p:spPr>
          <a:xfrm>
            <a:off x="509589" y="1763486"/>
            <a:ext cx="8082321" cy="4615543"/>
          </a:xfrm>
        </p:spPr>
        <p:txBody>
          <a:bodyPr/>
          <a:lstStyle/>
          <a:p>
            <a:r>
              <a:rPr lang="cs-CZ" dirty="0" smtClean="0"/>
              <a:t>DE: </a:t>
            </a:r>
            <a:r>
              <a:rPr lang="en-US" dirty="0"/>
              <a:t>Aviation </a:t>
            </a:r>
            <a:r>
              <a:rPr lang="en-US" dirty="0" smtClean="0"/>
              <a:t>tax</a:t>
            </a:r>
            <a:endParaRPr lang="cs-CZ" dirty="0" smtClean="0"/>
          </a:p>
          <a:p>
            <a:pPr lvl="1"/>
            <a:r>
              <a:rPr lang="en-US" dirty="0" smtClean="0"/>
              <a:t>€ </a:t>
            </a:r>
            <a:r>
              <a:rPr lang="en-US" dirty="0"/>
              <a:t>7.50 for short journeys, € 23.43 for medium </a:t>
            </a:r>
            <a:r>
              <a:rPr lang="en-US" dirty="0" smtClean="0"/>
              <a:t>distances </a:t>
            </a:r>
            <a:r>
              <a:rPr lang="en-US" dirty="0"/>
              <a:t>and € 42.18 for long </a:t>
            </a:r>
            <a:r>
              <a:rPr lang="en-US" dirty="0" smtClean="0"/>
              <a:t>distances</a:t>
            </a:r>
            <a:endParaRPr lang="cs-CZ" dirty="0" smtClean="0"/>
          </a:p>
          <a:p>
            <a:r>
              <a:rPr lang="cs-CZ" dirty="0" smtClean="0"/>
              <a:t>FR: </a:t>
            </a:r>
            <a:r>
              <a:rPr lang="en-US" dirty="0"/>
              <a:t>Civil aviation </a:t>
            </a:r>
            <a:r>
              <a:rPr lang="en-US" dirty="0" smtClean="0"/>
              <a:t>duty</a:t>
            </a:r>
            <a:endParaRPr lang="cs-CZ" dirty="0" smtClean="0"/>
          </a:p>
          <a:p>
            <a:pPr lvl="1"/>
            <a:r>
              <a:rPr lang="en-US" dirty="0"/>
              <a:t>€ 4.24 per passenger embarking for a flight to a destination in France or in another Member State of the European Union or in another state in the European Economic Space agreement or in </a:t>
            </a:r>
            <a:r>
              <a:rPr lang="en-US" dirty="0" smtClean="0"/>
              <a:t>Switzerland</a:t>
            </a:r>
            <a:r>
              <a:rPr lang="cs-CZ" dirty="0" smtClean="0"/>
              <a:t>, </a:t>
            </a:r>
            <a:r>
              <a:rPr lang="en-US" dirty="0" smtClean="0"/>
              <a:t>€ </a:t>
            </a:r>
            <a:r>
              <a:rPr lang="en-US" dirty="0"/>
              <a:t>7.62 per passenger embarking for any other </a:t>
            </a:r>
            <a:r>
              <a:rPr lang="en-US" dirty="0" smtClean="0"/>
              <a:t>destination</a:t>
            </a:r>
            <a:r>
              <a:rPr lang="cs-CZ" dirty="0" smtClean="0"/>
              <a:t>, </a:t>
            </a:r>
            <a:r>
              <a:rPr lang="en-US" dirty="0" smtClean="0"/>
              <a:t>€ </a:t>
            </a:r>
            <a:r>
              <a:rPr lang="en-US" dirty="0"/>
              <a:t>1.27 per </a:t>
            </a:r>
            <a:r>
              <a:rPr lang="en-US" dirty="0" err="1"/>
              <a:t>tonne</a:t>
            </a:r>
            <a:r>
              <a:rPr lang="en-US" dirty="0"/>
              <a:t> of freight or mail loaded onto an </a:t>
            </a:r>
            <a:r>
              <a:rPr lang="en-US" dirty="0" smtClean="0"/>
              <a:t>aircraft</a:t>
            </a:r>
            <a:endParaRPr lang="cs-CZ" dirty="0" smtClean="0"/>
          </a:p>
          <a:p>
            <a:r>
              <a:rPr lang="cs-CZ" dirty="0" smtClean="0"/>
              <a:t>FR: </a:t>
            </a:r>
            <a:r>
              <a:rPr lang="en-US" dirty="0"/>
              <a:t>Tax on public air and sea transport to and from Corsica</a:t>
            </a:r>
          </a:p>
          <a:p>
            <a:pPr lvl="1"/>
            <a:endParaRPr lang="en-US" dirty="0"/>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22</a:t>
            </a:fld>
            <a:endParaRPr lang="cs-CZ" altLang="cs-CZ" dirty="0"/>
          </a:p>
        </p:txBody>
      </p:sp>
      <p:sp>
        <p:nvSpPr>
          <p:cNvPr id="5" name="Zástupný symbol pro zápatí 4"/>
          <p:cNvSpPr>
            <a:spLocks noGrp="1"/>
          </p:cNvSpPr>
          <p:nvPr>
            <p:ph type="ftr" sz="quarter" idx="3"/>
          </p:nvPr>
        </p:nvSpPr>
        <p:spPr/>
        <p:txBody>
          <a:bodyPr/>
          <a:lstStyle/>
          <a:p>
            <a:r>
              <a:rPr lang="en-US" altLang="cs-CZ" smtClean="0"/>
              <a:t>Define footer - Name of the presentation / Your name / Unit, Office</a:t>
            </a:r>
            <a:endParaRPr lang="cs-CZ" altLang="cs-CZ" dirty="0"/>
          </a:p>
        </p:txBody>
      </p:sp>
    </p:spTree>
    <p:extLst>
      <p:ext uri="{BB962C8B-B14F-4D97-AF65-F5344CB8AC3E}">
        <p14:creationId xmlns:p14="http://schemas.microsoft.com/office/powerpoint/2010/main" val="310915768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09589" y="722767"/>
            <a:ext cx="8086635" cy="61004"/>
          </a:xfrm>
        </p:spPr>
        <p:txBody>
          <a:bodyPr/>
          <a:lstStyle/>
          <a:p>
            <a:endParaRPr lang="en-US" dirty="0"/>
          </a:p>
        </p:txBody>
      </p:sp>
      <p:sp>
        <p:nvSpPr>
          <p:cNvPr id="3" name="Zástupný symbol pro obsah 2"/>
          <p:cNvSpPr>
            <a:spLocks noGrp="1"/>
          </p:cNvSpPr>
          <p:nvPr>
            <p:ph idx="1"/>
          </p:nvPr>
        </p:nvSpPr>
        <p:spPr>
          <a:xfrm>
            <a:off x="509589" y="903514"/>
            <a:ext cx="8082321" cy="5228999"/>
          </a:xfrm>
        </p:spPr>
        <p:txBody>
          <a:bodyPr/>
          <a:lstStyle/>
          <a:p>
            <a:r>
              <a:rPr lang="cs-CZ" dirty="0" smtClean="0"/>
              <a:t>GB: </a:t>
            </a:r>
            <a:r>
              <a:rPr lang="en-US" dirty="0" smtClean="0"/>
              <a:t>Air </a:t>
            </a:r>
            <a:r>
              <a:rPr lang="en-US" dirty="0"/>
              <a:t>passenger </a:t>
            </a:r>
            <a:r>
              <a:rPr lang="en-US" dirty="0" smtClean="0"/>
              <a:t>duty</a:t>
            </a:r>
            <a:endParaRPr lang="cs-CZ" dirty="0" smtClean="0"/>
          </a:p>
          <a:p>
            <a:pPr lvl="1"/>
            <a:r>
              <a:rPr lang="en-US" dirty="0" smtClean="0"/>
              <a:t>eight </a:t>
            </a:r>
            <a:r>
              <a:rPr lang="en-US" dirty="0"/>
              <a:t>different rates depending on the distance and class of travel</a:t>
            </a:r>
          </a:p>
          <a:p>
            <a:pPr lvl="1"/>
            <a:r>
              <a:rPr lang="en-US" dirty="0" smtClean="0"/>
              <a:t>Band </a:t>
            </a:r>
            <a:r>
              <a:rPr lang="en-US" dirty="0"/>
              <a:t>A: GBP 13 – for flights beginning in the UK and ending in the UK or any other country/territory for which the capital city is within 2000 miles of </a:t>
            </a:r>
            <a:r>
              <a:rPr lang="en-US" dirty="0" smtClean="0"/>
              <a:t>London</a:t>
            </a:r>
            <a:endParaRPr lang="en-US" dirty="0"/>
          </a:p>
          <a:p>
            <a:pPr lvl="1"/>
            <a:r>
              <a:rPr lang="en-US" dirty="0"/>
              <a:t>Band B: GBP 69 </a:t>
            </a:r>
            <a:r>
              <a:rPr lang="en-US" dirty="0" smtClean="0"/>
              <a:t>–</a:t>
            </a:r>
            <a:r>
              <a:rPr lang="cs-CZ" dirty="0" smtClean="0"/>
              <a:t> </a:t>
            </a:r>
            <a:r>
              <a:rPr lang="en-US" dirty="0" smtClean="0"/>
              <a:t>between </a:t>
            </a:r>
            <a:r>
              <a:rPr lang="en-US" dirty="0"/>
              <a:t>2001 and 4000 </a:t>
            </a:r>
            <a:r>
              <a:rPr lang="en-US" dirty="0" smtClean="0"/>
              <a:t>miles</a:t>
            </a:r>
            <a:endParaRPr lang="en-US" dirty="0"/>
          </a:p>
          <a:p>
            <a:pPr lvl="1"/>
            <a:r>
              <a:rPr lang="en-US" dirty="0"/>
              <a:t>Band C: GBP 53 </a:t>
            </a:r>
            <a:r>
              <a:rPr lang="en-US" dirty="0" smtClean="0"/>
              <a:t>–</a:t>
            </a:r>
            <a:r>
              <a:rPr lang="cs-CZ" dirty="0" smtClean="0"/>
              <a:t> </a:t>
            </a:r>
            <a:r>
              <a:rPr lang="en-US" dirty="0"/>
              <a:t>between </a:t>
            </a:r>
            <a:r>
              <a:rPr lang="en-US" dirty="0" smtClean="0"/>
              <a:t>4001 </a:t>
            </a:r>
            <a:r>
              <a:rPr lang="en-US" dirty="0"/>
              <a:t>and 6000 miles </a:t>
            </a:r>
            <a:endParaRPr lang="cs-CZ" dirty="0" smtClean="0"/>
          </a:p>
          <a:p>
            <a:pPr lvl="1"/>
            <a:r>
              <a:rPr lang="en-US" dirty="0" smtClean="0"/>
              <a:t>Band </a:t>
            </a:r>
            <a:r>
              <a:rPr lang="en-US" dirty="0"/>
              <a:t>D: GBP 74 – </a:t>
            </a:r>
            <a:r>
              <a:rPr lang="cs-CZ" dirty="0" smtClean="0"/>
              <a:t>more</a:t>
            </a:r>
            <a:endParaRPr lang="en-US" dirty="0"/>
          </a:p>
          <a:p>
            <a:pPr lvl="1"/>
            <a:r>
              <a:rPr lang="cs-CZ" dirty="0" smtClean="0"/>
              <a:t>Other </a:t>
            </a:r>
            <a:r>
              <a:rPr lang="cs-CZ" dirty="0" err="1" smtClean="0"/>
              <a:t>then</a:t>
            </a:r>
            <a:r>
              <a:rPr lang="cs-CZ" dirty="0" smtClean="0"/>
              <a:t> </a:t>
            </a:r>
            <a:r>
              <a:rPr lang="cs-CZ" dirty="0" err="1" smtClean="0"/>
              <a:t>economy</a:t>
            </a:r>
            <a:r>
              <a:rPr lang="cs-CZ" dirty="0" smtClean="0"/>
              <a:t> </a:t>
            </a:r>
            <a:r>
              <a:rPr lang="cs-CZ" dirty="0" err="1" smtClean="0"/>
              <a:t>class</a:t>
            </a:r>
            <a:r>
              <a:rPr lang="cs-CZ" dirty="0" smtClean="0"/>
              <a:t>: </a:t>
            </a:r>
            <a:r>
              <a:rPr lang="cs-CZ" dirty="0" err="1" smtClean="0"/>
              <a:t>doubled</a:t>
            </a:r>
            <a:endParaRPr lang="cs-CZ" dirty="0" smtClean="0"/>
          </a:p>
          <a:p>
            <a:pPr lvl="1"/>
            <a:r>
              <a:rPr lang="cs-CZ" dirty="0" err="1" smtClean="0"/>
              <a:t>Lower</a:t>
            </a:r>
            <a:r>
              <a:rPr lang="cs-CZ" dirty="0" smtClean="0"/>
              <a:t> </a:t>
            </a:r>
            <a:r>
              <a:rPr lang="cs-CZ" dirty="0" err="1" smtClean="0"/>
              <a:t>rates</a:t>
            </a:r>
            <a:r>
              <a:rPr lang="cs-CZ" dirty="0" smtClean="0"/>
              <a:t> for </a:t>
            </a:r>
            <a:r>
              <a:rPr lang="cs-CZ" dirty="0" err="1" smtClean="0"/>
              <a:t>Northern</a:t>
            </a:r>
            <a:r>
              <a:rPr lang="cs-CZ" dirty="0" smtClean="0"/>
              <a:t> </a:t>
            </a:r>
            <a:r>
              <a:rPr lang="cs-CZ" dirty="0" err="1" smtClean="0"/>
              <a:t>ireland</a:t>
            </a:r>
            <a:endParaRPr lang="cs-CZ" dirty="0" smtClean="0"/>
          </a:p>
          <a:p>
            <a:r>
              <a:rPr lang="cs-CZ" dirty="0" smtClean="0"/>
              <a:t>MT: </a:t>
            </a:r>
            <a:r>
              <a:rPr lang="en-US" dirty="0"/>
              <a:t>Airport (Passenger Service Charge) </a:t>
            </a:r>
            <a:endParaRPr lang="cs-CZ" dirty="0" smtClean="0"/>
          </a:p>
          <a:p>
            <a:pPr lvl="1"/>
            <a:r>
              <a:rPr lang="en-US" dirty="0"/>
              <a:t>EUR 23.29 per Malta-originating passenger</a:t>
            </a:r>
          </a:p>
          <a:p>
            <a:pPr lvl="1"/>
            <a:endParaRPr lang="en-US" dirty="0"/>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23</a:t>
            </a:fld>
            <a:endParaRPr lang="cs-CZ" altLang="cs-CZ" dirty="0"/>
          </a:p>
        </p:txBody>
      </p:sp>
      <p:sp>
        <p:nvSpPr>
          <p:cNvPr id="5" name="Zástupný symbol pro zápatí 4"/>
          <p:cNvSpPr>
            <a:spLocks noGrp="1"/>
          </p:cNvSpPr>
          <p:nvPr>
            <p:ph type="ftr" sz="quarter" idx="3"/>
          </p:nvPr>
        </p:nvSpPr>
        <p:spPr/>
        <p:txBody>
          <a:bodyPr/>
          <a:lstStyle/>
          <a:p>
            <a:r>
              <a:rPr lang="en-US" altLang="cs-CZ" smtClean="0"/>
              <a:t>Define footer - Name of the presentation / Your name / Unit, Office</a:t>
            </a:r>
            <a:endParaRPr lang="cs-CZ" altLang="cs-CZ" dirty="0"/>
          </a:p>
        </p:txBody>
      </p:sp>
    </p:spTree>
    <p:extLst>
      <p:ext uri="{BB962C8B-B14F-4D97-AF65-F5344CB8AC3E}">
        <p14:creationId xmlns:p14="http://schemas.microsoft.com/office/powerpoint/2010/main" val="125989645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BANK TAXATION</a:t>
            </a:r>
            <a:endParaRPr lang="en-US" dirty="0"/>
          </a:p>
        </p:txBody>
      </p:sp>
      <p:sp>
        <p:nvSpPr>
          <p:cNvPr id="3" name="Zástupný symbol pro obsah 2"/>
          <p:cNvSpPr>
            <a:spLocks noGrp="1"/>
          </p:cNvSpPr>
          <p:nvPr>
            <p:ph idx="1"/>
          </p:nvPr>
        </p:nvSpPr>
        <p:spPr/>
        <p:txBody>
          <a:bodyPr/>
          <a:lstStyle/>
          <a:p>
            <a:r>
              <a:rPr lang="cs-CZ" dirty="0" smtClean="0"/>
              <a:t>SI: </a:t>
            </a:r>
            <a:r>
              <a:rPr lang="en-US" dirty="0"/>
              <a:t>Financial services </a:t>
            </a:r>
            <a:r>
              <a:rPr lang="en-US" dirty="0" smtClean="0"/>
              <a:t>tax</a:t>
            </a:r>
            <a:endParaRPr lang="cs-CZ" dirty="0" smtClean="0"/>
          </a:p>
          <a:p>
            <a:r>
              <a:rPr lang="cs-CZ" dirty="0" smtClean="0"/>
              <a:t>GB: Bank levy, Bank </a:t>
            </a:r>
            <a:r>
              <a:rPr lang="cs-CZ" dirty="0" err="1" smtClean="0"/>
              <a:t>payroll</a:t>
            </a:r>
            <a:r>
              <a:rPr lang="cs-CZ" dirty="0" smtClean="0"/>
              <a:t> tax</a:t>
            </a:r>
          </a:p>
          <a:p>
            <a:r>
              <a:rPr lang="cs-CZ" dirty="0" smtClean="0"/>
              <a:t>PL: Tax on </a:t>
            </a:r>
            <a:r>
              <a:rPr lang="cs-CZ" dirty="0" err="1" smtClean="0"/>
              <a:t>banks</a:t>
            </a:r>
            <a:endParaRPr lang="cs-CZ" dirty="0" smtClean="0"/>
          </a:p>
          <a:p>
            <a:r>
              <a:rPr lang="cs-CZ" dirty="0" smtClean="0"/>
              <a:t>FI: </a:t>
            </a:r>
            <a:r>
              <a:rPr lang="cs-CZ" dirty="0" err="1" smtClean="0"/>
              <a:t>Temporary</a:t>
            </a:r>
            <a:r>
              <a:rPr lang="cs-CZ" dirty="0" smtClean="0"/>
              <a:t> bank tax</a:t>
            </a:r>
          </a:p>
          <a:p>
            <a:r>
              <a:rPr lang="cs-CZ" dirty="0" smtClean="0"/>
              <a:t>AT: Levy on </a:t>
            </a:r>
            <a:r>
              <a:rPr lang="cs-CZ" dirty="0" err="1" smtClean="0"/>
              <a:t>banks</a:t>
            </a:r>
            <a:endParaRPr lang="cs-CZ" dirty="0" smtClean="0"/>
          </a:p>
          <a:p>
            <a:r>
              <a:rPr lang="cs-CZ" dirty="0" smtClean="0"/>
              <a:t>CY: </a:t>
            </a:r>
            <a:r>
              <a:rPr lang="en-US" dirty="0"/>
              <a:t>Special Tax for Financial </a:t>
            </a:r>
            <a:r>
              <a:rPr lang="en-US" dirty="0" smtClean="0"/>
              <a:t>Institutions</a:t>
            </a:r>
            <a:endParaRPr lang="cs-CZ" dirty="0" smtClean="0"/>
          </a:p>
          <a:p>
            <a:r>
              <a:rPr lang="cs-CZ" dirty="0" smtClean="0"/>
              <a:t>HU: </a:t>
            </a:r>
            <a:r>
              <a:rPr lang="en-US" dirty="0"/>
              <a:t>Special tax on Financial </a:t>
            </a:r>
            <a:r>
              <a:rPr lang="en-US" dirty="0" smtClean="0"/>
              <a:t>Institutions</a:t>
            </a:r>
            <a:endParaRPr lang="cs-CZ" dirty="0" smtClean="0"/>
          </a:p>
          <a:p>
            <a:endParaRPr lang="cs-CZ" dirty="0"/>
          </a:p>
          <a:p>
            <a:r>
              <a:rPr lang="en-US" b="1" dirty="0"/>
              <a:t>The Financial Transaction Tax (FTT</a:t>
            </a:r>
            <a:r>
              <a:rPr lang="en-US" b="1" dirty="0" smtClean="0"/>
              <a:t>)</a:t>
            </a:r>
            <a:r>
              <a:rPr lang="cs-CZ" b="1" smtClean="0"/>
              <a:t> – EU PROPOSAL</a:t>
            </a:r>
            <a:endParaRPr lang="en-US" dirty="0"/>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24</a:t>
            </a:fld>
            <a:endParaRPr lang="cs-CZ" altLang="cs-CZ" dirty="0"/>
          </a:p>
        </p:txBody>
      </p:sp>
      <p:sp>
        <p:nvSpPr>
          <p:cNvPr id="5" name="Zástupný symbol pro zápatí 4"/>
          <p:cNvSpPr>
            <a:spLocks noGrp="1"/>
          </p:cNvSpPr>
          <p:nvPr>
            <p:ph type="ftr" sz="quarter" idx="3"/>
          </p:nvPr>
        </p:nvSpPr>
        <p:spPr/>
        <p:txBody>
          <a:bodyPr/>
          <a:lstStyle/>
          <a:p>
            <a:r>
              <a:rPr lang="en-US" altLang="cs-CZ" smtClean="0"/>
              <a:t>Define footer - Name of the presentation / Your name / Unit, Office</a:t>
            </a:r>
            <a:endParaRPr lang="cs-CZ" altLang="cs-CZ" dirty="0"/>
          </a:p>
        </p:txBody>
      </p:sp>
    </p:spTree>
    <p:extLst>
      <p:ext uri="{BB962C8B-B14F-4D97-AF65-F5344CB8AC3E}">
        <p14:creationId xmlns:p14="http://schemas.microsoft.com/office/powerpoint/2010/main" val="351563895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GREEN TAXES</a:t>
            </a:r>
            <a:endParaRPr lang="en-US" dirty="0"/>
          </a:p>
        </p:txBody>
      </p:sp>
      <p:sp>
        <p:nvSpPr>
          <p:cNvPr id="3" name="Zástupný symbol pro obsah 2"/>
          <p:cNvSpPr>
            <a:spLocks noGrp="1"/>
          </p:cNvSpPr>
          <p:nvPr>
            <p:ph idx="1"/>
          </p:nvPr>
        </p:nvSpPr>
        <p:spPr/>
        <p:txBody>
          <a:bodyPr/>
          <a:lstStyle/>
          <a:p>
            <a:r>
              <a:rPr lang="cs-CZ" dirty="0" err="1" smtClean="0"/>
              <a:t>Everywhere</a:t>
            </a:r>
            <a:r>
              <a:rPr lang="cs-CZ" dirty="0" smtClean="0"/>
              <a:t>, on </a:t>
            </a:r>
            <a:r>
              <a:rPr lang="cs-CZ" dirty="0" err="1" smtClean="0"/>
              <a:t>anything</a:t>
            </a:r>
            <a:endParaRPr lang="cs-CZ" dirty="0"/>
          </a:p>
          <a:p>
            <a:r>
              <a:rPr lang="cs-CZ" dirty="0" err="1" smtClean="0"/>
              <a:t>Pollution</a:t>
            </a:r>
            <a:r>
              <a:rPr lang="cs-CZ" dirty="0" smtClean="0"/>
              <a:t>, </a:t>
            </a:r>
            <a:r>
              <a:rPr lang="cs-CZ" dirty="0" err="1" smtClean="0"/>
              <a:t>waste</a:t>
            </a:r>
            <a:r>
              <a:rPr lang="cs-CZ" dirty="0" smtClean="0"/>
              <a:t>, CO2, </a:t>
            </a:r>
            <a:r>
              <a:rPr lang="cs-CZ" dirty="0" err="1" smtClean="0"/>
              <a:t>packaging</a:t>
            </a:r>
            <a:r>
              <a:rPr lang="cs-CZ" dirty="0" smtClean="0"/>
              <a:t>, </a:t>
            </a:r>
            <a:r>
              <a:rPr lang="cs-CZ" dirty="0" err="1" smtClean="0"/>
              <a:t>etc</a:t>
            </a:r>
            <a:r>
              <a:rPr lang="cs-CZ" dirty="0" smtClean="0"/>
              <a:t>.</a:t>
            </a:r>
          </a:p>
          <a:p>
            <a:r>
              <a:rPr lang="cs-CZ" dirty="0" smtClean="0"/>
              <a:t>Green </a:t>
            </a:r>
            <a:r>
              <a:rPr lang="cs-CZ" dirty="0" err="1" smtClean="0"/>
              <a:t>reasons</a:t>
            </a:r>
            <a:endParaRPr lang="cs-CZ" dirty="0" smtClean="0"/>
          </a:p>
          <a:p>
            <a:r>
              <a:rPr lang="cs-CZ" dirty="0" smtClean="0"/>
              <a:t>Car taxation: </a:t>
            </a:r>
            <a:r>
              <a:rPr lang="cs-CZ" dirty="0" err="1" smtClean="0"/>
              <a:t>annual</a:t>
            </a:r>
            <a:r>
              <a:rPr lang="cs-CZ" dirty="0" smtClean="0"/>
              <a:t> tax, </a:t>
            </a:r>
            <a:r>
              <a:rPr lang="cs-CZ" dirty="0" err="1" smtClean="0"/>
              <a:t>registration</a:t>
            </a:r>
            <a:r>
              <a:rPr lang="cs-CZ" dirty="0" smtClean="0"/>
              <a:t> tax, </a:t>
            </a:r>
            <a:r>
              <a:rPr lang="cs-CZ" dirty="0" err="1" smtClean="0"/>
              <a:t>vignette</a:t>
            </a:r>
            <a:r>
              <a:rPr lang="cs-CZ" dirty="0" smtClean="0"/>
              <a:t>, </a:t>
            </a:r>
            <a:r>
              <a:rPr lang="cs-CZ" dirty="0" err="1" smtClean="0"/>
              <a:t>toll</a:t>
            </a:r>
            <a:endParaRPr lang="en-US" dirty="0"/>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25</a:t>
            </a:fld>
            <a:endParaRPr lang="cs-CZ" altLang="cs-CZ" dirty="0"/>
          </a:p>
        </p:txBody>
      </p:sp>
      <p:sp>
        <p:nvSpPr>
          <p:cNvPr id="5" name="Zástupný symbol pro zápatí 4"/>
          <p:cNvSpPr>
            <a:spLocks noGrp="1"/>
          </p:cNvSpPr>
          <p:nvPr>
            <p:ph type="ftr" sz="quarter" idx="3"/>
          </p:nvPr>
        </p:nvSpPr>
        <p:spPr/>
        <p:txBody>
          <a:bodyPr/>
          <a:lstStyle/>
          <a:p>
            <a:r>
              <a:rPr lang="en-US" altLang="cs-CZ" smtClean="0"/>
              <a:t>Define footer - Name of the presentation / Your name / Unit, Office</a:t>
            </a:r>
            <a:endParaRPr lang="cs-CZ" altLang="cs-CZ" dirty="0"/>
          </a:p>
        </p:txBody>
      </p:sp>
    </p:spTree>
    <p:extLst>
      <p:ext uri="{BB962C8B-B14F-4D97-AF65-F5344CB8AC3E}">
        <p14:creationId xmlns:p14="http://schemas.microsoft.com/office/powerpoint/2010/main" val="56740034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CONCLUSION</a:t>
            </a:r>
            <a:endParaRPr lang="en-US" dirty="0"/>
          </a:p>
        </p:txBody>
      </p:sp>
      <p:sp>
        <p:nvSpPr>
          <p:cNvPr id="3" name="Zástupný symbol pro obsah 2"/>
          <p:cNvSpPr>
            <a:spLocks noGrp="1"/>
          </p:cNvSpPr>
          <p:nvPr>
            <p:ph idx="1"/>
          </p:nvPr>
        </p:nvSpPr>
        <p:spPr/>
        <p:txBody>
          <a:bodyPr/>
          <a:lstStyle/>
          <a:p>
            <a:r>
              <a:rPr lang="cs-CZ" dirty="0" err="1" smtClean="0"/>
              <a:t>Back</a:t>
            </a:r>
            <a:r>
              <a:rPr lang="cs-CZ" dirty="0" smtClean="0"/>
              <a:t> in 20s´ of 20th </a:t>
            </a:r>
            <a:r>
              <a:rPr lang="cs-CZ" dirty="0" err="1" smtClean="0"/>
              <a:t>century</a:t>
            </a:r>
            <a:r>
              <a:rPr lang="cs-CZ" dirty="0" smtClean="0"/>
              <a:t> … </a:t>
            </a:r>
            <a:r>
              <a:rPr lang="cs-CZ" dirty="0" err="1" smtClean="0"/>
              <a:t>taxes</a:t>
            </a:r>
            <a:r>
              <a:rPr lang="cs-CZ" dirty="0" smtClean="0"/>
              <a:t> on </a:t>
            </a:r>
            <a:r>
              <a:rPr lang="cs-CZ" dirty="0" err="1" smtClean="0"/>
              <a:t>sugar</a:t>
            </a:r>
            <a:r>
              <a:rPr lang="cs-CZ" dirty="0" smtClean="0"/>
              <a:t>, salt, </a:t>
            </a:r>
            <a:r>
              <a:rPr lang="cs-CZ" dirty="0" err="1" smtClean="0"/>
              <a:t>coats</a:t>
            </a:r>
            <a:r>
              <a:rPr lang="cs-CZ" dirty="0" smtClean="0"/>
              <a:t>, </a:t>
            </a:r>
            <a:r>
              <a:rPr lang="cs-CZ" dirty="0" err="1" smtClean="0"/>
              <a:t>bulbs</a:t>
            </a:r>
            <a:r>
              <a:rPr lang="cs-CZ" dirty="0" smtClean="0"/>
              <a:t>, </a:t>
            </a:r>
            <a:r>
              <a:rPr lang="cs-CZ" dirty="0" err="1" smtClean="0"/>
              <a:t>minearl</a:t>
            </a:r>
            <a:r>
              <a:rPr lang="cs-CZ" dirty="0" smtClean="0"/>
              <a:t> </a:t>
            </a:r>
            <a:r>
              <a:rPr lang="cs-CZ" dirty="0" err="1" smtClean="0"/>
              <a:t>oils</a:t>
            </a:r>
            <a:r>
              <a:rPr lang="cs-CZ" dirty="0" smtClean="0"/>
              <a:t>, </a:t>
            </a:r>
            <a:r>
              <a:rPr lang="cs-CZ" dirty="0" err="1" smtClean="0"/>
              <a:t>coal</a:t>
            </a:r>
            <a:r>
              <a:rPr lang="cs-CZ" dirty="0" smtClean="0"/>
              <a:t>, fat, </a:t>
            </a:r>
            <a:r>
              <a:rPr lang="cs-CZ" dirty="0" err="1" smtClean="0"/>
              <a:t>meat</a:t>
            </a:r>
            <a:r>
              <a:rPr lang="cs-CZ" dirty="0" smtClean="0"/>
              <a:t>, </a:t>
            </a:r>
            <a:r>
              <a:rPr lang="cs-CZ" dirty="0" err="1" smtClean="0"/>
              <a:t>wine</a:t>
            </a:r>
            <a:r>
              <a:rPr lang="cs-CZ" dirty="0" smtClean="0"/>
              <a:t>, </a:t>
            </a:r>
            <a:r>
              <a:rPr lang="cs-CZ" dirty="0" err="1" smtClean="0"/>
              <a:t>guns</a:t>
            </a:r>
            <a:r>
              <a:rPr lang="cs-CZ" dirty="0" smtClean="0"/>
              <a:t>, hazard </a:t>
            </a:r>
            <a:r>
              <a:rPr lang="cs-CZ" dirty="0" err="1" smtClean="0"/>
              <a:t>games</a:t>
            </a:r>
            <a:r>
              <a:rPr lang="cs-CZ" dirty="0" smtClean="0"/>
              <a:t>, </a:t>
            </a:r>
            <a:r>
              <a:rPr lang="cs-CZ" dirty="0" err="1" smtClean="0"/>
              <a:t>etc</a:t>
            </a:r>
            <a:r>
              <a:rPr lang="cs-CZ" dirty="0" smtClean="0"/>
              <a:t>.</a:t>
            </a:r>
          </a:p>
          <a:p>
            <a:r>
              <a:rPr lang="cs-CZ" dirty="0" err="1" smtClean="0"/>
              <a:t>Mostly</a:t>
            </a:r>
            <a:r>
              <a:rPr lang="cs-CZ" dirty="0" smtClean="0"/>
              <a:t> </a:t>
            </a:r>
            <a:r>
              <a:rPr lang="cs-CZ" dirty="0" err="1" smtClean="0"/>
              <a:t>all</a:t>
            </a:r>
            <a:r>
              <a:rPr lang="cs-CZ" dirty="0" smtClean="0"/>
              <a:t> </a:t>
            </a:r>
            <a:r>
              <a:rPr lang="cs-CZ" dirty="0" err="1" smtClean="0"/>
              <a:t>extraordinary</a:t>
            </a:r>
            <a:r>
              <a:rPr lang="cs-CZ" dirty="0" smtClean="0"/>
              <a:t> </a:t>
            </a:r>
            <a:r>
              <a:rPr lang="cs-CZ" dirty="0" err="1" smtClean="0"/>
              <a:t>taxes</a:t>
            </a:r>
            <a:r>
              <a:rPr lang="cs-CZ" dirty="0" smtClean="0"/>
              <a:t> are </a:t>
            </a:r>
            <a:r>
              <a:rPr lang="cs-CZ" dirty="0" err="1" smtClean="0"/>
              <a:t>indirect</a:t>
            </a:r>
            <a:r>
              <a:rPr lang="cs-CZ" dirty="0" smtClean="0"/>
              <a:t> </a:t>
            </a:r>
            <a:r>
              <a:rPr lang="cs-CZ" dirty="0" smtClean="0"/>
              <a:t>excise </a:t>
            </a:r>
            <a:r>
              <a:rPr lang="cs-CZ" dirty="0" err="1" smtClean="0"/>
              <a:t>taxes</a:t>
            </a:r>
            <a:endParaRPr lang="cs-CZ" dirty="0" smtClean="0"/>
          </a:p>
          <a:p>
            <a:r>
              <a:rPr lang="cs-CZ" dirty="0" err="1" smtClean="0"/>
              <a:t>Must</a:t>
            </a:r>
            <a:r>
              <a:rPr lang="cs-CZ" dirty="0" smtClean="0"/>
              <a:t> not </a:t>
            </a:r>
            <a:r>
              <a:rPr lang="cs-CZ" dirty="0" err="1" smtClean="0"/>
              <a:t>impede</a:t>
            </a:r>
            <a:r>
              <a:rPr lang="cs-CZ" dirty="0" smtClean="0"/>
              <a:t> the free market in EU</a:t>
            </a:r>
          </a:p>
          <a:p>
            <a:r>
              <a:rPr lang="cs-CZ" dirty="0" smtClean="0"/>
              <a:t>In case of direct </a:t>
            </a:r>
            <a:r>
              <a:rPr lang="cs-CZ" dirty="0" err="1" smtClean="0"/>
              <a:t>taxes</a:t>
            </a:r>
            <a:r>
              <a:rPr lang="cs-CZ" dirty="0" smtClean="0"/>
              <a:t>, </a:t>
            </a:r>
            <a:r>
              <a:rPr lang="cs-CZ" altLang="cs-CZ" dirty="0" err="1" smtClean="0"/>
              <a:t>there</a:t>
            </a:r>
            <a:r>
              <a:rPr lang="cs-CZ" altLang="cs-CZ" dirty="0" smtClean="0"/>
              <a:t> </a:t>
            </a:r>
            <a:r>
              <a:rPr lang="en-US" altLang="cs-CZ" dirty="0"/>
              <a:t>must be unanimous agreement of all Member States in case of adoption of tax </a:t>
            </a:r>
            <a:r>
              <a:rPr lang="cs-CZ" altLang="cs-CZ" dirty="0" err="1"/>
              <a:t>issues</a:t>
            </a:r>
            <a:endParaRPr lang="cs-CZ" altLang="cs-CZ" dirty="0"/>
          </a:p>
          <a:p>
            <a:endParaRPr lang="en-US" dirty="0"/>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26</a:t>
            </a:fld>
            <a:endParaRPr lang="cs-CZ" altLang="cs-CZ" dirty="0"/>
          </a:p>
        </p:txBody>
      </p:sp>
      <p:sp>
        <p:nvSpPr>
          <p:cNvPr id="5" name="Zástupný symbol pro zápatí 4"/>
          <p:cNvSpPr>
            <a:spLocks noGrp="1"/>
          </p:cNvSpPr>
          <p:nvPr>
            <p:ph type="ftr" sz="quarter" idx="3"/>
          </p:nvPr>
        </p:nvSpPr>
        <p:spPr/>
        <p:txBody>
          <a:bodyPr/>
          <a:lstStyle/>
          <a:p>
            <a:r>
              <a:rPr lang="en-US" altLang="cs-CZ" smtClean="0"/>
              <a:t>Define footer - Name of the presentation / Your name / Unit, Office</a:t>
            </a:r>
            <a:endParaRPr lang="cs-CZ" altLang="cs-CZ" dirty="0"/>
          </a:p>
        </p:txBody>
      </p:sp>
    </p:spTree>
    <p:extLst>
      <p:ext uri="{BB962C8B-B14F-4D97-AF65-F5344CB8AC3E}">
        <p14:creationId xmlns:p14="http://schemas.microsoft.com/office/powerpoint/2010/main" val="7262017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altLang="cs-CZ" dirty="0" err="1"/>
              <a:t>Thank</a:t>
            </a:r>
            <a:r>
              <a:rPr lang="cs-CZ" altLang="cs-CZ" dirty="0"/>
              <a:t> </a:t>
            </a:r>
            <a:r>
              <a:rPr lang="cs-CZ" altLang="cs-CZ" dirty="0" err="1"/>
              <a:t>you</a:t>
            </a:r>
            <a:r>
              <a:rPr lang="cs-CZ" altLang="cs-CZ" dirty="0"/>
              <a:t> for </a:t>
            </a:r>
            <a:r>
              <a:rPr lang="cs-CZ" altLang="cs-CZ" dirty="0" err="1"/>
              <a:t>your</a:t>
            </a:r>
            <a:r>
              <a:rPr lang="cs-CZ" altLang="cs-CZ" dirty="0"/>
              <a:t> </a:t>
            </a:r>
            <a:r>
              <a:rPr lang="cs-CZ" altLang="cs-CZ" dirty="0" err="1" smtClean="0"/>
              <a:t>attention</a:t>
            </a:r>
            <a:r>
              <a:rPr lang="cs-CZ" altLang="cs-CZ" dirty="0" smtClean="0"/>
              <a:t/>
            </a:r>
            <a:br>
              <a:rPr lang="cs-CZ" altLang="cs-CZ" dirty="0" smtClean="0"/>
            </a:br>
            <a:r>
              <a:rPr lang="cs-CZ" altLang="cs-CZ" dirty="0"/>
              <a:t/>
            </a:r>
            <a:br>
              <a:rPr lang="cs-CZ" altLang="cs-CZ" dirty="0"/>
            </a:br>
            <a:r>
              <a:rPr lang="cs-CZ" altLang="cs-CZ" dirty="0" err="1" smtClean="0"/>
              <a:t>Dziekuję</a:t>
            </a:r>
            <a:r>
              <a:rPr lang="cs-CZ" altLang="cs-CZ" dirty="0" smtClean="0"/>
              <a:t> za </a:t>
            </a:r>
            <a:r>
              <a:rPr lang="cs-CZ" altLang="cs-CZ" dirty="0" err="1" smtClean="0"/>
              <a:t>uwag</a:t>
            </a:r>
            <a:r>
              <a:rPr lang="cs-CZ" altLang="cs-CZ" dirty="0" err="1"/>
              <a:t>ę</a:t>
            </a:r>
            <a:r>
              <a:rPr lang="cs-CZ" altLang="cs-CZ" dirty="0"/>
              <a:t/>
            </a:r>
            <a:br>
              <a:rPr lang="cs-CZ" altLang="cs-CZ" dirty="0"/>
            </a:br>
            <a:endParaRPr lang="en-US" dirty="0"/>
          </a:p>
        </p:txBody>
      </p:sp>
      <p:sp>
        <p:nvSpPr>
          <p:cNvPr id="3" name="Zástupný symbol pro číslo snímku 2"/>
          <p:cNvSpPr>
            <a:spLocks noGrp="1"/>
          </p:cNvSpPr>
          <p:nvPr>
            <p:ph type="sldNum" sz="quarter" idx="4"/>
          </p:nvPr>
        </p:nvSpPr>
        <p:spPr/>
        <p:txBody>
          <a:bodyPr/>
          <a:lstStyle/>
          <a:p>
            <a:fld id="{0DE708CC-0C3F-4567-9698-B54C0F35BD31}" type="slidenum">
              <a:rPr lang="cs-CZ" altLang="cs-CZ" smtClean="0"/>
              <a:pPr/>
              <a:t>27</a:t>
            </a:fld>
            <a:endParaRPr lang="cs-CZ" altLang="cs-CZ" dirty="0"/>
          </a:p>
        </p:txBody>
      </p:sp>
      <p:sp>
        <p:nvSpPr>
          <p:cNvPr id="4" name="Zástupný symbol pro zápatí 3"/>
          <p:cNvSpPr>
            <a:spLocks noGrp="1"/>
          </p:cNvSpPr>
          <p:nvPr>
            <p:ph type="ftr" sz="quarter" idx="3"/>
          </p:nvPr>
        </p:nvSpPr>
        <p:spPr/>
        <p:txBody>
          <a:bodyPr/>
          <a:lstStyle/>
          <a:p>
            <a:r>
              <a:rPr lang="en-US" altLang="cs-CZ" smtClean="0"/>
              <a:t>Define footer - Name of the presentation / Your name / Unit, Office</a:t>
            </a:r>
            <a:endParaRPr lang="cs-CZ" altLang="cs-CZ" dirty="0"/>
          </a:p>
        </p:txBody>
      </p:sp>
    </p:spTree>
    <p:extLst>
      <p:ext uri="{BB962C8B-B14F-4D97-AF65-F5344CB8AC3E}">
        <p14:creationId xmlns:p14="http://schemas.microsoft.com/office/powerpoint/2010/main" val="280779345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Functions</a:t>
            </a:r>
            <a:r>
              <a:rPr lang="cs-CZ" dirty="0" smtClean="0"/>
              <a:t> of </a:t>
            </a:r>
            <a:r>
              <a:rPr lang="cs-CZ" dirty="0" err="1" smtClean="0"/>
              <a:t>taxes</a:t>
            </a:r>
            <a:endParaRPr lang="en-US" dirty="0"/>
          </a:p>
        </p:txBody>
      </p:sp>
      <p:sp>
        <p:nvSpPr>
          <p:cNvPr id="3" name="Zástupný symbol pro obsah 2"/>
          <p:cNvSpPr>
            <a:spLocks noGrp="1"/>
          </p:cNvSpPr>
          <p:nvPr>
            <p:ph idx="1"/>
          </p:nvPr>
        </p:nvSpPr>
        <p:spPr/>
        <p:txBody>
          <a:bodyPr/>
          <a:lstStyle/>
          <a:p>
            <a:r>
              <a:rPr lang="en-US" dirty="0" smtClean="0"/>
              <a:t>fiscal function</a:t>
            </a:r>
            <a:r>
              <a:rPr lang="cs-CZ" dirty="0" smtClean="0"/>
              <a:t>: to</a:t>
            </a:r>
            <a:r>
              <a:rPr lang="en-US" dirty="0" smtClean="0"/>
              <a:t> guarantee </a:t>
            </a:r>
            <a:r>
              <a:rPr lang="en-US" dirty="0"/>
              <a:t>the incomes of the State and municipal budgets and other (public corporation) </a:t>
            </a:r>
            <a:r>
              <a:rPr lang="en-US" dirty="0" smtClean="0"/>
              <a:t>budgets</a:t>
            </a:r>
            <a:endParaRPr lang="cs-CZ" dirty="0" smtClean="0"/>
          </a:p>
          <a:p>
            <a:pPr lvl="1"/>
            <a:r>
              <a:rPr lang="cs-CZ" dirty="0" err="1" smtClean="0"/>
              <a:t>Laffer</a:t>
            </a:r>
            <a:r>
              <a:rPr lang="cs-CZ" dirty="0" smtClean="0"/>
              <a:t> </a:t>
            </a:r>
            <a:r>
              <a:rPr lang="cs-CZ" dirty="0" err="1" smtClean="0"/>
              <a:t>curve</a:t>
            </a:r>
            <a:r>
              <a:rPr lang="en-US" dirty="0" smtClean="0"/>
              <a:t> </a:t>
            </a:r>
            <a:endParaRPr lang="cs-CZ" dirty="0" smtClean="0"/>
          </a:p>
          <a:p>
            <a:r>
              <a:rPr lang="en-US" dirty="0" smtClean="0"/>
              <a:t>regulation function</a:t>
            </a:r>
            <a:r>
              <a:rPr lang="cs-CZ" dirty="0" smtClean="0"/>
              <a:t>: to </a:t>
            </a:r>
            <a:r>
              <a:rPr lang="cs-CZ" dirty="0" err="1" smtClean="0"/>
              <a:t>regulate</a:t>
            </a:r>
            <a:r>
              <a:rPr lang="cs-CZ" dirty="0" smtClean="0"/>
              <a:t> </a:t>
            </a:r>
            <a:r>
              <a:rPr lang="cs-CZ" dirty="0" err="1" smtClean="0"/>
              <a:t>certain</a:t>
            </a:r>
            <a:r>
              <a:rPr lang="cs-CZ" dirty="0" smtClean="0"/>
              <a:t> </a:t>
            </a:r>
            <a:r>
              <a:rPr lang="cs-CZ" dirty="0" err="1" smtClean="0"/>
              <a:t>kind</a:t>
            </a:r>
            <a:r>
              <a:rPr lang="cs-CZ" dirty="0" smtClean="0"/>
              <a:t> of </a:t>
            </a:r>
            <a:r>
              <a:rPr lang="cs-CZ" dirty="0" err="1" smtClean="0"/>
              <a:t>behaviour</a:t>
            </a:r>
            <a:endParaRPr lang="cs-CZ" dirty="0" smtClean="0"/>
          </a:p>
          <a:p>
            <a:r>
              <a:rPr lang="en-US" dirty="0" smtClean="0"/>
              <a:t>stimulation function</a:t>
            </a:r>
            <a:r>
              <a:rPr lang="cs-CZ" dirty="0" smtClean="0"/>
              <a:t>:</a:t>
            </a:r>
            <a:r>
              <a:rPr lang="en-US" dirty="0" smtClean="0"/>
              <a:t> to </a:t>
            </a:r>
            <a:r>
              <a:rPr lang="en-US" dirty="0"/>
              <a:t>impress an economic </a:t>
            </a:r>
            <a:r>
              <a:rPr lang="en-US" dirty="0" smtClean="0"/>
              <a:t>subject</a:t>
            </a:r>
            <a:endParaRPr lang="en-US" dirty="0"/>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3</a:t>
            </a:fld>
            <a:endParaRPr lang="cs-CZ" altLang="cs-CZ" dirty="0"/>
          </a:p>
        </p:txBody>
      </p:sp>
      <p:sp>
        <p:nvSpPr>
          <p:cNvPr id="5" name="Zástupný symbol pro zápatí 4"/>
          <p:cNvSpPr>
            <a:spLocks noGrp="1"/>
          </p:cNvSpPr>
          <p:nvPr>
            <p:ph type="ftr" sz="quarter" idx="3"/>
          </p:nvPr>
        </p:nvSpPr>
        <p:spPr/>
        <p:txBody>
          <a:bodyPr/>
          <a:lstStyle/>
          <a:p>
            <a:r>
              <a:rPr lang="en-US" altLang="cs-CZ" smtClean="0"/>
              <a:t>Define footer - Name of the presentation / Your name / Unit, Office</a:t>
            </a:r>
            <a:endParaRPr lang="cs-CZ" altLang="cs-CZ" dirty="0"/>
          </a:p>
        </p:txBody>
      </p:sp>
    </p:spTree>
    <p:extLst>
      <p:ext uri="{BB962C8B-B14F-4D97-AF65-F5344CB8AC3E}">
        <p14:creationId xmlns:p14="http://schemas.microsoft.com/office/powerpoint/2010/main" val="94616550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09589" y="810986"/>
            <a:ext cx="8086635" cy="647700"/>
          </a:xfrm>
        </p:spPr>
        <p:txBody>
          <a:bodyPr/>
          <a:lstStyle/>
          <a:p>
            <a:r>
              <a:rPr lang="cs-CZ" dirty="0" smtClean="0"/>
              <a:t>Tax vs. Fee vs. ???</a:t>
            </a:r>
            <a:endParaRPr lang="en-US" dirty="0"/>
          </a:p>
        </p:txBody>
      </p:sp>
      <p:sp>
        <p:nvSpPr>
          <p:cNvPr id="3" name="Zástupný symbol pro obsah 2"/>
          <p:cNvSpPr>
            <a:spLocks noGrp="1"/>
          </p:cNvSpPr>
          <p:nvPr>
            <p:ph idx="1"/>
          </p:nvPr>
        </p:nvSpPr>
        <p:spPr>
          <a:xfrm>
            <a:off x="509589" y="1458686"/>
            <a:ext cx="8082321" cy="4615542"/>
          </a:xfrm>
        </p:spPr>
        <p:txBody>
          <a:bodyPr/>
          <a:lstStyle/>
          <a:p>
            <a:r>
              <a:rPr lang="cs-CZ" dirty="0" smtClean="0"/>
              <a:t>Tax: </a:t>
            </a:r>
            <a:r>
              <a:rPr lang="en-US" dirty="0" smtClean="0"/>
              <a:t>an </a:t>
            </a:r>
            <a:r>
              <a:rPr lang="en-US" dirty="0"/>
              <a:t>obligatory amount defined by an act with a laid down rate which is more or less regularly collected from the incomes of economic subjects to the public budgets on the irrecoverable </a:t>
            </a:r>
            <a:r>
              <a:rPr lang="en-US" dirty="0" smtClean="0"/>
              <a:t>principle</a:t>
            </a:r>
            <a:endParaRPr lang="cs-CZ" dirty="0" smtClean="0"/>
          </a:p>
          <a:p>
            <a:r>
              <a:rPr lang="cs-CZ" dirty="0" smtClean="0"/>
              <a:t>Fee / </a:t>
            </a:r>
            <a:r>
              <a:rPr lang="cs-CZ" dirty="0" err="1" smtClean="0"/>
              <a:t>Charge</a:t>
            </a:r>
            <a:r>
              <a:rPr lang="cs-CZ" dirty="0" smtClean="0"/>
              <a:t>: </a:t>
            </a:r>
            <a:r>
              <a:rPr lang="en-US" dirty="0"/>
              <a:t>an obligatory irrecoverable amount defined by an act and collected by the State or other public corporations for certain legal </a:t>
            </a:r>
            <a:r>
              <a:rPr lang="en-US" dirty="0" smtClean="0"/>
              <a:t>acts</a:t>
            </a:r>
            <a:r>
              <a:rPr lang="cs-CZ" dirty="0" smtClean="0"/>
              <a:t>; i</a:t>
            </a:r>
            <a:r>
              <a:rPr lang="en-US" dirty="0" smtClean="0"/>
              <a:t>n </a:t>
            </a:r>
            <a:r>
              <a:rPr lang="en-US" dirty="0"/>
              <a:t>contrast to tax this amount is irregular (ad hoc) and the fee payor is eligible to ask for some </a:t>
            </a:r>
            <a:r>
              <a:rPr lang="en-US" dirty="0" smtClean="0"/>
              <a:t>consideration</a:t>
            </a:r>
            <a:endParaRPr lang="cs-CZ" dirty="0" smtClean="0"/>
          </a:p>
          <a:p>
            <a:r>
              <a:rPr lang="cs-CZ" dirty="0" err="1" smtClean="0"/>
              <a:t>Price</a:t>
            </a:r>
            <a:r>
              <a:rPr lang="cs-CZ" dirty="0" smtClean="0"/>
              <a:t>, Levy, </a:t>
            </a:r>
            <a:r>
              <a:rPr lang="cs-CZ" dirty="0" err="1" smtClean="0"/>
              <a:t>Custom</a:t>
            </a:r>
            <a:r>
              <a:rPr lang="cs-CZ" dirty="0" smtClean="0"/>
              <a:t>, Tribute, </a:t>
            </a:r>
            <a:r>
              <a:rPr lang="cs-CZ" dirty="0" err="1" smtClean="0"/>
              <a:t>Toll</a:t>
            </a:r>
            <a:r>
              <a:rPr lang="cs-CZ" dirty="0" smtClean="0"/>
              <a:t>, </a:t>
            </a:r>
            <a:r>
              <a:rPr lang="cs-CZ" dirty="0" err="1" smtClean="0"/>
              <a:t>Contribution</a:t>
            </a:r>
            <a:r>
              <a:rPr lang="cs-CZ" dirty="0" smtClean="0"/>
              <a:t>, </a:t>
            </a:r>
            <a:r>
              <a:rPr lang="cs-CZ" dirty="0" err="1" smtClean="0"/>
              <a:t>Insurance</a:t>
            </a:r>
            <a:r>
              <a:rPr lang="cs-CZ" dirty="0" smtClean="0"/>
              <a:t> (</a:t>
            </a:r>
            <a:r>
              <a:rPr lang="cs-CZ" dirty="0" err="1" smtClean="0"/>
              <a:t>example</a:t>
            </a:r>
            <a:r>
              <a:rPr lang="cs-CZ" dirty="0" smtClean="0"/>
              <a:t>: </a:t>
            </a:r>
            <a:r>
              <a:rPr lang="cs-CZ" dirty="0" err="1" smtClean="0"/>
              <a:t>road</a:t>
            </a:r>
            <a:r>
              <a:rPr lang="cs-CZ" dirty="0" smtClean="0"/>
              <a:t> </a:t>
            </a:r>
            <a:r>
              <a:rPr lang="cs-CZ" dirty="0" err="1" smtClean="0"/>
              <a:t>tolls</a:t>
            </a:r>
            <a:r>
              <a:rPr lang="cs-CZ" dirty="0" smtClean="0"/>
              <a:t> and </a:t>
            </a:r>
            <a:r>
              <a:rPr lang="cs-CZ" dirty="0" err="1" smtClean="0"/>
              <a:t>vignettes</a:t>
            </a:r>
            <a:r>
              <a:rPr lang="cs-CZ" dirty="0" smtClean="0"/>
              <a:t>)</a:t>
            </a:r>
            <a:endParaRPr lang="cs-CZ" dirty="0" smtClean="0"/>
          </a:p>
          <a:p>
            <a:r>
              <a:rPr lang="cs-CZ" dirty="0" smtClean="0"/>
              <a:t>Tax in law: </a:t>
            </a:r>
            <a:r>
              <a:rPr lang="cs-CZ" dirty="0" err="1" smtClean="0"/>
              <a:t>legal</a:t>
            </a:r>
            <a:r>
              <a:rPr lang="cs-CZ" dirty="0" smtClean="0"/>
              <a:t> </a:t>
            </a:r>
            <a:r>
              <a:rPr lang="cs-CZ" dirty="0" err="1" smtClean="0"/>
              <a:t>relationship</a:t>
            </a:r>
            <a:r>
              <a:rPr lang="cs-CZ" dirty="0" smtClean="0"/>
              <a:t> </a:t>
            </a:r>
            <a:r>
              <a:rPr lang="cs-CZ" dirty="0" err="1" smtClean="0"/>
              <a:t>with</a:t>
            </a:r>
            <a:r>
              <a:rPr lang="cs-CZ" dirty="0" smtClean="0"/>
              <a:t> </a:t>
            </a:r>
            <a:r>
              <a:rPr lang="cs-CZ" dirty="0" err="1" smtClean="0"/>
              <a:t>its</a:t>
            </a:r>
            <a:r>
              <a:rPr lang="cs-CZ" dirty="0" smtClean="0"/>
              <a:t> </a:t>
            </a:r>
            <a:r>
              <a:rPr lang="cs-CZ" dirty="0" err="1" smtClean="0"/>
              <a:t>components</a:t>
            </a:r>
            <a:r>
              <a:rPr lang="cs-CZ" dirty="0" smtClean="0"/>
              <a:t> </a:t>
            </a:r>
            <a:r>
              <a:rPr lang="en-US" dirty="0" smtClean="0"/>
              <a:t>subject</a:t>
            </a:r>
            <a:r>
              <a:rPr lang="cs-CZ" dirty="0" smtClean="0"/>
              <a:t> - </a:t>
            </a:r>
            <a:r>
              <a:rPr lang="en-US" dirty="0" smtClean="0"/>
              <a:t>object </a:t>
            </a:r>
            <a:r>
              <a:rPr lang="cs-CZ" dirty="0" smtClean="0"/>
              <a:t>- </a:t>
            </a:r>
            <a:r>
              <a:rPr lang="en-US" dirty="0" smtClean="0"/>
              <a:t>content</a:t>
            </a:r>
            <a:endParaRPr lang="en-US" dirty="0"/>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4</a:t>
            </a:fld>
            <a:endParaRPr lang="cs-CZ" altLang="cs-CZ" dirty="0"/>
          </a:p>
        </p:txBody>
      </p:sp>
      <p:sp>
        <p:nvSpPr>
          <p:cNvPr id="5" name="Zástupný symbol pro zápatí 4"/>
          <p:cNvSpPr>
            <a:spLocks noGrp="1"/>
          </p:cNvSpPr>
          <p:nvPr>
            <p:ph type="ftr" sz="quarter" idx="3"/>
          </p:nvPr>
        </p:nvSpPr>
        <p:spPr/>
        <p:txBody>
          <a:bodyPr/>
          <a:lstStyle/>
          <a:p>
            <a:r>
              <a:rPr lang="en-US" altLang="cs-CZ" dirty="0" smtClean="0"/>
              <a:t>Define footer – Nam of the presentation / Your name / Unit, Office</a:t>
            </a:r>
            <a:endParaRPr lang="cs-CZ" altLang="cs-CZ" dirty="0"/>
          </a:p>
        </p:txBody>
      </p:sp>
    </p:spTree>
    <p:extLst>
      <p:ext uri="{BB962C8B-B14F-4D97-AF65-F5344CB8AC3E}">
        <p14:creationId xmlns:p14="http://schemas.microsoft.com/office/powerpoint/2010/main" val="215689501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Structural</a:t>
            </a:r>
            <a:r>
              <a:rPr lang="cs-CZ" dirty="0" smtClean="0"/>
              <a:t> </a:t>
            </a:r>
            <a:r>
              <a:rPr lang="cs-CZ" dirty="0" err="1" smtClean="0"/>
              <a:t>Components</a:t>
            </a:r>
            <a:endParaRPr lang="en-US" dirty="0"/>
          </a:p>
        </p:txBody>
      </p:sp>
      <p:sp>
        <p:nvSpPr>
          <p:cNvPr id="3" name="Zástupný symbol pro obsah 2"/>
          <p:cNvSpPr>
            <a:spLocks noGrp="1"/>
          </p:cNvSpPr>
          <p:nvPr>
            <p:ph idx="1"/>
          </p:nvPr>
        </p:nvSpPr>
        <p:spPr/>
        <p:txBody>
          <a:bodyPr/>
          <a:lstStyle/>
          <a:p>
            <a:pPr lvl="0"/>
            <a:r>
              <a:rPr lang="cs-CZ" dirty="0" err="1" smtClean="0"/>
              <a:t>Subjects</a:t>
            </a:r>
            <a:endParaRPr lang="en-US" dirty="0"/>
          </a:p>
          <a:p>
            <a:pPr lvl="1"/>
            <a:r>
              <a:rPr lang="en-US" dirty="0"/>
              <a:t>a natural person or legal entity whose income, property or legal acts (legal transactions) are object of taxation (taxpayer</a:t>
            </a:r>
            <a:r>
              <a:rPr lang="en-US" dirty="0" smtClean="0"/>
              <a:t>)</a:t>
            </a:r>
            <a:endParaRPr lang="en-US" dirty="0"/>
          </a:p>
          <a:p>
            <a:pPr lvl="1"/>
            <a:r>
              <a:rPr lang="en-US" dirty="0"/>
              <a:t>a natural person or legal entity that has responsibility to calculate the tax, collect it or withheld it and transfer it in time to the tax administrator (payor</a:t>
            </a:r>
            <a:r>
              <a:rPr lang="en-US" dirty="0" smtClean="0"/>
              <a:t>)</a:t>
            </a:r>
            <a:endParaRPr lang="en-US" dirty="0"/>
          </a:p>
          <a:p>
            <a:endParaRPr lang="en-US" dirty="0"/>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5</a:t>
            </a:fld>
            <a:endParaRPr lang="cs-CZ" altLang="cs-CZ" dirty="0"/>
          </a:p>
        </p:txBody>
      </p:sp>
      <p:sp>
        <p:nvSpPr>
          <p:cNvPr id="5" name="Zástupný symbol pro zápatí 4"/>
          <p:cNvSpPr>
            <a:spLocks noGrp="1"/>
          </p:cNvSpPr>
          <p:nvPr>
            <p:ph type="ftr" sz="quarter" idx="3"/>
          </p:nvPr>
        </p:nvSpPr>
        <p:spPr/>
        <p:txBody>
          <a:bodyPr/>
          <a:lstStyle/>
          <a:p>
            <a:r>
              <a:rPr lang="en-US" altLang="cs-CZ" smtClean="0"/>
              <a:t>Define footer - Name of the presentation / Your name / Unit, Office</a:t>
            </a:r>
            <a:endParaRPr lang="cs-CZ" altLang="cs-CZ" dirty="0"/>
          </a:p>
        </p:txBody>
      </p:sp>
    </p:spTree>
    <p:extLst>
      <p:ext uri="{BB962C8B-B14F-4D97-AF65-F5344CB8AC3E}">
        <p14:creationId xmlns:p14="http://schemas.microsoft.com/office/powerpoint/2010/main" val="149859369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7" name="Rectangle 3"/>
          <p:cNvSpPr>
            <a:spLocks noGrp="1" noChangeArrowheads="1"/>
          </p:cNvSpPr>
          <p:nvPr>
            <p:ph idx="1"/>
          </p:nvPr>
        </p:nvSpPr>
        <p:spPr>
          <a:xfrm>
            <a:off x="509589" y="892629"/>
            <a:ext cx="8082321" cy="5239884"/>
          </a:xfrm>
        </p:spPr>
        <p:txBody>
          <a:bodyPr/>
          <a:lstStyle/>
          <a:p>
            <a:r>
              <a:rPr lang="cs-CZ" altLang="cs-CZ" dirty="0" err="1" smtClean="0"/>
              <a:t>Object</a:t>
            </a:r>
            <a:r>
              <a:rPr lang="cs-CZ" altLang="cs-CZ" dirty="0" smtClean="0"/>
              <a:t>: </a:t>
            </a:r>
            <a:r>
              <a:rPr lang="en-US" dirty="0"/>
              <a:t>a legally relevant situation described by law that is connected with a tax </a:t>
            </a:r>
            <a:r>
              <a:rPr lang="en-US" dirty="0" smtClean="0"/>
              <a:t>duty</a:t>
            </a:r>
            <a:endParaRPr lang="cs-CZ" dirty="0" smtClean="0"/>
          </a:p>
          <a:p>
            <a:pPr lvl="1"/>
            <a:r>
              <a:rPr lang="en-US" dirty="0" smtClean="0"/>
              <a:t>usually </a:t>
            </a:r>
            <a:r>
              <a:rPr lang="en-US" dirty="0"/>
              <a:t>obvious what the object of taxation is just from the title of the </a:t>
            </a:r>
            <a:r>
              <a:rPr lang="en-US" dirty="0" smtClean="0"/>
              <a:t>tax</a:t>
            </a:r>
            <a:endParaRPr lang="cs-CZ" dirty="0" smtClean="0"/>
          </a:p>
          <a:p>
            <a:pPr lvl="1"/>
            <a:r>
              <a:rPr lang="cs-CZ" dirty="0" smtClean="0"/>
              <a:t>i</a:t>
            </a:r>
            <a:r>
              <a:rPr lang="en-US" dirty="0" err="1" smtClean="0"/>
              <a:t>ncomes</a:t>
            </a:r>
            <a:r>
              <a:rPr lang="en-US" dirty="0"/>
              <a:t>, possession or using property, transfers with </a:t>
            </a:r>
            <a:r>
              <a:rPr lang="en-US" dirty="0" smtClean="0"/>
              <a:t>property</a:t>
            </a:r>
            <a:r>
              <a:rPr lang="en-US" dirty="0"/>
              <a:t>, consumption, etc. </a:t>
            </a:r>
            <a:endParaRPr lang="cs-CZ" dirty="0" smtClean="0"/>
          </a:p>
          <a:p>
            <a:pPr lvl="0"/>
            <a:r>
              <a:rPr lang="cs-CZ" dirty="0" smtClean="0"/>
              <a:t>T</a:t>
            </a:r>
            <a:r>
              <a:rPr lang="en-US" dirty="0" smtClean="0"/>
              <a:t>ax base</a:t>
            </a:r>
            <a:r>
              <a:rPr lang="cs-CZ" dirty="0" smtClean="0"/>
              <a:t>:</a:t>
            </a:r>
            <a:r>
              <a:rPr lang="en-US" dirty="0" smtClean="0"/>
              <a:t> the </a:t>
            </a:r>
            <a:r>
              <a:rPr lang="en-US" dirty="0"/>
              <a:t>quantity of the object of </a:t>
            </a:r>
            <a:r>
              <a:rPr lang="en-US" dirty="0" smtClean="0"/>
              <a:t>taxation</a:t>
            </a:r>
            <a:endParaRPr lang="cs-CZ" dirty="0" smtClean="0"/>
          </a:p>
          <a:p>
            <a:pPr lvl="1"/>
            <a:r>
              <a:rPr lang="en-US" dirty="0" smtClean="0"/>
              <a:t>economic </a:t>
            </a:r>
            <a:r>
              <a:rPr lang="en-US" dirty="0"/>
              <a:t>income (for income taxes), value (for VAT, inheritance tax, gift tax, real estate transfer tax, partly excise taxes), area (real estate tax) or something different (for example combination of weight and number of axles or engine capacity for the road tax</a:t>
            </a:r>
            <a:r>
              <a:rPr lang="en-US" dirty="0" smtClean="0"/>
              <a:t>)</a:t>
            </a:r>
            <a:endParaRPr lang="en-US" dirty="0"/>
          </a:p>
          <a:p>
            <a:endParaRPr lang="cs-CZ" altLang="cs-CZ" dirty="0"/>
          </a:p>
        </p:txBody>
      </p:sp>
      <p:sp>
        <p:nvSpPr>
          <p:cNvPr id="3" name="Zástupný symbol pro zápatí 3"/>
          <p:cNvSpPr>
            <a:spLocks noGrp="1"/>
          </p:cNvSpPr>
          <p:nvPr>
            <p:ph type="ftr" sz="quarter" idx="3"/>
          </p:nvPr>
        </p:nvSpPr>
        <p:spPr>
          <a:xfrm>
            <a:off x="422694" y="6248400"/>
            <a:ext cx="6305910" cy="457200"/>
          </a:xfrm>
          <a:prstGeom prst="rect">
            <a:avLst/>
          </a:prstGeom>
        </p:spPr>
        <p:txBody>
          <a:bodyPr/>
          <a:lstStyle/>
          <a:p>
            <a:r>
              <a:rPr lang="en-US" altLang="cs-CZ" smtClean="0"/>
              <a:t>Define footer - Name of the presentation / Your name / Unit, Office</a:t>
            </a:r>
            <a:endParaRPr lang="cs-CZ" altLang="cs-CZ" dirty="0"/>
          </a:p>
        </p:txBody>
      </p:sp>
      <p:sp>
        <p:nvSpPr>
          <p:cNvPr id="4" name="Zástupný symbol pro číslo snímku 4"/>
          <p:cNvSpPr>
            <a:spLocks noGrp="1"/>
          </p:cNvSpPr>
          <p:nvPr>
            <p:ph type="sldNum" sz="quarter" idx="11"/>
          </p:nvPr>
        </p:nvSpPr>
        <p:spPr/>
        <p:txBody>
          <a:bodyPr/>
          <a:lstStyle/>
          <a:p>
            <a:fld id="{144F1E0D-48A8-445D-BC38-B468E187C867}" type="slidenum">
              <a:rPr lang="cs-CZ" altLang="cs-CZ"/>
              <a:pPr/>
              <a:t>6</a:t>
            </a:fld>
            <a:endParaRPr lang="cs-CZ" altLang="cs-CZ"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flipV="1">
            <a:off x="509589" y="792478"/>
            <a:ext cx="8086635" cy="45719"/>
          </a:xfrm>
        </p:spPr>
        <p:txBody>
          <a:bodyPr/>
          <a:lstStyle/>
          <a:p>
            <a:endParaRPr lang="en-US" dirty="0"/>
          </a:p>
        </p:txBody>
      </p:sp>
      <p:sp>
        <p:nvSpPr>
          <p:cNvPr id="3" name="Zástupný symbol pro obsah 2"/>
          <p:cNvSpPr>
            <a:spLocks noGrp="1"/>
          </p:cNvSpPr>
          <p:nvPr>
            <p:ph idx="1"/>
          </p:nvPr>
        </p:nvSpPr>
        <p:spPr>
          <a:xfrm>
            <a:off x="509589" y="979714"/>
            <a:ext cx="8082321" cy="5152799"/>
          </a:xfrm>
        </p:spPr>
        <p:txBody>
          <a:bodyPr/>
          <a:lstStyle/>
          <a:p>
            <a:pPr lvl="0"/>
            <a:r>
              <a:rPr lang="en-US" dirty="0"/>
              <a:t>Tax </a:t>
            </a:r>
            <a:r>
              <a:rPr lang="en-US" dirty="0" smtClean="0"/>
              <a:t>rate</a:t>
            </a:r>
            <a:r>
              <a:rPr lang="cs-CZ" dirty="0" smtClean="0"/>
              <a:t>:</a:t>
            </a:r>
            <a:r>
              <a:rPr lang="en-US" dirty="0" smtClean="0"/>
              <a:t> </a:t>
            </a:r>
            <a:r>
              <a:rPr lang="en-US" dirty="0"/>
              <a:t>determines the amount of the tax to the tax </a:t>
            </a:r>
            <a:r>
              <a:rPr lang="en-US" dirty="0" smtClean="0"/>
              <a:t>base</a:t>
            </a:r>
            <a:endParaRPr lang="cs-CZ" dirty="0" smtClean="0"/>
          </a:p>
          <a:p>
            <a:pPr lvl="1"/>
            <a:r>
              <a:rPr lang="en-US" dirty="0" smtClean="0"/>
              <a:t>fixed </a:t>
            </a:r>
            <a:r>
              <a:rPr lang="en-US" dirty="0"/>
              <a:t>tax rate – fixed amount of money irrespective of the quantity of the tax base,</a:t>
            </a:r>
          </a:p>
          <a:p>
            <a:pPr lvl="1"/>
            <a:r>
              <a:rPr lang="en-US" dirty="0"/>
              <a:t>percent tax rate – tax includes several percent of the tax base and there are three possibilities for percent tax rate:</a:t>
            </a:r>
          </a:p>
          <a:p>
            <a:pPr lvl="2"/>
            <a:r>
              <a:rPr lang="en-US" dirty="0" smtClean="0"/>
              <a:t>linear </a:t>
            </a:r>
            <a:r>
              <a:rPr lang="en-US" dirty="0"/>
              <a:t>tax rate – the same percentage for a different tax base,</a:t>
            </a:r>
          </a:p>
          <a:p>
            <a:pPr lvl="2"/>
            <a:r>
              <a:rPr lang="en-US" dirty="0"/>
              <a:t>progressive tax rate – the higher the tax base, the higher the percentage,</a:t>
            </a:r>
          </a:p>
          <a:p>
            <a:pPr lvl="2"/>
            <a:r>
              <a:rPr lang="en-US" dirty="0" err="1"/>
              <a:t>degressive</a:t>
            </a:r>
            <a:r>
              <a:rPr lang="en-US" dirty="0"/>
              <a:t> tax rate – the higher the tax base, the lower the </a:t>
            </a:r>
            <a:r>
              <a:rPr lang="en-US" dirty="0" smtClean="0"/>
              <a:t>percentage</a:t>
            </a:r>
            <a:endParaRPr lang="en-US" dirty="0"/>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7</a:t>
            </a:fld>
            <a:endParaRPr lang="cs-CZ" altLang="cs-CZ" dirty="0"/>
          </a:p>
        </p:txBody>
      </p:sp>
      <p:sp>
        <p:nvSpPr>
          <p:cNvPr id="5" name="Zástupný symbol pro zápatí 4"/>
          <p:cNvSpPr>
            <a:spLocks noGrp="1"/>
          </p:cNvSpPr>
          <p:nvPr>
            <p:ph type="ftr" sz="quarter" idx="3"/>
          </p:nvPr>
        </p:nvSpPr>
        <p:spPr/>
        <p:txBody>
          <a:bodyPr/>
          <a:lstStyle/>
          <a:p>
            <a:r>
              <a:rPr lang="en-US" altLang="cs-CZ" smtClean="0"/>
              <a:t>Define footer - Name of the presentation / Your name / Unit, Office</a:t>
            </a:r>
            <a:endParaRPr lang="cs-CZ" altLang="cs-CZ" dirty="0"/>
          </a:p>
        </p:txBody>
      </p:sp>
    </p:spTree>
    <p:extLst>
      <p:ext uri="{BB962C8B-B14F-4D97-AF65-F5344CB8AC3E}">
        <p14:creationId xmlns:p14="http://schemas.microsoft.com/office/powerpoint/2010/main" val="153024699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09589" y="783771"/>
            <a:ext cx="8086635" cy="54429"/>
          </a:xfrm>
        </p:spPr>
        <p:txBody>
          <a:bodyPr/>
          <a:lstStyle/>
          <a:p>
            <a:endParaRPr lang="en-US" dirty="0"/>
          </a:p>
        </p:txBody>
      </p:sp>
      <p:sp>
        <p:nvSpPr>
          <p:cNvPr id="3" name="Zástupný symbol pro obsah 2"/>
          <p:cNvSpPr>
            <a:spLocks noGrp="1"/>
          </p:cNvSpPr>
          <p:nvPr>
            <p:ph idx="1"/>
          </p:nvPr>
        </p:nvSpPr>
        <p:spPr>
          <a:xfrm>
            <a:off x="509589" y="914400"/>
            <a:ext cx="8082321" cy="5218113"/>
          </a:xfrm>
        </p:spPr>
        <p:txBody>
          <a:bodyPr/>
          <a:lstStyle/>
          <a:p>
            <a:r>
              <a:rPr lang="en-US" dirty="0"/>
              <a:t>Correction </a:t>
            </a:r>
            <a:r>
              <a:rPr lang="en-US" dirty="0" smtClean="0"/>
              <a:t>components</a:t>
            </a:r>
            <a:r>
              <a:rPr lang="cs-CZ" dirty="0" smtClean="0"/>
              <a:t>:</a:t>
            </a:r>
            <a:r>
              <a:rPr lang="en-US" dirty="0" smtClean="0"/>
              <a:t> possibilities </a:t>
            </a:r>
            <a:r>
              <a:rPr lang="en-US" dirty="0"/>
              <a:t>for the taxpayer not to pay the tax or pay less than it is </a:t>
            </a:r>
            <a:r>
              <a:rPr lang="en-US" dirty="0" smtClean="0"/>
              <a:t>usual</a:t>
            </a:r>
            <a:endParaRPr lang="cs-CZ" dirty="0" smtClean="0"/>
          </a:p>
          <a:p>
            <a:pPr lvl="1"/>
            <a:r>
              <a:rPr lang="cs-CZ" dirty="0" smtClean="0"/>
              <a:t>t</a:t>
            </a:r>
            <a:r>
              <a:rPr lang="en-US" dirty="0" smtClean="0"/>
              <a:t>ax </a:t>
            </a:r>
            <a:r>
              <a:rPr lang="en-US" dirty="0"/>
              <a:t>reduction and exemptions </a:t>
            </a:r>
            <a:r>
              <a:rPr lang="cs-CZ" dirty="0" err="1" smtClean="0"/>
              <a:t>or</a:t>
            </a:r>
            <a:r>
              <a:rPr lang="cs-CZ" dirty="0" smtClean="0"/>
              <a:t> </a:t>
            </a:r>
            <a:r>
              <a:rPr lang="cs-CZ" dirty="0" err="1" smtClean="0"/>
              <a:t>even</a:t>
            </a:r>
            <a:r>
              <a:rPr lang="cs-CZ" dirty="0" smtClean="0"/>
              <a:t> </a:t>
            </a:r>
            <a:r>
              <a:rPr lang="en-US" dirty="0" smtClean="0"/>
              <a:t>increase </a:t>
            </a:r>
            <a:r>
              <a:rPr lang="cs-CZ" dirty="0" smtClean="0"/>
              <a:t>of </a:t>
            </a:r>
            <a:r>
              <a:rPr lang="en-US" dirty="0" smtClean="0"/>
              <a:t>tax duty</a:t>
            </a:r>
            <a:endParaRPr lang="cs-CZ" dirty="0" smtClean="0"/>
          </a:p>
          <a:p>
            <a:r>
              <a:rPr lang="en-US" dirty="0"/>
              <a:t>Payment </a:t>
            </a:r>
            <a:r>
              <a:rPr lang="en-US" dirty="0" smtClean="0"/>
              <a:t>conditions</a:t>
            </a:r>
            <a:r>
              <a:rPr lang="cs-CZ" dirty="0" smtClean="0"/>
              <a:t>:</a:t>
            </a:r>
            <a:r>
              <a:rPr lang="en-US" dirty="0" smtClean="0"/>
              <a:t> terms </a:t>
            </a:r>
            <a:r>
              <a:rPr lang="en-US" dirty="0"/>
              <a:t>and fundamentals of </a:t>
            </a:r>
            <a:r>
              <a:rPr lang="en-US" dirty="0" smtClean="0"/>
              <a:t>payment</a:t>
            </a:r>
            <a:endParaRPr lang="cs-CZ" dirty="0" smtClean="0"/>
          </a:p>
          <a:p>
            <a:pPr lvl="0"/>
            <a:r>
              <a:rPr lang="cs-CZ" dirty="0" smtClean="0"/>
              <a:t>T</a:t>
            </a:r>
            <a:r>
              <a:rPr lang="en-US" dirty="0" smtClean="0"/>
              <a:t>ax administrator</a:t>
            </a:r>
            <a:endParaRPr lang="en-US" dirty="0"/>
          </a:p>
          <a:p>
            <a:r>
              <a:rPr lang="cs-CZ" dirty="0" smtClean="0"/>
              <a:t>B</a:t>
            </a:r>
            <a:r>
              <a:rPr lang="en-US" dirty="0" err="1" smtClean="0"/>
              <a:t>udget</a:t>
            </a:r>
            <a:r>
              <a:rPr lang="en-US" dirty="0" smtClean="0"/>
              <a:t> destination</a:t>
            </a:r>
            <a:r>
              <a:rPr lang="cs-CZ" dirty="0" smtClean="0"/>
              <a:t>:</a:t>
            </a:r>
            <a:r>
              <a:rPr lang="en-US" dirty="0" smtClean="0"/>
              <a:t> state </a:t>
            </a:r>
            <a:r>
              <a:rPr lang="en-US" dirty="0"/>
              <a:t>budget and local budgets (municipal budgets and region budgets)</a:t>
            </a:r>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8</a:t>
            </a:fld>
            <a:endParaRPr lang="cs-CZ" altLang="cs-CZ" dirty="0"/>
          </a:p>
        </p:txBody>
      </p:sp>
      <p:sp>
        <p:nvSpPr>
          <p:cNvPr id="5" name="Zástupný symbol pro zápatí 4"/>
          <p:cNvSpPr>
            <a:spLocks noGrp="1"/>
          </p:cNvSpPr>
          <p:nvPr>
            <p:ph type="ftr" sz="quarter" idx="3"/>
          </p:nvPr>
        </p:nvSpPr>
        <p:spPr/>
        <p:txBody>
          <a:bodyPr/>
          <a:lstStyle/>
          <a:p>
            <a:r>
              <a:rPr lang="en-US" altLang="cs-CZ" smtClean="0"/>
              <a:t>Define footer - Name of the presentation / Your name / Unit, Office</a:t>
            </a:r>
            <a:endParaRPr lang="cs-CZ" altLang="cs-CZ" dirty="0"/>
          </a:p>
        </p:txBody>
      </p:sp>
    </p:spTree>
    <p:extLst>
      <p:ext uri="{BB962C8B-B14F-4D97-AF65-F5344CB8AC3E}">
        <p14:creationId xmlns:p14="http://schemas.microsoft.com/office/powerpoint/2010/main" val="303659527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C</a:t>
            </a:r>
            <a:r>
              <a:rPr lang="en-US" dirty="0" err="1" smtClean="0"/>
              <a:t>lassification</a:t>
            </a:r>
            <a:r>
              <a:rPr lang="cs-CZ" dirty="0" smtClean="0"/>
              <a:t> of </a:t>
            </a:r>
            <a:r>
              <a:rPr lang="cs-CZ" dirty="0" err="1" smtClean="0"/>
              <a:t>taxes</a:t>
            </a:r>
            <a:endParaRPr lang="en-US" dirty="0"/>
          </a:p>
        </p:txBody>
      </p:sp>
      <p:sp>
        <p:nvSpPr>
          <p:cNvPr id="3" name="Zástupný symbol pro obsah 2"/>
          <p:cNvSpPr>
            <a:spLocks noGrp="1"/>
          </p:cNvSpPr>
          <p:nvPr>
            <p:ph idx="1"/>
          </p:nvPr>
        </p:nvSpPr>
        <p:spPr/>
        <p:txBody>
          <a:bodyPr/>
          <a:lstStyle/>
          <a:p>
            <a:r>
              <a:rPr lang="en-US" dirty="0" smtClean="0"/>
              <a:t>according </a:t>
            </a:r>
            <a:r>
              <a:rPr lang="en-US" dirty="0"/>
              <a:t>to tax </a:t>
            </a:r>
            <a:r>
              <a:rPr lang="en-US" dirty="0" smtClean="0"/>
              <a:t>impact</a:t>
            </a:r>
            <a:r>
              <a:rPr lang="cs-CZ" dirty="0" smtClean="0"/>
              <a:t>:</a:t>
            </a:r>
            <a:r>
              <a:rPr lang="en-US" dirty="0" smtClean="0"/>
              <a:t> direct </a:t>
            </a:r>
            <a:r>
              <a:rPr lang="en-US" dirty="0"/>
              <a:t>taxes and indirect </a:t>
            </a:r>
            <a:r>
              <a:rPr lang="en-US" dirty="0" smtClean="0"/>
              <a:t>taxes</a:t>
            </a:r>
            <a:endParaRPr lang="cs-CZ" dirty="0" smtClean="0"/>
          </a:p>
          <a:p>
            <a:pPr lvl="1"/>
            <a:r>
              <a:rPr lang="cs-CZ" dirty="0"/>
              <a:t>d</a:t>
            </a:r>
            <a:r>
              <a:rPr lang="en-US" dirty="0" err="1" smtClean="0"/>
              <a:t>irect</a:t>
            </a:r>
            <a:r>
              <a:rPr lang="en-US" dirty="0" smtClean="0"/>
              <a:t> taxes</a:t>
            </a:r>
            <a:r>
              <a:rPr lang="cs-CZ" dirty="0" smtClean="0"/>
              <a:t>:</a:t>
            </a:r>
            <a:r>
              <a:rPr lang="en-US" dirty="0" smtClean="0"/>
              <a:t> assessed </a:t>
            </a:r>
            <a:r>
              <a:rPr lang="en-US" dirty="0"/>
              <a:t>to every taxpayer according to his / her incomes, property and they usually respect the personal situation of the </a:t>
            </a:r>
            <a:r>
              <a:rPr lang="en-US" dirty="0" smtClean="0"/>
              <a:t>taxpayer</a:t>
            </a:r>
            <a:endParaRPr lang="cs-CZ" dirty="0" smtClean="0"/>
          </a:p>
          <a:p>
            <a:pPr lvl="2"/>
            <a:r>
              <a:rPr lang="en-US" dirty="0" smtClean="0"/>
              <a:t>income </a:t>
            </a:r>
            <a:r>
              <a:rPr lang="en-US" dirty="0"/>
              <a:t>taxes, road tax, real estate tax, transfer taxes, etc. </a:t>
            </a:r>
            <a:endParaRPr lang="cs-CZ" dirty="0" smtClean="0"/>
          </a:p>
          <a:p>
            <a:pPr marL="685800">
              <a:buFont typeface="Arial" panose="020B0604020202020204" pitchFamily="34" charset="0"/>
              <a:buChar char="•"/>
            </a:pPr>
            <a:r>
              <a:rPr lang="en-US" dirty="0" smtClean="0"/>
              <a:t>indirect taxes</a:t>
            </a:r>
            <a:r>
              <a:rPr lang="cs-CZ" dirty="0" smtClean="0"/>
              <a:t>:</a:t>
            </a:r>
            <a:r>
              <a:rPr lang="en-US" dirty="0" smtClean="0"/>
              <a:t> </a:t>
            </a:r>
            <a:r>
              <a:rPr lang="en-US" dirty="0"/>
              <a:t>paid and collected in the prices of goods, service, etc. and does not respect personal situation of the </a:t>
            </a:r>
            <a:r>
              <a:rPr lang="en-US" dirty="0" smtClean="0"/>
              <a:t>taxpayer</a:t>
            </a:r>
            <a:endParaRPr lang="cs-CZ" dirty="0" smtClean="0"/>
          </a:p>
          <a:p>
            <a:pPr marL="800100" lvl="1" indent="0">
              <a:buNone/>
            </a:pPr>
            <a:r>
              <a:rPr lang="cs-CZ" dirty="0"/>
              <a:t>	</a:t>
            </a:r>
            <a:r>
              <a:rPr lang="en-US" dirty="0" smtClean="0"/>
              <a:t>VAT </a:t>
            </a:r>
            <a:r>
              <a:rPr lang="en-US" dirty="0"/>
              <a:t>and excise </a:t>
            </a:r>
            <a:r>
              <a:rPr lang="en-US" dirty="0" smtClean="0"/>
              <a:t>taxes</a:t>
            </a:r>
            <a:endParaRPr lang="en-US" dirty="0"/>
          </a:p>
          <a:p>
            <a:endParaRPr lang="en-US" dirty="0"/>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9</a:t>
            </a:fld>
            <a:endParaRPr lang="cs-CZ" altLang="cs-CZ" dirty="0"/>
          </a:p>
        </p:txBody>
      </p:sp>
      <p:sp>
        <p:nvSpPr>
          <p:cNvPr id="5" name="Zástupný symbol pro zápatí 4"/>
          <p:cNvSpPr>
            <a:spLocks noGrp="1"/>
          </p:cNvSpPr>
          <p:nvPr>
            <p:ph type="ftr" sz="quarter" idx="3"/>
          </p:nvPr>
        </p:nvSpPr>
        <p:spPr/>
        <p:txBody>
          <a:bodyPr/>
          <a:lstStyle/>
          <a:p>
            <a:r>
              <a:rPr lang="en-US" altLang="cs-CZ" smtClean="0"/>
              <a:t>Define footer - Name of the presentation / Your name / Unit, Office</a:t>
            </a:r>
            <a:endParaRPr lang="cs-CZ" altLang="cs-CZ" dirty="0"/>
          </a:p>
        </p:txBody>
      </p:sp>
    </p:spTree>
    <p:extLst>
      <p:ext uri="{BB962C8B-B14F-4D97-AF65-F5344CB8AC3E}">
        <p14:creationId xmlns:p14="http://schemas.microsoft.com/office/powerpoint/2010/main" val="453841749"/>
      </p:ext>
    </p:extLst>
  </p:cSld>
  <p:clrMapOvr>
    <a:masterClrMapping/>
  </p:clrMapOvr>
  <p:timing>
    <p:tnLst>
      <p:par>
        <p:cTn id="1" dur="indefinite" restart="never" nodeType="tmRoot"/>
      </p:par>
    </p:tnLst>
  </p:timing>
</p:sld>
</file>

<file path=ppt/theme/theme1.xml><?xml version="1.0" encoding="utf-8"?>
<a:theme xmlns:a="http://schemas.openxmlformats.org/drawingml/2006/main" name="law_sablona_en">
  <a:themeElements>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law_sablona_en</Template>
  <TotalTime>220</TotalTime>
  <Words>2089</Words>
  <Application>Microsoft Office PowerPoint</Application>
  <PresentationFormat>Předvádění na obrazovce (4:3)</PresentationFormat>
  <Paragraphs>201</Paragraphs>
  <Slides>27</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27</vt:i4>
      </vt:variant>
    </vt:vector>
  </HeadingPairs>
  <TitlesOfParts>
    <vt:vector size="31" baseType="lpstr">
      <vt:lpstr>Arial</vt:lpstr>
      <vt:lpstr>Tahoma</vt:lpstr>
      <vt:lpstr>Wingdings</vt:lpstr>
      <vt:lpstr>law_sablona_en</vt:lpstr>
      <vt:lpstr>Extraordinary Taxes in Europe  Podatki specialne w Europie    Michal Radvan</vt:lpstr>
      <vt:lpstr>Why to tax?</vt:lpstr>
      <vt:lpstr>Functions of taxes</vt:lpstr>
      <vt:lpstr>Tax vs. Fee vs. ???</vt:lpstr>
      <vt:lpstr>Structural Components</vt:lpstr>
      <vt:lpstr>Prezentace aplikace PowerPoint</vt:lpstr>
      <vt:lpstr>Prezentace aplikace PowerPoint</vt:lpstr>
      <vt:lpstr>Prezentace aplikace PowerPoint</vt:lpstr>
      <vt:lpstr>Classification of taxes</vt:lpstr>
      <vt:lpstr>Prezentace aplikace PowerPoint</vt:lpstr>
      <vt:lpstr>COFFEE</vt:lpstr>
      <vt:lpstr>Prezentace aplikace PowerPoint</vt:lpstr>
      <vt:lpstr>Prezentace aplikace PowerPoint</vt:lpstr>
      <vt:lpstr>TEA</vt:lpstr>
      <vt:lpstr>Non-alcoholic beverages</vt:lpstr>
      <vt:lpstr>Prezentace aplikace PowerPoint</vt:lpstr>
      <vt:lpstr>Prezentace aplikace PowerPoint</vt:lpstr>
      <vt:lpstr>SWEETS</vt:lpstr>
      <vt:lpstr>Prezentace aplikace PowerPoint</vt:lpstr>
      <vt:lpstr>ROUGH TOBACCO</vt:lpstr>
      <vt:lpstr>TELECOMMUNICATIONS</vt:lpstr>
      <vt:lpstr>AVIATION TAX</vt:lpstr>
      <vt:lpstr>Prezentace aplikace PowerPoint</vt:lpstr>
      <vt:lpstr>BANK TAXATION</vt:lpstr>
      <vt:lpstr>GREEN TAXES</vt:lpstr>
      <vt:lpstr>CONCLUSION</vt:lpstr>
      <vt:lpstr>Thank you for your attention  Dziekuję za uwagę </vt:lpstr>
    </vt:vector>
  </TitlesOfParts>
  <Company>PrF MU</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Extraordinary Taxes in Europe    Michal Radvan</dc:title>
  <dc:creator>12547</dc:creator>
  <cp:lastModifiedBy>12547</cp:lastModifiedBy>
  <cp:revision>18</cp:revision>
  <cp:lastPrinted>1601-01-01T00:00:00Z</cp:lastPrinted>
  <dcterms:created xsi:type="dcterms:W3CDTF">2016-02-21T08:55:08Z</dcterms:created>
  <dcterms:modified xsi:type="dcterms:W3CDTF">2016-04-25T11:44:35Z</dcterms:modified>
</cp:coreProperties>
</file>