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9" r:id="rId5"/>
    <p:sldId id="292" r:id="rId6"/>
    <p:sldId id="294" r:id="rId7"/>
    <p:sldId id="263" r:id="rId8"/>
    <p:sldId id="262" r:id="rId9"/>
    <p:sldId id="291" r:id="rId10"/>
    <p:sldId id="260" r:id="rId11"/>
    <p:sldId id="264" r:id="rId12"/>
    <p:sldId id="265" r:id="rId13"/>
    <p:sldId id="267" r:id="rId14"/>
    <p:sldId id="269" r:id="rId15"/>
    <p:sldId id="271" r:id="rId16"/>
    <p:sldId id="272" r:id="rId17"/>
    <p:sldId id="299" r:id="rId18"/>
    <p:sldId id="261" r:id="rId19"/>
    <p:sldId id="273" r:id="rId20"/>
    <p:sldId id="274" r:id="rId21"/>
    <p:sldId id="276" r:id="rId22"/>
    <p:sldId id="277" r:id="rId23"/>
    <p:sldId id="29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7" r:id="rId32"/>
    <p:sldId id="286" r:id="rId33"/>
    <p:sldId id="287" r:id="rId34"/>
    <p:sldId id="288" r:id="rId35"/>
    <p:sldId id="289" r:id="rId3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81" autoAdjust="0"/>
  </p:normalViewPr>
  <p:slideViewPr>
    <p:cSldViewPr>
      <p:cViewPr varScale="1">
        <p:scale>
          <a:sx n="162" d="100"/>
          <a:sy n="162" d="100"/>
        </p:scale>
        <p:origin x="16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BE8CD-BA66-4BC0-80EE-CAE9AB34FF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2E64091-FFE3-4A57-AEA0-D50B776C3609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smtClean="0"/>
            <a:t>Soulad s právem</a:t>
          </a:r>
          <a:endParaRPr lang="cs-CZ"/>
        </a:p>
      </dgm:t>
    </dgm:pt>
    <dgm:pt modelId="{9A9E95C9-904A-4A4E-B03A-A4311966E5F2}" type="parTrans" cxnId="{BFA4A398-90C6-415D-8B84-9377CB0AA2E6}">
      <dgm:prSet/>
      <dgm:spPr/>
      <dgm:t>
        <a:bodyPr/>
        <a:lstStyle/>
        <a:p>
          <a:endParaRPr lang="cs-CZ"/>
        </a:p>
      </dgm:t>
    </dgm:pt>
    <dgm:pt modelId="{12F2F3AA-165D-4F5B-A313-4E560088857C}" type="sibTrans" cxnId="{BFA4A398-90C6-415D-8B84-9377CB0AA2E6}">
      <dgm:prSet/>
      <dgm:spPr/>
      <dgm:t>
        <a:bodyPr/>
        <a:lstStyle/>
        <a:p>
          <a:endParaRPr lang="cs-CZ"/>
        </a:p>
      </dgm:t>
    </dgm:pt>
    <dgm:pt modelId="{9053DE9C-0777-4B05-9E2E-A8953BE10B9B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smtClean="0"/>
            <a:t>Nestrannost</a:t>
          </a:r>
          <a:endParaRPr lang="cs-CZ"/>
        </a:p>
      </dgm:t>
    </dgm:pt>
    <dgm:pt modelId="{B91C77CB-0007-402C-87C8-79BECD00DE99}" type="parTrans" cxnId="{E780C05A-0C1F-440C-94CB-8F5FD6B5C632}">
      <dgm:prSet/>
      <dgm:spPr/>
      <dgm:t>
        <a:bodyPr/>
        <a:lstStyle/>
        <a:p>
          <a:endParaRPr lang="cs-CZ"/>
        </a:p>
      </dgm:t>
    </dgm:pt>
    <dgm:pt modelId="{C664BC71-69BD-4123-A349-DB6F5E3CDA8B}" type="sibTrans" cxnId="{E780C05A-0C1F-440C-94CB-8F5FD6B5C632}">
      <dgm:prSet/>
      <dgm:spPr/>
      <dgm:t>
        <a:bodyPr/>
        <a:lstStyle/>
        <a:p>
          <a:endParaRPr lang="cs-CZ"/>
        </a:p>
      </dgm:t>
    </dgm:pt>
    <dgm:pt modelId="{DDA8382B-1AA5-4866-B06F-FFB0951E872B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smtClean="0"/>
            <a:t>Včasnost</a:t>
          </a:r>
          <a:endParaRPr lang="cs-CZ"/>
        </a:p>
      </dgm:t>
    </dgm:pt>
    <dgm:pt modelId="{FDEEBF03-4BEE-465A-820E-F0364E4716DE}" type="parTrans" cxnId="{81318F67-4CD5-4F0B-AE46-C6EA411A3F0F}">
      <dgm:prSet/>
      <dgm:spPr/>
      <dgm:t>
        <a:bodyPr/>
        <a:lstStyle/>
        <a:p>
          <a:endParaRPr lang="cs-CZ"/>
        </a:p>
      </dgm:t>
    </dgm:pt>
    <dgm:pt modelId="{62627190-B985-497B-97BB-152F5D31C6E6}" type="sibTrans" cxnId="{81318F67-4CD5-4F0B-AE46-C6EA411A3F0F}">
      <dgm:prSet/>
      <dgm:spPr/>
      <dgm:t>
        <a:bodyPr/>
        <a:lstStyle/>
        <a:p>
          <a:endParaRPr lang="cs-CZ"/>
        </a:p>
      </dgm:t>
    </dgm:pt>
    <dgm:pt modelId="{95BED6DB-BF47-4B2C-993A-7DDFC8E4E651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smtClean="0"/>
            <a:t>Předvídatelnost</a:t>
          </a:r>
          <a:endParaRPr lang="cs-CZ"/>
        </a:p>
      </dgm:t>
    </dgm:pt>
    <dgm:pt modelId="{09D854F4-A95C-44B2-A5FC-6E61B2547397}" type="parTrans" cxnId="{3F32938C-6861-4C87-A3F5-066B6E04C893}">
      <dgm:prSet/>
      <dgm:spPr/>
      <dgm:t>
        <a:bodyPr/>
        <a:lstStyle/>
        <a:p>
          <a:endParaRPr lang="cs-CZ"/>
        </a:p>
      </dgm:t>
    </dgm:pt>
    <dgm:pt modelId="{27A6120B-EFC0-4D21-978C-4D34E343DFDF}" type="sibTrans" cxnId="{3F32938C-6861-4C87-A3F5-066B6E04C893}">
      <dgm:prSet/>
      <dgm:spPr/>
      <dgm:t>
        <a:bodyPr/>
        <a:lstStyle/>
        <a:p>
          <a:endParaRPr lang="cs-CZ"/>
        </a:p>
      </dgm:t>
    </dgm:pt>
    <dgm:pt modelId="{7459E496-9291-4C72-A5DA-AD836D48DDEE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smtClean="0"/>
            <a:t>Přesvědčivost</a:t>
          </a:r>
          <a:endParaRPr lang="cs-CZ"/>
        </a:p>
      </dgm:t>
    </dgm:pt>
    <dgm:pt modelId="{1B7CCD28-5DDF-42E7-9872-EDBE5B699E62}" type="parTrans" cxnId="{87321F0A-548B-47A5-A2BA-8C2D6D71984A}">
      <dgm:prSet/>
      <dgm:spPr/>
      <dgm:t>
        <a:bodyPr/>
        <a:lstStyle/>
        <a:p>
          <a:endParaRPr lang="cs-CZ"/>
        </a:p>
      </dgm:t>
    </dgm:pt>
    <dgm:pt modelId="{C123A6E0-FD25-4769-BDE2-0649D5314623}" type="sibTrans" cxnId="{87321F0A-548B-47A5-A2BA-8C2D6D71984A}">
      <dgm:prSet/>
      <dgm:spPr/>
      <dgm:t>
        <a:bodyPr/>
        <a:lstStyle/>
        <a:p>
          <a:endParaRPr lang="cs-CZ"/>
        </a:p>
      </dgm:t>
    </dgm:pt>
    <dgm:pt modelId="{9A49653B-CC67-42C7-8928-2CC7F1E7AA7D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dirty="0" smtClean="0"/>
            <a:t>Přiměřenost</a:t>
          </a:r>
          <a:endParaRPr lang="cs-CZ" dirty="0"/>
        </a:p>
      </dgm:t>
    </dgm:pt>
    <dgm:pt modelId="{7310C90D-D1BA-4389-9208-F48C490498ED}" type="parTrans" cxnId="{4B9A7978-C894-4E1E-9CA6-EC86451C0948}">
      <dgm:prSet/>
      <dgm:spPr/>
      <dgm:t>
        <a:bodyPr/>
        <a:lstStyle/>
        <a:p>
          <a:endParaRPr lang="cs-CZ"/>
        </a:p>
      </dgm:t>
    </dgm:pt>
    <dgm:pt modelId="{2A0245A8-21B3-4EE3-94CD-F460AC62ACDC}" type="sibTrans" cxnId="{4B9A7978-C894-4E1E-9CA6-EC86451C0948}">
      <dgm:prSet/>
      <dgm:spPr/>
      <dgm:t>
        <a:bodyPr/>
        <a:lstStyle/>
        <a:p>
          <a:endParaRPr lang="cs-CZ"/>
        </a:p>
      </dgm:t>
    </dgm:pt>
    <dgm:pt modelId="{1C9BAA47-46CB-463D-AF05-3EE0F3C33569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smtClean="0"/>
            <a:t>Efektivnost</a:t>
          </a:r>
          <a:endParaRPr lang="cs-CZ"/>
        </a:p>
      </dgm:t>
    </dgm:pt>
    <dgm:pt modelId="{0F413451-2D65-45DA-AF04-4A14FFC9AAB1}" type="parTrans" cxnId="{78476047-D179-424E-B1C2-FD46B214E66F}">
      <dgm:prSet/>
      <dgm:spPr/>
      <dgm:t>
        <a:bodyPr/>
        <a:lstStyle/>
        <a:p>
          <a:endParaRPr lang="cs-CZ"/>
        </a:p>
      </dgm:t>
    </dgm:pt>
    <dgm:pt modelId="{8F3B59D8-17FC-474E-B098-4F302000FC82}" type="sibTrans" cxnId="{78476047-D179-424E-B1C2-FD46B214E66F}">
      <dgm:prSet/>
      <dgm:spPr/>
      <dgm:t>
        <a:bodyPr/>
        <a:lstStyle/>
        <a:p>
          <a:endParaRPr lang="cs-CZ"/>
        </a:p>
      </dgm:t>
    </dgm:pt>
    <dgm:pt modelId="{7151E3D0-9519-4546-957D-5D444453989C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smtClean="0"/>
            <a:t>Odpovědnost</a:t>
          </a:r>
          <a:endParaRPr lang="cs-CZ"/>
        </a:p>
      </dgm:t>
    </dgm:pt>
    <dgm:pt modelId="{C42EEC29-DD03-46E3-90EC-D718D7FC042F}" type="parTrans" cxnId="{21556B99-2CB8-414E-8069-6386C0226644}">
      <dgm:prSet/>
      <dgm:spPr/>
      <dgm:t>
        <a:bodyPr/>
        <a:lstStyle/>
        <a:p>
          <a:endParaRPr lang="cs-CZ"/>
        </a:p>
      </dgm:t>
    </dgm:pt>
    <dgm:pt modelId="{218B878D-C473-471E-AEE5-EC6A79CE8974}" type="sibTrans" cxnId="{21556B99-2CB8-414E-8069-6386C0226644}">
      <dgm:prSet/>
      <dgm:spPr/>
      <dgm:t>
        <a:bodyPr/>
        <a:lstStyle/>
        <a:p>
          <a:endParaRPr lang="cs-CZ"/>
        </a:p>
      </dgm:t>
    </dgm:pt>
    <dgm:pt modelId="{9A695304-E3FF-40D1-9BE0-D678621B15D5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smtClean="0"/>
            <a:t>Otevřenost</a:t>
          </a:r>
          <a:endParaRPr lang="cs-CZ"/>
        </a:p>
      </dgm:t>
    </dgm:pt>
    <dgm:pt modelId="{88C92242-21A0-4931-8BB2-841DFE69482B}" type="parTrans" cxnId="{E1D59280-E92F-4CCA-9CE6-76FB57DF3F28}">
      <dgm:prSet/>
      <dgm:spPr/>
      <dgm:t>
        <a:bodyPr/>
        <a:lstStyle/>
        <a:p>
          <a:endParaRPr lang="cs-CZ"/>
        </a:p>
      </dgm:t>
    </dgm:pt>
    <dgm:pt modelId="{92B335A2-F99C-4340-9B0B-5D2E71591A12}" type="sibTrans" cxnId="{E1D59280-E92F-4CCA-9CE6-76FB57DF3F28}">
      <dgm:prSet/>
      <dgm:spPr/>
      <dgm:t>
        <a:bodyPr/>
        <a:lstStyle/>
        <a:p>
          <a:endParaRPr lang="cs-CZ"/>
        </a:p>
      </dgm:t>
    </dgm:pt>
    <dgm:pt modelId="{42D0DF80-7AD3-42BC-92F0-671FF677A7D4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smtClean="0"/>
            <a:t>Vstřísnost </a:t>
          </a:r>
          <a:endParaRPr lang="cs-CZ"/>
        </a:p>
      </dgm:t>
    </dgm:pt>
    <dgm:pt modelId="{6C1CB869-4FAC-4A50-A4AD-289D3FE1B049}" type="parTrans" cxnId="{859CB80C-9C02-4D8B-BD73-102D5A90E86E}">
      <dgm:prSet/>
      <dgm:spPr/>
      <dgm:t>
        <a:bodyPr/>
        <a:lstStyle/>
        <a:p>
          <a:endParaRPr lang="cs-CZ"/>
        </a:p>
      </dgm:t>
    </dgm:pt>
    <dgm:pt modelId="{E644E4BB-5BE9-4A95-8DB9-42D96B0DBA51}" type="sibTrans" cxnId="{859CB80C-9C02-4D8B-BD73-102D5A90E86E}">
      <dgm:prSet/>
      <dgm:spPr/>
      <dgm:t>
        <a:bodyPr/>
        <a:lstStyle/>
        <a:p>
          <a:endParaRPr lang="cs-CZ"/>
        </a:p>
      </dgm:t>
    </dgm:pt>
    <dgm:pt modelId="{D491EAF5-A586-4458-8D85-F87799FC5A59}" type="pres">
      <dgm:prSet presAssocID="{C87BE8CD-BA66-4BC0-80EE-CAE9AB34FF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25598FE-0585-49A0-81CE-7EFBA950E207}" type="pres">
      <dgm:prSet presAssocID="{72E64091-FFE3-4A57-AEA0-D50B776C3609}" presName="linNode" presStyleCnt="0"/>
      <dgm:spPr/>
    </dgm:pt>
    <dgm:pt modelId="{84CAE595-56E4-462C-8E6D-ADCDA30DC1D1}" type="pres">
      <dgm:prSet presAssocID="{72E64091-FFE3-4A57-AEA0-D50B776C3609}" presName="parentText" presStyleLbl="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EF3A0F-AE77-48E2-92E6-80EE8F796F7E}" type="pres">
      <dgm:prSet presAssocID="{12F2F3AA-165D-4F5B-A313-4E560088857C}" presName="sp" presStyleCnt="0"/>
      <dgm:spPr/>
    </dgm:pt>
    <dgm:pt modelId="{E664215E-4A87-4C6D-B109-2D99F438559F}" type="pres">
      <dgm:prSet presAssocID="{9053DE9C-0777-4B05-9E2E-A8953BE10B9B}" presName="linNode" presStyleCnt="0"/>
      <dgm:spPr/>
    </dgm:pt>
    <dgm:pt modelId="{650FDA5D-51D7-4936-9670-81887CA0ADCC}" type="pres">
      <dgm:prSet presAssocID="{9053DE9C-0777-4B05-9E2E-A8953BE10B9B}" presName="parentText" presStyleLbl="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CD685C-2CFC-4FD4-9A7A-D9C0D87D8AE5}" type="pres">
      <dgm:prSet presAssocID="{C664BC71-69BD-4123-A349-DB6F5E3CDA8B}" presName="sp" presStyleCnt="0"/>
      <dgm:spPr/>
    </dgm:pt>
    <dgm:pt modelId="{458B07A0-E205-4B2A-ACEA-1E686DED234B}" type="pres">
      <dgm:prSet presAssocID="{DDA8382B-1AA5-4866-B06F-FFB0951E872B}" presName="linNode" presStyleCnt="0"/>
      <dgm:spPr/>
    </dgm:pt>
    <dgm:pt modelId="{896D1696-B4ED-48B3-93F0-2C91EFFB234A}" type="pres">
      <dgm:prSet presAssocID="{DDA8382B-1AA5-4866-B06F-FFB0951E872B}" presName="parentText" presStyleLbl="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EEA6CA-13E5-4DA4-B7AA-925FFC6E5699}" type="pres">
      <dgm:prSet presAssocID="{62627190-B985-497B-97BB-152F5D31C6E6}" presName="sp" presStyleCnt="0"/>
      <dgm:spPr/>
    </dgm:pt>
    <dgm:pt modelId="{A01C683F-1261-42EE-A29B-FFE99C60A8AB}" type="pres">
      <dgm:prSet presAssocID="{95BED6DB-BF47-4B2C-993A-7DDFC8E4E651}" presName="linNode" presStyleCnt="0"/>
      <dgm:spPr/>
    </dgm:pt>
    <dgm:pt modelId="{B45F9E88-580D-43FC-B859-67B261D099FE}" type="pres">
      <dgm:prSet presAssocID="{95BED6DB-BF47-4B2C-993A-7DDFC8E4E651}" presName="parentText" presStyleLbl="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FA9F78-E579-4C07-B974-BAC63B8E5615}" type="pres">
      <dgm:prSet presAssocID="{27A6120B-EFC0-4D21-978C-4D34E343DFDF}" presName="sp" presStyleCnt="0"/>
      <dgm:spPr/>
    </dgm:pt>
    <dgm:pt modelId="{DB7EBA28-B2BA-4B67-933F-AB454C1A1158}" type="pres">
      <dgm:prSet presAssocID="{7459E496-9291-4C72-A5DA-AD836D48DDEE}" presName="linNode" presStyleCnt="0"/>
      <dgm:spPr/>
    </dgm:pt>
    <dgm:pt modelId="{A8153C91-C1B5-4193-AAA0-A60F632CBBB8}" type="pres">
      <dgm:prSet presAssocID="{7459E496-9291-4C72-A5DA-AD836D48DDEE}" presName="parentText" presStyleLbl="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05CD91-B6BE-4A65-9283-19085FB41EFF}" type="pres">
      <dgm:prSet presAssocID="{C123A6E0-FD25-4769-BDE2-0649D5314623}" presName="sp" presStyleCnt="0"/>
      <dgm:spPr/>
    </dgm:pt>
    <dgm:pt modelId="{A083D17E-1FD0-4C8E-B592-1FE6B3479287}" type="pres">
      <dgm:prSet presAssocID="{9A49653B-CC67-42C7-8928-2CC7F1E7AA7D}" presName="linNode" presStyleCnt="0"/>
      <dgm:spPr/>
    </dgm:pt>
    <dgm:pt modelId="{33D17309-7300-41A9-A391-8896195405AA}" type="pres">
      <dgm:prSet presAssocID="{9A49653B-CC67-42C7-8928-2CC7F1E7AA7D}" presName="parentText" presStyleLbl="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F73B87-404F-4295-9C11-453E541361D3}" type="pres">
      <dgm:prSet presAssocID="{2A0245A8-21B3-4EE3-94CD-F460AC62ACDC}" presName="sp" presStyleCnt="0"/>
      <dgm:spPr/>
    </dgm:pt>
    <dgm:pt modelId="{B34A308D-EBB1-4732-8FCE-9C8E76C30EFC}" type="pres">
      <dgm:prSet presAssocID="{1C9BAA47-46CB-463D-AF05-3EE0F3C33569}" presName="linNode" presStyleCnt="0"/>
      <dgm:spPr/>
    </dgm:pt>
    <dgm:pt modelId="{1711FF6A-913A-4FB4-ACC1-989AF7B1E81E}" type="pres">
      <dgm:prSet presAssocID="{1C9BAA47-46CB-463D-AF05-3EE0F3C33569}" presName="parentText" presStyleLbl="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CA9823-F358-480C-AD61-4DA5B5AD4CCB}" type="pres">
      <dgm:prSet presAssocID="{8F3B59D8-17FC-474E-B098-4F302000FC82}" presName="sp" presStyleCnt="0"/>
      <dgm:spPr/>
    </dgm:pt>
    <dgm:pt modelId="{07BADAE2-4791-4278-BE0A-872796DAFEB8}" type="pres">
      <dgm:prSet presAssocID="{7151E3D0-9519-4546-957D-5D444453989C}" presName="linNode" presStyleCnt="0"/>
      <dgm:spPr/>
    </dgm:pt>
    <dgm:pt modelId="{BE8FFA8D-1122-4887-8840-4716B21494D3}" type="pres">
      <dgm:prSet presAssocID="{7151E3D0-9519-4546-957D-5D444453989C}" presName="parentText" presStyleLbl="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C21499-B830-481C-B4A9-83285928BEE3}" type="pres">
      <dgm:prSet presAssocID="{218B878D-C473-471E-AEE5-EC6A79CE8974}" presName="sp" presStyleCnt="0"/>
      <dgm:spPr/>
    </dgm:pt>
    <dgm:pt modelId="{0C334F1B-E778-43F6-B469-5D79480CAD2B}" type="pres">
      <dgm:prSet presAssocID="{9A695304-E3FF-40D1-9BE0-D678621B15D5}" presName="linNode" presStyleCnt="0"/>
      <dgm:spPr/>
    </dgm:pt>
    <dgm:pt modelId="{81523462-A6D3-42AD-A6B8-87AD328E7050}" type="pres">
      <dgm:prSet presAssocID="{9A695304-E3FF-40D1-9BE0-D678621B15D5}" presName="parentText" presStyleLbl="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D25C1B-CDCF-4228-AD50-4DC003EDC3F8}" type="pres">
      <dgm:prSet presAssocID="{92B335A2-F99C-4340-9B0B-5D2E71591A12}" presName="sp" presStyleCnt="0"/>
      <dgm:spPr/>
    </dgm:pt>
    <dgm:pt modelId="{29F306D8-68D3-419D-B005-0A92AA443265}" type="pres">
      <dgm:prSet presAssocID="{42D0DF80-7AD3-42BC-92F0-671FF677A7D4}" presName="linNode" presStyleCnt="0"/>
      <dgm:spPr/>
    </dgm:pt>
    <dgm:pt modelId="{14DE8DA8-D992-4E92-B2BD-D722E0F4F98B}" type="pres">
      <dgm:prSet presAssocID="{42D0DF80-7AD3-42BC-92F0-671FF677A7D4}" presName="parentText" presStyleLbl="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B9A7978-C894-4E1E-9CA6-EC86451C0948}" srcId="{C87BE8CD-BA66-4BC0-80EE-CAE9AB34FFDE}" destId="{9A49653B-CC67-42C7-8928-2CC7F1E7AA7D}" srcOrd="5" destOrd="0" parTransId="{7310C90D-D1BA-4389-9208-F48C490498ED}" sibTransId="{2A0245A8-21B3-4EE3-94CD-F460AC62ACDC}"/>
    <dgm:cxn modelId="{D2DD84D2-D208-4C14-98FC-E3E6F36ACE30}" type="presOf" srcId="{72E64091-FFE3-4A57-AEA0-D50B776C3609}" destId="{84CAE595-56E4-462C-8E6D-ADCDA30DC1D1}" srcOrd="0" destOrd="0" presId="urn:microsoft.com/office/officeart/2005/8/layout/vList5"/>
    <dgm:cxn modelId="{87321F0A-548B-47A5-A2BA-8C2D6D71984A}" srcId="{C87BE8CD-BA66-4BC0-80EE-CAE9AB34FFDE}" destId="{7459E496-9291-4C72-A5DA-AD836D48DDEE}" srcOrd="4" destOrd="0" parTransId="{1B7CCD28-5DDF-42E7-9872-EDBE5B699E62}" sibTransId="{C123A6E0-FD25-4769-BDE2-0649D5314623}"/>
    <dgm:cxn modelId="{78476047-D179-424E-B1C2-FD46B214E66F}" srcId="{C87BE8CD-BA66-4BC0-80EE-CAE9AB34FFDE}" destId="{1C9BAA47-46CB-463D-AF05-3EE0F3C33569}" srcOrd="6" destOrd="0" parTransId="{0F413451-2D65-45DA-AF04-4A14FFC9AAB1}" sibTransId="{8F3B59D8-17FC-474E-B098-4F302000FC82}"/>
    <dgm:cxn modelId="{E1D59280-E92F-4CCA-9CE6-76FB57DF3F28}" srcId="{C87BE8CD-BA66-4BC0-80EE-CAE9AB34FFDE}" destId="{9A695304-E3FF-40D1-9BE0-D678621B15D5}" srcOrd="8" destOrd="0" parTransId="{88C92242-21A0-4931-8BB2-841DFE69482B}" sibTransId="{92B335A2-F99C-4340-9B0B-5D2E71591A12}"/>
    <dgm:cxn modelId="{21556B99-2CB8-414E-8069-6386C0226644}" srcId="{C87BE8CD-BA66-4BC0-80EE-CAE9AB34FFDE}" destId="{7151E3D0-9519-4546-957D-5D444453989C}" srcOrd="7" destOrd="0" parTransId="{C42EEC29-DD03-46E3-90EC-D718D7FC042F}" sibTransId="{218B878D-C473-471E-AEE5-EC6A79CE8974}"/>
    <dgm:cxn modelId="{E780C05A-0C1F-440C-94CB-8F5FD6B5C632}" srcId="{C87BE8CD-BA66-4BC0-80EE-CAE9AB34FFDE}" destId="{9053DE9C-0777-4B05-9E2E-A8953BE10B9B}" srcOrd="1" destOrd="0" parTransId="{B91C77CB-0007-402C-87C8-79BECD00DE99}" sibTransId="{C664BC71-69BD-4123-A349-DB6F5E3CDA8B}"/>
    <dgm:cxn modelId="{872CD63C-88A6-4422-9C27-2424FA79006C}" type="presOf" srcId="{9A695304-E3FF-40D1-9BE0-D678621B15D5}" destId="{81523462-A6D3-42AD-A6B8-87AD328E7050}" srcOrd="0" destOrd="0" presId="urn:microsoft.com/office/officeart/2005/8/layout/vList5"/>
    <dgm:cxn modelId="{41EC2F5D-E315-4ACE-B968-D76363CC366B}" type="presOf" srcId="{9A49653B-CC67-42C7-8928-2CC7F1E7AA7D}" destId="{33D17309-7300-41A9-A391-8896195405AA}" srcOrd="0" destOrd="0" presId="urn:microsoft.com/office/officeart/2005/8/layout/vList5"/>
    <dgm:cxn modelId="{3F32938C-6861-4C87-A3F5-066B6E04C893}" srcId="{C87BE8CD-BA66-4BC0-80EE-CAE9AB34FFDE}" destId="{95BED6DB-BF47-4B2C-993A-7DDFC8E4E651}" srcOrd="3" destOrd="0" parTransId="{09D854F4-A95C-44B2-A5FC-6E61B2547397}" sibTransId="{27A6120B-EFC0-4D21-978C-4D34E343DFDF}"/>
    <dgm:cxn modelId="{04699DCE-4BFD-408B-BE96-E12AB9EBAB4B}" type="presOf" srcId="{DDA8382B-1AA5-4866-B06F-FFB0951E872B}" destId="{896D1696-B4ED-48B3-93F0-2C91EFFB234A}" srcOrd="0" destOrd="0" presId="urn:microsoft.com/office/officeart/2005/8/layout/vList5"/>
    <dgm:cxn modelId="{88E7A6A4-DE05-4612-B986-BF848894A255}" type="presOf" srcId="{42D0DF80-7AD3-42BC-92F0-671FF677A7D4}" destId="{14DE8DA8-D992-4E92-B2BD-D722E0F4F98B}" srcOrd="0" destOrd="0" presId="urn:microsoft.com/office/officeart/2005/8/layout/vList5"/>
    <dgm:cxn modelId="{71C44D1F-A170-46BB-B452-159D25A930E8}" type="presOf" srcId="{7151E3D0-9519-4546-957D-5D444453989C}" destId="{BE8FFA8D-1122-4887-8840-4716B21494D3}" srcOrd="0" destOrd="0" presId="urn:microsoft.com/office/officeart/2005/8/layout/vList5"/>
    <dgm:cxn modelId="{75A5C1EE-DB96-4F4D-88AB-7267C89AB0D8}" type="presOf" srcId="{C87BE8CD-BA66-4BC0-80EE-CAE9AB34FFDE}" destId="{D491EAF5-A586-4458-8D85-F87799FC5A59}" srcOrd="0" destOrd="0" presId="urn:microsoft.com/office/officeart/2005/8/layout/vList5"/>
    <dgm:cxn modelId="{859CB80C-9C02-4D8B-BD73-102D5A90E86E}" srcId="{C87BE8CD-BA66-4BC0-80EE-CAE9AB34FFDE}" destId="{42D0DF80-7AD3-42BC-92F0-671FF677A7D4}" srcOrd="9" destOrd="0" parTransId="{6C1CB869-4FAC-4A50-A4AD-289D3FE1B049}" sibTransId="{E644E4BB-5BE9-4A95-8DB9-42D96B0DBA51}"/>
    <dgm:cxn modelId="{BFA4A398-90C6-415D-8B84-9377CB0AA2E6}" srcId="{C87BE8CD-BA66-4BC0-80EE-CAE9AB34FFDE}" destId="{72E64091-FFE3-4A57-AEA0-D50B776C3609}" srcOrd="0" destOrd="0" parTransId="{9A9E95C9-904A-4A4E-B03A-A4311966E5F2}" sibTransId="{12F2F3AA-165D-4F5B-A313-4E560088857C}"/>
    <dgm:cxn modelId="{81318F67-4CD5-4F0B-AE46-C6EA411A3F0F}" srcId="{C87BE8CD-BA66-4BC0-80EE-CAE9AB34FFDE}" destId="{DDA8382B-1AA5-4866-B06F-FFB0951E872B}" srcOrd="2" destOrd="0" parTransId="{FDEEBF03-4BEE-465A-820E-F0364E4716DE}" sibTransId="{62627190-B985-497B-97BB-152F5D31C6E6}"/>
    <dgm:cxn modelId="{E778F349-EE62-462C-A573-A3FD5D083785}" type="presOf" srcId="{7459E496-9291-4C72-A5DA-AD836D48DDEE}" destId="{A8153C91-C1B5-4193-AAA0-A60F632CBBB8}" srcOrd="0" destOrd="0" presId="urn:microsoft.com/office/officeart/2005/8/layout/vList5"/>
    <dgm:cxn modelId="{6649F208-4388-424C-A887-A97CFE2B7807}" type="presOf" srcId="{95BED6DB-BF47-4B2C-993A-7DDFC8E4E651}" destId="{B45F9E88-580D-43FC-B859-67B261D099FE}" srcOrd="0" destOrd="0" presId="urn:microsoft.com/office/officeart/2005/8/layout/vList5"/>
    <dgm:cxn modelId="{254E3E08-C3AB-45E6-95CA-F6887BCEA30D}" type="presOf" srcId="{9053DE9C-0777-4B05-9E2E-A8953BE10B9B}" destId="{650FDA5D-51D7-4936-9670-81887CA0ADCC}" srcOrd="0" destOrd="0" presId="urn:microsoft.com/office/officeart/2005/8/layout/vList5"/>
    <dgm:cxn modelId="{CE01C25E-6698-42A0-9102-D606406D9B36}" type="presOf" srcId="{1C9BAA47-46CB-463D-AF05-3EE0F3C33569}" destId="{1711FF6A-913A-4FB4-ACC1-989AF7B1E81E}" srcOrd="0" destOrd="0" presId="urn:microsoft.com/office/officeart/2005/8/layout/vList5"/>
    <dgm:cxn modelId="{2412D2A3-A0C9-4EF0-BD18-CFA5B64FFE12}" type="presParOf" srcId="{D491EAF5-A586-4458-8D85-F87799FC5A59}" destId="{125598FE-0585-49A0-81CE-7EFBA950E207}" srcOrd="0" destOrd="0" presId="urn:microsoft.com/office/officeart/2005/8/layout/vList5"/>
    <dgm:cxn modelId="{15A8A5BC-95A3-4FD1-9E49-CF3F2D1238A9}" type="presParOf" srcId="{125598FE-0585-49A0-81CE-7EFBA950E207}" destId="{84CAE595-56E4-462C-8E6D-ADCDA30DC1D1}" srcOrd="0" destOrd="0" presId="urn:microsoft.com/office/officeart/2005/8/layout/vList5"/>
    <dgm:cxn modelId="{BD6A5689-1819-4E1E-AE72-89474FB55244}" type="presParOf" srcId="{D491EAF5-A586-4458-8D85-F87799FC5A59}" destId="{7CEF3A0F-AE77-48E2-92E6-80EE8F796F7E}" srcOrd="1" destOrd="0" presId="urn:microsoft.com/office/officeart/2005/8/layout/vList5"/>
    <dgm:cxn modelId="{F7008019-83AC-4250-8CB1-E5AFFF1A6C59}" type="presParOf" srcId="{D491EAF5-A586-4458-8D85-F87799FC5A59}" destId="{E664215E-4A87-4C6D-B109-2D99F438559F}" srcOrd="2" destOrd="0" presId="urn:microsoft.com/office/officeart/2005/8/layout/vList5"/>
    <dgm:cxn modelId="{13966618-85B1-4C94-83E9-7A0CEB35B114}" type="presParOf" srcId="{E664215E-4A87-4C6D-B109-2D99F438559F}" destId="{650FDA5D-51D7-4936-9670-81887CA0ADCC}" srcOrd="0" destOrd="0" presId="urn:microsoft.com/office/officeart/2005/8/layout/vList5"/>
    <dgm:cxn modelId="{93B45BDC-9CF5-4EAB-AF5F-635D121FF3A8}" type="presParOf" srcId="{D491EAF5-A586-4458-8D85-F87799FC5A59}" destId="{92CD685C-2CFC-4FD4-9A7A-D9C0D87D8AE5}" srcOrd="3" destOrd="0" presId="urn:microsoft.com/office/officeart/2005/8/layout/vList5"/>
    <dgm:cxn modelId="{AC530A7D-C475-4D53-AEC2-55BCAE87BBAF}" type="presParOf" srcId="{D491EAF5-A586-4458-8D85-F87799FC5A59}" destId="{458B07A0-E205-4B2A-ACEA-1E686DED234B}" srcOrd="4" destOrd="0" presId="urn:microsoft.com/office/officeart/2005/8/layout/vList5"/>
    <dgm:cxn modelId="{59F19762-5EBA-4E78-BB97-A17D337E0FC1}" type="presParOf" srcId="{458B07A0-E205-4B2A-ACEA-1E686DED234B}" destId="{896D1696-B4ED-48B3-93F0-2C91EFFB234A}" srcOrd="0" destOrd="0" presId="urn:microsoft.com/office/officeart/2005/8/layout/vList5"/>
    <dgm:cxn modelId="{2F456664-CFC1-4D18-90A1-8EE009335F31}" type="presParOf" srcId="{D491EAF5-A586-4458-8D85-F87799FC5A59}" destId="{F1EEA6CA-13E5-4DA4-B7AA-925FFC6E5699}" srcOrd="5" destOrd="0" presId="urn:microsoft.com/office/officeart/2005/8/layout/vList5"/>
    <dgm:cxn modelId="{B4BA3304-C46F-4931-ACB5-CD9678A4890F}" type="presParOf" srcId="{D491EAF5-A586-4458-8D85-F87799FC5A59}" destId="{A01C683F-1261-42EE-A29B-FFE99C60A8AB}" srcOrd="6" destOrd="0" presId="urn:microsoft.com/office/officeart/2005/8/layout/vList5"/>
    <dgm:cxn modelId="{8CDBEF54-17A3-4CDB-9631-5703639A58A1}" type="presParOf" srcId="{A01C683F-1261-42EE-A29B-FFE99C60A8AB}" destId="{B45F9E88-580D-43FC-B859-67B261D099FE}" srcOrd="0" destOrd="0" presId="urn:microsoft.com/office/officeart/2005/8/layout/vList5"/>
    <dgm:cxn modelId="{512C5600-66F9-4C79-BEAE-3BE77BBEC12A}" type="presParOf" srcId="{D491EAF5-A586-4458-8D85-F87799FC5A59}" destId="{24FA9F78-E579-4C07-B974-BAC63B8E5615}" srcOrd="7" destOrd="0" presId="urn:microsoft.com/office/officeart/2005/8/layout/vList5"/>
    <dgm:cxn modelId="{94D3472D-7B4B-4E57-8442-BA151EF3B0E9}" type="presParOf" srcId="{D491EAF5-A586-4458-8D85-F87799FC5A59}" destId="{DB7EBA28-B2BA-4B67-933F-AB454C1A1158}" srcOrd="8" destOrd="0" presId="urn:microsoft.com/office/officeart/2005/8/layout/vList5"/>
    <dgm:cxn modelId="{3BF3FB44-82EF-488E-B04B-9B30D4D72C62}" type="presParOf" srcId="{DB7EBA28-B2BA-4B67-933F-AB454C1A1158}" destId="{A8153C91-C1B5-4193-AAA0-A60F632CBBB8}" srcOrd="0" destOrd="0" presId="urn:microsoft.com/office/officeart/2005/8/layout/vList5"/>
    <dgm:cxn modelId="{977D6052-94A0-4147-A9AB-5CB20FAB48BE}" type="presParOf" srcId="{D491EAF5-A586-4458-8D85-F87799FC5A59}" destId="{A705CD91-B6BE-4A65-9283-19085FB41EFF}" srcOrd="9" destOrd="0" presId="urn:microsoft.com/office/officeart/2005/8/layout/vList5"/>
    <dgm:cxn modelId="{47098A4B-22FA-4B96-9F23-1C99E75373F7}" type="presParOf" srcId="{D491EAF5-A586-4458-8D85-F87799FC5A59}" destId="{A083D17E-1FD0-4C8E-B592-1FE6B3479287}" srcOrd="10" destOrd="0" presId="urn:microsoft.com/office/officeart/2005/8/layout/vList5"/>
    <dgm:cxn modelId="{DF33B6B5-FE7B-4E27-813F-7C1F4796F809}" type="presParOf" srcId="{A083D17E-1FD0-4C8E-B592-1FE6B3479287}" destId="{33D17309-7300-41A9-A391-8896195405AA}" srcOrd="0" destOrd="0" presId="urn:microsoft.com/office/officeart/2005/8/layout/vList5"/>
    <dgm:cxn modelId="{DE550618-5E53-4100-83F1-EEA73E3F8C54}" type="presParOf" srcId="{D491EAF5-A586-4458-8D85-F87799FC5A59}" destId="{3EF73B87-404F-4295-9C11-453E541361D3}" srcOrd="11" destOrd="0" presId="urn:microsoft.com/office/officeart/2005/8/layout/vList5"/>
    <dgm:cxn modelId="{536C0F9C-E154-4E22-B383-B742DCED1C30}" type="presParOf" srcId="{D491EAF5-A586-4458-8D85-F87799FC5A59}" destId="{B34A308D-EBB1-4732-8FCE-9C8E76C30EFC}" srcOrd="12" destOrd="0" presId="urn:microsoft.com/office/officeart/2005/8/layout/vList5"/>
    <dgm:cxn modelId="{76288184-3BCF-44A2-BD78-BB6EEE622B44}" type="presParOf" srcId="{B34A308D-EBB1-4732-8FCE-9C8E76C30EFC}" destId="{1711FF6A-913A-4FB4-ACC1-989AF7B1E81E}" srcOrd="0" destOrd="0" presId="urn:microsoft.com/office/officeart/2005/8/layout/vList5"/>
    <dgm:cxn modelId="{93D86A90-8797-4FD1-B6B6-717638E15B08}" type="presParOf" srcId="{D491EAF5-A586-4458-8D85-F87799FC5A59}" destId="{43CA9823-F358-480C-AD61-4DA5B5AD4CCB}" srcOrd="13" destOrd="0" presId="urn:microsoft.com/office/officeart/2005/8/layout/vList5"/>
    <dgm:cxn modelId="{E39F0B07-C3E1-4555-B93A-093C97E0868F}" type="presParOf" srcId="{D491EAF5-A586-4458-8D85-F87799FC5A59}" destId="{07BADAE2-4791-4278-BE0A-872796DAFEB8}" srcOrd="14" destOrd="0" presId="urn:microsoft.com/office/officeart/2005/8/layout/vList5"/>
    <dgm:cxn modelId="{B5EC954B-EB3B-4D06-8538-9563963B3A85}" type="presParOf" srcId="{07BADAE2-4791-4278-BE0A-872796DAFEB8}" destId="{BE8FFA8D-1122-4887-8840-4716B21494D3}" srcOrd="0" destOrd="0" presId="urn:microsoft.com/office/officeart/2005/8/layout/vList5"/>
    <dgm:cxn modelId="{1F886DDD-6747-4616-B835-D815F23F2860}" type="presParOf" srcId="{D491EAF5-A586-4458-8D85-F87799FC5A59}" destId="{2AC21499-B830-481C-B4A9-83285928BEE3}" srcOrd="15" destOrd="0" presId="urn:microsoft.com/office/officeart/2005/8/layout/vList5"/>
    <dgm:cxn modelId="{B963D120-9AF5-48D2-8D6B-7FBAD93B1DA2}" type="presParOf" srcId="{D491EAF5-A586-4458-8D85-F87799FC5A59}" destId="{0C334F1B-E778-43F6-B469-5D79480CAD2B}" srcOrd="16" destOrd="0" presId="urn:microsoft.com/office/officeart/2005/8/layout/vList5"/>
    <dgm:cxn modelId="{7BB8F76C-E645-42CF-8CAB-D64297AF466F}" type="presParOf" srcId="{0C334F1B-E778-43F6-B469-5D79480CAD2B}" destId="{81523462-A6D3-42AD-A6B8-87AD328E7050}" srcOrd="0" destOrd="0" presId="urn:microsoft.com/office/officeart/2005/8/layout/vList5"/>
    <dgm:cxn modelId="{2BAD01E2-CDC5-4D2F-A9E9-3CB9EC2814EF}" type="presParOf" srcId="{D491EAF5-A586-4458-8D85-F87799FC5A59}" destId="{ABD25C1B-CDCF-4228-AD50-4DC003EDC3F8}" srcOrd="17" destOrd="0" presId="urn:microsoft.com/office/officeart/2005/8/layout/vList5"/>
    <dgm:cxn modelId="{C9074762-F00E-43AA-B8DF-2D1C6EE4EB7B}" type="presParOf" srcId="{D491EAF5-A586-4458-8D85-F87799FC5A59}" destId="{29F306D8-68D3-419D-B005-0A92AA443265}" srcOrd="18" destOrd="0" presId="urn:microsoft.com/office/officeart/2005/8/layout/vList5"/>
    <dgm:cxn modelId="{3DB69268-E472-43B0-A189-98F0C8FCC59E}" type="presParOf" srcId="{29F306D8-68D3-419D-B005-0A92AA443265}" destId="{14DE8DA8-D992-4E92-B2BD-D722E0F4F98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AE595-56E4-462C-8E6D-ADCDA30DC1D1}">
      <dsp:nvSpPr>
        <dsp:cNvPr id="0" name=""/>
        <dsp:cNvSpPr/>
      </dsp:nvSpPr>
      <dsp:spPr>
        <a:xfrm>
          <a:off x="1336468" y="1603"/>
          <a:ext cx="1503527" cy="260231"/>
        </a:xfrm>
        <a:prstGeom prst="roundRect">
          <a:avLst/>
        </a:prstGeom>
        <a:solidFill>
          <a:srgbClr val="0082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smtClean="0"/>
            <a:t>Soulad s právem</a:t>
          </a:r>
          <a:endParaRPr lang="cs-CZ" sz="1300" kern="1200"/>
        </a:p>
      </dsp:txBody>
      <dsp:txXfrm>
        <a:off x="1349171" y="14306"/>
        <a:ext cx="1478121" cy="234825"/>
      </dsp:txXfrm>
    </dsp:sp>
    <dsp:sp modelId="{650FDA5D-51D7-4936-9670-81887CA0ADCC}">
      <dsp:nvSpPr>
        <dsp:cNvPr id="0" name=""/>
        <dsp:cNvSpPr/>
      </dsp:nvSpPr>
      <dsp:spPr>
        <a:xfrm>
          <a:off x="1336468" y="274846"/>
          <a:ext cx="1503527" cy="260231"/>
        </a:xfrm>
        <a:prstGeom prst="roundRect">
          <a:avLst/>
        </a:prstGeom>
        <a:solidFill>
          <a:srgbClr val="0082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smtClean="0"/>
            <a:t>Nestrannost</a:t>
          </a:r>
          <a:endParaRPr lang="cs-CZ" sz="1300" kern="1200"/>
        </a:p>
      </dsp:txBody>
      <dsp:txXfrm>
        <a:off x="1349171" y="287549"/>
        <a:ext cx="1478121" cy="234825"/>
      </dsp:txXfrm>
    </dsp:sp>
    <dsp:sp modelId="{896D1696-B4ED-48B3-93F0-2C91EFFB234A}">
      <dsp:nvSpPr>
        <dsp:cNvPr id="0" name=""/>
        <dsp:cNvSpPr/>
      </dsp:nvSpPr>
      <dsp:spPr>
        <a:xfrm>
          <a:off x="1336468" y="548089"/>
          <a:ext cx="1503527" cy="260231"/>
        </a:xfrm>
        <a:prstGeom prst="roundRect">
          <a:avLst/>
        </a:prstGeom>
        <a:solidFill>
          <a:srgbClr val="0082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smtClean="0"/>
            <a:t>Včasnost</a:t>
          </a:r>
          <a:endParaRPr lang="cs-CZ" sz="1300" kern="1200"/>
        </a:p>
      </dsp:txBody>
      <dsp:txXfrm>
        <a:off x="1349171" y="560792"/>
        <a:ext cx="1478121" cy="234825"/>
      </dsp:txXfrm>
    </dsp:sp>
    <dsp:sp modelId="{B45F9E88-580D-43FC-B859-67B261D099FE}">
      <dsp:nvSpPr>
        <dsp:cNvPr id="0" name=""/>
        <dsp:cNvSpPr/>
      </dsp:nvSpPr>
      <dsp:spPr>
        <a:xfrm>
          <a:off x="1336468" y="821332"/>
          <a:ext cx="1503527" cy="260231"/>
        </a:xfrm>
        <a:prstGeom prst="roundRect">
          <a:avLst/>
        </a:prstGeom>
        <a:solidFill>
          <a:srgbClr val="0082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smtClean="0"/>
            <a:t>Předvídatelnost</a:t>
          </a:r>
          <a:endParaRPr lang="cs-CZ" sz="1300" kern="1200"/>
        </a:p>
      </dsp:txBody>
      <dsp:txXfrm>
        <a:off x="1349171" y="834035"/>
        <a:ext cx="1478121" cy="234825"/>
      </dsp:txXfrm>
    </dsp:sp>
    <dsp:sp modelId="{A8153C91-C1B5-4193-AAA0-A60F632CBBB8}">
      <dsp:nvSpPr>
        <dsp:cNvPr id="0" name=""/>
        <dsp:cNvSpPr/>
      </dsp:nvSpPr>
      <dsp:spPr>
        <a:xfrm>
          <a:off x="1336468" y="1094574"/>
          <a:ext cx="1503527" cy="260231"/>
        </a:xfrm>
        <a:prstGeom prst="roundRect">
          <a:avLst/>
        </a:prstGeom>
        <a:solidFill>
          <a:srgbClr val="0082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smtClean="0"/>
            <a:t>Přesvědčivost</a:t>
          </a:r>
          <a:endParaRPr lang="cs-CZ" sz="1300" kern="1200"/>
        </a:p>
      </dsp:txBody>
      <dsp:txXfrm>
        <a:off x="1349171" y="1107277"/>
        <a:ext cx="1478121" cy="234825"/>
      </dsp:txXfrm>
    </dsp:sp>
    <dsp:sp modelId="{33D17309-7300-41A9-A391-8896195405AA}">
      <dsp:nvSpPr>
        <dsp:cNvPr id="0" name=""/>
        <dsp:cNvSpPr/>
      </dsp:nvSpPr>
      <dsp:spPr>
        <a:xfrm>
          <a:off x="1336468" y="1367817"/>
          <a:ext cx="1503527" cy="260231"/>
        </a:xfrm>
        <a:prstGeom prst="roundRect">
          <a:avLst/>
        </a:prstGeom>
        <a:solidFill>
          <a:srgbClr val="0082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Přiměřenost</a:t>
          </a:r>
          <a:endParaRPr lang="cs-CZ" sz="1300" kern="1200" dirty="0"/>
        </a:p>
      </dsp:txBody>
      <dsp:txXfrm>
        <a:off x="1349171" y="1380520"/>
        <a:ext cx="1478121" cy="234825"/>
      </dsp:txXfrm>
    </dsp:sp>
    <dsp:sp modelId="{1711FF6A-913A-4FB4-ACC1-989AF7B1E81E}">
      <dsp:nvSpPr>
        <dsp:cNvPr id="0" name=""/>
        <dsp:cNvSpPr/>
      </dsp:nvSpPr>
      <dsp:spPr>
        <a:xfrm>
          <a:off x="1336468" y="1641060"/>
          <a:ext cx="1503527" cy="260231"/>
        </a:xfrm>
        <a:prstGeom prst="roundRect">
          <a:avLst/>
        </a:prstGeom>
        <a:solidFill>
          <a:srgbClr val="0082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smtClean="0"/>
            <a:t>Efektivnost</a:t>
          </a:r>
          <a:endParaRPr lang="cs-CZ" sz="1300" kern="1200"/>
        </a:p>
      </dsp:txBody>
      <dsp:txXfrm>
        <a:off x="1349171" y="1653763"/>
        <a:ext cx="1478121" cy="234825"/>
      </dsp:txXfrm>
    </dsp:sp>
    <dsp:sp modelId="{BE8FFA8D-1122-4887-8840-4716B21494D3}">
      <dsp:nvSpPr>
        <dsp:cNvPr id="0" name=""/>
        <dsp:cNvSpPr/>
      </dsp:nvSpPr>
      <dsp:spPr>
        <a:xfrm>
          <a:off x="1336468" y="1914303"/>
          <a:ext cx="1503527" cy="260231"/>
        </a:xfrm>
        <a:prstGeom prst="roundRect">
          <a:avLst/>
        </a:prstGeom>
        <a:solidFill>
          <a:srgbClr val="0082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smtClean="0"/>
            <a:t>Odpovědnost</a:t>
          </a:r>
          <a:endParaRPr lang="cs-CZ" sz="1300" kern="1200"/>
        </a:p>
      </dsp:txBody>
      <dsp:txXfrm>
        <a:off x="1349171" y="1927006"/>
        <a:ext cx="1478121" cy="234825"/>
      </dsp:txXfrm>
    </dsp:sp>
    <dsp:sp modelId="{81523462-A6D3-42AD-A6B8-87AD328E7050}">
      <dsp:nvSpPr>
        <dsp:cNvPr id="0" name=""/>
        <dsp:cNvSpPr/>
      </dsp:nvSpPr>
      <dsp:spPr>
        <a:xfrm>
          <a:off x="1336468" y="2187546"/>
          <a:ext cx="1503527" cy="260231"/>
        </a:xfrm>
        <a:prstGeom prst="roundRect">
          <a:avLst/>
        </a:prstGeom>
        <a:solidFill>
          <a:srgbClr val="0082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smtClean="0"/>
            <a:t>Otevřenost</a:t>
          </a:r>
          <a:endParaRPr lang="cs-CZ" sz="1300" kern="1200"/>
        </a:p>
      </dsp:txBody>
      <dsp:txXfrm>
        <a:off x="1349171" y="2200249"/>
        <a:ext cx="1478121" cy="234825"/>
      </dsp:txXfrm>
    </dsp:sp>
    <dsp:sp modelId="{14DE8DA8-D992-4E92-B2BD-D722E0F4F98B}">
      <dsp:nvSpPr>
        <dsp:cNvPr id="0" name=""/>
        <dsp:cNvSpPr/>
      </dsp:nvSpPr>
      <dsp:spPr>
        <a:xfrm>
          <a:off x="1336468" y="2460789"/>
          <a:ext cx="1503527" cy="260231"/>
        </a:xfrm>
        <a:prstGeom prst="roundRect">
          <a:avLst/>
        </a:prstGeom>
        <a:solidFill>
          <a:srgbClr val="0082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smtClean="0"/>
            <a:t>Vstřísnost </a:t>
          </a:r>
          <a:endParaRPr lang="cs-CZ" sz="1300" kern="1200"/>
        </a:p>
      </dsp:txBody>
      <dsp:txXfrm>
        <a:off x="1349171" y="2473492"/>
        <a:ext cx="1478121" cy="234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4BF5-BCA1-4150-9CCE-3E61108440AB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ADD58-1E5C-4A21-9E69-432E779958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97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2C-D2E0-4963-989E-13081D5744A2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D439-B0CF-45F4-B3B7-E24C341E3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1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664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4000" y="2952001"/>
            <a:ext cx="8786874" cy="83419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4000" y="3744000"/>
            <a:ext cx="5576664" cy="5715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Ondřej Vala / 17. května, 2013. © Copyright Veřejný ochránce práv, 2013</a:t>
            </a:r>
            <a:endParaRPr lang="cs-CZ"/>
          </a:p>
        </p:txBody>
      </p:sp>
      <p:pic>
        <p:nvPicPr>
          <p:cNvPr id="8" name="Picture 2" descr="P:\Ochrance\2013_0320_PPT_prezentace\src_od_klienta\ESF_EU_OPLZZ-jpg\esf_eu_oplzz_Červenápodpora_horizont_CMYK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51995" y="4438757"/>
            <a:ext cx="4100170" cy="419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41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Ondřej Vala / 17. května, 2013. © Copyright Veřejný ochránce práv, 2013</a:t>
            </a:r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324000" y="1714500"/>
            <a:ext cx="8462842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74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Mgr. Ondřej Vala / 17. května, 2013. © Copyright Veřejný ochránce práv, 2013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17859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3962248" cy="78581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Mgr. Ondřej Vala / 17. května, 2013. © Copyright Veřejný ochránce práv, 2013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500313"/>
            <a:ext cx="3929062" cy="2000250"/>
          </a:xfrm>
        </p:spPr>
        <p:txBody>
          <a:bodyPr/>
          <a:lstStyle>
            <a:lvl2pPr marL="85725" indent="-85725">
              <a:buFontTx/>
              <a:buNone/>
              <a:defRPr sz="1600"/>
            </a:lvl2pPr>
            <a:lvl3pPr marL="85725" indent="-85725">
              <a:defRPr/>
            </a:lvl3pPr>
            <a:lvl4pPr marL="180975" indent="-95250">
              <a:defRPr/>
            </a:lvl4pPr>
            <a:lvl5pPr marL="266700" indent="-85725">
              <a:defRPr/>
            </a:lvl5pPr>
          </a:lstStyle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26" name="Picture 2" descr="P:\Ochrance\2013_0320_PPT_prezentace\sablona_PPT\pozadi\foto_ochranc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000" y="1440000"/>
            <a:ext cx="4431026" cy="27146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8"/>
            <a:ext cx="9144000" cy="486643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4000" y="4644000"/>
            <a:ext cx="382406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08273"/>
                </a:solidFill>
              </a:defRPr>
            </a:lvl1pPr>
          </a:lstStyle>
          <a:p>
            <a:r>
              <a:rPr lang="cs-CZ" dirty="0" smtClean="0"/>
              <a:t>Mgr. Ondřej Vala / 17. května, 2013. © Copyright Veřejný ochránce práv, 2013</a:t>
            </a:r>
            <a:endParaRPr lang="cs-CZ" dirty="0"/>
          </a:p>
        </p:txBody>
      </p:sp>
      <p:pic>
        <p:nvPicPr>
          <p:cNvPr id="1026" name="Picture 2" descr="P:\Ochrance\2013_0320_PPT_prezentace\src_od_klienta\ESF_EU_OPLZZ-jpg\esf_eu_oplzz_Červenápodpora_horizont_CMY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1995" y="4438757"/>
            <a:ext cx="4100170" cy="419009"/>
          </a:xfrm>
          <a:prstGeom prst="rect">
            <a:avLst/>
          </a:prstGeom>
          <a:noFill/>
        </p:spPr>
      </p:pic>
      <p:sp>
        <p:nvSpPr>
          <p:cNvPr id="11" name="Zástupný symbol pro nadpis 10"/>
          <p:cNvSpPr>
            <a:spLocks noGrp="1"/>
          </p:cNvSpPr>
          <p:nvPr>
            <p:ph type="title"/>
          </p:nvPr>
        </p:nvSpPr>
        <p:spPr>
          <a:xfrm>
            <a:off x="324000" y="1643056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xfrm>
            <a:off x="324000" y="2428875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rgbClr val="00827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kvopap/Sdilene%20dokumenty/Spole%C4%8Dn%C3%A9/Vnit%C5%99n%C3%AD%20p%C5%99edpisy%20KVOP/Metodick%C3%A9%20pokyny/2015/MP%201_2015%20Pro%20vy%C5%99izov%C3%A1n%C3%AD%20podn%C4%9Bt%C5%AF/P%C5%99%C3%ADloha%20%C4%8D.%2010%20P%C5%99ehled%20zp%C5%AFsob%C5%AF%20vy%C5%99%C3%ADzen%C3%AD%20spisu.doc" TargetMode="External"/><Relationship Id="rId3" Type="http://schemas.openxmlformats.org/officeDocument/2006/relationships/hyperlink" Target="http://kvopap/Sdilene%20dokumenty/Spole%C4%8Dn%C3%A9/Vnit%C5%99n%C3%AD%20p%C5%99edpisy%20KVOP/Metodick%C3%A9%20pokyny/2015/MP%201_2015%20Pro%20vy%C5%99izov%C3%A1n%C3%AD%20podn%C4%9Bt%C5%AF/METODICK%C3%9D%20POKYN%20%201-2015.doc" TargetMode="External"/><Relationship Id="rId7" Type="http://schemas.openxmlformats.org/officeDocument/2006/relationships/hyperlink" Target="http://kvopap:81/KvopEso/Napoveda/JakZalozitZaznam" TargetMode="External"/><Relationship Id="rId2" Type="http://schemas.openxmlformats.org/officeDocument/2006/relationships/hyperlink" Target="http://kvopap/Sdilene%20dokumenty/Spole%C4%8Dn%C3%A9/Vnit%C5%99n%C3%AD%20p%C5%99edpisy%20KVOP/Metodick%C3%A9%20pokyny/2015/MP%201_2015%20Pro%20vy%C5%99izov%C3%A1n%C3%AD%20podn%C4%9Bt%C5%AF/P%C5%99%C3%ADloha%20%C4%8D.%2012%20Seznam%20a%20popis%20vlastnost%C3%AD.doc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kvopap/Sdilene%20dokumenty/Spole%C4%8Dn%C3%A9/Vnit%C5%99n%C3%AD%20p%C5%99edpisy%20KVOP/Metodick%C3%A9%20pokyny/2015/MP%201_2015%20Pro%20vy%C5%99izov%C3%A1n%C3%AD%20podn%C4%9Bt%C5%AF/P%C5%99%C3%ADloha%20%C4%8D.%207%20P%C5%99ehled%20typ%C5%AF%20p%C3%ADsemnost%C3%AD.doc" TargetMode="External"/><Relationship Id="rId5" Type="http://schemas.openxmlformats.org/officeDocument/2006/relationships/hyperlink" Target="http://kvopap/Sdilene%20dokumenty/Spole%C4%8Dn%C3%A9/Vnit%C5%99n%C3%AD%20p%C5%99edpisy%20KVOP/Metodick%C3%A9%20pokyny/2015/MP%201_2015%20Pro%20vy%C5%99izov%C3%A1n%C3%AD%20podn%C4%9Bt%C5%AF/P%C5%99%C3%ADloha%20%C4%8D.14%20Cita%C4%8Dn%C3%AD%20manu%C3%A1l.doc" TargetMode="External"/><Relationship Id="rId4" Type="http://schemas.openxmlformats.org/officeDocument/2006/relationships/hyperlink" Target="http://kvopap/Sdilene%20dokumenty/Forms/AllItems.aspx?RootFolder=/Sdilene%20dokumenty/Odbor%20pr%C3%A1vn%C3%AD/pr%C3%A1ce%20se%20spisem/%C5%A1ablona&amp;FolderCTID=0x01200040FFE1DE7EE4C64491833649FB586B1E&amp;View=%7b354F90A2-B396-409E-836B-A9F0D6316B11%7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Metody ombudsmanské praxe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Úvodní seminář Právní kliniky</a:t>
            </a:r>
          </a:p>
          <a:p>
            <a:endParaRPr lang="cs-CZ" dirty="0" smtClean="0"/>
          </a:p>
          <a:p>
            <a:r>
              <a:rPr lang="cs-CZ" sz="1200" dirty="0" smtClean="0"/>
              <a:t>KVOP 1. a 15. března 2017</a:t>
            </a:r>
            <a:endParaRPr lang="cs-CZ" sz="1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JUDr. Veronika Gabrišová/ 2016. © Copyright Veřejný ochránce práv,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3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273"/>
                </a:solidFill>
              </a:rPr>
              <a:t>Antidiskriminační těleso (§21b)</a:t>
            </a:r>
            <a:endParaRPr lang="cs-CZ" dirty="0">
              <a:solidFill>
                <a:srgbClr val="008273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Gabrišová/ 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0156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přispívat</a:t>
            </a:r>
            <a:r>
              <a:rPr lang="cs-CZ" dirty="0"/>
              <a:t>“ k prosazování rovného zacházení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metodická </a:t>
            </a:r>
            <a:r>
              <a:rPr lang="cs-CZ" dirty="0" smtClean="0"/>
              <a:t>pomoc obětem diskriminace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výzkumy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doporučení, odborná stanoviska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mezinárodní spolupráce – sdílení jednotné praxe (</a:t>
            </a:r>
            <a:r>
              <a:rPr lang="cs-CZ" dirty="0" err="1" smtClean="0"/>
              <a:t>Equinet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46127"/>
            <a:ext cx="3168352" cy="21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273"/>
                </a:solidFill>
              </a:rPr>
              <a:t>Detence - NPM (§21a)</a:t>
            </a:r>
            <a:endParaRPr lang="cs-CZ" dirty="0">
              <a:solidFill>
                <a:srgbClr val="008273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systematické návštěvy zařízení</a:t>
            </a:r>
          </a:p>
          <a:p>
            <a:r>
              <a:rPr lang="cs-CZ" dirty="0"/>
              <a:t>zpráva o návštěvě zařízení</a:t>
            </a:r>
          </a:p>
          <a:p>
            <a:r>
              <a:rPr lang="cs-CZ" dirty="0"/>
              <a:t>zjednání nápravy nebo „sankce“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91630"/>
            <a:ext cx="3541192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Ochrana osob před jednáním úřadů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7734"/>
            <a:ext cx="39994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sz="3200" b="0" dirty="0" smtClean="0"/>
              <a:t>Veřejný </a:t>
            </a:r>
            <a:r>
              <a:rPr lang="cs-CZ" sz="3200" b="0" dirty="0"/>
              <a:t>ochránce práv </a:t>
            </a:r>
            <a:r>
              <a:rPr lang="cs-CZ" sz="3200" b="0" dirty="0" smtClean="0"/>
              <a:t>působí </a:t>
            </a:r>
            <a:r>
              <a:rPr lang="cs-CZ" sz="3200" b="0" dirty="0"/>
              <a:t>k </a:t>
            </a:r>
            <a:r>
              <a:rPr lang="cs-CZ" sz="3200" dirty="0"/>
              <a:t>ochraně osob </a:t>
            </a:r>
            <a:r>
              <a:rPr lang="cs-CZ" sz="3200" b="0" dirty="0"/>
              <a:t>před jednáním úřadů a dalších institucí uvedených v tomto zákoně, pokud je </a:t>
            </a:r>
            <a:r>
              <a:rPr lang="cs-CZ" sz="3200" dirty="0"/>
              <a:t>v rozporu s právem</a:t>
            </a:r>
            <a:r>
              <a:rPr lang="cs-CZ" sz="3200" b="0" dirty="0"/>
              <a:t>, neodpovídá </a:t>
            </a:r>
            <a:r>
              <a:rPr lang="cs-CZ" sz="3200" dirty="0"/>
              <a:t>principům</a:t>
            </a:r>
            <a:r>
              <a:rPr lang="cs-CZ" sz="3200" b="0" dirty="0"/>
              <a:t> demokratického právního státu a </a:t>
            </a:r>
            <a:r>
              <a:rPr lang="cs-CZ" sz="3200" dirty="0"/>
              <a:t>dobré správy</a:t>
            </a:r>
            <a:r>
              <a:rPr lang="cs-CZ" sz="3200" b="0" dirty="0"/>
              <a:t>, jakož i před jejich nečinností, a tím </a:t>
            </a:r>
            <a:r>
              <a:rPr lang="cs-CZ" sz="3200" dirty="0"/>
              <a:t>přispívá k ochraně základních práv a svobod</a:t>
            </a:r>
            <a:r>
              <a:rPr lang="cs-CZ" sz="3200" b="0" dirty="0" smtClean="0"/>
              <a:t>.</a:t>
            </a:r>
          </a:p>
          <a:p>
            <a:pPr marL="0" indent="0" algn="just">
              <a:buNone/>
            </a:pPr>
            <a:r>
              <a:rPr lang="cs-CZ" sz="3200" b="0" dirty="0" smtClean="0"/>
              <a:t>(§ 1 odst. 1)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9631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08292"/>
            <a:ext cx="1872208" cy="15970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8" y="2388848"/>
            <a:ext cx="2232248" cy="22551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273"/>
                </a:solidFill>
              </a:rPr>
              <a:t>Principy dobré správy</a:t>
            </a:r>
            <a:endParaRPr lang="cs-CZ" dirty="0">
              <a:solidFill>
                <a:srgbClr val="008273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© Copyright Veřejný ochránce práv, 2013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6903088"/>
              </p:ext>
            </p:extLst>
          </p:nvPr>
        </p:nvGraphicFramePr>
        <p:xfrm>
          <a:off x="4716016" y="1563638"/>
          <a:ext cx="4176464" cy="272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1630"/>
            <a:ext cx="1479227" cy="20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v působnosti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ministerstva a ústřední správní úřady (zákon č. 2/1969 Sb.)</a:t>
            </a:r>
          </a:p>
          <a:p>
            <a:r>
              <a:rPr lang="cs-CZ" dirty="0" smtClean="0"/>
              <a:t>podřízené správní úřady (zřízeny zákonem – čl. 79 Ústavy)</a:t>
            </a:r>
          </a:p>
          <a:p>
            <a:r>
              <a:rPr lang="cs-CZ" dirty="0"/>
              <a:t>o</a:t>
            </a:r>
            <a:r>
              <a:rPr lang="cs-CZ" dirty="0" smtClean="0"/>
              <a:t>rgány obcí a krajů při výkonu přenesené působnosti</a:t>
            </a:r>
          </a:p>
          <a:p>
            <a:r>
              <a:rPr lang="cs-CZ" dirty="0" smtClean="0"/>
              <a:t>PČR, AČR, Vězeňská služba, veřejné zdravotní pojišťovny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mimo působnost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Parlament, prezident republiky, vláda</a:t>
            </a:r>
          </a:p>
          <a:p>
            <a:r>
              <a:rPr lang="cs-CZ" dirty="0" smtClean="0"/>
              <a:t> NKÚ</a:t>
            </a:r>
          </a:p>
          <a:p>
            <a:r>
              <a:rPr lang="cs-CZ" dirty="0" smtClean="0"/>
              <a:t> zpravodajské služby</a:t>
            </a:r>
          </a:p>
          <a:p>
            <a:r>
              <a:rPr lang="cs-CZ" dirty="0" smtClean="0"/>
              <a:t>OČTŘ</a:t>
            </a:r>
          </a:p>
          <a:p>
            <a:r>
              <a:rPr lang="cs-CZ" dirty="0" smtClean="0"/>
              <a:t>Soudy a státní zastupitelství (s výjimkou orgánů státní správy)</a:t>
            </a:r>
          </a:p>
          <a:p>
            <a:r>
              <a:rPr lang="cs-CZ" dirty="0" smtClean="0"/>
              <a:t>Obce, kraje – samostatná působnost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JUDr. Veronika Gabrišová/ 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Procesní postupy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8" y="2568950"/>
            <a:ext cx="3888433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Podnět (§ 11)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značení stěžovatele</a:t>
            </a:r>
          </a:p>
          <a:p>
            <a:r>
              <a:rPr lang="cs-CZ" dirty="0" smtClean="0"/>
              <a:t>označení napadaného úřadu</a:t>
            </a:r>
          </a:p>
          <a:p>
            <a:r>
              <a:rPr lang="cs-CZ" dirty="0" smtClean="0"/>
              <a:t>skutkové vylíčení problému</a:t>
            </a:r>
          </a:p>
          <a:p>
            <a:r>
              <a:rPr lang="cs-CZ" dirty="0" smtClean="0"/>
              <a:t>doklad o vlastní snaze věc řešit (princip subsidiarity)</a:t>
            </a:r>
          </a:p>
          <a:p>
            <a:r>
              <a:rPr lang="cs-CZ" dirty="0"/>
              <a:t>n</a:t>
            </a:r>
            <a:r>
              <a:rPr lang="cs-CZ" dirty="0" smtClean="0"/>
              <a:t>apadaná rozhodnutí v přílohách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63638"/>
            <a:ext cx="2368898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Odložení podnětu (§ 12)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087650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espadá do působnosti (</a:t>
            </a:r>
            <a:r>
              <a:rPr lang="cs-CZ" smtClean="0"/>
              <a:t>cca 50</a:t>
            </a:r>
            <a:r>
              <a:rPr lang="cs-CZ" dirty="0" smtClean="0"/>
              <a:t>%)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actio</a:t>
            </a:r>
            <a:r>
              <a:rPr lang="cs-CZ" dirty="0" smtClean="0"/>
              <a:t> </a:t>
            </a:r>
            <a:r>
              <a:rPr lang="cs-CZ" dirty="0" err="1" smtClean="0"/>
              <a:t>popularis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nedoplněny náležitosti                                   + </a:t>
            </a:r>
            <a:r>
              <a:rPr lang="cs-CZ" sz="2000" dirty="0" smtClean="0"/>
              <a:t>zjevně neopodstatněný</a:t>
            </a:r>
          </a:p>
          <a:p>
            <a:r>
              <a:rPr lang="cs-CZ" dirty="0"/>
              <a:t>s</a:t>
            </a:r>
            <a:r>
              <a:rPr lang="cs-CZ" dirty="0" smtClean="0"/>
              <a:t>tarší 1 roku</a:t>
            </a:r>
          </a:p>
          <a:p>
            <a:r>
              <a:rPr lang="cs-CZ" dirty="0" smtClean="0"/>
              <a:t>soud</a:t>
            </a:r>
          </a:p>
          <a:p>
            <a:r>
              <a:rPr lang="cs-CZ" dirty="0" smtClean="0"/>
              <a:t>opakovaný a stejný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5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JUDr. Veronika Gabrišová/2016. © Copyright Veřejný ochránce práv, 2014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Volba a postavení veřejného ochránce práv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010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šetření 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355726"/>
            <a:ext cx="8286780" cy="2232248"/>
          </a:xfrm>
        </p:spPr>
        <p:txBody>
          <a:bodyPr>
            <a:normAutofit fontScale="25000" lnSpcReduction="20000"/>
          </a:bodyPr>
          <a:lstStyle/>
          <a:p>
            <a:r>
              <a:rPr lang="cs-CZ" i="1" dirty="0"/>
              <a:t> Veřejná ochránkyně práv		          </a:t>
            </a:r>
            <a:r>
              <a:rPr lang="cs-CZ" dirty="0" err="1"/>
              <a:t>Sp</a:t>
            </a:r>
            <a:r>
              <a:rPr lang="cs-CZ" dirty="0"/>
              <a:t>. zn.: </a:t>
            </a:r>
            <a:r>
              <a:rPr lang="cs-CZ" dirty="0" smtClean="0"/>
              <a:t>3216/2013/VOP/VBG</a:t>
            </a:r>
          </a:p>
          <a:p>
            <a:r>
              <a:rPr lang="cs-CZ" dirty="0" smtClean="0"/>
              <a:t> </a:t>
            </a:r>
            <a:r>
              <a:rPr lang="cs-CZ" i="1" dirty="0"/>
              <a:t>Mgr. Anna Šabatová, Ph.D				</a:t>
            </a:r>
          </a:p>
          <a:p>
            <a:r>
              <a:rPr lang="cs-CZ" dirty="0"/>
              <a:t> </a:t>
            </a:r>
          </a:p>
          <a:p>
            <a:r>
              <a:rPr lang="cs-CZ" i="1" dirty="0"/>
              <a:t> </a:t>
            </a:r>
            <a:endParaRPr lang="cs-CZ" dirty="0"/>
          </a:p>
          <a:p>
            <a:r>
              <a:rPr lang="cs-CZ" i="1" dirty="0"/>
              <a:t>P O V Ě Ř E N Í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  <a:p>
            <a:r>
              <a:rPr lang="cs-CZ" dirty="0"/>
              <a:t>Ve smyslu ustanovení § 25 odst. 6 zák. č. 349/1999 Sb., o veřejném ochránci práv, ve znění pozdějších předpisů, pověřuji tímto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J U D r. V e r o n i k u   G a b r i š o v o u , </a:t>
            </a:r>
          </a:p>
          <a:p>
            <a:r>
              <a:rPr lang="cs-CZ" dirty="0"/>
              <a:t>číslo průkazu zaměstnance </a:t>
            </a:r>
            <a:r>
              <a:rPr lang="cs-CZ" dirty="0" smtClean="0"/>
              <a:t>XXX,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zaměstnankyni Kanceláře veřejného ochránce práv se sídlem v Brně, Údolní 39,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provedením šetření podle ustanovení § 15 cit. zákona ve věci výkonu státní kontroly vedené inspektorem Úřadu pro ochranu osobních údajů Ing. Josefem Vaculou v záležitosti zpracování osobních údajů prostřednictvím kamerového systému umístěného v bytovém domě Společenství vlastníků  jednotek, Komárov 518, IČ: 26710595, se sídlem Pionýrů 518, 267 62.   </a:t>
            </a:r>
          </a:p>
          <a:p>
            <a:r>
              <a:rPr lang="cs-CZ" dirty="0"/>
              <a:t> </a:t>
            </a:r>
          </a:p>
          <a:p>
            <a:r>
              <a:rPr lang="cs-CZ" u="sng" dirty="0"/>
              <a:t>Z tohoto pověření vyplývají následující oprávnění: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 smtClean="0"/>
              <a:t>S</a:t>
            </a:r>
            <a:r>
              <a:rPr lang="cs-CZ" dirty="0"/>
              <a:t> vědomím předsedy Úřadu pro ochranu osobních údajů vstupovat i bez předchozího upozornění do všech prostor Úřadu a provádět šetření spočívající v nahlížení do spisů a kladení otázek jednotlivým zaměstnancům. 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 smtClean="0"/>
              <a:t>Současně </a:t>
            </a:r>
            <a:r>
              <a:rPr lang="cs-CZ" dirty="0"/>
              <a:t>žádám, aby pověřené zaměstnankyni byly předány písemné materiály, které pro mě v souvislosti se šetřením vyžádá.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V Brně </a:t>
            </a:r>
            <a:r>
              <a:rPr lang="cs-CZ" dirty="0" smtClean="0"/>
              <a:t>dne</a:t>
            </a:r>
            <a:endParaRPr lang="cs-CZ" dirty="0"/>
          </a:p>
        </p:txBody>
      </p:sp>
      <p:sp>
        <p:nvSpPr>
          <p:cNvPr id="5" name="Bublinový popisek ve tvaru obláčku 4"/>
          <p:cNvSpPr/>
          <p:nvPr/>
        </p:nvSpPr>
        <p:spPr>
          <a:xfrm>
            <a:off x="5508104" y="1563638"/>
            <a:ext cx="3528392" cy="1332728"/>
          </a:xfrm>
          <a:prstGeom prst="cloudCallout">
            <a:avLst>
              <a:gd name="adj1" fmla="val -112639"/>
              <a:gd name="adj2" fmla="val -1194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400" dirty="0">
                <a:solidFill>
                  <a:schemeClr val="tx1"/>
                </a:solidFill>
              </a:rPr>
              <a:t>na podnět </a:t>
            </a:r>
            <a:r>
              <a:rPr lang="cs-CZ" sz="1400" dirty="0" smtClean="0">
                <a:solidFill>
                  <a:schemeClr val="tx1"/>
                </a:solidFill>
              </a:rPr>
              <a:t>dotčené osoby</a:t>
            </a:r>
          </a:p>
          <a:p>
            <a:pPr algn="just"/>
            <a:r>
              <a:rPr lang="cs-CZ" sz="1400" dirty="0" smtClean="0">
                <a:solidFill>
                  <a:schemeClr val="tx1"/>
                </a:solidFill>
              </a:rPr>
              <a:t>               nebo </a:t>
            </a:r>
            <a:endParaRPr lang="cs-CZ" sz="1400" dirty="0">
              <a:solidFill>
                <a:schemeClr val="tx1"/>
              </a:solidFill>
            </a:endParaRPr>
          </a:p>
          <a:p>
            <a:r>
              <a:rPr lang="cs-CZ" sz="1400" dirty="0" smtClean="0">
                <a:solidFill>
                  <a:schemeClr val="tx1"/>
                </a:solidFill>
              </a:rPr>
              <a:t>    z </a:t>
            </a:r>
            <a:r>
              <a:rPr lang="cs-CZ" sz="1400" dirty="0">
                <a:solidFill>
                  <a:schemeClr val="tx1"/>
                </a:solidFill>
              </a:rPr>
              <a:t>vlastní iniciativy</a:t>
            </a:r>
          </a:p>
        </p:txBody>
      </p:sp>
    </p:spTree>
    <p:extLst>
      <p:ext uri="{BB962C8B-B14F-4D97-AF65-F5344CB8AC3E}">
        <p14:creationId xmlns:p14="http://schemas.microsoft.com/office/powerpoint/2010/main" val="3281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šetření (§ 14 – 16)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Gabrišová/ 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ahlížení do spisů</a:t>
            </a:r>
          </a:p>
          <a:p>
            <a:r>
              <a:rPr lang="cs-CZ" dirty="0"/>
              <a:t>r</a:t>
            </a:r>
            <a:r>
              <a:rPr lang="cs-CZ" dirty="0" smtClean="0"/>
              <a:t>ozhovory s úředníky</a:t>
            </a:r>
          </a:p>
          <a:p>
            <a:r>
              <a:rPr lang="cs-CZ" dirty="0"/>
              <a:t>p</a:t>
            </a:r>
            <a:r>
              <a:rPr lang="cs-CZ" dirty="0" smtClean="0"/>
              <a:t>rávo na vysvětlení</a:t>
            </a:r>
          </a:p>
          <a:p>
            <a:r>
              <a:rPr lang="cs-CZ" dirty="0" smtClean="0"/>
              <a:t>povinnost úřadů podat právní stanovisko</a:t>
            </a:r>
          </a:p>
          <a:p>
            <a:r>
              <a:rPr lang="cs-CZ" dirty="0" smtClean="0"/>
              <a:t>povinnost provést ochráncem navržené důkazy, úkony dozoru</a:t>
            </a:r>
          </a:p>
          <a:p>
            <a:r>
              <a:rPr lang="cs-CZ" dirty="0"/>
              <a:t>p</a:t>
            </a:r>
            <a:r>
              <a:rPr lang="cs-CZ" dirty="0" smtClean="0"/>
              <a:t>rávo na účast při ústním jednání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5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šetření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/>
          <a:lstStyle/>
          <a:p>
            <a:r>
              <a:rPr lang="cs-CZ" dirty="0"/>
              <a:t>ú</a:t>
            </a:r>
            <a:r>
              <a:rPr lang="cs-CZ" dirty="0" smtClean="0"/>
              <a:t>řad nepochybil (§ 17)</a:t>
            </a:r>
          </a:p>
          <a:p>
            <a:r>
              <a:rPr lang="cs-CZ" dirty="0"/>
              <a:t>ú</a:t>
            </a:r>
            <a:r>
              <a:rPr lang="cs-CZ" dirty="0" smtClean="0"/>
              <a:t>řad pochybil (§ 18/1)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9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úřadu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Gabrišová/ 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/>
          <a:lstStyle/>
          <a:p>
            <a:r>
              <a:rPr lang="cs-CZ" dirty="0" smtClean="0"/>
              <a:t>Úřad uznal a dostatečně napravil - ukončení věci § 18/2</a:t>
            </a:r>
          </a:p>
          <a:p>
            <a:r>
              <a:rPr lang="cs-CZ" dirty="0" smtClean="0"/>
              <a:t>Úřad uznal, ale nenapravil dostatečně - pokračujeme</a:t>
            </a:r>
          </a:p>
          <a:p>
            <a:r>
              <a:rPr lang="cs-CZ" dirty="0"/>
              <a:t>Úřad </a:t>
            </a:r>
            <a:r>
              <a:rPr lang="cs-CZ" dirty="0" smtClean="0"/>
              <a:t>neuznal - </a:t>
            </a:r>
            <a:r>
              <a:rPr lang="cs-CZ" dirty="0"/>
              <a:t>pokračujeme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stanovisko (§ 18/2 + § 19)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Závěrečné stanovisko s návrhem opatření k nápravě:</a:t>
            </a:r>
          </a:p>
          <a:p>
            <a:pPr>
              <a:buFontTx/>
              <a:buChar char="-"/>
            </a:pPr>
            <a:r>
              <a:rPr lang="cs-CZ" dirty="0" smtClean="0"/>
              <a:t>přezkum nezákonného rozhodnutí</a:t>
            </a:r>
          </a:p>
          <a:p>
            <a:pPr>
              <a:buFontTx/>
              <a:buChar char="-"/>
            </a:pPr>
            <a:r>
              <a:rPr lang="cs-CZ" dirty="0" smtClean="0"/>
              <a:t>odstranění nečinnosti</a:t>
            </a:r>
          </a:p>
          <a:p>
            <a:pPr>
              <a:buFontTx/>
              <a:buChar char="-"/>
            </a:pPr>
            <a:r>
              <a:rPr lang="cs-CZ" dirty="0" smtClean="0"/>
              <a:t>disciplinární řízení</a:t>
            </a:r>
          </a:p>
          <a:p>
            <a:pPr>
              <a:buFontTx/>
              <a:buChar char="-"/>
            </a:pPr>
            <a:r>
              <a:rPr lang="cs-CZ" dirty="0" smtClean="0"/>
              <a:t>trestní stíhání, stíhání pro správní delikt</a:t>
            </a:r>
          </a:p>
          <a:p>
            <a:pPr>
              <a:buFontTx/>
              <a:buChar char="-"/>
            </a:pPr>
            <a:r>
              <a:rPr lang="cs-CZ" dirty="0" smtClean="0"/>
              <a:t>náhrada škody</a:t>
            </a:r>
          </a:p>
          <a:p>
            <a:pPr>
              <a:buFontTx/>
              <a:buChar char="-"/>
            </a:pPr>
            <a:r>
              <a:rPr lang="cs-CZ" dirty="0" smtClean="0"/>
              <a:t>jiné (pracovněprávní postih,…)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0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úřadu (§ 20)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Gabrišová/ 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>
            <a:normAutofit/>
          </a:bodyPr>
          <a:lstStyle/>
          <a:p>
            <a:r>
              <a:rPr lang="cs-CZ" dirty="0"/>
              <a:t>Úřad uznal a dostatečně napravil - ukončení věci § </a:t>
            </a:r>
            <a:r>
              <a:rPr lang="cs-CZ" dirty="0" smtClean="0"/>
              <a:t>20/2</a:t>
            </a:r>
            <a:endParaRPr lang="cs-CZ" dirty="0"/>
          </a:p>
          <a:p>
            <a:r>
              <a:rPr lang="cs-CZ" dirty="0"/>
              <a:t>Úřad uznal, ale nenapravil dostatečně - pokračujeme</a:t>
            </a:r>
          </a:p>
          <a:p>
            <a:r>
              <a:rPr lang="cs-CZ" dirty="0"/>
              <a:t>Úřad neuznal - pokračujeme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8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3003798"/>
            <a:ext cx="1957163" cy="14613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Sankce (§ 20/2)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Gabrišová/2016.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yrozumění nadřízeného úřadu/vlády (žádáme opatření po něm)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/>
              <a:t>l</a:t>
            </a:r>
            <a:r>
              <a:rPr lang="cs-CZ" dirty="0" smtClean="0"/>
              <a:t>ze opakovat a stoupat v rámci hierarchie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edializace kauzy včetně sdělení odpovědných osob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1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sněmovně (§ 24/1 b)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Gabrišová/2016.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159658"/>
          </a:xfrm>
        </p:spPr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edosáhne-li ochránce nápravy ani sankcí vyrozumí sněmovnu</a:t>
            </a:r>
          </a:p>
          <a:p>
            <a:r>
              <a:rPr lang="cs-CZ" dirty="0" smtClean="0"/>
              <a:t>bezzubé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0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419622"/>
            <a:ext cx="8229600" cy="792088"/>
          </a:xfrm>
        </p:spPr>
        <p:txBody>
          <a:bodyPr/>
          <a:lstStyle/>
          <a:p>
            <a:r>
              <a:rPr lang="cs-CZ" dirty="0" smtClean="0"/>
              <a:t>Procesní postupy – realita všedního dne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Mgr. Ondřej Vala / 17. května, 2013. © Copyright Veřejný ochránce práv, 2013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139702"/>
            <a:ext cx="8286780" cy="2304256"/>
          </a:xfrm>
        </p:spPr>
        <p:txBody>
          <a:bodyPr>
            <a:normAutofit fontScale="3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DOSTANU NOVÝ SPIS</a:t>
            </a:r>
          </a:p>
          <a:p>
            <a:pPr lvl="0"/>
            <a:r>
              <a:rPr lang="cs-CZ" dirty="0"/>
              <a:t>Pročtu podnět.</a:t>
            </a:r>
          </a:p>
          <a:p>
            <a:pPr lvl="0"/>
            <a:r>
              <a:rPr lang="cs-CZ" dirty="0"/>
              <a:t>Rozhodnu se, zda spis vyřídím ihned nebo pošlu akceptační dopis (do 14 dnů od obdržení podnětu). Spis musím otevřít a poprvé napsat stěžovateli nejpozději do 30 dnů od doručení podnětu (akceptační dopis může prodloužit max. o 14 dnů).</a:t>
            </a:r>
          </a:p>
          <a:p>
            <a:pPr lvl="0"/>
            <a:r>
              <a:rPr lang="cs-CZ" dirty="0"/>
              <a:t>Kontroluji, či doplním na přebal spisu „Proti komu“, „Oblast“ a „Věc“, případně vyznačím zelené/červené ●.</a:t>
            </a:r>
          </a:p>
          <a:p>
            <a:pPr lvl="0"/>
            <a:r>
              <a:rPr lang="cs-CZ" dirty="0"/>
              <a:t>Vyplním na poslední stranu přebalu spisu údaje o podateli a vlastnosti (</a:t>
            </a:r>
            <a:r>
              <a:rPr lang="cs-CZ" u="sng" dirty="0">
                <a:hlinkClick r:id="rId2"/>
              </a:rPr>
              <a:t>příloha č. 12 metodického pokynu</a:t>
            </a:r>
            <a:r>
              <a:rPr lang="cs-CZ" dirty="0"/>
              <a:t>). Je-li namítána diskriminace, vyplňuji vlastnost D (s výjimkou oblastí 220 - 227), důvod diskriminace a oblast. </a:t>
            </a:r>
          </a:p>
          <a:p>
            <a:pPr lvl="0"/>
            <a:r>
              <a:rPr lang="cs-CZ" dirty="0"/>
              <a:t>U listinného podnětu projdu jeho přílohy a pro spisovou službu vyberu ty důležité ke </a:t>
            </a:r>
            <a:r>
              <a:rPr lang="cs-CZ" dirty="0" err="1"/>
              <a:t>scanování</a:t>
            </a:r>
            <a:r>
              <a:rPr lang="cs-CZ" dirty="0"/>
              <a:t> (elektronizace spisu) – výběr zapíši do </a:t>
            </a:r>
            <a:r>
              <a:rPr lang="cs-CZ" dirty="0" err="1"/>
              <a:t>žurnalizace</a:t>
            </a:r>
            <a:r>
              <a:rPr lang="cs-CZ" dirty="0"/>
              <a:t> (do poznámky k podnětu/jeho doplnění).</a:t>
            </a:r>
          </a:p>
          <a:p>
            <a:r>
              <a:rPr lang="cs-CZ" dirty="0"/>
              <a:t> </a:t>
            </a:r>
          </a:p>
          <a:p>
            <a:r>
              <a:rPr lang="cs-CZ" dirty="0">
                <a:solidFill>
                  <a:srgbClr val="FF0000"/>
                </a:solidFill>
              </a:rPr>
              <a:t>VYTVÁŘÍM DOKUMENT</a:t>
            </a:r>
          </a:p>
          <a:p>
            <a:pPr lvl="0"/>
            <a:r>
              <a:rPr lang="cs-CZ" dirty="0"/>
              <a:t>Ověřím v ESO, jestli se ochránce na téma podnětu již vyjadřoval (bod 11.2 </a:t>
            </a:r>
            <a:r>
              <a:rPr lang="cs-CZ" u="sng" dirty="0">
                <a:hlinkClick r:id="rId3"/>
              </a:rPr>
              <a:t>metodického pokynu pro vyřizování podnětů</a:t>
            </a:r>
            <a:r>
              <a:rPr lang="cs-CZ" dirty="0"/>
              <a:t>).</a:t>
            </a:r>
          </a:p>
          <a:p>
            <a:pPr lvl="0"/>
            <a:r>
              <a:rPr lang="cs-CZ" dirty="0"/>
              <a:t>Dokument sepíšu v </a:t>
            </a:r>
            <a:r>
              <a:rPr lang="cs-CZ" u="sng" dirty="0">
                <a:hlinkClick r:id="rId4"/>
              </a:rPr>
              <a:t>šabloně</a:t>
            </a:r>
            <a:r>
              <a:rPr lang="cs-CZ" dirty="0"/>
              <a:t> a užívám </a:t>
            </a:r>
            <a:r>
              <a:rPr lang="cs-CZ" u="sng" dirty="0">
                <a:hlinkClick r:id="rId5"/>
              </a:rPr>
              <a:t>citační manuál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Dokument uložím do výpravny pod správným názvem (např. </a:t>
            </a:r>
            <a:r>
              <a:rPr lang="cs-CZ" i="1" dirty="0"/>
              <a:t>Novák 1215-05-DS-1 </a:t>
            </a:r>
            <a:r>
              <a:rPr lang="cs-CZ" dirty="0"/>
              <a:t>nebo </a:t>
            </a:r>
            <a:r>
              <a:rPr lang="cs-CZ" i="1" dirty="0"/>
              <a:t>Novák 1215-05-DS-ÚZ-2 </a:t>
            </a:r>
            <a:r>
              <a:rPr lang="cs-CZ" dirty="0"/>
              <a:t>nebo</a:t>
            </a:r>
            <a:r>
              <a:rPr lang="cs-CZ" i="1" dirty="0"/>
              <a:t> Novák 1215-05-DS-Z18)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Zaznačím dokument do </a:t>
            </a:r>
            <a:r>
              <a:rPr lang="cs-CZ" dirty="0" err="1"/>
              <a:t>žurnalizace</a:t>
            </a:r>
            <a:r>
              <a:rPr lang="cs-CZ" dirty="0"/>
              <a:t> uvnitř spisu (užívám </a:t>
            </a:r>
            <a:r>
              <a:rPr lang="cs-CZ" u="sng" dirty="0">
                <a:hlinkClick r:id="rId6"/>
              </a:rPr>
              <a:t>názvy typů písemnosti dle přílohy č. 7 metodického pokynu</a:t>
            </a:r>
            <a:r>
              <a:rPr lang="cs-CZ" dirty="0"/>
              <a:t>; výjimku tvoří interní úřední záznamy - lze nazvat dle jejich obsahu, např. </a:t>
            </a:r>
            <a:r>
              <a:rPr lang="cs-CZ" i="1" dirty="0"/>
              <a:t>ÚZ o tel. hovoru</a:t>
            </a:r>
            <a:r>
              <a:rPr lang="cs-CZ" dirty="0"/>
              <a:t>).</a:t>
            </a:r>
          </a:p>
          <a:p>
            <a:pPr lvl="0"/>
            <a:r>
              <a:rPr lang="cs-CZ" dirty="0"/>
              <a:t>Založím záznam ESO (kontrola načtených údajů a případný tisk opravného listu do spisu, dotčené §§, právní větu, zaškrtnu „ne/doporučuji k publikaci“, případně použiji heslář). K jakým dokumentům zakládám záznam, </a:t>
            </a:r>
            <a:r>
              <a:rPr lang="cs-CZ" u="sng" dirty="0">
                <a:hlinkClick r:id="rId7"/>
              </a:rPr>
              <a:t>zjistím v návodu ESO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Předám spis vedoucímu (není-li dohoda, že rovnou analytikovi, či na spisovku).</a:t>
            </a:r>
          </a:p>
          <a:p>
            <a:r>
              <a:rPr lang="cs-CZ" dirty="0"/>
              <a:t> </a:t>
            </a:r>
          </a:p>
          <a:p>
            <a:r>
              <a:rPr lang="cs-CZ" dirty="0">
                <a:solidFill>
                  <a:srgbClr val="FF0000"/>
                </a:solidFill>
              </a:rPr>
              <a:t>UZAVÍRÁM SPIS</a:t>
            </a:r>
          </a:p>
          <a:p>
            <a:pPr lvl="0"/>
            <a:r>
              <a:rPr lang="cs-CZ" dirty="0"/>
              <a:t>Vyplním na poslední stranu přebalu spisu způsob vyřízení (užívám </a:t>
            </a:r>
            <a:r>
              <a:rPr lang="cs-CZ" u="sng" dirty="0">
                <a:hlinkClick r:id="rId8"/>
              </a:rPr>
              <a:t>názvy způsobů vyřízení dle přílohy č. 10 metodického pokynu</a:t>
            </a:r>
            <a:r>
              <a:rPr lang="cs-CZ" dirty="0"/>
              <a:t>), délku šetření, datum a podpis. Je-li namítána diskriminace, vyplním zjištění.</a:t>
            </a:r>
          </a:p>
          <a:p>
            <a:pPr lvl="0"/>
            <a:r>
              <a:rPr lang="cs-CZ" dirty="0"/>
              <a:t>Zkontroluji, zda netřeba změnit / doplnit dříve vyplněné na přebalu spisu (proti komu, oblast, věc, vlastnosti).</a:t>
            </a:r>
          </a:p>
          <a:p>
            <a:pPr lvl="0"/>
            <a:r>
              <a:rPr lang="cs-CZ" dirty="0"/>
              <a:t>Pokud jde o zajímavou věc (zejména právně, výjimečně skutkově), po formálním ukončení spisu zasílám (zpravidla) s právní větou </a:t>
            </a:r>
            <a:r>
              <a:rPr lang="cs-CZ" dirty="0" err="1"/>
              <a:t>MetAnu</a:t>
            </a:r>
            <a:r>
              <a:rPr lang="cs-CZ" dirty="0"/>
              <a:t> do zpravodaje (interní informování, podklad pro </a:t>
            </a:r>
            <a:r>
              <a:rPr lang="cs-CZ" dirty="0" err="1"/>
              <a:t>souhrnky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131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JUDr. Veronika Gabrišová/2016.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Zvláštní oprávnění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7" y="2502106"/>
            <a:ext cx="371655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/2016© Copyright Veřejný ochránce práv, 2014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324000" y="1779662"/>
            <a:ext cx="8286780" cy="25066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volba PS + slib</a:t>
            </a:r>
          </a:p>
          <a:p>
            <a:r>
              <a:rPr lang="cs-CZ" dirty="0" smtClean="0"/>
              <a:t>na návrh prezidenta a senátu</a:t>
            </a:r>
          </a:p>
          <a:p>
            <a:r>
              <a:rPr lang="cs-CZ" dirty="0" smtClean="0"/>
              <a:t>výkon funkce max. 2 krát 6 let</a:t>
            </a:r>
          </a:p>
          <a:p>
            <a:r>
              <a:rPr lang="cs-CZ" dirty="0"/>
              <a:t>v</a:t>
            </a:r>
            <a:r>
              <a:rPr lang="cs-CZ" dirty="0" smtClean="0"/>
              <a:t>olitelnost do senátu</a:t>
            </a:r>
          </a:p>
          <a:p>
            <a:r>
              <a:rPr lang="cs-CZ" dirty="0" smtClean="0"/>
              <a:t>ochránce vs. zástupce ochránce</a:t>
            </a:r>
          </a:p>
          <a:p>
            <a:r>
              <a:rPr lang="cs-CZ" dirty="0"/>
              <a:t>n</a:t>
            </a:r>
            <a:r>
              <a:rPr lang="cs-CZ" dirty="0" smtClean="0"/>
              <a:t>eslučitelnost funkcí</a:t>
            </a:r>
          </a:p>
          <a:p>
            <a:r>
              <a:rPr lang="cs-CZ" dirty="0"/>
              <a:t>v</a:t>
            </a:r>
            <a:r>
              <a:rPr lang="cs-CZ" dirty="0" smtClean="0"/>
              <a:t>eřejná funkce</a:t>
            </a:r>
          </a:p>
          <a:p>
            <a:r>
              <a:rPr lang="cs-CZ" dirty="0"/>
              <a:t>n</a:t>
            </a:r>
            <a:r>
              <a:rPr lang="cs-CZ" dirty="0" smtClean="0"/>
              <a:t>ezávislost a nestrannost</a:t>
            </a:r>
          </a:p>
          <a:p>
            <a:r>
              <a:rPr lang="cs-CZ" dirty="0" smtClean="0"/>
              <a:t>mlčenlivost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28800"/>
            <a:ext cx="1440160" cy="22106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34" y="1982006"/>
            <a:ext cx="136815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13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Gabrišová/2016.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>
            <a:normAutofit/>
          </a:bodyPr>
          <a:lstStyle/>
          <a:p>
            <a:r>
              <a:rPr lang="cs-CZ" sz="3200" dirty="0"/>
              <a:t>l</a:t>
            </a:r>
            <a:r>
              <a:rPr lang="cs-CZ" sz="3200" dirty="0" smtClean="0"/>
              <a:t>egislativní doporučení </a:t>
            </a:r>
            <a:r>
              <a:rPr lang="cs-CZ" sz="2400" dirty="0" smtClean="0"/>
              <a:t>(vláda, ministerstvo)</a:t>
            </a:r>
          </a:p>
          <a:p>
            <a:r>
              <a:rPr lang="cs-CZ" sz="3200" dirty="0"/>
              <a:t>n</a:t>
            </a:r>
            <a:r>
              <a:rPr lang="cs-CZ" sz="3200" dirty="0" smtClean="0"/>
              <a:t>ávrh na zrušení podzákonného předpisu </a:t>
            </a:r>
            <a:r>
              <a:rPr lang="cs-CZ" sz="2400" dirty="0" smtClean="0"/>
              <a:t>(ústavní soud)</a:t>
            </a:r>
            <a:endParaRPr lang="cs-CZ" sz="3200" dirty="0" smtClean="0"/>
          </a:p>
          <a:p>
            <a:r>
              <a:rPr lang="cs-CZ" sz="3200" dirty="0" smtClean="0"/>
              <a:t>účastník říz. o zrušení </a:t>
            </a:r>
            <a:r>
              <a:rPr lang="cs-CZ" sz="3200" dirty="0"/>
              <a:t>zákona</a:t>
            </a:r>
            <a:r>
              <a:rPr lang="cs-CZ" sz="2400" spc="-100" dirty="0"/>
              <a:t> (ústavní soud)</a:t>
            </a:r>
          </a:p>
        </p:txBody>
      </p:sp>
    </p:spTree>
    <p:extLst>
      <p:ext uri="{BB962C8B-B14F-4D97-AF65-F5344CB8AC3E}">
        <p14:creationId xmlns:p14="http://schemas.microsoft.com/office/powerpoint/2010/main" val="2359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Gabrišová/2016.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Žaloba ve veřejném zájmu </a:t>
            </a:r>
            <a:r>
              <a:rPr lang="cs-CZ" sz="2400" dirty="0" smtClean="0"/>
              <a:t>(správní soud)</a:t>
            </a:r>
          </a:p>
          <a:p>
            <a:r>
              <a:rPr lang="cs-CZ" sz="3200" spc="-100" dirty="0" smtClean="0"/>
              <a:t>Kárná žaloba – soudní funkcionář </a:t>
            </a:r>
            <a:r>
              <a:rPr lang="cs-CZ" sz="2400" spc="-100" dirty="0" smtClean="0"/>
              <a:t>(NSS)</a:t>
            </a:r>
          </a:p>
          <a:p>
            <a:r>
              <a:rPr lang="cs-CZ" sz="3200" dirty="0" smtClean="0"/>
              <a:t>Navrhování přísedících pro kárné řízení exekutorů </a:t>
            </a:r>
            <a:r>
              <a:rPr lang="cs-CZ" sz="2400" dirty="0" smtClean="0"/>
              <a:t>(NSS)</a:t>
            </a:r>
          </a:p>
          <a:p>
            <a:r>
              <a:rPr lang="cs-CZ" sz="3200" dirty="0" err="1" smtClean="0"/>
              <a:t>Amicus</a:t>
            </a:r>
            <a:r>
              <a:rPr lang="cs-CZ" sz="3200" dirty="0" smtClean="0"/>
              <a:t> </a:t>
            </a:r>
            <a:r>
              <a:rPr lang="cs-CZ" sz="3200" dirty="0" err="1"/>
              <a:t>curiae</a:t>
            </a:r>
            <a:r>
              <a:rPr lang="cs-CZ" sz="3200" dirty="0"/>
              <a:t>, opatrovník </a:t>
            </a:r>
            <a:r>
              <a:rPr lang="cs-CZ" sz="2400" dirty="0"/>
              <a:t>(ÚS, NSS, NS,…)</a:t>
            </a:r>
          </a:p>
          <a:p>
            <a:endParaRPr lang="cs-CZ" sz="3200" spc="-100" dirty="0"/>
          </a:p>
        </p:txBody>
      </p:sp>
    </p:spTree>
    <p:extLst>
      <p:ext uri="{BB962C8B-B14F-4D97-AF65-F5344CB8AC3E}">
        <p14:creationId xmlns:p14="http://schemas.microsoft.com/office/powerpoint/2010/main" val="23672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Gabrišová/2016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635646"/>
            <a:ext cx="8286780" cy="265061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Čtvrtletní zpráva </a:t>
            </a:r>
            <a:r>
              <a:rPr lang="cs-CZ" sz="2400" dirty="0" smtClean="0"/>
              <a:t>(sněmovna)</a:t>
            </a:r>
          </a:p>
          <a:p>
            <a:r>
              <a:rPr lang="cs-CZ" sz="3200" dirty="0" smtClean="0"/>
              <a:t>Souhrnná zpráva </a:t>
            </a:r>
            <a:r>
              <a:rPr lang="cs-CZ" sz="2400" dirty="0" smtClean="0"/>
              <a:t>(</a:t>
            </a:r>
            <a:r>
              <a:rPr lang="cs-CZ" sz="2400" smtClean="0"/>
              <a:t>sněmovna)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415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4392016" cy="785818"/>
          </a:xfrm>
        </p:spPr>
        <p:txBody>
          <a:bodyPr/>
          <a:lstStyle/>
          <a:p>
            <a:r>
              <a:rPr lang="cs-CZ" dirty="0" smtClean="0"/>
              <a:t>JUDr. Otakar </a:t>
            </a:r>
            <a:r>
              <a:rPr lang="cs-CZ" dirty="0" err="1" smtClean="0"/>
              <a:t>Motejl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David Slováček / 2014. 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první ochránce práv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09" y="1419622"/>
            <a:ext cx="4142430" cy="27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JUDr. Pavel Varvařovský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cs-CZ" b="1" dirty="0">
                <a:solidFill>
                  <a:srgbClr val="008273"/>
                </a:solidFill>
              </a:rPr>
              <a:t>d</a:t>
            </a:r>
            <a:r>
              <a:rPr lang="cs-CZ" b="1" dirty="0" smtClean="0">
                <a:solidFill>
                  <a:srgbClr val="008273"/>
                </a:solidFill>
              </a:rPr>
              <a:t>ruhý ochránce práv</a:t>
            </a:r>
            <a:endParaRPr lang="cs-CZ" b="1" dirty="0">
              <a:solidFill>
                <a:srgbClr val="0082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4392016" cy="7858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Mgr. Anna Šabatová, </a:t>
            </a:r>
            <a:r>
              <a:rPr lang="cs-CZ" dirty="0" err="1" smtClean="0"/>
              <a:t>Ph</a:t>
            </a:r>
            <a:r>
              <a:rPr lang="cs-CZ" dirty="0" smtClean="0"/>
              <a:t>. D.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eřejná ochránkyně práv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9622"/>
            <a:ext cx="4572000" cy="2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Působnost ochránce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4674" y="1635646"/>
            <a:ext cx="8959814" cy="2650616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 smtClean="0"/>
              <a:t>2000 - ochrana osob před jednáním úřadů </a:t>
            </a:r>
            <a:r>
              <a:rPr lang="cs-CZ" sz="2400" b="0" dirty="0" smtClean="0"/>
              <a:t>(§ 1/1)</a:t>
            </a:r>
          </a:p>
          <a:p>
            <a:r>
              <a:rPr lang="cs-CZ" sz="3200" dirty="0" smtClean="0"/>
              <a:t>2006 - národní preventivní mechanismus </a:t>
            </a:r>
            <a:r>
              <a:rPr lang="cs-CZ" sz="2400" b="0" dirty="0" smtClean="0"/>
              <a:t>(§ </a:t>
            </a:r>
            <a:r>
              <a:rPr lang="cs-CZ" sz="2400" b="0" dirty="0"/>
              <a:t>1/3</a:t>
            </a:r>
            <a:r>
              <a:rPr lang="cs-CZ" sz="2400" b="0" dirty="0" smtClean="0"/>
              <a:t>) </a:t>
            </a:r>
            <a:endParaRPr lang="cs-CZ" sz="2400" b="0" dirty="0"/>
          </a:p>
          <a:p>
            <a:r>
              <a:rPr lang="cs-CZ" sz="3200" dirty="0" smtClean="0"/>
              <a:t>2009 - antidiskriminační těleso </a:t>
            </a:r>
            <a:r>
              <a:rPr lang="cs-CZ" sz="2400" b="0" dirty="0"/>
              <a:t>(§ </a:t>
            </a:r>
            <a:r>
              <a:rPr lang="cs-CZ" sz="2400" b="0" dirty="0" smtClean="0"/>
              <a:t>1/5)</a:t>
            </a:r>
          </a:p>
          <a:p>
            <a:r>
              <a:rPr lang="cs-CZ" sz="3200" dirty="0" smtClean="0"/>
              <a:t>2012- sledování vyhoštění </a:t>
            </a:r>
            <a:r>
              <a:rPr lang="cs-CZ" sz="2400" b="0" dirty="0" smtClean="0"/>
              <a:t>(§ 1/6)</a:t>
            </a:r>
          </a:p>
          <a:p>
            <a:r>
              <a:rPr lang="cs-CZ" sz="3000" b="0" dirty="0" smtClean="0"/>
              <a:t>2017? – monitorování naplňování práv osob se zdravotním postižením</a:t>
            </a:r>
            <a:endParaRPr lang="cs-CZ" sz="3000" b="0" dirty="0"/>
          </a:p>
          <a:p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4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273"/>
                </a:solidFill>
              </a:rPr>
              <a:t>Sledování vyhoštění (§21a)</a:t>
            </a:r>
            <a:endParaRPr lang="cs-CZ" dirty="0">
              <a:solidFill>
                <a:srgbClr val="008273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JUDr. Veronika Gabrišová </a:t>
            </a:r>
            <a:r>
              <a:rPr lang="cs-CZ" dirty="0"/>
              <a:t>/ </a:t>
            </a:r>
            <a:r>
              <a:rPr lang="cs-CZ" dirty="0" smtClean="0"/>
              <a:t>2016. </a:t>
            </a:r>
            <a:r>
              <a:rPr lang="cs-CZ" dirty="0"/>
              <a:t>© Copyright Veřejný ochránce práv, 2014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monitoring implementace návratové směrnice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dohled nad „důstojným“ vyhoštěním z ČR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„přezkum“ správních rozhodnutí o vyhoštění,</a:t>
            </a:r>
          </a:p>
          <a:p>
            <a:pPr marL="0" indent="0">
              <a:buNone/>
            </a:pPr>
            <a:r>
              <a:rPr lang="cs-CZ" dirty="0" smtClean="0"/>
              <a:t> zajištění, vč. rozsudků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65" y="1707654"/>
            <a:ext cx="3456384" cy="20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e_pro zaměstnanceKVOP_verzeB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4" ma:contentTypeDescription="Vytvořit nový dokument" ma:contentTypeScope="" ma:versionID="dcc6128f15bb73e67301b068d52033ce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4e0c4057c03dd2c7c9c20807d6e9694d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atum_x0020_vzniku xmlns="7aea5b64-986d-4ed0-9f25-146f1d978e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F399C4-9A55-4925-ACD1-FDAE03080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ED624B-9B9B-489A-ADFB-876205833F14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7aea5b64-986d-4ed0-9f25-146f1d978e9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B35D0A-BCDE-4AF8-948A-E7D14212C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Presentace_pro zaměstnanceKVOP_verzeB</Template>
  <TotalTime>273</TotalTime>
  <Words>1259</Words>
  <Application>Microsoft Office PowerPoint</Application>
  <PresentationFormat>Předvádění na obrazovce (16:9)</PresentationFormat>
  <Paragraphs>206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Presentace_pro zaměstnanceKVOP_verzeB</vt:lpstr>
      <vt:lpstr>Metody ombudsmanské praxe</vt:lpstr>
      <vt:lpstr>Volba a postavení veřejného ochránce práv </vt:lpstr>
      <vt:lpstr>Prezentace aplikace PowerPoint</vt:lpstr>
      <vt:lpstr>JUDr. Otakar Motejl</vt:lpstr>
      <vt:lpstr>JUDr. Pavel Varvařovský</vt:lpstr>
      <vt:lpstr>Mgr. Anna Šabatová, Ph. D.</vt:lpstr>
      <vt:lpstr>Působnost ochránce</vt:lpstr>
      <vt:lpstr>Prezentace aplikace PowerPoint</vt:lpstr>
      <vt:lpstr>Sledování vyhoštění (§21a)</vt:lpstr>
      <vt:lpstr>Antidiskriminační těleso (§21b)</vt:lpstr>
      <vt:lpstr>Detence - NPM (§21a)</vt:lpstr>
      <vt:lpstr>Ochrana osob před jednáním úřadů</vt:lpstr>
      <vt:lpstr>Prezentace aplikace PowerPoint</vt:lpstr>
      <vt:lpstr>Principy dobré správy</vt:lpstr>
      <vt:lpstr>Subjekty v působnosti</vt:lpstr>
      <vt:lpstr>Subjekty mimo působnost</vt:lpstr>
      <vt:lpstr>Procesní postupy</vt:lpstr>
      <vt:lpstr>Podnět (§ 11)</vt:lpstr>
      <vt:lpstr>Odložení podnětu (§ 12)</vt:lpstr>
      <vt:lpstr>Zahájení šetření  </vt:lpstr>
      <vt:lpstr>Zahájení šetření (§ 14 – 16)</vt:lpstr>
      <vt:lpstr>Zpráva o šetření</vt:lpstr>
      <vt:lpstr>Reakce úřadu</vt:lpstr>
      <vt:lpstr>Závěrečné stanovisko (§ 18/2 + § 19)</vt:lpstr>
      <vt:lpstr>Reakce úřadu (§ 20)</vt:lpstr>
      <vt:lpstr>Sankce (§ 20/2)</vt:lpstr>
      <vt:lpstr>Zpráva sněmovně (§ 24/1 b)</vt:lpstr>
      <vt:lpstr>Procesní postupy – realita všedního dne</vt:lpstr>
      <vt:lpstr>Zvláštní oprávnění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Slováček David Mgr.</dc:creator>
  <cp:lastModifiedBy>Jana Cacková</cp:lastModifiedBy>
  <cp:revision>38</cp:revision>
  <dcterms:created xsi:type="dcterms:W3CDTF">2014-02-12T13:13:24Z</dcterms:created>
  <dcterms:modified xsi:type="dcterms:W3CDTF">2017-03-17T07:27:26Z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