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5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CC0000"/>
    <a:srgbClr val="BFFDA9"/>
    <a:srgbClr val="61F456"/>
    <a:srgbClr val="008000"/>
    <a:srgbClr val="FA0000"/>
    <a:srgbClr val="FDB49D"/>
    <a:srgbClr val="FFFF99"/>
    <a:srgbClr val="FD9D7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06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4F297-5C01-4C04-A772-38E712D6EC73}" type="datetimeFigureOut">
              <a:rPr lang="cs-CZ" smtClean="0"/>
              <a:t>19.4.2017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995BB-835A-4E8D-9547-E5C495EF80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236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19.4.2017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08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19.4.2017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00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19.4.2017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62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19.4.2017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229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19.4.2017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98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19.4.2017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99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19.4.2017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05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19.4.2017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45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19.4.2017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752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19.4.2017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57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19.4.2017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06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EE8AB-0A34-4C3E-9E34-EDB7EEA19227}" type="datetimeFigureOut">
              <a:rPr lang="cs-CZ" smtClean="0"/>
              <a:t>19.4.2017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11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2115667"/>
          </a:xfrm>
          <a:solidFill>
            <a:srgbClr val="FA0000"/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Interpretační prohlášení</a:t>
            </a:r>
            <a:r>
              <a:rPr lang="cs-CZ" dirty="0" smtClean="0">
                <a:solidFill>
                  <a:schemeClr val="bg1"/>
                </a:solidFill>
              </a:rPr>
              <a:t/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v mezinárodním smluvním právu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2088232"/>
          </a:xfrm>
          <a:solidFill>
            <a:srgbClr val="FDB49D"/>
          </a:solidFill>
        </p:spPr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sz="3600" dirty="0" smtClean="0">
                <a:solidFill>
                  <a:schemeClr val="tx1"/>
                </a:solidFill>
              </a:rPr>
              <a:t>2017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75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1F456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Subjekty výkladu mezinárodní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BFFDA9"/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smluvní strany</a:t>
            </a:r>
          </a:p>
          <a:p>
            <a:r>
              <a:rPr lang="cs-CZ" b="1" u="sng" dirty="0" smtClean="0"/>
              <a:t>výklad je relativní</a:t>
            </a:r>
          </a:p>
          <a:p>
            <a:r>
              <a:rPr lang="cs-CZ" dirty="0" smtClean="0"/>
              <a:t>absolutizace výkladu: dohodnutý orgán (např. mezinárodní soud)</a:t>
            </a:r>
          </a:p>
          <a:p>
            <a:r>
              <a:rPr lang="cs-CZ" dirty="0" smtClean="0"/>
              <a:t>v dohodě zakládající jurisdikci by strany měly vyřešit dosah svých interpretačních prohlášení, aby je rozhodující orgán </a:t>
            </a:r>
          </a:p>
          <a:p>
            <a:pPr lvl="1"/>
            <a:r>
              <a:rPr lang="cs-CZ" dirty="0" smtClean="0"/>
              <a:t>buď v každém případě respektoval </a:t>
            </a:r>
          </a:p>
          <a:p>
            <a:pPr lvl="1"/>
            <a:r>
              <a:rPr lang="cs-CZ" dirty="0" smtClean="0"/>
              <a:t>nebo sám rozhodl, zda jsou na místě</a:t>
            </a:r>
          </a:p>
        </p:txBody>
      </p:sp>
    </p:spTree>
    <p:extLst>
      <p:ext uri="{BB962C8B-B14F-4D97-AF65-F5344CB8AC3E}">
        <p14:creationId xmlns:p14="http://schemas.microsoft.com/office/powerpoint/2010/main" val="19432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1F456"/>
          </a:solidFill>
        </p:spPr>
        <p:txBody>
          <a:bodyPr/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BFFDA9"/>
          </a:solidFill>
        </p:spPr>
        <p:txBody>
          <a:bodyPr/>
          <a:lstStyle/>
          <a:p>
            <a:r>
              <a:rPr lang="cs-CZ" dirty="0" smtClean="0"/>
              <a:t>Rozdílný výklad se řeší jako každý jiný interpretační spor, ať je obsažen v interpretačním prohlášení nebo je součástí aplikace smlouvy.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69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Pojem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  <a:solidFill>
            <a:srgbClr val="FFFF99"/>
          </a:solidFill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Vídeňská úmluva o smluvním právu neupravuje</a:t>
            </a:r>
          </a:p>
          <a:p>
            <a:pPr>
              <a:spcBef>
                <a:spcPts val="600"/>
              </a:spcBef>
            </a:pPr>
            <a:r>
              <a:rPr lang="vi-VN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Směrnice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Komise </a:t>
            </a:r>
            <a:r>
              <a:rPr lang="cs-CZ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cs-CZ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mezinárodnı́ </a:t>
            </a:r>
            <a:r>
              <a:rPr lang="cs-CZ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právo</a:t>
            </a:r>
            <a:r>
              <a:rPr lang="vi-VN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 uplatňovánı́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výhrad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k mezinárodním smlouvám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(ILC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Guide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Reservations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Treaties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(2001): </a:t>
            </a:r>
          </a:p>
          <a:p>
            <a:pPr>
              <a:spcBef>
                <a:spcPts val="600"/>
              </a:spcBef>
            </a:pPr>
            <a:r>
              <a:rPr lang="cs-CZ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„Jednostranné prohlášení státu … jakkoli formulované nebo nazvané, jehož účelem je </a:t>
            </a:r>
            <a:r>
              <a:rPr lang="cs-CZ" sz="2800" b="1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specifikovat nebo vyjasnit význam nebo okruh působnosti</a:t>
            </a:r>
            <a:r>
              <a:rPr lang="cs-CZ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smlouvy nebo jejího ustanovení.“</a:t>
            </a:r>
          </a:p>
          <a:p>
            <a:pPr>
              <a:spcBef>
                <a:spcPts val="600"/>
              </a:spcBef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Tedy: účelem není změna rozsahu smluvních závazků, jako je tomu u výhrady (jiné právní následky)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40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Podobnosti s výhradou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jednostranné prohlášení</a:t>
            </a:r>
          </a:p>
          <a:p>
            <a:r>
              <a:rPr lang="cs-CZ" dirty="0" smtClean="0"/>
              <a:t>jakkoli formulované nebo nazvané</a:t>
            </a:r>
          </a:p>
          <a:p>
            <a:r>
              <a:rPr lang="cs-CZ" dirty="0" smtClean="0"/>
              <a:t>týká se obsahu (textu) smlouvy</a:t>
            </a:r>
          </a:p>
          <a:p>
            <a:r>
              <a:rPr lang="cs-CZ" dirty="0" smtClean="0"/>
              <a:t>pro  jiné státy může být nepřijatelné</a:t>
            </a:r>
          </a:p>
          <a:p>
            <a:r>
              <a:rPr lang="cs-CZ" dirty="0" smtClean="0"/>
              <a:t>činí se obvykle při některém aktu, kdy stát vyjadřuje svůj postoj ke smlouvě (podpis, ratifikace, přistoupení), tj. zároveň s výhradami (příp. místo nich)</a:t>
            </a:r>
          </a:p>
          <a:p>
            <a:r>
              <a:rPr lang="cs-CZ" dirty="0" smtClean="0"/>
              <a:t>VÁŽNÝ PROBLÉM: často obtížné odlišení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62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Důvody pro uplatnění interpretačního prohlášení (tedy proč výkladu předem)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08512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CC0000"/>
                </a:solidFill>
              </a:rPr>
              <a:t>vůle uplatnit skrytou výhradu</a:t>
            </a:r>
          </a:p>
          <a:p>
            <a:pPr lvl="1"/>
            <a:r>
              <a:rPr lang="cs-CZ" dirty="0" smtClean="0">
                <a:solidFill>
                  <a:srgbClr val="CC0000"/>
                </a:solidFill>
              </a:rPr>
              <a:t>skutečná výhrada není možná (obcházení zákazu)</a:t>
            </a:r>
          </a:p>
          <a:p>
            <a:pPr lvl="1"/>
            <a:r>
              <a:rPr lang="cs-CZ" dirty="0" smtClean="0">
                <a:solidFill>
                  <a:srgbClr val="CC0000"/>
                </a:solidFill>
              </a:rPr>
              <a:t>skutečná výhrada může vyvolat námitky </a:t>
            </a:r>
          </a:p>
          <a:p>
            <a:pPr lvl="1"/>
            <a:r>
              <a:rPr lang="cs-CZ" dirty="0" smtClean="0">
                <a:solidFill>
                  <a:srgbClr val="CC0000"/>
                </a:solidFill>
              </a:rPr>
              <a:t>méně nápadná forma</a:t>
            </a:r>
          </a:p>
          <a:p>
            <a:r>
              <a:rPr lang="cs-CZ" dirty="0" smtClean="0"/>
              <a:t>vůle dát předem najevo jedině přijatelný smysl daného ustanovení </a:t>
            </a:r>
          </a:p>
          <a:p>
            <a:pPr lvl="1"/>
            <a:r>
              <a:rPr lang="cs-CZ" dirty="0" smtClean="0"/>
              <a:t>politické zájmy</a:t>
            </a:r>
          </a:p>
          <a:p>
            <a:pPr lvl="1"/>
            <a:r>
              <a:rPr lang="cs-CZ" dirty="0" smtClean="0"/>
              <a:t>soulad s vnitrostátním právem</a:t>
            </a:r>
          </a:p>
          <a:p>
            <a:r>
              <a:rPr lang="cs-CZ" dirty="0" smtClean="0"/>
              <a:t>vůle specifikovat mnohoznačné ustanovení </a:t>
            </a:r>
            <a:r>
              <a:rPr lang="cs-CZ" dirty="0" smtClean="0">
                <a:solidFill>
                  <a:srgbClr val="C00000"/>
                </a:solidFill>
              </a:rPr>
              <a:t>(většina smluvních ustanovení není jednoznačná – výsledek kompromisu) 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8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Proč nezřetelné odlišení interpretačního prohlášení od výhrady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cs-CZ" dirty="0" smtClean="0"/>
              <a:t>jednostranný úkon státu jakkoli vyjádřený  </a:t>
            </a:r>
          </a:p>
          <a:p>
            <a:r>
              <a:rPr lang="cs-CZ" dirty="0" smtClean="0"/>
              <a:t>různý výklad určitého ustanovení zpravidla znamená jeho </a:t>
            </a:r>
            <a:r>
              <a:rPr lang="cs-CZ" b="1" dirty="0" smtClean="0"/>
              <a:t>různé právní účinky, </a:t>
            </a:r>
            <a:r>
              <a:rPr lang="cs-CZ" dirty="0" smtClean="0"/>
              <a:t>i když nejde o výhradu</a:t>
            </a:r>
          </a:p>
          <a:p>
            <a:r>
              <a:rPr lang="cs-CZ" dirty="0" smtClean="0">
                <a:solidFill>
                  <a:srgbClr val="008000"/>
                </a:solidFill>
              </a:rPr>
              <a:t>příklad (1), kdy tomu tak není: </a:t>
            </a:r>
          </a:p>
          <a:p>
            <a:r>
              <a:rPr lang="cs-CZ" dirty="0" smtClean="0">
                <a:solidFill>
                  <a:srgbClr val="CC0000"/>
                </a:solidFill>
              </a:rPr>
              <a:t>příklad (2), kdy tomu tak je: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61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8000"/>
                </a:solidFill>
              </a:rPr>
              <a:t>(1) Pouhé jednoduché upřesnění – Úmluva o mořském právu</a:t>
            </a:r>
            <a:endParaRPr lang="cs-CZ" dirty="0">
              <a:solidFill>
                <a:srgbClr val="008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752528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Art. 39 para. </a:t>
            </a:r>
            <a:r>
              <a:rPr lang="en-US" dirty="0" smtClean="0"/>
              <a:t>3</a:t>
            </a:r>
            <a:r>
              <a:rPr lang="en-US" dirty="0"/>
              <a:t>. Aircraft in transit passage </a:t>
            </a:r>
            <a:r>
              <a:rPr lang="en-US" dirty="0" smtClean="0"/>
              <a:t>shall</a:t>
            </a:r>
            <a:r>
              <a:rPr lang="cs-CZ" dirty="0" smtClean="0"/>
              <a:t> … </a:t>
            </a:r>
            <a:r>
              <a:rPr lang="en-US" dirty="0" smtClean="0"/>
              <a:t>observe </a:t>
            </a:r>
            <a:r>
              <a:rPr lang="en-US" dirty="0"/>
              <a:t>the Rules </a:t>
            </a:r>
            <a:r>
              <a:rPr lang="cs-CZ" dirty="0" smtClean="0"/>
              <a:t>…</a:t>
            </a:r>
            <a:r>
              <a:rPr lang="en-US" dirty="0" smtClean="0"/>
              <a:t> </a:t>
            </a:r>
            <a:r>
              <a:rPr lang="en-US" dirty="0"/>
              <a:t>established by the </a:t>
            </a:r>
            <a:r>
              <a:rPr lang="en-US" dirty="0" smtClean="0"/>
              <a:t>I</a:t>
            </a:r>
            <a:r>
              <a:rPr lang="cs-CZ" dirty="0" smtClean="0"/>
              <a:t>CAO</a:t>
            </a:r>
            <a:r>
              <a:rPr lang="en-US" dirty="0" smtClean="0"/>
              <a:t> </a:t>
            </a:r>
            <a:r>
              <a:rPr lang="en-US" dirty="0"/>
              <a:t>as they apply to civil aircraft; </a:t>
            </a:r>
            <a:r>
              <a:rPr lang="en-US" dirty="0" smtClean="0"/>
              <a:t>state</a:t>
            </a:r>
            <a:r>
              <a:rPr lang="cs-CZ" dirty="0" smtClean="0"/>
              <a:t> </a:t>
            </a:r>
            <a:r>
              <a:rPr lang="en-US" dirty="0" smtClean="0"/>
              <a:t>aircraft </a:t>
            </a:r>
            <a:r>
              <a:rPr lang="en-US" dirty="0"/>
              <a:t>will </a:t>
            </a:r>
            <a:r>
              <a:rPr lang="en-US" b="1" u="sng" dirty="0"/>
              <a:t>normally</a:t>
            </a:r>
            <a:r>
              <a:rPr lang="en-US" dirty="0"/>
              <a:t> comply with such safety measures </a:t>
            </a:r>
            <a:r>
              <a:rPr lang="cs-CZ" dirty="0" smtClean="0"/>
              <a:t>… </a:t>
            </a:r>
          </a:p>
          <a:p>
            <a:r>
              <a:rPr lang="cs-CZ" dirty="0" smtClean="0"/>
              <a:t>Čl. 39 odst. 3</a:t>
            </a:r>
            <a:r>
              <a:rPr lang="cs-CZ" dirty="0"/>
              <a:t>. Letadla při tranzitním přeletu </a:t>
            </a:r>
            <a:r>
              <a:rPr lang="cs-CZ" dirty="0" smtClean="0"/>
              <a:t>musí … dodržovat </a:t>
            </a:r>
            <a:r>
              <a:rPr lang="cs-CZ" dirty="0"/>
              <a:t>pravidla </a:t>
            </a:r>
            <a:r>
              <a:rPr lang="cs-CZ" dirty="0" smtClean="0"/>
              <a:t>… ICAO, </a:t>
            </a:r>
            <a:r>
              <a:rPr lang="cs-CZ" dirty="0"/>
              <a:t>pokud se týkají civilních letadel; státní letadla se </a:t>
            </a:r>
            <a:r>
              <a:rPr lang="cs-CZ" b="1" u="sng" dirty="0"/>
              <a:t>běžně</a:t>
            </a:r>
            <a:r>
              <a:rPr lang="cs-CZ" dirty="0"/>
              <a:t> podřizují takovým </a:t>
            </a:r>
            <a:r>
              <a:rPr lang="cs-CZ" dirty="0" smtClean="0"/>
              <a:t>bezpečnostním opatřením …</a:t>
            </a:r>
          </a:p>
          <a:p>
            <a:r>
              <a:rPr lang="cs-CZ" dirty="0" smtClean="0"/>
              <a:t>Co znamená </a:t>
            </a:r>
            <a:r>
              <a:rPr lang="cs-CZ" b="1" dirty="0" smtClean="0"/>
              <a:t>běžně (</a:t>
            </a:r>
            <a:r>
              <a:rPr lang="cs-CZ" b="1" dirty="0" err="1" smtClean="0"/>
              <a:t>normally</a:t>
            </a:r>
            <a:r>
              <a:rPr lang="cs-CZ" b="1" dirty="0" smtClean="0"/>
              <a:t>)?</a:t>
            </a:r>
          </a:p>
          <a:p>
            <a:r>
              <a:rPr lang="cs-CZ" dirty="0" smtClean="0"/>
              <a:t>Španělsko: </a:t>
            </a:r>
            <a:r>
              <a:rPr lang="cs-CZ" b="1" i="1" dirty="0" smtClean="0"/>
              <a:t>kromě případů vyšší moci nebo vážných těžkostí</a:t>
            </a:r>
            <a:endParaRPr lang="cs-CZ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5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6613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CC0000"/>
                </a:solidFill>
              </a:rPr>
              <a:t>(2) Různý dosah různých výkladů </a:t>
            </a:r>
            <a:r>
              <a:rPr lang="cs-CZ" sz="3600" dirty="0" smtClean="0">
                <a:solidFill>
                  <a:srgbClr val="CC0000"/>
                </a:solidFill>
              </a:rPr>
              <a:t>– Úmluva o mořském právu</a:t>
            </a:r>
            <a:endParaRPr lang="cs-CZ" sz="3600" dirty="0">
              <a:solidFill>
                <a:srgbClr val="CC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328592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r>
              <a:rPr lang="cs-CZ" b="0" u="sng" strike="noStrike" dirty="0" smtClean="0">
                <a:effectLst/>
              </a:rPr>
              <a:t>Německo:</a:t>
            </a:r>
            <a:r>
              <a:rPr lang="cs-CZ" b="0" strike="noStrike" dirty="0" smtClean="0">
                <a:effectLst/>
              </a:rPr>
              <a:t> </a:t>
            </a:r>
            <a:r>
              <a:rPr lang="cs-CZ" b="1" u="none" strike="noStrike" dirty="0" smtClean="0">
                <a:effectLst/>
              </a:rPr>
              <a:t>Žádné z ustanovení Úmluvy neopravňuje </a:t>
            </a:r>
            <a:r>
              <a:rPr lang="cs-CZ" b="0" u="none" strike="noStrike" dirty="0" smtClean="0">
                <a:effectLst/>
              </a:rPr>
              <a:t>pobřežní stát podrobit pokojný průjezd pobřežními vodami kterékoli lodi, včetně lodí válečných, obchodních a rybářských, </a:t>
            </a:r>
            <a:r>
              <a:rPr lang="cs-CZ" b="1" i="1" u="none" strike="noStrike" dirty="0" smtClean="0">
                <a:effectLst/>
              </a:rPr>
              <a:t>souhlasu nebo předchozímu ohlášení.</a:t>
            </a:r>
          </a:p>
          <a:p>
            <a:r>
              <a:rPr lang="cs-CZ" b="0" u="sng" strike="noStrike" dirty="0" smtClean="0">
                <a:effectLst/>
              </a:rPr>
              <a:t>GB:</a:t>
            </a:r>
            <a:r>
              <a:rPr lang="cs-CZ" b="0" strike="noStrike" dirty="0" smtClean="0">
                <a:effectLst/>
              </a:rPr>
              <a:t> </a:t>
            </a:r>
            <a:r>
              <a:rPr lang="cs-CZ" b="0" u="none" strike="noStrike" dirty="0" smtClean="0">
                <a:effectLst/>
              </a:rPr>
              <a:t>Prohlášení, která směřují k </a:t>
            </a:r>
            <a:r>
              <a:rPr lang="cs-CZ" b="1" u="none" strike="noStrike" dirty="0" smtClean="0">
                <a:effectLst/>
              </a:rPr>
              <a:t>vyžadování</a:t>
            </a:r>
            <a:r>
              <a:rPr lang="cs-CZ" b="0" u="none" strike="noStrike" dirty="0" smtClean="0">
                <a:effectLst/>
              </a:rPr>
              <a:t> jakékoli </a:t>
            </a:r>
            <a:r>
              <a:rPr lang="cs-CZ" b="1" i="1" u="none" strike="noStrike" dirty="0" smtClean="0">
                <a:effectLst/>
              </a:rPr>
              <a:t>notifikace nebo jakéhokoli povolení </a:t>
            </a:r>
            <a:r>
              <a:rPr lang="cs-CZ" b="0" u="none" strike="noStrike" dirty="0" smtClean="0">
                <a:effectLst/>
              </a:rPr>
              <a:t>předtím, než válečné plavidlo bude moci vykonat právo pokojného průjezdu nebo realizovat svobodu plavby, ... </a:t>
            </a:r>
            <a:r>
              <a:rPr lang="cs-CZ" b="1" u="none" strike="noStrike" dirty="0" smtClean="0">
                <a:effectLst/>
              </a:rPr>
              <a:t>nejsou v souladu </a:t>
            </a:r>
            <a:r>
              <a:rPr lang="cs-CZ" b="0" u="none" strike="noStrike" dirty="0" smtClean="0">
                <a:effectLst/>
              </a:rPr>
              <a:t>s Úmluvou.</a:t>
            </a:r>
          </a:p>
          <a:p>
            <a:r>
              <a:rPr lang="cs-CZ" b="0" u="sng" strike="noStrike" dirty="0" smtClean="0">
                <a:effectLst/>
              </a:rPr>
              <a:t>Chorvatsko:</a:t>
            </a:r>
            <a:r>
              <a:rPr lang="cs-CZ" b="0" strike="noStrike" dirty="0" smtClean="0">
                <a:effectLst/>
              </a:rPr>
              <a:t> </a:t>
            </a:r>
            <a:r>
              <a:rPr lang="cs-CZ" b="1" u="none" strike="noStrike" dirty="0" smtClean="0">
                <a:effectLst/>
              </a:rPr>
              <a:t>Neexistuje</a:t>
            </a:r>
            <a:r>
              <a:rPr lang="cs-CZ" b="0" u="none" strike="noStrike" dirty="0" smtClean="0">
                <a:effectLst/>
              </a:rPr>
              <a:t> imperativní norma obecného mezinárodního práva, </a:t>
            </a:r>
            <a:r>
              <a:rPr lang="cs-CZ" b="1" u="none" strike="noStrike" dirty="0" smtClean="0">
                <a:effectLst/>
              </a:rPr>
              <a:t>která by zakazovala </a:t>
            </a:r>
            <a:r>
              <a:rPr lang="cs-CZ" b="0" u="none" strike="noStrike" dirty="0" smtClean="0">
                <a:effectLst/>
              </a:rPr>
              <a:t>pobřežnímu státu vyžadovat podle jeho práva, aby cizí válečné lodi </a:t>
            </a:r>
            <a:r>
              <a:rPr lang="cs-CZ" b="1" i="1" u="none" strike="noStrike" dirty="0" smtClean="0">
                <a:effectLst/>
              </a:rPr>
              <a:t>notifikovaly svůj záměr</a:t>
            </a:r>
            <a:r>
              <a:rPr lang="cs-CZ" b="0" u="none" strike="noStrike" dirty="0" smtClean="0">
                <a:effectLst/>
              </a:rPr>
              <a:t> vykonat právo pokojného průjezdu jeho pobřežními vodami, ani omezit počet válečných plavidel projíždějících současně.</a:t>
            </a:r>
          </a:p>
          <a:p>
            <a:r>
              <a:rPr lang="cs-CZ" b="0" i="1" u="sng" strike="noStrike" dirty="0" smtClean="0">
                <a:solidFill>
                  <a:srgbClr val="000099"/>
                </a:solidFill>
                <a:effectLst/>
              </a:rPr>
              <a:t>Írán:</a:t>
            </a:r>
            <a:r>
              <a:rPr lang="cs-CZ" b="0" i="1" strike="noStrike" dirty="0" smtClean="0">
                <a:solidFill>
                  <a:srgbClr val="000099"/>
                </a:solidFill>
                <a:effectLst/>
              </a:rPr>
              <a:t> </a:t>
            </a:r>
            <a:r>
              <a:rPr lang="cs-CZ" b="0" i="1" u="none" strike="noStrike" dirty="0" smtClean="0">
                <a:solidFill>
                  <a:srgbClr val="000099"/>
                </a:solidFill>
                <a:effectLst/>
              </a:rPr>
              <a:t>Musí být vyloučena interpretace Úmluvy, která by nebyla v </a:t>
            </a:r>
            <a:r>
              <a:rPr lang="cs-CZ" b="1" i="1" u="none" strike="noStrike" dirty="0" smtClean="0">
                <a:solidFill>
                  <a:srgbClr val="000099"/>
                </a:solidFill>
                <a:effectLst/>
              </a:rPr>
              <a:t>souladu s národními zákony a nařízeními.</a:t>
            </a:r>
          </a:p>
          <a:p>
            <a:endParaRPr lang="cs-CZ" b="1" u="none" strike="noStrike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14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Konflikt interpretací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72608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r>
              <a:rPr lang="cs-CZ" u="sng" dirty="0" smtClean="0"/>
              <a:t>k interpretačnímu prohlášení lze uplatnit námitky</a:t>
            </a:r>
          </a:p>
          <a:p>
            <a:pPr lvl="1"/>
            <a:r>
              <a:rPr lang="cs-CZ" dirty="0" smtClean="0"/>
              <a:t>obecné</a:t>
            </a:r>
          </a:p>
          <a:p>
            <a:pPr lvl="1"/>
            <a:r>
              <a:rPr lang="cs-CZ" dirty="0" smtClean="0"/>
              <a:t>konkrétní</a:t>
            </a:r>
          </a:p>
          <a:p>
            <a:r>
              <a:rPr lang="cs-CZ" dirty="0" smtClean="0"/>
              <a:t>právní účinky námitek: </a:t>
            </a:r>
          </a:p>
          <a:p>
            <a:pPr lvl="1"/>
            <a:r>
              <a:rPr lang="cs-CZ" dirty="0" smtClean="0"/>
              <a:t>prohlášení </a:t>
            </a:r>
            <a:r>
              <a:rPr lang="cs-CZ" u="sng" dirty="0" smtClean="0"/>
              <a:t>je skrytou výhradou</a:t>
            </a:r>
            <a:r>
              <a:rPr lang="cs-CZ" dirty="0" smtClean="0"/>
              <a:t>: </a:t>
            </a:r>
            <a:r>
              <a:rPr lang="cs-CZ" b="1" dirty="0" smtClean="0"/>
              <a:t>jako u výhrady</a:t>
            </a:r>
          </a:p>
          <a:p>
            <a:pPr lvl="1"/>
            <a:r>
              <a:rPr lang="cs-CZ" dirty="0" smtClean="0"/>
              <a:t>prohlášení </a:t>
            </a:r>
            <a:r>
              <a:rPr lang="cs-CZ" u="sng" dirty="0" smtClean="0"/>
              <a:t>není skrytou výhradou</a:t>
            </a:r>
            <a:r>
              <a:rPr lang="cs-CZ" dirty="0" smtClean="0"/>
              <a:t>: bere se na vědomí prohlášení i námitka, nepřihlíží se, </a:t>
            </a:r>
            <a:r>
              <a:rPr lang="cs-CZ" b="1" i="1" dirty="0" smtClean="0"/>
              <a:t>ale nenastávají účinky směrem k platnosti smlouvy mezi spornými stranami</a:t>
            </a:r>
          </a:p>
          <a:p>
            <a:pPr lvl="1"/>
            <a:r>
              <a:rPr lang="cs-CZ" dirty="0" smtClean="0"/>
              <a:t>prohlášení neurčité (nelze určit): námitka = neuznání, </a:t>
            </a:r>
            <a:r>
              <a:rPr lang="cs-CZ" i="1" dirty="0" smtClean="0"/>
              <a:t>nebude se k ní přihlížet </a:t>
            </a:r>
            <a:r>
              <a:rPr lang="cs-CZ" dirty="0" smtClean="0"/>
              <a:t>= skrytý (posléze zjevný) interpretační spor</a:t>
            </a:r>
          </a:p>
          <a:p>
            <a:pPr marL="457200" lvl="1" indent="0">
              <a:buNone/>
            </a:pPr>
            <a:r>
              <a:rPr lang="cs-CZ" dirty="0" smtClean="0"/>
              <a:t>Příklad: Mořské právo – </a:t>
            </a:r>
            <a:r>
              <a:rPr lang="cs-CZ" b="1" dirty="0" smtClean="0"/>
              <a:t>Kanada: </a:t>
            </a:r>
          </a:p>
          <a:p>
            <a:pPr marL="457200" lvl="1" indent="0">
              <a:buNone/>
            </a:pPr>
            <a:r>
              <a:rPr lang="cs-CZ" b="1" u="none" strike="noStrike" dirty="0">
                <a:effectLst/>
              </a:rPr>
              <a:t>	</a:t>
            </a:r>
            <a:r>
              <a:rPr lang="cs-CZ" b="1" u="none" strike="noStrike" dirty="0" smtClean="0">
                <a:effectLst/>
              </a:rPr>
              <a:t>Není vázána výhradami a prohlášeními,</a:t>
            </a:r>
            <a:r>
              <a:rPr lang="cs-CZ" b="0" u="none" strike="noStrike" dirty="0" smtClean="0">
                <a:effectLst/>
              </a:rPr>
              <a:t> </a:t>
            </a:r>
            <a:r>
              <a:rPr lang="cs-CZ" b="1" i="1" u="none" strike="noStrike" dirty="0" smtClean="0">
                <a:effectLst/>
              </a:rPr>
              <a:t>která vylučují nebo mění právní účinky </a:t>
            </a:r>
            <a:r>
              <a:rPr lang="cs-CZ" b="0" u="none" strike="noStrike" dirty="0" smtClean="0">
                <a:effectLst/>
              </a:rPr>
              <a:t>ustanovení Úmluvy ve vztahu k příslušnému státu ... Nedostatek reakce Kanady nemůže být chápán jako </a:t>
            </a:r>
            <a:r>
              <a:rPr lang="cs-CZ" b="0" u="none" strike="noStrike" dirty="0" err="1" smtClean="0">
                <a:effectLst/>
              </a:rPr>
              <a:t>tacitní</a:t>
            </a:r>
            <a:r>
              <a:rPr lang="cs-CZ" b="0" u="none" strike="noStrike" dirty="0" smtClean="0">
                <a:effectLst/>
              </a:rPr>
              <a:t> souhlas.</a:t>
            </a:r>
          </a:p>
          <a:p>
            <a:pPr marL="457200" lvl="1" indent="0">
              <a:buNone/>
            </a:pPr>
            <a:r>
              <a:rPr lang="cs-CZ" dirty="0" smtClean="0"/>
              <a:t>(Neřeší se interpretační prohlášení, která nemění právní účinky)</a:t>
            </a:r>
            <a:endParaRPr lang="cs-CZ" b="0" u="none" strike="noStrike" dirty="0" smtClean="0">
              <a:effectLst/>
            </a:endParaRPr>
          </a:p>
          <a:p>
            <a:pPr marL="457200" lvl="1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316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  <a:solidFill>
            <a:srgbClr val="61F456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Interpretační prohlášení jako forma skutečné interpretace (bez skryté výhrady)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  <a:solidFill>
            <a:srgbClr val="BFFDA9"/>
          </a:solidFill>
        </p:spPr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bvykle je interpretace právní normy prvním stadiem její aplikace</a:t>
            </a:r>
          </a:p>
          <a:p>
            <a:r>
              <a:rPr lang="cs-CZ" dirty="0" smtClean="0"/>
              <a:t>zde je interpretace prováděna PŘEDEM, bez aplikace</a:t>
            </a:r>
          </a:p>
          <a:p>
            <a:r>
              <a:rPr lang="cs-CZ" dirty="0" smtClean="0"/>
              <a:t>interpretace je předem sdělována ostatním smluvním stranám, aby s ní počítaly</a:t>
            </a:r>
          </a:p>
          <a:p>
            <a:r>
              <a:rPr lang="cs-CZ" dirty="0" smtClean="0"/>
              <a:t>ALE POŘÁD JE TO INTERPRETACE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15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B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B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677</Words>
  <Application>Microsoft Office PowerPoint</Application>
  <PresentationFormat>Předvádění na obrazovce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Interpretační prohlášení v mezinárodním smluvním právu</vt:lpstr>
      <vt:lpstr>Pojem</vt:lpstr>
      <vt:lpstr>Podobnosti s výhradou</vt:lpstr>
      <vt:lpstr>Důvody pro uplatnění interpretačního prohlášení (tedy proč výkladu předem)</vt:lpstr>
      <vt:lpstr>Proč nezřetelné odlišení interpretačního prohlášení od výhrady</vt:lpstr>
      <vt:lpstr>(1) Pouhé jednoduché upřesnění – Úmluva o mořském právu</vt:lpstr>
      <vt:lpstr>(2) Různý dosah různých výkladů – Úmluva o mořském právu</vt:lpstr>
      <vt:lpstr>Konflikt interpretací</vt:lpstr>
      <vt:lpstr>Interpretační prohlášení jako forma skutečné interpretace (bez skryté výhrady)</vt:lpstr>
      <vt:lpstr>Subjekty výkladu mezinárodní smlouvy</vt:lpstr>
      <vt:lpstr>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Interpretační prohlášení v mezinárodním smluvním právu</dc:title>
  <dc:creator>1224</dc:creator>
  <cp:lastModifiedBy>Vladimír Týč</cp:lastModifiedBy>
  <cp:revision>21</cp:revision>
  <cp:lastPrinted>2014-11-18T15:04:36Z</cp:lastPrinted>
  <dcterms:created xsi:type="dcterms:W3CDTF">2014-11-17T19:56:41Z</dcterms:created>
  <dcterms:modified xsi:type="dcterms:W3CDTF">2017-04-19T11:17:10Z</dcterms:modified>
</cp:coreProperties>
</file>