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8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D64FE9-3761-450B-8A69-0C18582E5AF0}" type="datetimeFigureOut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BBCBA-2C88-461A-9FFC-B4789DFE02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529DB6-B365-4F97-817D-95D56E1160DA}" type="datetimeFigureOut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427805-A78A-4441-B4A5-7DDA9E70FC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6FEB0-A15A-43A6-8A87-59BBA8BF9B90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E8A1A50-5571-474D-B7BE-91CC339EC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170C0-3A61-474F-B617-1C7971173C25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2B256-7D75-4E1F-8171-2DA0DE509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22E5D-B3F0-4369-B6C4-353A56F809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53421-E8C4-4A78-9730-3FCDACA0D4B9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C7404-646A-4D9C-98FF-9DE0C0C760AE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A2AA7-7420-46D2-829E-461DAE585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AF5C-BFDC-4EEB-BB6C-B19680912551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9ECB359-46B5-4618-8CC5-5EEC861B42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D592F-34CA-469E-9A35-7CD28EE96909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39A8E-68A1-48DD-AB4C-8B91AEF95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C57A-81C0-44ED-8D81-D8E23C055BDB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81D851C-CEA6-47A0-9663-DB2274F110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FC80-F062-41AF-B164-4FAE2BC08501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FC6F0-E757-4C89-B075-40AB8B203A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53C7C-ED16-45E8-8F32-7125B4580BD5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1C7D1E-F84E-48D0-A395-F7D7543A8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6A7C64E-A430-4004-87E0-E2C057043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BD6E3-1D54-4970-904E-97209DE0654E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63694-3D5B-4F55-ABB1-E998749BC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FF783-3FBC-46EC-BF14-1560963F6A94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FADE3D-1D9B-4837-9A2B-D9C2E371F43B}" type="datetime1">
              <a:rPr lang="cs-CZ"/>
              <a:pPr>
                <a:defRPr/>
              </a:pPr>
              <a:t>13.4.2017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654B9B-5738-4C63-9F48-B7643302CB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Slovo se ujme spíše než myšlenka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 a také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Má více veřejného zájmu.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Karel Čapek</a:t>
            </a:r>
            <a:endParaRPr lang="cs-CZ" dirty="0"/>
          </a:p>
        </p:txBody>
      </p:sp>
      <p:sp>
        <p:nvSpPr>
          <p:cNvPr id="1536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b="1" smtClean="0"/>
              <a:t>Komunikační prostředí firmy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Teorie komunikace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 rámci svého modelu růstu definuje americká psycholožka </a:t>
            </a:r>
            <a:r>
              <a:rPr lang="cs-CZ" b="1" dirty="0"/>
              <a:t>Virginie </a:t>
            </a:r>
            <a:r>
              <a:rPr lang="cs-CZ" b="1" dirty="0" err="1"/>
              <a:t>Satirová</a:t>
            </a:r>
            <a:r>
              <a:rPr lang="cs-CZ" b="1" dirty="0"/>
              <a:t> (1994) celkem čtyři styly komunikace: </a:t>
            </a:r>
            <a:endParaRPr lang="cs-CZ" b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b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Vinič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smířlivec</a:t>
            </a:r>
            <a:r>
              <a:rPr lang="cs-CZ" dirty="0"/>
              <a:t>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počítač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rušič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Verbální komunikace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Vyjadřování pomocí slov, prostřednictvím jazyka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Verbální komunikace může být : </a:t>
            </a:r>
          </a:p>
          <a:p>
            <a:endParaRPr lang="cs-CZ" smtClean="0"/>
          </a:p>
          <a:p>
            <a:r>
              <a:rPr lang="cs-CZ" smtClean="0"/>
              <a:t>A) přímá x zprostředkovaná</a:t>
            </a:r>
          </a:p>
          <a:p>
            <a:endParaRPr lang="cs-CZ" smtClean="0"/>
          </a:p>
          <a:p>
            <a:r>
              <a:rPr lang="cs-CZ" smtClean="0"/>
              <a:t>B) mluvená x psaná</a:t>
            </a:r>
          </a:p>
          <a:p>
            <a:endParaRPr lang="cs-CZ" smtClean="0"/>
          </a:p>
          <a:p>
            <a:r>
              <a:rPr lang="cs-CZ" smtClean="0"/>
              <a:t>C) živá x reprodukovaná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Jazykové prostředí 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Je tvořeno 4 základními prvky : </a:t>
            </a:r>
          </a:p>
          <a:p>
            <a:endParaRPr lang="cs-CZ" smtClean="0"/>
          </a:p>
          <a:p>
            <a:pPr>
              <a:buFont typeface="Wingdings" pitchFamily="2" charset="2"/>
              <a:buChar char="q"/>
            </a:pPr>
            <a:r>
              <a:rPr lang="cs-CZ" smtClean="0"/>
              <a:t> lidmi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Jejich úmysly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Komunikačními pravidly, s jejichž pomocí dosahují svých úmyslů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Skutečně používanou řečí v dané situaci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Komunikační styly 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mtClean="0"/>
              <a:t>Konvenční</a:t>
            </a:r>
          </a:p>
          <a:p>
            <a:pPr>
              <a:buFont typeface="Wingdings" pitchFamily="2" charset="2"/>
              <a:buChar char="q"/>
            </a:pPr>
            <a:endParaRPr lang="cs-CZ" smtClean="0"/>
          </a:p>
          <a:p>
            <a:pPr>
              <a:buFont typeface="Wingdings" pitchFamily="2" charset="2"/>
              <a:buChar char="q"/>
            </a:pPr>
            <a:r>
              <a:rPr lang="cs-CZ" smtClean="0"/>
              <a:t>Konverzační</a:t>
            </a:r>
          </a:p>
          <a:p>
            <a:pPr>
              <a:buFont typeface="Wingdings" pitchFamily="2" charset="2"/>
              <a:buChar char="q"/>
            </a:pPr>
            <a:endParaRPr lang="cs-CZ" smtClean="0"/>
          </a:p>
          <a:p>
            <a:pPr>
              <a:buFont typeface="Wingdings" pitchFamily="2" charset="2"/>
              <a:buChar char="q"/>
            </a:pPr>
            <a:r>
              <a:rPr lang="cs-CZ" smtClean="0"/>
              <a:t>Operativní</a:t>
            </a:r>
          </a:p>
          <a:p>
            <a:pPr>
              <a:buFont typeface="Wingdings" pitchFamily="2" charset="2"/>
              <a:buChar char="q"/>
            </a:pPr>
            <a:endParaRPr lang="cs-CZ" smtClean="0"/>
          </a:p>
          <a:p>
            <a:pPr>
              <a:buFont typeface="Wingdings" pitchFamily="2" charset="2"/>
              <a:buChar char="q"/>
            </a:pPr>
            <a:r>
              <a:rPr lang="cs-CZ" smtClean="0"/>
              <a:t>Osobní,intimní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Paralingvistické aspekty verbálního projevu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Hlasitost verbálního projevu</a:t>
            </a:r>
          </a:p>
          <a:p>
            <a:r>
              <a:rPr lang="cs-CZ" smtClean="0"/>
              <a:t>Výška tónu řeči</a:t>
            </a:r>
          </a:p>
          <a:p>
            <a:r>
              <a:rPr lang="cs-CZ" smtClean="0"/>
              <a:t>Rychlost verbálního projevu</a:t>
            </a:r>
          </a:p>
          <a:p>
            <a:r>
              <a:rPr lang="cs-CZ" smtClean="0"/>
              <a:t>Objem řeči</a:t>
            </a:r>
          </a:p>
          <a:p>
            <a:r>
              <a:rPr lang="cs-CZ" smtClean="0"/>
              <a:t>Plynulost řeči, pomlky, frázování</a:t>
            </a:r>
          </a:p>
          <a:p>
            <a:r>
              <a:rPr lang="cs-CZ" smtClean="0"/>
              <a:t>Barva hlasu, emoční náboj</a:t>
            </a:r>
          </a:p>
          <a:p>
            <a:r>
              <a:rPr lang="cs-CZ" smtClean="0"/>
              <a:t>Kvalita řeči</a:t>
            </a:r>
          </a:p>
          <a:p>
            <a:r>
              <a:rPr lang="cs-CZ" smtClean="0"/>
              <a:t>Slovní vata</a:t>
            </a:r>
          </a:p>
          <a:p>
            <a:r>
              <a:rPr lang="cs-CZ" smtClean="0"/>
              <a:t>Chyby v řeči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Neverbální komunikace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Neverbální projevy v oblasti obličeje a hlavy</a:t>
            </a:r>
          </a:p>
          <a:p>
            <a:endParaRPr lang="cs-CZ" smtClean="0"/>
          </a:p>
          <a:p>
            <a:r>
              <a:rPr lang="cs-CZ" smtClean="0"/>
              <a:t>Pohyby rukou a paží</a:t>
            </a:r>
          </a:p>
          <a:p>
            <a:endParaRPr lang="cs-CZ" smtClean="0"/>
          </a:p>
          <a:p>
            <a:r>
              <a:rPr lang="cs-CZ" smtClean="0"/>
              <a:t>Pohyby a pozice těla a nohou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Bariéry komunikace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smtClean="0"/>
          </a:p>
          <a:p>
            <a:r>
              <a:rPr lang="cs-CZ" b="1" smtClean="0"/>
              <a:t>Interní</a:t>
            </a:r>
          </a:p>
          <a:p>
            <a:endParaRPr lang="cs-CZ" smtClean="0"/>
          </a:p>
          <a:p>
            <a:r>
              <a:rPr lang="cs-CZ" b="1" smtClean="0"/>
              <a:t>Externí</a:t>
            </a:r>
            <a:r>
              <a:rPr lang="cs-CZ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   nezvyklé prostředí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 vyrušování někým třetím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 hluk, vizuální rozptylování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Interní bariéry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Obava z neúspěchu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Problémy osobního rázu, emoční stav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Rozdíly mezi účastníky komunikace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Bariéry postoje vůči komunikačnímu partnerovi ( neúcta, povýšenectví, odpor, nesympatie 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Skákání do řeči, nenaslouchání,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Nepřipravenost na komunikování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Fyzické nepohodlí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Nesoustředěnost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stereotypizace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Problémy v komunikaci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Několik komunikačních kanálů: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Se zaměstnanci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Komunikace  ústředí – složky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Velkoobchod –maloobchod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věřiteli – akcionáři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veřejností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Se sdělovacími prostředky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odborníky, s experty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postiženými lidmi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Funkční podniková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Měla by splňovat 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zam-ci</a:t>
            </a:r>
            <a:r>
              <a:rPr lang="cs-CZ" dirty="0" smtClean="0"/>
              <a:t> znají podnikové cíle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Podpora formálních i neformálních vztahů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Posilování pozitivních vztahů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Nadřízení znají pracovní kompetence jednotlivců týmu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Každý zná své cíle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Každý ví, co má dělat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Loajalita </a:t>
            </a:r>
            <a:r>
              <a:rPr lang="cs-CZ" dirty="0" err="1" smtClean="0"/>
              <a:t>zam</a:t>
            </a:r>
            <a:r>
              <a:rPr lang="cs-CZ" dirty="0" smtClean="0"/>
              <a:t> – </a:t>
            </a:r>
            <a:r>
              <a:rPr lang="cs-CZ" dirty="0" err="1" smtClean="0"/>
              <a:t>ce</a:t>
            </a:r>
            <a:r>
              <a:rPr lang="cs-CZ" dirty="0" smtClean="0"/>
              <a:t>, identifikace </a:t>
            </a:r>
            <a:r>
              <a:rPr lang="cs-CZ" dirty="0" err="1" smtClean="0"/>
              <a:t>zam-ce</a:t>
            </a:r>
            <a:r>
              <a:rPr lang="cs-CZ" dirty="0" smtClean="0"/>
              <a:t> s podnikovými cíli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7B9899"/>
                </a:solidFill>
              </a:rPr>
              <a:t>Firemní komunikace </a:t>
            </a:r>
            <a:r>
              <a:rPr lang="cs-CZ" smtClean="0">
                <a:solidFill>
                  <a:srgbClr val="7B9899"/>
                </a:solidFill>
              </a:rPr>
              <a:t>: </a:t>
            </a:r>
          </a:p>
        </p:txBody>
      </p:sp>
      <p:sp>
        <p:nvSpPr>
          <p:cNvPr id="16386" name="Zástupný symbol pro obsah 9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z="3200" smtClean="0"/>
              <a:t>Je komunikační sítí umožňující spolupráci či samostatnou existenci organizace</a:t>
            </a:r>
          </a:p>
          <a:p>
            <a:pPr>
              <a:buFont typeface="Wingdings 2" pitchFamily="18" charset="2"/>
              <a:buNone/>
            </a:pPr>
            <a:endParaRPr lang="cs-CZ" sz="3200" smtClean="0"/>
          </a:p>
          <a:p>
            <a:r>
              <a:rPr lang="cs-CZ" sz="3200" smtClean="0"/>
              <a:t>součástí podnikové kultury</a:t>
            </a:r>
          </a:p>
          <a:p>
            <a:pPr>
              <a:buFont typeface="Wingdings 2" pitchFamily="18" charset="2"/>
              <a:buNone/>
            </a:pPr>
            <a:endParaRPr lang="cs-CZ" sz="3200" smtClean="0"/>
          </a:p>
          <a:p>
            <a:r>
              <a:rPr lang="cs-CZ" sz="3200" smtClean="0"/>
              <a:t>Významnou konkurenční výhodou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Komunikační kanály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Rozhovor tváří v tvář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Skupinový rozhovor – porada, týmová diskuse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Konference, výroční zpráva, seminář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Vzdělávání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Podnikové časopisy a noviny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Nástěnky, reklama , PR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Dopisy, písemné zprávy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Telefonování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Faxy, emaily, telegramy, </a:t>
            </a:r>
            <a:r>
              <a:rPr lang="cs-CZ" dirty="0" err="1" smtClean="0"/>
              <a:t>teletexy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Oběžníky, předpisy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Podnikové obřady a tradice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Image podniku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Děkuji za pozornost.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Proces,  který  charakterizovat jako 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i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/>
              <a:t>"Kdo </a:t>
            </a:r>
            <a:r>
              <a:rPr lang="cs-CZ" i="1" dirty="0"/>
              <a:t>říká, co, jakým kanálem, ke komu, s jakým účinkem</a:t>
            </a:r>
            <a:r>
              <a:rPr lang="cs-CZ" i="1" dirty="0" smtClean="0"/>
              <a:t>.„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i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/>
              <a:t>Kdo – co říká -  komu – čím – s jakým úmyslem –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i="1" dirty="0"/>
              <a:t> </a:t>
            </a:r>
            <a:r>
              <a:rPr lang="cs-CZ" i="1" dirty="0" smtClean="0"/>
              <a:t>  - s jakým účinkem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Komunikaci rozlišujeme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 </a:t>
            </a:r>
            <a:r>
              <a:rPr lang="cs-CZ" b="1" dirty="0"/>
              <a:t>podle počtu účastníků a charakteru na</a:t>
            </a:r>
            <a:r>
              <a:rPr lang="cs-CZ" b="1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Intrapersonální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Interpersonální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Masová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Komunikaci rozlišujeme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Podle užitého komunikačního kanálu </a:t>
            </a:r>
            <a:r>
              <a:rPr lang="cs-CZ" b="1" dirty="0" smtClean="0"/>
              <a:t>na: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Verbální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Neverbální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Komunikace činem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Funkce komunikace : 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z="3200" smtClean="0"/>
              <a:t>Informovat (in-form= tvarovat uvnitř) </a:t>
            </a:r>
          </a:p>
          <a:p>
            <a:r>
              <a:rPr lang="cs-CZ" sz="3200" smtClean="0"/>
              <a:t>Vzájemně se domluvit </a:t>
            </a:r>
          </a:p>
          <a:p>
            <a:r>
              <a:rPr lang="cs-CZ" sz="3200" smtClean="0"/>
              <a:t>Instruovat/ zjišťovat (vede k lepší orientaci ve světě) </a:t>
            </a:r>
          </a:p>
          <a:p>
            <a:r>
              <a:rPr lang="cs-CZ" sz="3200" smtClean="0"/>
              <a:t>Pobavit </a:t>
            </a:r>
          </a:p>
          <a:p>
            <a:r>
              <a:rPr lang="cs-CZ" sz="3200" smtClean="0"/>
              <a:t>Přesvědčit </a:t>
            </a:r>
          </a:p>
          <a:p>
            <a:r>
              <a:rPr lang="cs-CZ" sz="3200" smtClean="0"/>
              <a:t>Navázat kontakt, sdružovat se </a:t>
            </a:r>
          </a:p>
          <a:p>
            <a:r>
              <a:rPr lang="cs-CZ" sz="3200" smtClean="0"/>
              <a:t>Exhibovat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Motivace ke komunikaci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existenciální (zaplnění pocitů </a:t>
            </a:r>
            <a:r>
              <a:rPr lang="cs-CZ" dirty="0" err="1"/>
              <a:t>bezesmyslnosti</a:t>
            </a:r>
            <a:r>
              <a:rPr lang="cs-CZ" dirty="0"/>
              <a:t> a prázdnoty),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přesilové (touha po sebeuplatnění a snaha vyniknout)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adaptační (v rámci plnění sociální role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7B9899"/>
                </a:solidFill>
              </a:rPr>
              <a:t>Komunikační kontext</a:t>
            </a:r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 smtClean="0"/>
              <a:t>Vnitřní kontext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Momentální psychický a fyzický stav (vnitřní vyladění)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Minulé zkušenosti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Vědomé i nevědomé motivy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/>
              <a:t>Vnější </a:t>
            </a:r>
            <a:r>
              <a:rPr lang="cs-CZ" b="1" u="sng" dirty="0" smtClean="0"/>
              <a:t>kontext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Fyzikální - čas, prostor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Kulturně-společenské - společenské normy, kulturní zvyklosti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Situační - skupina, vzájemné postavení účastníků</a:t>
            </a:r>
            <a:endParaRPr lang="cs-CZ" u="sng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 </a:t>
            </a: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B9899"/>
                </a:solidFill>
              </a:rPr>
              <a:t>Teorie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Teorie komunikace podle </a:t>
            </a:r>
            <a:r>
              <a:rPr lang="cs-CZ" b="1" dirty="0" err="1"/>
              <a:t>Erica</a:t>
            </a:r>
            <a:r>
              <a:rPr lang="cs-CZ" b="1" dirty="0"/>
              <a:t> </a:t>
            </a:r>
            <a:r>
              <a:rPr lang="cs-CZ" b="1" dirty="0" err="1" smtClean="0"/>
              <a:t>Berneho</a:t>
            </a:r>
            <a:r>
              <a:rPr lang="cs-CZ" b="1" dirty="0" smtClean="0"/>
              <a:t> : 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/>
              <a:t>E. Berne</a:t>
            </a:r>
            <a:r>
              <a:rPr lang="cs-CZ" dirty="0"/>
              <a:t>, autor teorie transakční analýzy definuje tři stavy </a:t>
            </a:r>
            <a:r>
              <a:rPr lang="cs-CZ" u="sng" dirty="0"/>
              <a:t>ega</a:t>
            </a:r>
            <a:r>
              <a:rPr lang="cs-CZ" dirty="0"/>
              <a:t>, jenž výrazně ovlivňují interpersonální komunikaci: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rodič,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dospělý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dítě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137</TotalTime>
  <Words>470</Words>
  <Application>Microsoft Office PowerPoint</Application>
  <PresentationFormat>Předvádění na obrazovce (4:3)</PresentationFormat>
  <Paragraphs>172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21</vt:i4>
      </vt:variant>
    </vt:vector>
  </HeadingPairs>
  <TitlesOfParts>
    <vt:vector size="38" baseType="lpstr">
      <vt:lpstr>Georgia</vt:lpstr>
      <vt:lpstr>Arial</vt:lpstr>
      <vt:lpstr>Wingdings 2</vt:lpstr>
      <vt:lpstr>Wingdings</vt:lpstr>
      <vt:lpstr>Calibri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Komunikační prostředí firmy</vt:lpstr>
      <vt:lpstr>Firemní komunikace : </vt:lpstr>
      <vt:lpstr>Komunikační proces</vt:lpstr>
      <vt:lpstr>Komunikaci rozlišujeme </vt:lpstr>
      <vt:lpstr>Komunikaci rozlišujeme </vt:lpstr>
      <vt:lpstr>Funkce komunikace : </vt:lpstr>
      <vt:lpstr>Motivace ke komunikaci </vt:lpstr>
      <vt:lpstr>Komunikační kontext</vt:lpstr>
      <vt:lpstr>Teorie komunikace</vt:lpstr>
      <vt:lpstr>Teorie komunikace II.</vt:lpstr>
      <vt:lpstr>Verbální komunikace</vt:lpstr>
      <vt:lpstr>Jazykové prostředí </vt:lpstr>
      <vt:lpstr>Komunikační styly </vt:lpstr>
      <vt:lpstr>Paralingvistické aspekty verbálního projevu</vt:lpstr>
      <vt:lpstr>Neverbální komunikace</vt:lpstr>
      <vt:lpstr>Bariéry komunikace</vt:lpstr>
      <vt:lpstr>Interní bariéry komunikace</vt:lpstr>
      <vt:lpstr>Problémy v komunikaci</vt:lpstr>
      <vt:lpstr>Funkční podniková komunikace</vt:lpstr>
      <vt:lpstr>Komunikační kanály v podniku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prostředí firmy</dc:title>
  <dc:creator>Andrea</dc:creator>
  <cp:lastModifiedBy>ahrd</cp:lastModifiedBy>
  <cp:revision>12</cp:revision>
  <dcterms:created xsi:type="dcterms:W3CDTF">2016-04-19T20:19:22Z</dcterms:created>
  <dcterms:modified xsi:type="dcterms:W3CDTF">2017-04-13T12:56:24Z</dcterms:modified>
</cp:coreProperties>
</file>