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0" r:id="rId2"/>
    <p:sldId id="315" r:id="rId3"/>
    <p:sldId id="316" r:id="rId4"/>
    <p:sldId id="371" r:id="rId5"/>
    <p:sldId id="319" r:id="rId6"/>
    <p:sldId id="320" r:id="rId7"/>
    <p:sldId id="321" r:id="rId8"/>
    <p:sldId id="372" r:id="rId9"/>
    <p:sldId id="322" r:id="rId10"/>
    <p:sldId id="323" r:id="rId11"/>
    <p:sldId id="325" r:id="rId12"/>
    <p:sldId id="369" r:id="rId13"/>
    <p:sldId id="370" r:id="rId14"/>
    <p:sldId id="368" r:id="rId15"/>
    <p:sldId id="373" r:id="rId16"/>
    <p:sldId id="327" r:id="rId17"/>
    <p:sldId id="356" r:id="rId1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F3C72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43" autoAdjust="0"/>
    <p:restoredTop sz="94675"/>
  </p:normalViewPr>
  <p:slideViewPr>
    <p:cSldViewPr snapToGrid="0" showGuides="1">
      <p:cViewPr>
        <p:scale>
          <a:sx n="75" d="100"/>
          <a:sy n="75" d="100"/>
        </p:scale>
        <p:origin x="944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4A69FDEF-D0F7-4018-B84B-ADFF156488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5745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332434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2704788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1833874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370638" y="1366838"/>
            <a:ext cx="1798637" cy="50863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71550" y="1366838"/>
            <a:ext cx="5246688" cy="508635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1680701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1263631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1534016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71550" y="2517775"/>
            <a:ext cx="3522663" cy="3935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2517775"/>
            <a:ext cx="3522662" cy="3935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2416319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996501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1394962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3411337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608179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39011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orma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71550" y="1366838"/>
            <a:ext cx="7197725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108000" rIns="0" bIns="108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1550" y="2517775"/>
            <a:ext cx="7197725" cy="393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133725" y="692150"/>
            <a:ext cx="501332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F3C72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9763"/>
            <a:ext cx="5008562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F3C72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itulk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3175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9900" y="3778250"/>
            <a:ext cx="8140700" cy="971550"/>
          </a:xfrm>
        </p:spPr>
        <p:txBody>
          <a:bodyPr/>
          <a:lstStyle/>
          <a:p>
            <a:r>
              <a:rPr lang="cs-CZ" altLang="cs-CZ" sz="3200" smtClean="0"/>
              <a:t>Dogmatika práva civilních aspektů mezinárodních únosů dětí.</a:t>
            </a:r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428625" y="5511800"/>
            <a:ext cx="8205788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485775" y="3684588"/>
            <a:ext cx="8205788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4" name="Line 5"/>
          <p:cNvSpPr>
            <a:spLocks noChangeShapeType="1"/>
          </p:cNvSpPr>
          <p:nvPr/>
        </p:nvSpPr>
        <p:spPr bwMode="auto">
          <a:xfrm>
            <a:off x="428625" y="6172200"/>
            <a:ext cx="8205788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5" name="Rectangle 3"/>
          <p:cNvSpPr txBox="1">
            <a:spLocks noChangeArrowheads="1"/>
          </p:cNvSpPr>
          <p:nvPr/>
        </p:nvSpPr>
        <p:spPr bwMode="auto">
          <a:xfrm>
            <a:off x="469900" y="5511800"/>
            <a:ext cx="814070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08000" rIns="0" bIns="1080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3600"/>
              </a:spcBef>
            </a:pPr>
            <a:r>
              <a:rPr lang="cs-CZ" altLang="cs-CZ" sz="2000" b="1" dirty="0">
                <a:solidFill>
                  <a:srgbClr val="0F3C72"/>
                </a:solidFill>
              </a:rPr>
              <a:t>JUDr. Ing. Zdeněk Kapitán, </a:t>
            </a:r>
            <a:r>
              <a:rPr lang="cs-CZ" altLang="cs-CZ" sz="2000" b="1" dirty="0" smtClean="0">
                <a:solidFill>
                  <a:srgbClr val="0F3C72"/>
                </a:solidFill>
              </a:rPr>
              <a:t>Ph.D.</a:t>
            </a:r>
            <a:endParaRPr lang="cs-CZ" altLang="cs-CZ" sz="2000" b="1" dirty="0">
              <a:solidFill>
                <a:srgbClr val="0F3C72"/>
              </a:solidFill>
            </a:endParaRPr>
          </a:p>
        </p:txBody>
      </p:sp>
      <p:sp>
        <p:nvSpPr>
          <p:cNvPr id="2056" name="Rectangle 3"/>
          <p:cNvSpPr txBox="1">
            <a:spLocks noChangeArrowheads="1"/>
          </p:cNvSpPr>
          <p:nvPr/>
        </p:nvSpPr>
        <p:spPr bwMode="auto">
          <a:xfrm>
            <a:off x="485775" y="4851400"/>
            <a:ext cx="814070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08000" rIns="0" bIns="1080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cs-CZ" altLang="cs-CZ" sz="2000">
                <a:solidFill>
                  <a:srgbClr val="0F3C72"/>
                </a:solidFill>
              </a:rPr>
              <a:t>Výklad pro kurs MVV1968K na Právnické fakultě Masarykovy univerzity</a:t>
            </a:r>
          </a:p>
        </p:txBody>
      </p:sp>
      <p:sp>
        <p:nvSpPr>
          <p:cNvPr id="2057" name="Line 5"/>
          <p:cNvSpPr>
            <a:spLocks noChangeShapeType="1"/>
          </p:cNvSpPr>
          <p:nvPr/>
        </p:nvSpPr>
        <p:spPr bwMode="auto">
          <a:xfrm>
            <a:off x="485775" y="4851400"/>
            <a:ext cx="8205788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 smtClean="0"/>
              <a:t>Qui bono?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195513"/>
            <a:ext cx="7197725" cy="4171950"/>
          </a:xfrm>
        </p:spPr>
        <p:txBody>
          <a:bodyPr/>
          <a:lstStyle/>
          <a:p>
            <a:pPr algn="just" eaLnBrk="1" hangingPunct="1"/>
            <a:r>
              <a:rPr lang="cs-CZ" altLang="cs-CZ" sz="2300" smtClean="0"/>
              <a:t>Preambule haagské únosové úmluvy: </a:t>
            </a:r>
          </a:p>
          <a:p>
            <a:pPr algn="just">
              <a:buFontTx/>
              <a:buNone/>
            </a:pPr>
            <a:r>
              <a:rPr lang="cs-CZ" altLang="cs-CZ" sz="2300" smtClean="0"/>
              <a:t>	</a:t>
            </a:r>
            <a:r>
              <a:rPr lang="cs-CZ" altLang="cs-CZ" sz="2300" i="1" smtClean="0">
                <a:latin typeface="Times New Roman" pitchFamily="16" charset="0"/>
              </a:rPr>
              <a:t>Smluvní státy, 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cs-CZ" altLang="cs-CZ" sz="2300" i="1" smtClean="0">
                <a:latin typeface="Times New Roman" pitchFamily="16" charset="0"/>
              </a:rPr>
              <a:t>	pevně přesvědčeny, že ve věcech péče o děti </a:t>
            </a:r>
            <a:r>
              <a:rPr lang="cs-CZ" altLang="cs-CZ" sz="2300" smtClean="0">
                <a:solidFill>
                  <a:srgbClr val="0F3C72"/>
                </a:solidFill>
              </a:rPr>
              <a:t>(a)</a:t>
            </a:r>
            <a:r>
              <a:rPr lang="cs-CZ" altLang="cs-CZ" sz="2300" i="1" smtClean="0">
                <a:latin typeface="Times New Roman" pitchFamily="16" charset="0"/>
              </a:rPr>
              <a:t> mají zájmy dětí prvořadou důležitost, 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cs-CZ" altLang="cs-CZ" sz="2300" i="1" smtClean="0">
                <a:latin typeface="Times New Roman" pitchFamily="16" charset="0"/>
              </a:rPr>
              <a:t>	přejíce si </a:t>
            </a:r>
            <a:r>
              <a:rPr lang="cs-CZ" altLang="cs-CZ" sz="2300" smtClean="0">
                <a:solidFill>
                  <a:srgbClr val="0F3C72"/>
                </a:solidFill>
              </a:rPr>
              <a:t>(b)</a:t>
            </a:r>
            <a:r>
              <a:rPr lang="cs-CZ" altLang="cs-CZ" sz="2300" i="1" smtClean="0">
                <a:latin typeface="Times New Roman" pitchFamily="16" charset="0"/>
              </a:rPr>
              <a:t> chránit děti mezinárodní úpravou před škodlivými účinky jejich protiprávního přemístění nebo zadržování a </a:t>
            </a:r>
            <a:r>
              <a:rPr lang="cs-CZ" altLang="cs-CZ" sz="2300" smtClean="0">
                <a:solidFill>
                  <a:srgbClr val="0F3C72"/>
                </a:solidFill>
              </a:rPr>
              <a:t>(c)</a:t>
            </a:r>
            <a:r>
              <a:rPr lang="cs-CZ" altLang="cs-CZ" sz="2300" i="1" smtClean="0">
                <a:latin typeface="Times New Roman" pitchFamily="16" charset="0"/>
              </a:rPr>
              <a:t> stanovit postupy k zajištění jejich bezodkladného návratu do státu jejich obvyklého bydliště, </a:t>
            </a:r>
            <a:r>
              <a:rPr lang="cs-CZ" altLang="cs-CZ" sz="2300" smtClean="0">
                <a:solidFill>
                  <a:srgbClr val="0F3C72"/>
                </a:solidFill>
              </a:rPr>
              <a:t>(d)</a:t>
            </a:r>
            <a:r>
              <a:rPr lang="cs-CZ" altLang="cs-CZ" sz="2300" i="1" smtClean="0">
                <a:latin typeface="Times New Roman" pitchFamily="16" charset="0"/>
              </a:rPr>
              <a:t> jakož i zajistit ochranu práva styku s nimi</a:t>
            </a:r>
          </a:p>
          <a:p>
            <a:pPr algn="just" eaLnBrk="1" hangingPunct="1"/>
            <a:r>
              <a:rPr lang="cs-CZ" altLang="cs-CZ" sz="2300" smtClean="0"/>
              <a:t>Jaké je pořadí cílů </a:t>
            </a:r>
            <a:r>
              <a:rPr lang="cs-CZ" altLang="cs-CZ" sz="2300" smtClean="0">
                <a:solidFill>
                  <a:srgbClr val="0F3C72"/>
                </a:solidFill>
              </a:rPr>
              <a:t>(a) </a:t>
            </a:r>
            <a:r>
              <a:rPr lang="cs-CZ" altLang="cs-CZ" sz="2300" smtClean="0"/>
              <a:t>až</a:t>
            </a:r>
            <a:r>
              <a:rPr lang="cs-CZ" altLang="cs-CZ" sz="2300" i="1" smtClean="0">
                <a:latin typeface="Times New Roman" pitchFamily="16" charset="0"/>
              </a:rPr>
              <a:t> </a:t>
            </a:r>
            <a:r>
              <a:rPr lang="cs-CZ" altLang="cs-CZ" sz="2300" smtClean="0">
                <a:solidFill>
                  <a:srgbClr val="0F3C72"/>
                </a:solidFill>
              </a:rPr>
              <a:t>(d)</a:t>
            </a:r>
            <a:r>
              <a:rPr lang="cs-CZ" altLang="cs-CZ" sz="2300" smtClean="0"/>
              <a:t>? Co „přednastavení“ úmluvy na navrácení dítěte (čl. 1, 7, 8 úmluvy)?</a:t>
            </a:r>
          </a:p>
        </p:txBody>
      </p:sp>
      <p:sp>
        <p:nvSpPr>
          <p:cNvPr id="11268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69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 smtClean="0"/>
              <a:t>Proč dohoda?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195513"/>
            <a:ext cx="7197725" cy="4171950"/>
          </a:xfrm>
        </p:spPr>
        <p:txBody>
          <a:bodyPr/>
          <a:lstStyle/>
          <a:p>
            <a:pPr algn="just" eaLnBrk="1" hangingPunct="1"/>
            <a:r>
              <a:rPr lang="cs-CZ" altLang="cs-CZ" sz="2500" smtClean="0"/>
              <a:t>odpovídá cílům úmluvy</a:t>
            </a:r>
          </a:p>
          <a:p>
            <a:pPr algn="just" eaLnBrk="1" hangingPunct="1"/>
            <a:r>
              <a:rPr lang="cs-CZ" altLang="cs-CZ" sz="2500" smtClean="0"/>
              <a:t>návratové řízení je zpravidla prostředkem řešení konfliktu mezi rodiči</a:t>
            </a:r>
          </a:p>
          <a:p>
            <a:pPr algn="just" eaLnBrk="1" hangingPunct="1"/>
            <a:r>
              <a:rPr lang="cs-CZ" altLang="cs-CZ" sz="2500" smtClean="0"/>
              <a:t>návratové řízení je pro dítě traumatizující (manipulace rodiči, účast na znaleckého dokazování, samotná existence řízení aj.)</a:t>
            </a:r>
          </a:p>
          <a:p>
            <a:pPr algn="just" eaLnBrk="1" hangingPunct="1"/>
            <a:r>
              <a:rPr lang="cs-CZ" altLang="cs-CZ" sz="2500" smtClean="0"/>
              <a:t>snížení rizika medializace</a:t>
            </a:r>
          </a:p>
          <a:p>
            <a:pPr algn="just" eaLnBrk="1" hangingPunct="1"/>
            <a:r>
              <a:rPr lang="cs-CZ" altLang="cs-CZ" sz="2500" smtClean="0"/>
              <a:t>procesně-ekonomické řešení</a:t>
            </a:r>
          </a:p>
        </p:txBody>
      </p:sp>
      <p:sp>
        <p:nvSpPr>
          <p:cNvPr id="12292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3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3041650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 sz="3200" smtClean="0"/>
              <a:t>Záruky v únosovém právu</a:t>
            </a:r>
          </a:p>
        </p:txBody>
      </p:sp>
      <p:sp>
        <p:nvSpPr>
          <p:cNvPr id="13315" name="Line 20"/>
          <p:cNvSpPr>
            <a:spLocks noChangeShapeType="1"/>
          </p:cNvSpPr>
          <p:nvPr/>
        </p:nvSpPr>
        <p:spPr bwMode="auto">
          <a:xfrm>
            <a:off x="985838" y="3808413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16" name="Line 21"/>
          <p:cNvSpPr>
            <a:spLocks noChangeShapeType="1"/>
          </p:cNvSpPr>
          <p:nvPr/>
        </p:nvSpPr>
        <p:spPr bwMode="auto">
          <a:xfrm>
            <a:off x="985838" y="2967038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 smtClean="0"/>
              <a:t>Problémové okruhy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308225"/>
            <a:ext cx="7197725" cy="3903663"/>
          </a:xfrm>
        </p:spPr>
        <p:txBody>
          <a:bodyPr/>
          <a:lstStyle/>
          <a:p>
            <a:pPr algn="just" eaLnBrk="1" hangingPunct="1">
              <a:spcBef>
                <a:spcPct val="30000"/>
              </a:spcBef>
            </a:pPr>
            <a:r>
              <a:rPr lang="cs-CZ" altLang="cs-CZ" sz="2400" smtClean="0"/>
              <a:t>všeobecně se záruky v návratovém řízení používají velmi málo</a:t>
            </a:r>
            <a:endParaRPr lang="cs-CZ" altLang="cs-CZ" sz="2400" b="1" smtClean="0"/>
          </a:p>
          <a:p>
            <a:pPr algn="just" eaLnBrk="1" hangingPunct="1">
              <a:spcBef>
                <a:spcPct val="30000"/>
              </a:spcBef>
            </a:pPr>
            <a:r>
              <a:rPr lang="cs-CZ" altLang="cs-CZ" sz="2400" smtClean="0"/>
              <a:t>záruky představují legální a legitimní prostředek, jak lze dítě ochránit před negativními vlivy, jež jsou nutně spojeny s navrácením</a:t>
            </a:r>
          </a:p>
          <a:p>
            <a:pPr algn="just" eaLnBrk="1" hangingPunct="1">
              <a:spcBef>
                <a:spcPct val="30000"/>
              </a:spcBef>
            </a:pPr>
            <a:r>
              <a:rPr lang="cs-CZ" altLang="cs-CZ" sz="2400" smtClean="0"/>
              <a:t>zásadní problém je s právní formou záruk a </a:t>
            </a:r>
            <a:br>
              <a:rPr lang="cs-CZ" altLang="cs-CZ" sz="2400" smtClean="0"/>
            </a:br>
            <a:r>
              <a:rPr lang="cs-CZ" altLang="cs-CZ" sz="2400" smtClean="0"/>
              <a:t>s jejich vykonatelností</a:t>
            </a:r>
            <a:endParaRPr lang="cs-CZ" altLang="cs-CZ" sz="2500" smtClean="0"/>
          </a:p>
        </p:txBody>
      </p:sp>
      <p:sp>
        <p:nvSpPr>
          <p:cNvPr id="14340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41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 smtClean="0"/>
              <a:t>Příklady obsahu záruk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308225"/>
            <a:ext cx="7197725" cy="3903663"/>
          </a:xfrm>
        </p:spPr>
        <p:txBody>
          <a:bodyPr/>
          <a:lstStyle/>
          <a:p>
            <a:pPr algn="just" eaLnBrk="1" hangingPunct="1">
              <a:spcBef>
                <a:spcPct val="30000"/>
              </a:spcBef>
            </a:pPr>
            <a:r>
              <a:rPr lang="cs-CZ" altLang="cs-CZ" sz="2400" smtClean="0"/>
              <a:t>zajištění udržitelných podmínek výživy a bydlení únosce v případě návratu </a:t>
            </a:r>
          </a:p>
          <a:p>
            <a:pPr algn="just" eaLnBrk="1" hangingPunct="1">
              <a:spcBef>
                <a:spcPct val="30000"/>
              </a:spcBef>
            </a:pPr>
            <a:r>
              <a:rPr lang="cs-CZ" altLang="cs-CZ" sz="2400" smtClean="0"/>
              <a:t>úprava podmínek návratu, případně styku</a:t>
            </a:r>
          </a:p>
          <a:p>
            <a:pPr algn="just" eaLnBrk="1" hangingPunct="1">
              <a:spcBef>
                <a:spcPct val="30000"/>
              </a:spcBef>
            </a:pPr>
            <a:r>
              <a:rPr lang="cs-CZ" altLang="cs-CZ" sz="2400" smtClean="0"/>
              <a:t>hrazení nákladů na realizaci styku</a:t>
            </a:r>
            <a:endParaRPr lang="cs-CZ" altLang="cs-CZ" sz="2400" b="1" smtClean="0"/>
          </a:p>
          <a:p>
            <a:pPr algn="just" eaLnBrk="1" hangingPunct="1">
              <a:spcBef>
                <a:spcPct val="30000"/>
              </a:spcBef>
            </a:pPr>
            <a:r>
              <a:rPr lang="cs-CZ" altLang="cs-CZ" sz="2400" smtClean="0"/>
              <a:t>ochrana únosce před nebezpečím iniciace trestního stíhání únosce subjektivním úkonem osoby, která byla únosem zkrácena </a:t>
            </a:r>
          </a:p>
        </p:txBody>
      </p:sp>
      <p:sp>
        <p:nvSpPr>
          <p:cNvPr id="15364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65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 smtClean="0"/>
              <a:t>Alternativní cesty navrácení dítěte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308225"/>
            <a:ext cx="7197725" cy="3903663"/>
          </a:xfrm>
        </p:spPr>
        <p:txBody>
          <a:bodyPr/>
          <a:lstStyle/>
          <a:p>
            <a:pPr algn="just" eaLnBrk="1" hangingPunct="1">
              <a:spcBef>
                <a:spcPct val="30000"/>
              </a:spcBef>
            </a:pPr>
            <a:r>
              <a:rPr lang="cs-CZ" altLang="cs-CZ" sz="2200" dirty="0" smtClean="0"/>
              <a:t>uznání rozhodnutí státu původního obvyklého bydliště</a:t>
            </a:r>
          </a:p>
          <a:p>
            <a:pPr lvl="1" algn="just" eaLnBrk="1" hangingPunct="1">
              <a:spcBef>
                <a:spcPct val="30000"/>
              </a:spcBef>
            </a:pPr>
            <a:r>
              <a:rPr lang="cs-CZ" altLang="cs-CZ" sz="2200" dirty="0" smtClean="0"/>
              <a:t>výhodné, když rozhodnutí již existuje</a:t>
            </a:r>
          </a:p>
          <a:p>
            <a:pPr algn="just" eaLnBrk="1" hangingPunct="1">
              <a:spcBef>
                <a:spcPct val="30000"/>
              </a:spcBef>
            </a:pPr>
            <a:r>
              <a:rPr lang="cs-CZ" altLang="cs-CZ" sz="2200" dirty="0" smtClean="0"/>
              <a:t>postup podle čl. 11 odst. 6 až 8 nařízení Brusel </a:t>
            </a:r>
            <a:r>
              <a:rPr lang="cs-CZ" altLang="cs-CZ" sz="2200" dirty="0" err="1" smtClean="0"/>
              <a:t>IIa</a:t>
            </a:r>
            <a:endParaRPr lang="cs-CZ" altLang="cs-CZ" sz="2200" dirty="0" smtClean="0"/>
          </a:p>
          <a:p>
            <a:pPr lvl="1" algn="just" eaLnBrk="1" hangingPunct="1">
              <a:spcBef>
                <a:spcPct val="30000"/>
              </a:spcBef>
            </a:pPr>
            <a:r>
              <a:rPr lang="cs-CZ" altLang="cs-CZ" sz="2200" dirty="0" smtClean="0"/>
              <a:t>rozhodnuto o nenavrácení (čl. 13 </a:t>
            </a:r>
            <a:r>
              <a:rPr lang="cs-CZ" altLang="cs-CZ" sz="2200" dirty="0" err="1" smtClean="0"/>
              <a:t>HÚ</a:t>
            </a:r>
            <a:r>
              <a:rPr lang="cs-CZ" altLang="cs-CZ" sz="2200" dirty="0" smtClean="0"/>
              <a:t>)</a:t>
            </a:r>
          </a:p>
          <a:p>
            <a:pPr lvl="1" algn="just" eaLnBrk="1" hangingPunct="1">
              <a:spcBef>
                <a:spcPct val="30000"/>
              </a:spcBef>
            </a:pPr>
            <a:r>
              <a:rPr lang="cs-CZ" altLang="cs-CZ" sz="2200" dirty="0" smtClean="0"/>
              <a:t>zachována příslušnost soudu státu původního obvyklého bydliště</a:t>
            </a:r>
          </a:p>
          <a:p>
            <a:pPr lvl="1" algn="just" eaLnBrk="1" hangingPunct="1">
              <a:spcBef>
                <a:spcPct val="30000"/>
              </a:spcBef>
            </a:pPr>
            <a:r>
              <a:rPr lang="cs-CZ" altLang="cs-CZ" sz="2200" dirty="0" smtClean="0"/>
              <a:t>i přes rozhodnutí o nenavrácení je vykonatelné rozhodnutí tohoto soudu nařizující navrácení</a:t>
            </a:r>
          </a:p>
        </p:txBody>
      </p:sp>
      <p:sp>
        <p:nvSpPr>
          <p:cNvPr id="16388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89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 sz="3600" smtClean="0"/>
              <a:t>Statistika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2308225"/>
            <a:ext cx="7197725" cy="39036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endParaRPr lang="cs-CZ" altLang="cs-CZ" sz="2400" b="1" smtClean="0"/>
          </a:p>
          <a:p>
            <a:pPr marL="0" indent="0" algn="ctr" eaLnBrk="1" hangingPunct="1">
              <a:buFontTx/>
              <a:buNone/>
            </a:pPr>
            <a:endParaRPr lang="cs-CZ" altLang="cs-CZ" sz="2400" b="1" smtClean="0"/>
          </a:p>
          <a:p>
            <a:pPr marL="0" indent="0" algn="ctr" eaLnBrk="1" hangingPunct="1">
              <a:buFontTx/>
              <a:buNone/>
            </a:pPr>
            <a:endParaRPr lang="cs-CZ" altLang="cs-CZ" sz="2400" b="1" smtClean="0"/>
          </a:p>
          <a:p>
            <a:pPr marL="0" indent="0" algn="ctr" eaLnBrk="1" hangingPunct="1">
              <a:buFontTx/>
              <a:buNone/>
            </a:pPr>
            <a:r>
              <a:rPr lang="cs-CZ" altLang="cs-CZ" sz="2800" smtClean="0"/>
              <a:t>Statistika v rámci prezentace na ÚMPOD.</a:t>
            </a:r>
          </a:p>
        </p:txBody>
      </p:sp>
      <p:sp>
        <p:nvSpPr>
          <p:cNvPr id="17412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3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3041650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Děkuji za pozornost.</a:t>
            </a:r>
          </a:p>
        </p:txBody>
      </p:sp>
      <p:sp>
        <p:nvSpPr>
          <p:cNvPr id="18435" name="Line 20"/>
          <p:cNvSpPr>
            <a:spLocks noChangeShapeType="1"/>
          </p:cNvSpPr>
          <p:nvPr/>
        </p:nvSpPr>
        <p:spPr bwMode="auto">
          <a:xfrm>
            <a:off x="985838" y="3808413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36" name="Line 21"/>
          <p:cNvSpPr>
            <a:spLocks noChangeShapeType="1"/>
          </p:cNvSpPr>
          <p:nvPr/>
        </p:nvSpPr>
        <p:spPr bwMode="auto">
          <a:xfrm>
            <a:off x="985838" y="2967038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Prameny regulace – mezinárodní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308225"/>
            <a:ext cx="7197725" cy="3903663"/>
          </a:xfrm>
        </p:spPr>
        <p:txBody>
          <a:bodyPr/>
          <a:lstStyle/>
          <a:p>
            <a:pPr marL="444500" lvl="1" indent="-444500" algn="just" eaLnBrk="1" hangingPunct="1"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  <a:tabLst>
                <a:tab pos="444500" algn="l"/>
                <a:tab pos="449263" algn="l"/>
              </a:tabLst>
            </a:pPr>
            <a:r>
              <a:rPr lang="cs-CZ" altLang="cs-CZ" sz="2300" dirty="0" smtClean="0"/>
              <a:t>bezesmluvní reciprocita</a:t>
            </a:r>
          </a:p>
          <a:p>
            <a:pPr marL="444500" lvl="1" indent="-444500" algn="just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tabLst>
                <a:tab pos="444500" algn="l"/>
                <a:tab pos="449263" algn="l"/>
              </a:tabLst>
            </a:pPr>
            <a:r>
              <a:rPr lang="en-GB" altLang="cs-CZ" sz="2300" dirty="0" err="1" smtClean="0"/>
              <a:t>Úmluva</a:t>
            </a:r>
            <a:r>
              <a:rPr lang="en-GB" altLang="cs-CZ" sz="2300" dirty="0" smtClean="0"/>
              <a:t> o </a:t>
            </a:r>
            <a:r>
              <a:rPr lang="en-GB" altLang="cs-CZ" sz="2300" dirty="0" err="1" smtClean="0"/>
              <a:t>právech</a:t>
            </a:r>
            <a:r>
              <a:rPr lang="en-GB" altLang="cs-CZ" sz="2300" dirty="0" smtClean="0"/>
              <a:t> </a:t>
            </a:r>
            <a:r>
              <a:rPr lang="en-GB" altLang="cs-CZ" sz="2300" dirty="0" err="1" smtClean="0"/>
              <a:t>dítěte</a:t>
            </a:r>
            <a:r>
              <a:rPr lang="en-GB" altLang="cs-CZ" sz="2300" dirty="0" smtClean="0"/>
              <a:t> </a:t>
            </a:r>
            <a:endParaRPr lang="cs-CZ" altLang="cs-CZ" sz="2300" dirty="0" smtClean="0"/>
          </a:p>
          <a:p>
            <a:pPr marL="444500" lvl="1" indent="-444500" algn="just" eaLnBrk="1" hangingPunct="1">
              <a:spcBef>
                <a:spcPts val="0"/>
              </a:spcBef>
              <a:spcAft>
                <a:spcPts val="600"/>
              </a:spcAft>
              <a:buFontTx/>
              <a:buNone/>
              <a:tabLst>
                <a:tab pos="444500" algn="l"/>
                <a:tab pos="449263" algn="l"/>
              </a:tabLst>
            </a:pPr>
            <a:r>
              <a:rPr lang="cs-CZ" altLang="cs-CZ" sz="2300" dirty="0" smtClean="0"/>
              <a:t>	- </a:t>
            </a:r>
            <a:r>
              <a:rPr lang="en-GB" altLang="cs-CZ" sz="2300" dirty="0" err="1" smtClean="0"/>
              <a:t>čl</a:t>
            </a:r>
            <a:r>
              <a:rPr lang="en-GB" altLang="cs-CZ" sz="2300" dirty="0" smtClean="0"/>
              <a:t>. 11 </a:t>
            </a:r>
            <a:r>
              <a:rPr lang="en-GB" altLang="cs-CZ" sz="2300" dirty="0" err="1" smtClean="0"/>
              <a:t>odst</a:t>
            </a:r>
            <a:r>
              <a:rPr lang="en-GB" altLang="cs-CZ" sz="2300" dirty="0" smtClean="0"/>
              <a:t>. 1: </a:t>
            </a:r>
            <a:r>
              <a:rPr lang="en-GB" altLang="cs-CZ" sz="23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státy</a:t>
            </a:r>
            <a:r>
              <a:rPr lang="en-GB" altLang="cs-CZ" sz="23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3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úmluvy</a:t>
            </a:r>
            <a:r>
              <a:rPr lang="en-GB" altLang="cs-CZ" sz="23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3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činí</a:t>
            </a:r>
            <a:r>
              <a:rPr lang="en-GB" altLang="cs-CZ" sz="23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3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opatření</a:t>
            </a:r>
            <a:r>
              <a:rPr lang="en-GB" altLang="cs-CZ" sz="23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3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23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altLang="cs-CZ" sz="23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GB" altLang="cs-CZ" sz="23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potírání</a:t>
            </a:r>
            <a:r>
              <a:rPr lang="en-GB" altLang="cs-CZ" sz="23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3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nezákonného</a:t>
            </a:r>
            <a:r>
              <a:rPr lang="en-GB" altLang="cs-CZ" sz="23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3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přemísťování</a:t>
            </a:r>
            <a:r>
              <a:rPr lang="en-GB" altLang="cs-CZ" sz="23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3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dětí</a:t>
            </a:r>
            <a:r>
              <a:rPr lang="en-GB" altLang="cs-CZ" sz="23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GB" altLang="cs-CZ" sz="23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zahraničí</a:t>
            </a:r>
            <a:r>
              <a:rPr lang="en-GB" altLang="cs-CZ" sz="23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altLang="cs-CZ" sz="23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jejich</a:t>
            </a:r>
            <a:r>
              <a:rPr lang="en-GB" altLang="cs-CZ" sz="23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3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nenavracení</a:t>
            </a:r>
            <a:r>
              <a:rPr lang="en-GB" altLang="cs-CZ" sz="23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3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zpět</a:t>
            </a:r>
            <a:r>
              <a:rPr lang="en-GB" altLang="cs-CZ" sz="23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300" dirty="0" smtClean="0"/>
              <a:t>+ </a:t>
            </a:r>
            <a:r>
              <a:rPr lang="en-GB" altLang="cs-CZ" sz="2300" dirty="0" err="1" smtClean="0"/>
              <a:t>čl</a:t>
            </a:r>
            <a:r>
              <a:rPr lang="en-GB" altLang="cs-CZ" sz="2300" dirty="0" smtClean="0"/>
              <a:t>. 9</a:t>
            </a:r>
          </a:p>
          <a:p>
            <a:pPr marL="444500" lvl="1" indent="-444500" algn="just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tabLst>
                <a:tab pos="444500" algn="l"/>
                <a:tab pos="449263" algn="l"/>
              </a:tabLst>
            </a:pPr>
            <a:r>
              <a:rPr lang="cs-CZ" altLang="cs-CZ" sz="2300" dirty="0" smtClean="0"/>
              <a:t>haagská </a:t>
            </a:r>
            <a:r>
              <a:rPr lang="cs-CZ" altLang="cs-CZ" sz="2300" dirty="0" err="1" smtClean="0"/>
              <a:t>únosová</a:t>
            </a:r>
            <a:r>
              <a:rPr lang="cs-CZ" altLang="cs-CZ" sz="2300" dirty="0" smtClean="0"/>
              <a:t> úmluva</a:t>
            </a:r>
          </a:p>
          <a:p>
            <a:pPr marL="444500" lvl="1" indent="-444500" algn="just" eaLnBrk="1" hangingPunct="1">
              <a:spcBef>
                <a:spcPts val="0"/>
              </a:spcBef>
              <a:spcAft>
                <a:spcPts val="600"/>
              </a:spcAft>
              <a:buFontTx/>
              <a:buNone/>
              <a:tabLst>
                <a:tab pos="444500" algn="l"/>
                <a:tab pos="449263" algn="l"/>
              </a:tabLst>
            </a:pPr>
            <a:r>
              <a:rPr lang="cs-CZ" altLang="cs-CZ" sz="2300" dirty="0" smtClean="0"/>
              <a:t>	 - * 25. 10. 1980, č. 34/1998 Sb., 93 smluvní státy</a:t>
            </a:r>
          </a:p>
          <a:p>
            <a:pPr marL="444500" lvl="1" indent="-444500" algn="just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tabLst>
                <a:tab pos="444500" algn="l"/>
                <a:tab pos="449263" algn="l"/>
              </a:tabLst>
            </a:pPr>
            <a:r>
              <a:rPr lang="cs-CZ" altLang="cs-CZ" sz="2300" dirty="0" smtClean="0"/>
              <a:t>nařízení Brusel </a:t>
            </a:r>
            <a:r>
              <a:rPr lang="cs-CZ" altLang="cs-CZ" sz="2300" dirty="0" err="1" smtClean="0"/>
              <a:t>IIa</a:t>
            </a:r>
            <a:r>
              <a:rPr lang="cs-CZ" altLang="cs-CZ" sz="2300" dirty="0" smtClean="0"/>
              <a:t> a haagská </a:t>
            </a:r>
            <a:r>
              <a:rPr lang="cs-CZ" altLang="cs-CZ" sz="2300" dirty="0" err="1" smtClean="0"/>
              <a:t>únosová</a:t>
            </a:r>
            <a:r>
              <a:rPr lang="cs-CZ" altLang="cs-CZ" sz="2300" dirty="0" smtClean="0"/>
              <a:t> úmluva</a:t>
            </a:r>
          </a:p>
          <a:p>
            <a:pPr marL="444500" lvl="1" indent="-444500" algn="just" eaLnBrk="1" hangingPunct="1">
              <a:spcBef>
                <a:spcPts val="0"/>
              </a:spcBef>
              <a:spcAft>
                <a:spcPts val="600"/>
              </a:spcAft>
              <a:buFontTx/>
              <a:buNone/>
              <a:tabLst>
                <a:tab pos="444500" algn="l"/>
                <a:tab pos="449263" algn="l"/>
              </a:tabLst>
            </a:pPr>
            <a:r>
              <a:rPr lang="cs-CZ" altLang="cs-CZ" sz="2300" dirty="0" smtClean="0"/>
              <a:t>	 - lex </a:t>
            </a:r>
            <a:r>
              <a:rPr lang="cs-CZ" altLang="cs-CZ" sz="2300" dirty="0" err="1" smtClean="0"/>
              <a:t>specialis</a:t>
            </a:r>
            <a:r>
              <a:rPr lang="cs-CZ" altLang="cs-CZ" sz="2300" dirty="0" smtClean="0"/>
              <a:t> x lex </a:t>
            </a:r>
            <a:r>
              <a:rPr lang="cs-CZ" altLang="cs-CZ" sz="2300" dirty="0" err="1" smtClean="0"/>
              <a:t>generalis</a:t>
            </a:r>
            <a:r>
              <a:rPr lang="cs-CZ" altLang="cs-CZ" sz="2300" dirty="0" smtClean="0"/>
              <a:t> (čl. 60 nařízení)</a:t>
            </a:r>
          </a:p>
        </p:txBody>
      </p:sp>
      <p:sp>
        <p:nvSpPr>
          <p:cNvPr id="3076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7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 smtClean="0"/>
              <a:t>Základní kameny úpravy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32025"/>
            <a:ext cx="7197725" cy="4143375"/>
          </a:xfrm>
        </p:spPr>
        <p:txBody>
          <a:bodyPr/>
          <a:lstStyle/>
          <a:p>
            <a:pPr marL="449263" indent="-449263" algn="just" eaLnBrk="1" hangingPunct="1">
              <a:spcBef>
                <a:spcPct val="5000"/>
              </a:spcBef>
              <a:tabLst>
                <a:tab pos="449263" algn="l"/>
                <a:tab pos="900113" algn="l"/>
              </a:tabLst>
            </a:pPr>
            <a:r>
              <a:rPr lang="cs-CZ" altLang="cs-CZ" sz="2000" smtClean="0"/>
              <a:t>základní pojmy:</a:t>
            </a:r>
          </a:p>
          <a:p>
            <a:pPr marL="849313" lvl="1" indent="-404813" algn="just" eaLnBrk="1" hangingPunct="1">
              <a:spcBef>
                <a:spcPct val="5000"/>
              </a:spcBef>
              <a:buFont typeface="Arial" charset="0"/>
              <a:buChar char="•"/>
              <a:tabLst>
                <a:tab pos="449263" algn="l"/>
                <a:tab pos="900113" algn="l"/>
              </a:tabLst>
            </a:pPr>
            <a:r>
              <a:rPr lang="cs-CZ" altLang="cs-CZ" sz="2000" b="1" smtClean="0"/>
              <a:t>protiprávní přemístění </a:t>
            </a:r>
            <a:r>
              <a:rPr lang="cs-CZ" altLang="cs-CZ" sz="2000" smtClean="0"/>
              <a:t>nebo</a:t>
            </a:r>
            <a:r>
              <a:rPr lang="cs-CZ" altLang="cs-CZ" sz="2000" b="1" smtClean="0"/>
              <a:t> zadržení</a:t>
            </a:r>
            <a:r>
              <a:rPr lang="cs-CZ" altLang="cs-CZ" sz="2000" smtClean="0"/>
              <a:t>; </a:t>
            </a:r>
          </a:p>
          <a:p>
            <a:pPr marL="849313" lvl="1" indent="-404813" algn="just" eaLnBrk="1" hangingPunct="1">
              <a:spcBef>
                <a:spcPct val="5000"/>
              </a:spcBef>
              <a:buFontTx/>
              <a:buNone/>
              <a:tabLst>
                <a:tab pos="449263" algn="l"/>
                <a:tab pos="900113" algn="l"/>
              </a:tabLst>
            </a:pPr>
            <a:r>
              <a:rPr lang="cs-CZ" altLang="cs-CZ" sz="2000" smtClean="0"/>
              <a:t>		protiprávnost zahrnuje dva znaky:</a:t>
            </a:r>
          </a:p>
          <a:p>
            <a:pPr marL="1301750" lvl="2" indent="-457200" algn="just" eaLnBrk="1" hangingPunct="1">
              <a:spcBef>
                <a:spcPct val="5000"/>
              </a:spcBef>
              <a:buFontTx/>
              <a:buAutoNum type="alphaLcParenR"/>
              <a:tabLst>
                <a:tab pos="449263" algn="l"/>
                <a:tab pos="900113" algn="l"/>
              </a:tabLst>
            </a:pPr>
            <a:r>
              <a:rPr lang="cs-CZ" altLang="cs-CZ" sz="2000" smtClean="0"/>
              <a:t>bylo porušeno právo péče o dítě (čl. 5 HÚ) a současně</a:t>
            </a:r>
          </a:p>
          <a:p>
            <a:pPr marL="1301750" lvl="2" indent="-457200" algn="just" eaLnBrk="1" hangingPunct="1">
              <a:spcBef>
                <a:spcPct val="5000"/>
              </a:spcBef>
              <a:buFontTx/>
              <a:buAutoNum type="alphaLcParenR"/>
              <a:tabLst>
                <a:tab pos="449263" algn="l"/>
                <a:tab pos="900113" algn="l"/>
              </a:tabLst>
            </a:pPr>
            <a:r>
              <a:rPr lang="cs-CZ" altLang="cs-CZ" sz="2000" smtClean="0"/>
              <a:t>právo péče bylo v době přemístění či zadržení skutečně vykonáváno</a:t>
            </a:r>
          </a:p>
          <a:p>
            <a:pPr marL="849313" lvl="1" indent="-404813" algn="just" eaLnBrk="1" hangingPunct="1">
              <a:spcBef>
                <a:spcPct val="5000"/>
              </a:spcBef>
              <a:buFont typeface="Arial" charset="0"/>
              <a:buChar char="•"/>
              <a:tabLst>
                <a:tab pos="449263" algn="l"/>
                <a:tab pos="900113" algn="l"/>
              </a:tabLst>
            </a:pPr>
            <a:r>
              <a:rPr lang="cs-CZ" altLang="cs-CZ" sz="2000" b="1" smtClean="0"/>
              <a:t>obvyklé bydliště </a:t>
            </a:r>
            <a:r>
              <a:rPr lang="cs-CZ" altLang="cs-CZ" sz="2000" smtClean="0"/>
              <a:t>(trvání, pravidelnost, podmínky, důvod atd.)</a:t>
            </a:r>
          </a:p>
          <a:p>
            <a:pPr marL="849313" lvl="1" indent="-404813" algn="just" eaLnBrk="1" hangingPunct="1">
              <a:spcBef>
                <a:spcPct val="5000"/>
              </a:spcBef>
              <a:buFont typeface="Arial" charset="0"/>
              <a:buChar char="•"/>
              <a:tabLst>
                <a:tab pos="449263" algn="l"/>
                <a:tab pos="900113" algn="l"/>
              </a:tabLst>
            </a:pPr>
            <a:r>
              <a:rPr lang="cs-CZ" altLang="cs-CZ" sz="2000" b="1" smtClean="0"/>
              <a:t>dítě</a:t>
            </a:r>
            <a:r>
              <a:rPr lang="cs-CZ" altLang="cs-CZ" sz="2000" smtClean="0"/>
              <a:t> – </a:t>
            </a:r>
            <a:r>
              <a:rPr lang="cs-CZ" altLang="cs-CZ" sz="2000" b="1" smtClean="0"/>
              <a:t>není</a:t>
            </a:r>
            <a:r>
              <a:rPr lang="cs-CZ" altLang="cs-CZ" sz="2000" smtClean="0"/>
              <a:t> osoba </a:t>
            </a:r>
            <a:r>
              <a:rPr lang="cs-CZ" altLang="cs-CZ" sz="2000" b="1" smtClean="0"/>
              <a:t>od</a:t>
            </a:r>
            <a:r>
              <a:rPr lang="cs-CZ" altLang="cs-CZ" sz="2000" smtClean="0"/>
              <a:t> dosažení </a:t>
            </a:r>
            <a:r>
              <a:rPr lang="cs-CZ" altLang="cs-CZ" sz="2000" b="1" smtClean="0"/>
              <a:t>16. roku </a:t>
            </a:r>
            <a:r>
              <a:rPr lang="cs-CZ" altLang="cs-CZ" sz="2000" smtClean="0"/>
              <a:t>věku</a:t>
            </a:r>
          </a:p>
          <a:p>
            <a:pPr marL="449263" indent="-449263" algn="just" eaLnBrk="1" hangingPunct="1">
              <a:spcBef>
                <a:spcPct val="5000"/>
              </a:spcBef>
              <a:tabLst>
                <a:tab pos="449263" algn="l"/>
                <a:tab pos="900113" algn="l"/>
              </a:tabLst>
            </a:pPr>
            <a:r>
              <a:rPr lang="cs-CZ" altLang="cs-CZ" sz="2000" smtClean="0"/>
              <a:t>všechny uvedené pojmy musejí být tzv. </a:t>
            </a:r>
            <a:r>
              <a:rPr lang="cs-CZ" altLang="cs-CZ" sz="2000" b="1" smtClean="0"/>
              <a:t>autonomně</a:t>
            </a:r>
            <a:r>
              <a:rPr lang="cs-CZ" altLang="cs-CZ" sz="2000" smtClean="0"/>
              <a:t> vykládány, tj. nelze jim přiřazovat význam používaný ve vnitrostátním právu</a:t>
            </a:r>
          </a:p>
          <a:p>
            <a:pPr marL="449263" indent="-449263" algn="just" eaLnBrk="1" hangingPunct="1">
              <a:spcBef>
                <a:spcPct val="5000"/>
              </a:spcBef>
              <a:tabLst>
                <a:tab pos="449263" algn="l"/>
                <a:tab pos="900113" algn="l"/>
              </a:tabLst>
            </a:pPr>
            <a:endParaRPr lang="cs-CZ" altLang="cs-CZ" sz="2100" smtClean="0"/>
          </a:p>
        </p:txBody>
      </p:sp>
      <p:sp>
        <p:nvSpPr>
          <p:cNvPr id="4100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01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 smtClean="0"/>
              <a:t>Právo péče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155825"/>
            <a:ext cx="7197725" cy="3979863"/>
          </a:xfrm>
        </p:spPr>
        <p:txBody>
          <a:bodyPr/>
          <a:lstStyle/>
          <a:p>
            <a:pPr marL="449263" indent="-449263" algn="just" eaLnBrk="1" hangingPunct="1">
              <a:spcBef>
                <a:spcPct val="5000"/>
              </a:spcBef>
              <a:tabLst>
                <a:tab pos="449263" algn="l"/>
                <a:tab pos="900113" algn="l"/>
              </a:tabLst>
            </a:pPr>
            <a:r>
              <a:rPr lang="cs-CZ" altLang="cs-CZ" sz="1900" dirty="0" smtClean="0"/>
              <a:t>obsah práva péče se určuje podle práva obvyklého bydliště dítěte v době před protiprávním přemístěním či zadržením </a:t>
            </a:r>
          </a:p>
          <a:p>
            <a:pPr marL="449263" indent="-449263" algn="just" eaLnBrk="1" hangingPunct="1">
              <a:spcBef>
                <a:spcPct val="5000"/>
              </a:spcBef>
              <a:tabLst>
                <a:tab pos="449263" algn="l"/>
                <a:tab pos="900113" algn="l"/>
              </a:tabLst>
            </a:pPr>
            <a:r>
              <a:rPr lang="cs-CZ" altLang="cs-CZ" sz="1900" dirty="0" smtClean="0"/>
              <a:t>(zůstává otázkou, zda není čl. 5 </a:t>
            </a:r>
            <a:r>
              <a:rPr lang="cs-CZ" altLang="cs-CZ" sz="1900" dirty="0" err="1" smtClean="0"/>
              <a:t>HÚÚ</a:t>
            </a:r>
            <a:r>
              <a:rPr lang="cs-CZ" altLang="cs-CZ" sz="1900" dirty="0" smtClean="0"/>
              <a:t> přímá norma)</a:t>
            </a:r>
          </a:p>
          <a:p>
            <a:pPr marL="449263" indent="-449263" algn="just" eaLnBrk="1" hangingPunct="1">
              <a:spcBef>
                <a:spcPct val="5000"/>
              </a:spcBef>
              <a:tabLst>
                <a:tab pos="449263" algn="l"/>
                <a:tab pos="900113" algn="l"/>
              </a:tabLst>
            </a:pPr>
            <a:r>
              <a:rPr lang="cs-CZ" altLang="cs-CZ" sz="1900" dirty="0" smtClean="0"/>
              <a:t>právní úpravy se velmi liší – například postavení nemanželského otce v irském právu</a:t>
            </a:r>
          </a:p>
          <a:p>
            <a:pPr marL="449263" indent="-449263" algn="just" eaLnBrk="1" hangingPunct="1">
              <a:spcBef>
                <a:spcPct val="5000"/>
              </a:spcBef>
              <a:tabLst>
                <a:tab pos="449263" algn="l"/>
                <a:tab pos="900113" algn="l"/>
              </a:tabLst>
            </a:pPr>
            <a:r>
              <a:rPr lang="cs-CZ" altLang="cs-CZ" sz="1900" dirty="0" smtClean="0"/>
              <a:t>pro české právo lze zjednodušit: </a:t>
            </a:r>
            <a:r>
              <a:rPr lang="cs-CZ" altLang="cs-CZ" sz="1900" b="1" dirty="0" smtClean="0"/>
              <a:t>rodiči, který má rodičovskou odpovědnost, svědčí právo péče</a:t>
            </a:r>
            <a:r>
              <a:rPr lang="cs-CZ" altLang="cs-CZ" sz="1900" dirty="0" smtClean="0"/>
              <a:t> (častá chyba praxe: „rodič, který má svěřeno dítě do péče může sám určit místo pobytu dítěte a může s ním přestěhovat </a:t>
            </a:r>
            <a:br>
              <a:rPr lang="cs-CZ" altLang="cs-CZ" sz="1900" dirty="0" smtClean="0"/>
            </a:br>
            <a:r>
              <a:rPr lang="cs-CZ" altLang="cs-CZ" sz="1900" dirty="0" smtClean="0"/>
              <a:t>i do jiného státu“; to je však v rozporu s § 858 a 877 odst. 2 občanského zákoníku)</a:t>
            </a:r>
          </a:p>
          <a:p>
            <a:pPr marL="449263" indent="-449263" algn="just" eaLnBrk="1" hangingPunct="1">
              <a:spcBef>
                <a:spcPct val="5000"/>
              </a:spcBef>
              <a:tabLst>
                <a:tab pos="449263" algn="l"/>
                <a:tab pos="900113" algn="l"/>
              </a:tabLst>
            </a:pPr>
            <a:r>
              <a:rPr lang="cs-CZ" altLang="cs-CZ" sz="1900" dirty="0" smtClean="0"/>
              <a:t>prevence: zákaz vycestování, úschova pasu (zkušenosti </a:t>
            </a:r>
            <a:br>
              <a:rPr lang="cs-CZ" altLang="cs-CZ" sz="1900" dirty="0" smtClean="0"/>
            </a:br>
            <a:r>
              <a:rPr lang="cs-CZ" altLang="cs-CZ" sz="1900" dirty="0" smtClean="0"/>
              <a:t>z praxe…)</a:t>
            </a:r>
          </a:p>
          <a:p>
            <a:pPr marL="449263" indent="-449263" algn="just" eaLnBrk="1" hangingPunct="1">
              <a:spcBef>
                <a:spcPct val="5000"/>
              </a:spcBef>
              <a:tabLst>
                <a:tab pos="449263" algn="l"/>
                <a:tab pos="900113" algn="l"/>
              </a:tabLst>
            </a:pPr>
            <a:endParaRPr lang="cs-CZ" altLang="cs-CZ" sz="2100" dirty="0" smtClean="0"/>
          </a:p>
        </p:txBody>
      </p:sp>
      <p:sp>
        <p:nvSpPr>
          <p:cNvPr id="5124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 sz="3200" smtClean="0"/>
              <a:t>Procedura navrácení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09800"/>
            <a:ext cx="7197725" cy="4002088"/>
          </a:xfrm>
        </p:spPr>
        <p:txBody>
          <a:bodyPr/>
          <a:lstStyle/>
          <a:p>
            <a:pPr marL="449263" indent="-449263" algn="just" eaLnBrk="1" hangingPunct="1">
              <a:spcBef>
                <a:spcPct val="0"/>
              </a:spcBef>
              <a:tabLst>
                <a:tab pos="449263" algn="l"/>
                <a:tab pos="900113" algn="l"/>
              </a:tabLst>
            </a:pPr>
            <a:r>
              <a:rPr lang="cs-CZ" altLang="cs-CZ" sz="2100" b="1" dirty="0" smtClean="0"/>
              <a:t>v zásadě </a:t>
            </a:r>
            <a:r>
              <a:rPr lang="cs-CZ" altLang="cs-CZ" sz="2100" dirty="0" smtClean="0"/>
              <a:t>platí: </a:t>
            </a:r>
            <a:r>
              <a:rPr lang="cs-CZ" altLang="cs-CZ" sz="2100" b="1" dirty="0" smtClean="0"/>
              <a:t>pokud bylo dítě protiprávně přemístěno či zadrženo</a:t>
            </a:r>
            <a:r>
              <a:rPr lang="cs-CZ" altLang="cs-CZ" sz="2100" dirty="0" smtClean="0"/>
              <a:t>, má být </a:t>
            </a:r>
            <a:r>
              <a:rPr lang="cs-CZ" altLang="cs-CZ" sz="2100" b="1" dirty="0" smtClean="0"/>
              <a:t>navráceno do místa svého obvyklého bydliště</a:t>
            </a:r>
          </a:p>
          <a:p>
            <a:pPr marL="449263" indent="-449263" algn="just" eaLnBrk="1" hangingPunct="1">
              <a:spcBef>
                <a:spcPct val="0"/>
              </a:spcBef>
              <a:tabLst>
                <a:tab pos="449263" algn="l"/>
                <a:tab pos="900113" algn="l"/>
              </a:tabLst>
            </a:pPr>
            <a:r>
              <a:rPr lang="cs-CZ" altLang="cs-CZ" sz="2100" dirty="0" smtClean="0"/>
              <a:t>navracení se uskutečňuje:</a:t>
            </a:r>
          </a:p>
          <a:p>
            <a:pPr marL="981075" lvl="1" indent="-536575" algn="just" eaLnBrk="1" hangingPunct="1">
              <a:spcBef>
                <a:spcPct val="0"/>
              </a:spcBef>
              <a:buFontTx/>
              <a:buAutoNum type="alphaLcParenR"/>
              <a:tabLst>
                <a:tab pos="449263" algn="l"/>
                <a:tab pos="900113" algn="l"/>
              </a:tabLst>
            </a:pPr>
            <a:r>
              <a:rPr lang="cs-CZ" altLang="cs-CZ" sz="2100" dirty="0" smtClean="0"/>
              <a:t>dobrovolně</a:t>
            </a:r>
          </a:p>
          <a:p>
            <a:pPr marL="981075" lvl="1" indent="-536575" algn="just" eaLnBrk="1" hangingPunct="1">
              <a:spcBef>
                <a:spcPct val="0"/>
              </a:spcBef>
              <a:buFontTx/>
              <a:buAutoNum type="alphaLcParenR"/>
              <a:tabLst>
                <a:tab pos="449263" algn="l"/>
                <a:tab pos="900113" algn="l"/>
              </a:tabLst>
            </a:pPr>
            <a:r>
              <a:rPr lang="cs-CZ" altLang="cs-CZ" sz="2100" dirty="0" smtClean="0"/>
              <a:t>na základě žaloby o navrácení podané:</a:t>
            </a:r>
          </a:p>
          <a:p>
            <a:pPr marL="1381125" lvl="2" indent="-390525" algn="just" eaLnBrk="1" hangingPunct="1">
              <a:spcBef>
                <a:spcPct val="0"/>
              </a:spcBef>
              <a:buFontTx/>
              <a:buNone/>
              <a:tabLst>
                <a:tab pos="1346200" algn="l"/>
              </a:tabLst>
            </a:pPr>
            <a:r>
              <a:rPr lang="cs-CZ" altLang="cs-CZ" sz="2100" dirty="0" smtClean="0"/>
              <a:t>- 	přímo osobou žádající o navrácení</a:t>
            </a:r>
          </a:p>
          <a:p>
            <a:pPr marL="1381125" lvl="2" indent="-390525" algn="just" eaLnBrk="1" hangingPunct="1">
              <a:spcBef>
                <a:spcPct val="0"/>
              </a:spcBef>
              <a:buFontTx/>
              <a:buNone/>
              <a:tabLst>
                <a:tab pos="1346200" algn="l"/>
              </a:tabLst>
            </a:pPr>
            <a:r>
              <a:rPr lang="cs-CZ" altLang="cs-CZ" sz="2100" dirty="0" smtClean="0"/>
              <a:t>- 	prostřednictvím některého z ústředních orgánů</a:t>
            </a:r>
          </a:p>
          <a:p>
            <a:pPr marL="449263" indent="-449263" algn="just" eaLnBrk="1" hangingPunct="1">
              <a:spcBef>
                <a:spcPct val="0"/>
              </a:spcBef>
              <a:tabLst>
                <a:tab pos="449263" algn="l"/>
                <a:tab pos="900113" algn="l"/>
              </a:tabLst>
            </a:pPr>
            <a:r>
              <a:rPr lang="cs-CZ" altLang="cs-CZ" sz="2100" dirty="0" smtClean="0"/>
              <a:t>rozhoduje soud v zemi, kam bylo dítě protiprávně přemístěno; žalobu lze podat v době </a:t>
            </a:r>
            <a:r>
              <a:rPr lang="cs-CZ" altLang="cs-CZ" sz="2100" b="1" dirty="0" smtClean="0"/>
              <a:t>do 1 roku od protiprávního přemístění/zadržení</a:t>
            </a:r>
          </a:p>
        </p:txBody>
      </p:sp>
      <p:sp>
        <p:nvSpPr>
          <p:cNvPr id="6148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49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 smtClean="0"/>
              <a:t>Nenavrácení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35200"/>
            <a:ext cx="7197725" cy="4114800"/>
          </a:xfrm>
        </p:spPr>
        <p:txBody>
          <a:bodyPr/>
          <a:lstStyle/>
          <a:p>
            <a:pPr marL="457200" indent="-457200" algn="just" eaLnBrk="1" hangingPunct="1">
              <a:spcBef>
                <a:spcPts val="0"/>
              </a:spcBef>
              <a:buFontTx/>
              <a:buAutoNum type="arabicPeriod"/>
              <a:tabLst>
                <a:tab pos="449263" algn="l"/>
                <a:tab pos="900113" algn="l"/>
              </a:tabLst>
              <a:defRPr/>
            </a:pPr>
            <a:r>
              <a:rPr lang="cs-CZ" sz="1900" dirty="0" smtClean="0"/>
              <a:t>pokud </a:t>
            </a:r>
            <a:r>
              <a:rPr lang="cs-CZ" sz="1900" b="1" dirty="0" smtClean="0"/>
              <a:t>nejde o protiprávní přemístění</a:t>
            </a:r>
          </a:p>
          <a:p>
            <a:pPr marL="457200" indent="-457200" algn="just" eaLnBrk="1" hangingPunct="1">
              <a:spcBef>
                <a:spcPts val="0"/>
              </a:spcBef>
              <a:buFontTx/>
              <a:buAutoNum type="arabicPeriod"/>
              <a:tabLst>
                <a:tab pos="449263" algn="l"/>
                <a:tab pos="900113" algn="l"/>
              </a:tabLst>
              <a:defRPr/>
            </a:pPr>
            <a:r>
              <a:rPr lang="cs-CZ" sz="1900" dirty="0" smtClean="0"/>
              <a:t>pokud dojde </a:t>
            </a:r>
            <a:r>
              <a:rPr lang="cs-CZ" sz="1900" b="1" dirty="0" smtClean="0"/>
              <a:t>ke zpětvzetí žaloby </a:t>
            </a:r>
            <a:r>
              <a:rPr lang="cs-CZ" sz="1900" dirty="0" smtClean="0"/>
              <a:t>o navrácení (například </a:t>
            </a:r>
            <a:br>
              <a:rPr lang="cs-CZ" sz="1900" dirty="0" smtClean="0"/>
            </a:br>
            <a:r>
              <a:rPr lang="cs-CZ" sz="1900" dirty="0" smtClean="0"/>
              <a:t>z důvodu dohody rodičů)</a:t>
            </a:r>
          </a:p>
          <a:p>
            <a:pPr marL="457200" indent="-457200" algn="just" eaLnBrk="1" hangingPunct="1">
              <a:spcBef>
                <a:spcPts val="0"/>
              </a:spcBef>
              <a:buFontTx/>
              <a:buAutoNum type="arabicPeriod"/>
              <a:tabLst>
                <a:tab pos="449263" algn="l"/>
                <a:tab pos="900113" algn="l"/>
              </a:tabLst>
              <a:defRPr/>
            </a:pPr>
            <a:r>
              <a:rPr lang="cs-CZ" sz="1900" dirty="0" smtClean="0"/>
              <a:t>pokud soud zamítne žalobu o navrácení, protože</a:t>
            </a:r>
          </a:p>
          <a:p>
            <a:pPr marL="901700" lvl="1" indent="-457200" algn="just" eaLnBrk="1" hangingPunct="1">
              <a:spcBef>
                <a:spcPts val="0"/>
              </a:spcBef>
              <a:buFontTx/>
              <a:buAutoNum type="alphaLcParenR"/>
              <a:tabLst>
                <a:tab pos="449263" algn="l"/>
                <a:tab pos="900113" algn="l"/>
              </a:tabLst>
              <a:defRPr/>
            </a:pPr>
            <a:r>
              <a:rPr lang="cs-CZ" sz="1900" dirty="0" smtClean="0"/>
              <a:t>právo péče o dítě </a:t>
            </a:r>
            <a:r>
              <a:rPr lang="cs-CZ" sz="1900" b="1" dirty="0" smtClean="0"/>
              <a:t>nebylo vykonáváno</a:t>
            </a:r>
            <a:r>
              <a:rPr lang="cs-CZ" sz="1900" dirty="0" smtClean="0"/>
              <a:t>, nebo osoba žádající návrat s přemístěním </a:t>
            </a:r>
            <a:r>
              <a:rPr lang="cs-CZ" sz="1900" b="1" dirty="0" smtClean="0"/>
              <a:t>souhlasila</a:t>
            </a:r>
            <a:r>
              <a:rPr lang="cs-CZ" sz="1900" dirty="0" smtClean="0"/>
              <a:t>, nebo se </a:t>
            </a:r>
            <a:br>
              <a:rPr lang="cs-CZ" sz="1900" dirty="0" smtClean="0"/>
            </a:br>
            <a:r>
              <a:rPr lang="cs-CZ" sz="1900" dirty="0" smtClean="0"/>
              <a:t>s ním </a:t>
            </a:r>
            <a:r>
              <a:rPr lang="cs-CZ" sz="1900" b="1" dirty="0" smtClean="0"/>
              <a:t>později smířila</a:t>
            </a:r>
            <a:r>
              <a:rPr lang="cs-CZ" sz="1900" dirty="0" smtClean="0"/>
              <a:t>,</a:t>
            </a:r>
          </a:p>
          <a:p>
            <a:pPr marL="901700" lvl="1" indent="-457200" algn="just" eaLnBrk="1" hangingPunct="1">
              <a:spcBef>
                <a:spcPts val="0"/>
              </a:spcBef>
              <a:buFontTx/>
              <a:buAutoNum type="alphaLcParenR"/>
              <a:tabLst>
                <a:tab pos="449263" algn="l"/>
                <a:tab pos="900113" algn="l"/>
              </a:tabLst>
              <a:defRPr/>
            </a:pPr>
            <a:r>
              <a:rPr lang="cs-CZ" sz="1900" dirty="0" smtClean="0"/>
              <a:t>je vážné nebezpečí, že návrat by dítě vystavil </a:t>
            </a:r>
            <a:r>
              <a:rPr lang="cs-CZ" sz="1900" b="1" dirty="0" smtClean="0"/>
              <a:t>fyzické nebo duševní újmě nebo je jinak dostal do nesnesitelné situace</a:t>
            </a:r>
            <a:endParaRPr lang="cs-CZ" sz="1900" b="1" dirty="0"/>
          </a:p>
          <a:p>
            <a:pPr marL="444500" lvl="1" indent="-444500" algn="just" eaLnBrk="1" hangingPunct="1">
              <a:spcBef>
                <a:spcPts val="0"/>
              </a:spcBef>
              <a:buFontTx/>
              <a:buNone/>
              <a:tabLst>
                <a:tab pos="533400" algn="l"/>
                <a:tab pos="900113" algn="l"/>
              </a:tabLst>
              <a:defRPr/>
            </a:pPr>
            <a:r>
              <a:rPr lang="cs-CZ" sz="1900" dirty="0" smtClean="0"/>
              <a:t>4. 	</a:t>
            </a:r>
            <a:r>
              <a:rPr lang="cs-CZ" sz="1900" b="1" dirty="0" smtClean="0"/>
              <a:t>dítě nesouhlasí </a:t>
            </a:r>
            <a:r>
              <a:rPr lang="cs-CZ" sz="1900" dirty="0" smtClean="0"/>
              <a:t>s navrácením (po objektivizaci jeho názoru),</a:t>
            </a:r>
          </a:p>
          <a:p>
            <a:pPr marL="444500" lvl="1" indent="-444500" algn="just" eaLnBrk="1" hangingPunct="1">
              <a:spcBef>
                <a:spcPts val="0"/>
              </a:spcBef>
              <a:buFontTx/>
              <a:buNone/>
              <a:tabLst>
                <a:tab pos="533400" algn="l"/>
                <a:tab pos="900113" algn="l"/>
              </a:tabLst>
              <a:defRPr/>
            </a:pPr>
            <a:r>
              <a:rPr lang="cs-CZ" sz="1900" dirty="0" smtClean="0"/>
              <a:t>5.	možnost státu odmítnout navrácení, pokud by to nedovolovaly jeho </a:t>
            </a:r>
            <a:r>
              <a:rPr lang="cs-CZ" sz="1900" b="1" dirty="0" smtClean="0"/>
              <a:t>základní zásady o ochraně lidských práv a základních svobod</a:t>
            </a:r>
            <a:r>
              <a:rPr lang="cs-CZ" sz="1900" dirty="0" smtClean="0"/>
              <a:t>.</a:t>
            </a:r>
            <a:endParaRPr lang="cs-CZ" sz="1900" dirty="0"/>
          </a:p>
        </p:txBody>
      </p:sp>
      <p:sp>
        <p:nvSpPr>
          <p:cNvPr id="7172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73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 sz="3200" smtClean="0"/>
              <a:t>Důležité principy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195513"/>
            <a:ext cx="7197725" cy="4171950"/>
          </a:xfrm>
        </p:spPr>
        <p:txBody>
          <a:bodyPr/>
          <a:lstStyle/>
          <a:p>
            <a:pPr algn="just" eaLnBrk="1" hangingPunct="1"/>
            <a:r>
              <a:rPr lang="cs-CZ" altLang="cs-CZ" sz="2700" smtClean="0"/>
              <a:t>předmětem návratového řízení není rozhodování ve věcech péče (výchovy) a výživy; soud tyto otázky nezkoumá (čl. 19)</a:t>
            </a:r>
          </a:p>
          <a:p>
            <a:pPr algn="just" eaLnBrk="1" hangingPunct="1"/>
            <a:r>
              <a:rPr lang="cs-CZ" altLang="cs-CZ" sz="2700" smtClean="0"/>
              <a:t>po zahájení návratového řízení nelze ve státě, ve kterém se dítě nachází, zahájit řízení o úpravě výchovy (čl. 16 + 17)</a:t>
            </a:r>
          </a:p>
          <a:p>
            <a:pPr algn="just" eaLnBrk="1" hangingPunct="1"/>
            <a:r>
              <a:rPr lang="cs-CZ" altLang="cs-CZ" sz="2700" smtClean="0"/>
              <a:t>důvodů pro nenavrácení (viz výše body 3 až 5 předchozího slide) smí být využíváno </a:t>
            </a:r>
            <a:r>
              <a:rPr lang="cs-CZ" altLang="cs-CZ" sz="2700" b="1" smtClean="0"/>
              <a:t>výjimečně</a:t>
            </a:r>
          </a:p>
          <a:p>
            <a:pPr algn="just" eaLnBrk="1" hangingPunct="1"/>
            <a:endParaRPr lang="cs-CZ" altLang="cs-CZ" sz="2100" smtClean="0"/>
          </a:p>
        </p:txBody>
      </p:sp>
      <p:sp>
        <p:nvSpPr>
          <p:cNvPr id="8196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197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 sz="3200" dirty="0" smtClean="0"/>
              <a:t>Právní úprava – tuzemská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195513"/>
            <a:ext cx="7197725" cy="4171950"/>
          </a:xfrm>
        </p:spPr>
        <p:txBody>
          <a:bodyPr/>
          <a:lstStyle/>
          <a:p>
            <a:pPr marL="449263" indent="-449263" algn="just" eaLnBrk="1" hangingPunct="1">
              <a:spcBef>
                <a:spcPct val="5000"/>
              </a:spcBef>
              <a:tabLst>
                <a:tab pos="449263" algn="l"/>
                <a:tab pos="900113" algn="l"/>
              </a:tabLst>
              <a:defRPr/>
            </a:pPr>
            <a:r>
              <a:rPr lang="cs-CZ" sz="2200" dirty="0" smtClean="0"/>
              <a:t>procesní právo: §§ 478 až 491 z. </a:t>
            </a:r>
            <a:r>
              <a:rPr lang="cs-CZ" sz="2200" dirty="0" err="1" smtClean="0"/>
              <a:t>ř</a:t>
            </a:r>
            <a:r>
              <a:rPr lang="cs-CZ" sz="2200" dirty="0" smtClean="0"/>
              <a:t>. s.</a:t>
            </a:r>
          </a:p>
          <a:p>
            <a:pPr marL="973138" lvl="1" indent="-515938" algn="just" eaLnBrk="1" hangingPunct="1">
              <a:spcBef>
                <a:spcPct val="5000"/>
              </a:spcBef>
              <a:buFontTx/>
              <a:buChar char="•"/>
              <a:tabLst>
                <a:tab pos="449263" algn="l"/>
                <a:tab pos="900113" algn="l"/>
              </a:tabLst>
              <a:defRPr/>
            </a:pPr>
            <a:r>
              <a:rPr lang="cs-CZ" sz="2200" dirty="0" smtClean="0">
                <a:ea typeface="+mn-ea"/>
                <a:cs typeface="+mn-cs"/>
              </a:rPr>
              <a:t>povaha řízení</a:t>
            </a:r>
          </a:p>
          <a:p>
            <a:pPr marL="973138" lvl="1" indent="-515938" algn="just" eaLnBrk="1" hangingPunct="1">
              <a:spcBef>
                <a:spcPct val="5000"/>
              </a:spcBef>
              <a:buFontTx/>
              <a:buChar char="•"/>
              <a:tabLst>
                <a:tab pos="449263" algn="l"/>
                <a:tab pos="900113" algn="l"/>
              </a:tabLst>
              <a:defRPr/>
            </a:pPr>
            <a:r>
              <a:rPr lang="cs-CZ" sz="2200" dirty="0" smtClean="0">
                <a:ea typeface="+mn-ea"/>
                <a:cs typeface="+mn-cs"/>
              </a:rPr>
              <a:t>zvláštní místní příslušnost (Brno; dle rozvrhu práce nyní 3 soudci)</a:t>
            </a:r>
          </a:p>
          <a:p>
            <a:pPr marL="973138" lvl="1" indent="-515938" algn="just" eaLnBrk="1" hangingPunct="1">
              <a:spcBef>
                <a:spcPct val="5000"/>
              </a:spcBef>
              <a:buFontTx/>
              <a:buChar char="•"/>
              <a:tabLst>
                <a:tab pos="449263" algn="l"/>
                <a:tab pos="900113" algn="l"/>
              </a:tabLst>
              <a:defRPr/>
            </a:pPr>
            <a:r>
              <a:rPr lang="cs-CZ" sz="2200" dirty="0" smtClean="0">
                <a:ea typeface="+mn-ea"/>
                <a:cs typeface="+mn-cs"/>
              </a:rPr>
              <a:t>meritorní rozhodnutí rozsudkem</a:t>
            </a:r>
          </a:p>
          <a:p>
            <a:pPr marL="973138" lvl="1" indent="-515938" algn="just" eaLnBrk="1" hangingPunct="1">
              <a:spcBef>
                <a:spcPct val="5000"/>
              </a:spcBef>
              <a:buFontTx/>
              <a:buChar char="•"/>
              <a:tabLst>
                <a:tab pos="449263" algn="l"/>
                <a:tab pos="900113" algn="l"/>
              </a:tabLst>
              <a:defRPr/>
            </a:pPr>
            <a:r>
              <a:rPr lang="cs-CZ" sz="2200" dirty="0" smtClean="0">
                <a:ea typeface="+mn-ea"/>
                <a:cs typeface="+mn-cs"/>
              </a:rPr>
              <a:t>omezení možnosti přerušit řízení</a:t>
            </a:r>
          </a:p>
          <a:p>
            <a:pPr marL="973138" lvl="1" indent="-515938" algn="just" eaLnBrk="1" hangingPunct="1">
              <a:spcBef>
                <a:spcPct val="5000"/>
              </a:spcBef>
              <a:buFontTx/>
              <a:buChar char="•"/>
              <a:tabLst>
                <a:tab pos="449263" algn="l"/>
                <a:tab pos="900113" algn="l"/>
              </a:tabLst>
              <a:defRPr/>
            </a:pPr>
            <a:r>
              <a:rPr lang="cs-CZ" sz="2200" dirty="0" smtClean="0">
                <a:ea typeface="+mn-ea"/>
                <a:cs typeface="+mn-cs"/>
              </a:rPr>
              <a:t>modifikovaná koncentrace řízení</a:t>
            </a:r>
          </a:p>
          <a:p>
            <a:pPr algn="just" eaLnBrk="1" hangingPunct="1">
              <a:defRPr/>
            </a:pPr>
            <a:r>
              <a:rPr lang="cs-CZ" sz="2200" dirty="0" smtClean="0"/>
              <a:t>hmotné právo – o. z.: §§ 858 (obsah pojmu rodičovská odpovědnost), 865 (rovnost obou rodičů), 877 (záležitosti významné pro dítě, dohoda rodičů, určení bydliště)</a:t>
            </a:r>
          </a:p>
        </p:txBody>
      </p:sp>
      <p:sp>
        <p:nvSpPr>
          <p:cNvPr id="9220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21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3041650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 sz="3200" smtClean="0"/>
              <a:t>Smírné řešení únosového případu</a:t>
            </a:r>
          </a:p>
        </p:txBody>
      </p:sp>
      <p:sp>
        <p:nvSpPr>
          <p:cNvPr id="10243" name="Line 20"/>
          <p:cNvSpPr>
            <a:spLocks noChangeShapeType="1"/>
          </p:cNvSpPr>
          <p:nvPr/>
        </p:nvSpPr>
        <p:spPr bwMode="auto">
          <a:xfrm>
            <a:off x="985838" y="3808413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44" name="Line 21"/>
          <p:cNvSpPr>
            <a:spLocks noChangeShapeType="1"/>
          </p:cNvSpPr>
          <p:nvPr/>
        </p:nvSpPr>
        <p:spPr bwMode="auto">
          <a:xfrm>
            <a:off x="985838" y="2967038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MPOD_prezentace">
  <a:themeElements>
    <a:clrScheme name="UMPOD_prezenta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MPOD_prezenta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MPOD_prezenta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POD_prezenta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POD_prezenta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POD_prezenta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POD_prezenta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POD_prezenta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881</TotalTime>
  <Words>532</Words>
  <Application>Microsoft Macintosh PowerPoint</Application>
  <PresentationFormat>On-screen Show (4:3)</PresentationFormat>
  <Paragraphs>90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Times New Roman</vt:lpstr>
      <vt:lpstr>Arial</vt:lpstr>
      <vt:lpstr>UMPOD_prezentace</vt:lpstr>
      <vt:lpstr>Dogmatika práva civilních aspektů mezinárodních únosů dětí.</vt:lpstr>
      <vt:lpstr>Prameny regulace – mezinárodní</vt:lpstr>
      <vt:lpstr>Základní kameny úpravy</vt:lpstr>
      <vt:lpstr>Právo péče</vt:lpstr>
      <vt:lpstr>Procedura navrácení</vt:lpstr>
      <vt:lpstr>Nenavrácení</vt:lpstr>
      <vt:lpstr>Důležité principy</vt:lpstr>
      <vt:lpstr>Právní úprava – tuzemská</vt:lpstr>
      <vt:lpstr>Smírné řešení únosového případu</vt:lpstr>
      <vt:lpstr>Qui bono?</vt:lpstr>
      <vt:lpstr>Proč dohoda?</vt:lpstr>
      <vt:lpstr>Záruky v únosovém právu</vt:lpstr>
      <vt:lpstr>Problémové okruhy</vt:lpstr>
      <vt:lpstr>Příklady obsahu záruk</vt:lpstr>
      <vt:lpstr>Alternativní cesty navrácení dítěte</vt:lpstr>
      <vt:lpstr>Statistika</vt:lpstr>
      <vt:lpstr>Děkuji za pozornost.</vt:lpstr>
    </vt:vector>
  </TitlesOfParts>
  <Company>Omega Design, s.r.o.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Kapitan</dc:creator>
  <cp:lastModifiedBy>Zdenek Kapitan</cp:lastModifiedBy>
  <cp:revision>47</cp:revision>
  <dcterms:created xsi:type="dcterms:W3CDTF">2009-10-27T12:33:06Z</dcterms:created>
  <dcterms:modified xsi:type="dcterms:W3CDTF">2016-04-11T11:07:51Z</dcterms:modified>
</cp:coreProperties>
</file>