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9" r:id="rId3"/>
    <p:sldId id="357" r:id="rId4"/>
    <p:sldId id="358" r:id="rId5"/>
    <p:sldId id="330" r:id="rId6"/>
    <p:sldId id="355" r:id="rId7"/>
    <p:sldId id="356" r:id="rId8"/>
    <p:sldId id="331" r:id="rId9"/>
    <p:sldId id="359" r:id="rId10"/>
    <p:sldId id="360" r:id="rId11"/>
    <p:sldId id="361" r:id="rId12"/>
    <p:sldId id="362" r:id="rId13"/>
    <p:sldId id="346" r:id="rId14"/>
    <p:sldId id="363" r:id="rId15"/>
    <p:sldId id="364" r:id="rId16"/>
    <p:sldId id="347" r:id="rId17"/>
    <p:sldId id="365" r:id="rId18"/>
    <p:sldId id="366" r:id="rId19"/>
    <p:sldId id="367" r:id="rId20"/>
    <p:sldId id="368" r:id="rId21"/>
    <p:sldId id="369" r:id="rId22"/>
    <p:sldId id="370" r:id="rId23"/>
    <p:sldId id="348" r:id="rId24"/>
    <p:sldId id="371" r:id="rId25"/>
    <p:sldId id="32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24" d="100"/>
          <a:sy n="124" d="100"/>
        </p:scale>
        <p:origin x="13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vz.rect.muni.cz/cs/ramcovky" TargetMode="External"/><Relationship Id="rId7" Type="http://schemas.openxmlformats.org/officeDocument/2006/relationships/hyperlink" Target="http://portal-vz.cz/cs/Jak-na-zadavani-verejnych-zakazek/Elektronicke-zadavani-verejnych-zakazek" TargetMode="External"/><Relationship Id="rId2" Type="http://schemas.openxmlformats.org/officeDocument/2006/relationships/hyperlink" Target="http://www.mpsv.cz/files/clanky/10768/QF_document_100707_CZ_korekc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centrabrna.cz/vyhlaseni-vysledku/" TargetMode="External"/><Relationship Id="rId5" Type="http://schemas.openxmlformats.org/officeDocument/2006/relationships/hyperlink" Target="https://www.cka.cz/cs/souteze" TargetMode="External"/><Relationship Id="rId4" Type="http://schemas.openxmlformats.org/officeDocument/2006/relationships/hyperlink" Target="https://zakazky.muni.cz/dns_index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6072" y="2565401"/>
            <a:ext cx="7518400" cy="2663825"/>
          </a:xfrm>
        </p:spPr>
        <p:txBody>
          <a:bodyPr/>
          <a:lstStyle/>
          <a:p>
            <a:pPr algn="ctr"/>
            <a:r>
              <a:rPr lang="cs-CZ" altLang="cs-CZ" sz="3600" dirty="0" smtClean="0">
                <a:solidFill>
                  <a:srgbClr val="002060"/>
                </a:solidFill>
              </a:rPr>
              <a:t>Zvláštní postupy dle ZZVZ</a:t>
            </a:r>
            <a:endParaRPr lang="cs-CZ" alt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Lze uzavřít s jedním nebo více účastníky – nutno uvést v ZD</a:t>
            </a:r>
          </a:p>
          <a:p>
            <a:r>
              <a:rPr lang="cs-CZ" sz="2000" dirty="0" smtClean="0"/>
              <a:t>Zadavatel dle § 132/3 ZZVZ v ZD uvede způsob zadávání VZ: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 obnovením soutěže („minitendry“),</a:t>
            </a:r>
          </a:p>
          <a:p>
            <a:pPr lvl="1"/>
            <a:r>
              <a:rPr lang="cs-CZ" sz="1800" dirty="0"/>
              <a:t>b</a:t>
            </a:r>
            <a:r>
              <a:rPr lang="cs-CZ" sz="1800" dirty="0" smtClean="0"/>
              <a:t>ez obnovení soutěže, nebo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ombinací výše uvedených postupů</a:t>
            </a:r>
          </a:p>
          <a:p>
            <a:r>
              <a:rPr lang="cs-CZ" sz="2000" dirty="0" smtClean="0"/>
              <a:t>Zadání VZ bez obnovení soutěže možné, pokud: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šechny podmínky plnění VZ jsou obsaženy v RD (zadavatel pouze vystavuje objednávku či výzvu k poskytnutí plnění), a</a:t>
            </a:r>
          </a:p>
          <a:p>
            <a:pPr lvl="1"/>
            <a:r>
              <a:rPr lang="cs-CZ" sz="1800" dirty="0" smtClean="0"/>
              <a:t>ZD na uzavření RD obsahuje jasné a určité podmínky pro zadání VZ konkrétnímu účastníku</a:t>
            </a:r>
          </a:p>
          <a:p>
            <a:r>
              <a:rPr lang="cs-CZ" sz="2000" dirty="0" smtClean="0"/>
              <a:t>V zadávacím řízení na uzavření RD nelze požadovat jistotu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77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 fáze rámcové dohody: </a:t>
            </a:r>
          </a:p>
          <a:p>
            <a:pPr lvl="1"/>
            <a:r>
              <a:rPr lang="cs-CZ" sz="1800" dirty="0" smtClean="0"/>
              <a:t>1) uzavírání RD, </a:t>
            </a:r>
          </a:p>
          <a:p>
            <a:pPr lvl="1"/>
            <a:r>
              <a:rPr lang="cs-CZ" sz="1800" dirty="0" smtClean="0"/>
              <a:t>2) zadávání dílčích VZ</a:t>
            </a:r>
          </a:p>
          <a:p>
            <a:r>
              <a:rPr lang="cs-CZ" sz="2000" dirty="0" smtClean="0"/>
              <a:t>Účastníky </a:t>
            </a:r>
            <a:r>
              <a:rPr lang="cs-CZ" sz="2000" dirty="0"/>
              <a:t>RD zadavatel vybírá dle </a:t>
            </a:r>
            <a:r>
              <a:rPr lang="cs-CZ" sz="2000" dirty="0" smtClean="0"/>
              <a:t>pravidel uvedených v ZD – použije pravidla dle části IV či III (nadlimit – podlimit)</a:t>
            </a:r>
          </a:p>
          <a:p>
            <a:r>
              <a:rPr lang="cs-CZ" sz="2000" dirty="0" smtClean="0"/>
              <a:t>V ZD musí být uveden minimální počet účastníků RD - § 133/1 ZZVZ</a:t>
            </a:r>
          </a:p>
          <a:p>
            <a:r>
              <a:rPr lang="cs-CZ" sz="2000" dirty="0" smtClean="0"/>
              <a:t>RD lze uzavřít s nižším počtem účastníků, pokud nelze vybrat stanovený počet účastníků</a:t>
            </a:r>
          </a:p>
          <a:p>
            <a:r>
              <a:rPr lang="cs-CZ" sz="2000" dirty="0" smtClean="0"/>
              <a:t>Lze však i zrušit zadávací řízení</a:t>
            </a:r>
          </a:p>
          <a:p>
            <a:r>
              <a:rPr lang="cs-CZ" sz="2000" dirty="0" smtClean="0"/>
              <a:t>Nelze uzavřít RD s jediným účastníkem, pokud bylo v ZD uvedeno, že dílčí VZ budou zadávány s obnovením soutěže - § 133/3 ZZVZ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33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49737"/>
          </a:xfrm>
        </p:spPr>
        <p:txBody>
          <a:bodyPr/>
          <a:lstStyle/>
          <a:p>
            <a:r>
              <a:rPr lang="cs-CZ" sz="2000" dirty="0" smtClean="0"/>
              <a:t>Zadávání VZ bez obnovení soutěže - postup dle podmínek uvedených v RD - § 135 ZZVZ</a:t>
            </a:r>
          </a:p>
          <a:p>
            <a:r>
              <a:rPr lang="cs-CZ" sz="2000" dirty="0" smtClean="0"/>
              <a:t>Podmínky zadání musí být jasné a určité</a:t>
            </a:r>
          </a:p>
          <a:p>
            <a:r>
              <a:rPr lang="cs-CZ" sz="2000" dirty="0" smtClean="0"/>
              <a:t>ZZVZ podrobnosti nestanovuje (lze použít např. „kaskádu“)</a:t>
            </a:r>
          </a:p>
          <a:p>
            <a:r>
              <a:rPr lang="cs-CZ" sz="2000" dirty="0" smtClean="0"/>
              <a:t>Zadávání s obnovením soutěže („minitendry“):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adavatel písemně vyzve účastníky RD k podání nabídek,</a:t>
            </a:r>
          </a:p>
          <a:p>
            <a:pPr lvl="1"/>
            <a:r>
              <a:rPr lang="cs-CZ" sz="1800" dirty="0"/>
              <a:t>p</a:t>
            </a:r>
            <a:r>
              <a:rPr lang="cs-CZ" sz="1800" dirty="0" smtClean="0"/>
              <a:t>odmínky musí odpovídat RD, mohou však být podrobnější,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tanoví lhůtu pro podání nabídek,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ritéria výběru účastníka musí souhlasit s kritérii uvedenými již v ZD při uzavírání RD, nelze je změnit po uzavření RD,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ýběr dodavatele zadavatel oznámí účastníkům, kteří podali nabídku</a:t>
            </a:r>
          </a:p>
          <a:p>
            <a:r>
              <a:rPr lang="cs-CZ" sz="2000" dirty="0" smtClean="0"/>
              <a:t>Účastník RD nesmí podat méně výhodnou nabídku, ani společnou nabídku s jiným účastníkem RD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21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nákupní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VI, Hlava III - § 138 – 142 ZZVZ</a:t>
            </a:r>
          </a:p>
          <a:p>
            <a:r>
              <a:rPr lang="cs-CZ" dirty="0" smtClean="0"/>
              <a:t>Plně elektronický, otevřený systém pro zadávání VZ</a:t>
            </a:r>
          </a:p>
          <a:p>
            <a:r>
              <a:rPr lang="cs-CZ" dirty="0" smtClean="0"/>
              <a:t>Zaváděn pro běžná, obecně dostupná plnění</a:t>
            </a:r>
          </a:p>
          <a:p>
            <a:r>
              <a:rPr lang="cs-CZ" dirty="0" smtClean="0"/>
              <a:t>Vhodný nástroj pro centralizaci</a:t>
            </a:r>
          </a:p>
          <a:p>
            <a:r>
              <a:rPr lang="cs-CZ" dirty="0" smtClean="0"/>
              <a:t>Oproti RD se jedná o otevřený systém – do DNS mohou být zařazení noví dodavatelé</a:t>
            </a:r>
          </a:p>
          <a:p>
            <a:r>
              <a:rPr lang="cs-CZ" dirty="0" smtClean="0"/>
              <a:t>Také předmět jednotlivých VZ zadávaných v DNS lze flexibilněji upravovat, než na základě RD</a:t>
            </a:r>
          </a:p>
          <a:p>
            <a:r>
              <a:rPr lang="cs-CZ" dirty="0" smtClean="0"/>
              <a:t>Považován za nástroj pro podporu malých a středních podniků (menší dílčí VZ, standardizace, elektronizace)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Zavádění DNS probíhá přiměřeně dle pravidel pro užší řízení - § 139 ZZVZ</a:t>
            </a:r>
          </a:p>
          <a:p>
            <a:r>
              <a:rPr lang="cs-CZ" dirty="0" smtClean="0"/>
              <a:t>DNS lze rozdělit na kategorie (obdoba s rozdělení VZ na části)</a:t>
            </a:r>
          </a:p>
          <a:p>
            <a:r>
              <a:rPr lang="cs-CZ" dirty="0" smtClean="0"/>
              <a:t>Jedná se o plně elektronický postup zadavatele – nutno mít elektronický nástroj</a:t>
            </a:r>
          </a:p>
          <a:p>
            <a:r>
              <a:rPr lang="cs-CZ" dirty="0"/>
              <a:t>Z</a:t>
            </a:r>
            <a:r>
              <a:rPr lang="cs-CZ" dirty="0" smtClean="0"/>
              <a:t>adavatel posoudí podané žádosti o účast a rozhodne o zařazení nebo vyloučení účastníků</a:t>
            </a:r>
          </a:p>
          <a:p>
            <a:r>
              <a:rPr lang="cs-CZ" dirty="0" smtClean="0"/>
              <a:t>Po uplynutí lhůty pro podání námitek proti vyloučení se DNS považuje za zavedený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46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celou dobu trvání DNS zadavatel umožní dodavatelům podat žádost o účast - § 140 ZZVZ</a:t>
            </a:r>
          </a:p>
          <a:p>
            <a:r>
              <a:rPr lang="cs-CZ" dirty="0" smtClean="0"/>
              <a:t>Podané žádosti posoudí a účastníky zařadí či odmítne</a:t>
            </a:r>
          </a:p>
          <a:p>
            <a:r>
              <a:rPr lang="cs-CZ" dirty="0" smtClean="0"/>
              <a:t>V průběhu trvání DNS je možno ověřovat kvalifikaci zařazených dodavatelů</a:t>
            </a:r>
          </a:p>
          <a:p>
            <a:r>
              <a:rPr lang="cs-CZ" dirty="0" smtClean="0"/>
              <a:t>Zadávání dílčích VZ probíhá na základě výzvy k podání nabídky zařazeným dodavatelům - § 141 ZZVZ</a:t>
            </a:r>
          </a:p>
          <a:p>
            <a:r>
              <a:rPr lang="cs-CZ" dirty="0" smtClean="0"/>
              <a:t>VZ je zadána na základě kritérií uvedených ve výzvě</a:t>
            </a:r>
          </a:p>
          <a:p>
            <a:r>
              <a:rPr lang="cs-CZ" dirty="0" smtClean="0"/>
              <a:t>Smlouvu je možno uzavřít před uplynutím lhůty pro podání námitek proti výběru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5997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Část VI, Hlava IV - § 143 – 150 ZZVZ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Jeden ze zvláštních postupů zadavatele – nejde o druh zadávacího řízení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Postup zadavatele směřující k získání návrhu (plánu, projektu)</a:t>
            </a:r>
          </a:p>
          <a:p>
            <a:pPr lvl="0"/>
            <a:r>
              <a:rPr lang="cs-CZ" sz="2000" dirty="0" smtClean="0"/>
              <a:t>SoN je třeba použít, pokud: </a:t>
            </a:r>
          </a:p>
          <a:p>
            <a:pPr lvl="1"/>
            <a:r>
              <a:rPr lang="cs-CZ" sz="1800" dirty="0" smtClean="0"/>
              <a:t>zadavatel hodlá na </a:t>
            </a:r>
            <a:r>
              <a:rPr lang="cs-CZ" sz="1800" dirty="0"/>
              <a:t>základě </a:t>
            </a:r>
            <a:r>
              <a:rPr lang="cs-CZ" sz="1800" dirty="0" smtClean="0"/>
              <a:t>získaného návrhu zadat VZ </a:t>
            </a:r>
            <a:r>
              <a:rPr lang="cs-CZ" sz="1800" dirty="0"/>
              <a:t>na </a:t>
            </a:r>
            <a:r>
              <a:rPr lang="cs-CZ" sz="1800" dirty="0" smtClean="0"/>
              <a:t>služby v jednacím </a:t>
            </a:r>
            <a:r>
              <a:rPr lang="cs-CZ" sz="1800" dirty="0"/>
              <a:t>řízení bez </a:t>
            </a:r>
            <a:r>
              <a:rPr lang="cs-CZ" sz="1800" dirty="0" smtClean="0"/>
              <a:t>uveřejnění dle § 65 ZZVZ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j</a:t>
            </a:r>
            <a:r>
              <a:rPr lang="cs-CZ" sz="1800" dirty="0" smtClean="0">
                <a:solidFill>
                  <a:srgbClr val="000000"/>
                </a:solidFill>
              </a:rPr>
              <a:t>e SoN součástí zadávacího řízení na VZ na služby, nebo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p</a:t>
            </a:r>
            <a:r>
              <a:rPr lang="cs-CZ" sz="1800" dirty="0" smtClean="0">
                <a:solidFill>
                  <a:srgbClr val="000000"/>
                </a:solidFill>
              </a:rPr>
              <a:t>ředpokládaná hodnota cen, odměn, plateb za účast přesáhne 2 mil. Kč</a:t>
            </a:r>
          </a:p>
          <a:p>
            <a:r>
              <a:rPr lang="cs-CZ" sz="2000" dirty="0" smtClean="0"/>
              <a:t>Cílem SoN </a:t>
            </a:r>
            <a:r>
              <a:rPr lang="cs-CZ" sz="2000" dirty="0"/>
              <a:t>je nalezení </a:t>
            </a:r>
            <a:r>
              <a:rPr lang="cs-CZ" sz="2000" dirty="0" smtClean="0"/>
              <a:t>vhodného </a:t>
            </a:r>
            <a:r>
              <a:rPr lang="cs-CZ" sz="2000" dirty="0"/>
              <a:t>návrhu (projektu, plánu), cílem následného </a:t>
            </a:r>
            <a:r>
              <a:rPr lang="cs-CZ" sz="2000" dirty="0" smtClean="0"/>
              <a:t>JŘBU </a:t>
            </a:r>
            <a:r>
              <a:rPr lang="cs-CZ" sz="2000" dirty="0"/>
              <a:t>je uzavření konkrétní smlouvy o </a:t>
            </a:r>
            <a:r>
              <a:rPr lang="cs-CZ" sz="2000" dirty="0" smtClean="0"/>
              <a:t>dílo na realizaci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1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Lze tvrdit, že jde o „nejčistší“ způsob </a:t>
            </a:r>
            <a:r>
              <a:rPr lang="cs-CZ" sz="2000" dirty="0"/>
              <a:t>zadání </a:t>
            </a:r>
            <a:r>
              <a:rPr lang="cs-CZ" sz="2000" dirty="0" smtClean="0"/>
              <a:t>VZ </a:t>
            </a:r>
            <a:r>
              <a:rPr lang="cs-CZ" sz="2000" dirty="0"/>
              <a:t>na architektonické či urbanistické (autorské) dílo, </a:t>
            </a:r>
            <a:r>
              <a:rPr lang="cs-CZ" sz="2000" dirty="0" smtClean="0"/>
              <a:t>popř. </a:t>
            </a:r>
            <a:r>
              <a:rPr lang="cs-CZ" sz="2000" dirty="0"/>
              <a:t>dokumentace z něj </a:t>
            </a:r>
            <a:r>
              <a:rPr lang="cs-CZ" sz="2000" dirty="0" smtClean="0"/>
              <a:t>vycházející </a:t>
            </a:r>
          </a:p>
          <a:p>
            <a:pPr lvl="0"/>
            <a:r>
              <a:rPr lang="cs-CZ" sz="2000" dirty="0"/>
              <a:t>P</a:t>
            </a:r>
            <a:r>
              <a:rPr lang="cs-CZ" sz="2000" dirty="0" smtClean="0"/>
              <a:t>odloženo </a:t>
            </a:r>
            <a:r>
              <a:rPr lang="cs-CZ" sz="2000" dirty="0"/>
              <a:t>výsledkem soutěže, v níž byly kvalifikovanou porotou posouzeny kvality </a:t>
            </a:r>
            <a:r>
              <a:rPr lang="cs-CZ" sz="2000" dirty="0" smtClean="0"/>
              <a:t>díla - </a:t>
            </a:r>
            <a:r>
              <a:rPr lang="cs-CZ" sz="2000" dirty="0"/>
              <a:t>důvodný předpoklad, že veřejné prostředky budou účelně a </a:t>
            </a:r>
            <a:r>
              <a:rPr lang="cs-CZ" sz="2000" dirty="0" smtClean="0"/>
              <a:t>efektivně vynaloženy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V praxi používáno spíše sporadicky</a:t>
            </a:r>
          </a:p>
          <a:p>
            <a:pPr lvl="0"/>
            <a:r>
              <a:rPr lang="cs-CZ" sz="2000" dirty="0"/>
              <a:t>Účelem urbanistické či architektonické soutěže je vybrat na základě porovnání v soutěži předložených návrhů co nejkvalitnější urbanistický či architektonický tým, schopný vypracovat nejvhodnější řešení </a:t>
            </a:r>
            <a:r>
              <a:rPr lang="cs-CZ" sz="2000" dirty="0" smtClean="0"/>
              <a:t>úkolu</a:t>
            </a:r>
          </a:p>
          <a:p>
            <a:pPr lvl="0"/>
            <a:r>
              <a:rPr lang="cs-CZ" sz="2000" dirty="0" smtClean="0">
                <a:solidFill>
                  <a:srgbClr val="000000"/>
                </a:solidFill>
              </a:rPr>
              <a:t>Lze použít otevřenou nebo užší formu SoN - § 144 ZZVZ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32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Přínosy soutěže o návrh:</a:t>
            </a:r>
          </a:p>
          <a:p>
            <a:pPr lvl="0"/>
            <a:r>
              <a:rPr lang="cs-CZ" dirty="0"/>
              <a:t>Přináší konkrétní návrhy stavby (zadání klasické VZ toto neumožňuje)</a:t>
            </a:r>
          </a:p>
          <a:p>
            <a:pPr lvl="0"/>
            <a:r>
              <a:rPr lang="cs-CZ" dirty="0"/>
              <a:t>Dochází k porovnání většího množství návrhů řešení soutěžících</a:t>
            </a:r>
          </a:p>
          <a:p>
            <a:pPr lvl="0"/>
            <a:r>
              <a:rPr lang="cs-CZ" dirty="0"/>
              <a:t>Kritériem zadání není pouze cena, ale také kvalita architektonického řešení</a:t>
            </a:r>
          </a:p>
          <a:p>
            <a:pPr lvl="0"/>
            <a:r>
              <a:rPr lang="cs-CZ" dirty="0"/>
              <a:t>Posouzení návrhů nezávislou odbornou porotou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6108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Rizika:</a:t>
            </a:r>
            <a:endParaRPr lang="cs-CZ" dirty="0"/>
          </a:p>
          <a:p>
            <a:pPr lvl="0"/>
            <a:r>
              <a:rPr lang="cs-CZ" dirty="0"/>
              <a:t>Vyšší náklady spojené s organizací soutěže</a:t>
            </a:r>
          </a:p>
          <a:p>
            <a:pPr lvl="0"/>
            <a:r>
              <a:rPr lang="cs-CZ" dirty="0"/>
              <a:t>Délka trvání soutěže</a:t>
            </a:r>
          </a:p>
          <a:p>
            <a:pPr lvl="0"/>
            <a:r>
              <a:rPr lang="cs-CZ" dirty="0"/>
              <a:t>Porota nevybere nejvhodnější návrh</a:t>
            </a:r>
          </a:p>
          <a:p>
            <a:pPr lvl="0"/>
            <a:r>
              <a:rPr lang="cs-CZ" dirty="0"/>
              <a:t>Napadení průběhu soutěže soutěžiteli nebo ze strany ČKA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711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předpisy, zdroje informací</a:t>
            </a:r>
          </a:p>
          <a:p>
            <a:r>
              <a:rPr lang="cs-CZ" dirty="0" smtClean="0"/>
              <a:t>Zjednodušený režim</a:t>
            </a:r>
          </a:p>
          <a:p>
            <a:r>
              <a:rPr lang="cs-CZ" dirty="0" smtClean="0"/>
              <a:t>Rámcová dohoda</a:t>
            </a:r>
          </a:p>
          <a:p>
            <a:r>
              <a:rPr lang="cs-CZ" dirty="0" smtClean="0"/>
              <a:t>Dynamický nákupní systém</a:t>
            </a:r>
          </a:p>
          <a:p>
            <a:r>
              <a:rPr lang="cs-CZ" dirty="0" smtClean="0"/>
              <a:t>Soutěž o návrh</a:t>
            </a:r>
          </a:p>
          <a:p>
            <a:r>
              <a:rPr lang="cs-CZ" dirty="0" smtClean="0"/>
              <a:t>Elektronizace zadávání VZ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67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Soutěžní podmínky v případě architektonických, urbanistických a dalších služeb dle oddílu 71 CPV musí obsahovat:</a:t>
            </a:r>
          </a:p>
          <a:p>
            <a:pPr lvl="1"/>
            <a:r>
              <a:rPr lang="cs-CZ" sz="1800" dirty="0" smtClean="0"/>
              <a:t>Uvedení členů poroty,</a:t>
            </a:r>
          </a:p>
          <a:p>
            <a:pPr lvl="1"/>
            <a:r>
              <a:rPr lang="cs-CZ" sz="1800" dirty="0" smtClean="0"/>
              <a:t>Označení návrhů pro zajištění anonymity,</a:t>
            </a:r>
          </a:p>
          <a:p>
            <a:pPr lvl="1"/>
            <a:r>
              <a:rPr lang="cs-CZ" sz="1800" dirty="0" smtClean="0"/>
              <a:t>Výši cen či jiných plateb,</a:t>
            </a:r>
          </a:p>
          <a:p>
            <a:pPr lvl="1"/>
            <a:r>
              <a:rPr lang="cs-CZ" sz="1800" dirty="0" smtClean="0"/>
              <a:t>Podmínky nakládání s právy k duševnímu vlastnictví,</a:t>
            </a:r>
          </a:p>
          <a:p>
            <a:pPr lvl="1"/>
            <a:r>
              <a:rPr lang="cs-CZ" sz="1800" dirty="0" smtClean="0"/>
              <a:t>Předpokládanou výši investičních nákladů,</a:t>
            </a:r>
          </a:p>
          <a:p>
            <a:pPr lvl="1"/>
            <a:r>
              <a:rPr lang="cs-CZ" sz="1800" dirty="0" smtClean="0"/>
              <a:t>Způsob uveřejnění návrhů </a:t>
            </a:r>
          </a:p>
          <a:p>
            <a:r>
              <a:rPr lang="cs-CZ" sz="1800" dirty="0" smtClean="0"/>
              <a:t>Otevřenou SoN zadavatel vyzývá neomezený počet dodavatelů k podání návrhů - § 145 ZZVZ</a:t>
            </a:r>
          </a:p>
          <a:p>
            <a:r>
              <a:rPr lang="cs-CZ" sz="1800" dirty="0" smtClean="0"/>
              <a:t>Užší soutěž je „dvoukolová“ - § 146 ZZVZ: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známení o zahájení = výzva k podání žádostí o účast,</a:t>
            </a:r>
          </a:p>
          <a:p>
            <a:pPr lvl="1"/>
            <a:r>
              <a:rPr lang="cs-CZ" sz="1800" dirty="0" smtClean="0"/>
              <a:t>k podání návrhu jsou vyzváni pouze nevyloučení účastníci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810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Návrhy hodnotí </a:t>
            </a:r>
            <a:r>
              <a:rPr lang="cs-CZ" sz="2000" dirty="0"/>
              <a:t>porota sestavená zadavatelem - § 148 ZZVZ</a:t>
            </a:r>
          </a:p>
          <a:p>
            <a:r>
              <a:rPr lang="cs-CZ" sz="2000" dirty="0" smtClean="0"/>
              <a:t>Většina členů musí být na zadavateli nezávislá – podepsání ČP</a:t>
            </a:r>
          </a:p>
          <a:p>
            <a:r>
              <a:rPr lang="cs-CZ" sz="2000" dirty="0" smtClean="0"/>
              <a:t>Pokud zadavatel stanoví požadavky na členství dodavatelů v profesních komorách či požadavky na odbornou způsobilost, musí mít alespoň polovina členů poroty stejnou či vyšší kvalifikaci</a:t>
            </a:r>
          </a:p>
          <a:p>
            <a:r>
              <a:rPr lang="cs-CZ" sz="2000" dirty="0" smtClean="0"/>
              <a:t>Návrhy musí být pro účely hodnocení anonymní </a:t>
            </a:r>
          </a:p>
          <a:p>
            <a:r>
              <a:rPr lang="cs-CZ" sz="2000" dirty="0" smtClean="0"/>
              <a:t>Porota stanoví pořadí dle kritérií v oznámení o zahájení ZŘ a sepíše zprávu</a:t>
            </a:r>
          </a:p>
          <a:p>
            <a:r>
              <a:rPr lang="cs-CZ" sz="2000" dirty="0" smtClean="0"/>
              <a:t>Zadavatel je vázán stanoviskem poroty</a:t>
            </a:r>
          </a:p>
          <a:p>
            <a:r>
              <a:rPr lang="cs-CZ" sz="2000" dirty="0" smtClean="0"/>
              <a:t>Nové hodnocení návrhů pouze v případě porušení ZZVZ či soutěžních podmínek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8449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Výběr projektanta</a:t>
            </a:r>
            <a:r>
              <a:rPr lang="cs-CZ" sz="2000" b="1" dirty="0"/>
              <a:t> </a:t>
            </a:r>
            <a:r>
              <a:rPr lang="cs-CZ" sz="2000" dirty="0"/>
              <a:t>prostřednictvím zadání </a:t>
            </a:r>
            <a:r>
              <a:rPr lang="cs-CZ" sz="2000" dirty="0" smtClean="0"/>
              <a:t>„klasické“ VZ </a:t>
            </a:r>
            <a:r>
              <a:rPr lang="cs-CZ" sz="2000" dirty="0"/>
              <a:t>na </a:t>
            </a:r>
            <a:r>
              <a:rPr lang="cs-CZ" sz="2000" dirty="0" smtClean="0"/>
              <a:t>služby</a:t>
            </a:r>
          </a:p>
          <a:p>
            <a:r>
              <a:rPr lang="cs-CZ" sz="2000" dirty="0" smtClean="0"/>
              <a:t>Neumožňuje </a:t>
            </a:r>
            <a:r>
              <a:rPr lang="cs-CZ" sz="2000" dirty="0"/>
              <a:t>zadavateli požadovat od </a:t>
            </a:r>
            <a:r>
              <a:rPr lang="cs-CZ" sz="2000" dirty="0" smtClean="0"/>
              <a:t>účastníků </a:t>
            </a:r>
            <a:r>
              <a:rPr lang="cs-CZ" sz="2000" dirty="0"/>
              <a:t>předložení konkrétních návrhů řešení </a:t>
            </a:r>
            <a:r>
              <a:rPr lang="cs-CZ" sz="2000" dirty="0" smtClean="0"/>
              <a:t>(možné </a:t>
            </a:r>
            <a:r>
              <a:rPr lang="cs-CZ" sz="2000" dirty="0"/>
              <a:t>pouze u soutěže o návrh</a:t>
            </a:r>
            <a:r>
              <a:rPr lang="cs-CZ" sz="2000" dirty="0" smtClean="0"/>
              <a:t>) </a:t>
            </a:r>
          </a:p>
          <a:p>
            <a:r>
              <a:rPr lang="cs-CZ" sz="2000" dirty="0" smtClean="0"/>
              <a:t>Zadání </a:t>
            </a:r>
            <a:r>
              <a:rPr lang="cs-CZ" sz="2000" dirty="0"/>
              <a:t>VZ na služby projektanta by mělo proběhnout na základě tzv. objemové studie, která obsahuje údaje o potřebách zadavatele z hlediska požadovaných ploch, počtu umisťovaných zaměstnanců a ostatních osob, apod. </a:t>
            </a:r>
            <a:endParaRPr lang="cs-CZ" sz="2000" dirty="0" smtClean="0"/>
          </a:p>
          <a:p>
            <a:r>
              <a:rPr lang="cs-CZ" sz="2000" dirty="0" smtClean="0"/>
              <a:t>Objemová </a:t>
            </a:r>
            <a:r>
              <a:rPr lang="cs-CZ" sz="2000" dirty="0"/>
              <a:t>studie </a:t>
            </a:r>
            <a:r>
              <a:rPr lang="cs-CZ" sz="2000" dirty="0" smtClean="0"/>
              <a:t>nemá obsahovat </a:t>
            </a:r>
            <a:r>
              <a:rPr lang="cs-CZ" sz="2000" dirty="0"/>
              <a:t>architektonický </a:t>
            </a:r>
            <a:r>
              <a:rPr lang="cs-CZ" sz="2000" dirty="0" smtClean="0"/>
              <a:t>návrh</a:t>
            </a:r>
          </a:p>
          <a:p>
            <a:r>
              <a:rPr lang="cs-CZ" sz="2000" dirty="0" smtClean="0"/>
              <a:t>Zadavatel nezíská </a:t>
            </a:r>
            <a:r>
              <a:rPr lang="cs-CZ" sz="2000" dirty="0"/>
              <a:t>konkrétní návrh řešení </a:t>
            </a:r>
          </a:p>
          <a:p>
            <a:r>
              <a:rPr lang="cs-CZ" sz="2000" dirty="0" smtClean="0"/>
              <a:t>Nemá konkrétní </a:t>
            </a:r>
            <a:r>
              <a:rPr lang="cs-CZ" sz="2000" dirty="0"/>
              <a:t>představu o tom, jak bude stavba </a:t>
            </a:r>
            <a:r>
              <a:rPr lang="cs-CZ" sz="2000" dirty="0" smtClean="0"/>
              <a:t>vypadat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6871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zadávání 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354513"/>
          </a:xfrm>
        </p:spPr>
        <p:txBody>
          <a:bodyPr/>
          <a:lstStyle/>
          <a:p>
            <a:pPr lvl="0"/>
            <a:r>
              <a:rPr lang="cs-CZ" sz="1800" dirty="0">
                <a:solidFill>
                  <a:srgbClr val="000000"/>
                </a:solidFill>
              </a:rPr>
              <a:t>Strategie elektronizace zadávání veřejných zakázek pro období let 2016 až </a:t>
            </a:r>
            <a:r>
              <a:rPr lang="cs-CZ" sz="1800" dirty="0" smtClean="0">
                <a:solidFill>
                  <a:srgbClr val="000000"/>
                </a:solidFill>
              </a:rPr>
              <a:t>2020:</a:t>
            </a:r>
          </a:p>
          <a:p>
            <a:pPr lvl="0"/>
            <a:r>
              <a:rPr lang="cs-CZ" sz="1800" dirty="0">
                <a:solidFill>
                  <a:srgbClr val="000000"/>
                </a:solidFill>
              </a:rPr>
              <a:t>V</a:t>
            </a:r>
            <a:r>
              <a:rPr lang="cs-CZ" sz="1800" dirty="0" smtClean="0">
                <a:solidFill>
                  <a:srgbClr val="000000"/>
                </a:solidFill>
              </a:rPr>
              <a:t>ymezuje </a:t>
            </a:r>
            <a:r>
              <a:rPr lang="cs-CZ" sz="1800" dirty="0">
                <a:solidFill>
                  <a:srgbClr val="000000"/>
                </a:solidFill>
              </a:rPr>
              <a:t>základní strategický rámec pro zavádění moderních informačních a komunikačních technologií do procesů zadávání veřejných zakázek pro období let 2016 až 2020 a to v návaznosti na předchozí strategické dokumenty v této </a:t>
            </a:r>
            <a:r>
              <a:rPr lang="cs-CZ" sz="1800" dirty="0" smtClean="0">
                <a:solidFill>
                  <a:srgbClr val="000000"/>
                </a:solidFill>
              </a:rPr>
              <a:t>oblasti</a:t>
            </a: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Směrnice o ZVZ Preambule (52): </a:t>
            </a:r>
          </a:p>
          <a:p>
            <a:pPr lvl="0"/>
            <a:r>
              <a:rPr lang="cs-CZ" sz="1800" dirty="0" smtClean="0">
                <a:solidFill>
                  <a:srgbClr val="000000"/>
                </a:solidFill>
              </a:rPr>
              <a:t>Elektronické </a:t>
            </a:r>
            <a:r>
              <a:rPr lang="cs-CZ" sz="1800" dirty="0">
                <a:solidFill>
                  <a:srgbClr val="000000"/>
                </a:solidFill>
              </a:rPr>
              <a:t>prostředky pro výměnu informací a komunikaci mohou významně zjednodušit uveřejňování </a:t>
            </a:r>
            <a:r>
              <a:rPr lang="cs-CZ" sz="1800" dirty="0" smtClean="0">
                <a:solidFill>
                  <a:srgbClr val="000000"/>
                </a:solidFill>
              </a:rPr>
              <a:t>VZ </a:t>
            </a:r>
            <a:r>
              <a:rPr lang="cs-CZ" sz="1800" dirty="0">
                <a:solidFill>
                  <a:srgbClr val="000000"/>
                </a:solidFill>
              </a:rPr>
              <a:t>a zvýšit účinnost a transparentnost postupů při </a:t>
            </a:r>
            <a:r>
              <a:rPr lang="cs-CZ" sz="1800" dirty="0" smtClean="0">
                <a:solidFill>
                  <a:srgbClr val="000000"/>
                </a:solidFill>
              </a:rPr>
              <a:t>zadávání. </a:t>
            </a:r>
            <a:r>
              <a:rPr lang="cs-CZ" sz="1800" dirty="0">
                <a:solidFill>
                  <a:srgbClr val="000000"/>
                </a:solidFill>
              </a:rPr>
              <a:t>Měly by se stát obvyklým prostředkem komunikace a výměny informací v rámci zadávacích řízení, neboť významným způsobem zvyšují možnosti hospodářských subjektů účastnit se zadávacích řízení na celém vnitřním trhu.</a:t>
            </a:r>
          </a:p>
          <a:p>
            <a:r>
              <a:rPr lang="cs-CZ" sz="1800" dirty="0" smtClean="0">
                <a:solidFill>
                  <a:srgbClr val="000000"/>
                </a:solidFill>
              </a:rPr>
              <a:t>Požadavek na výhradní elektronickou komunikaci při zadávání VZ - dle </a:t>
            </a:r>
            <a:r>
              <a:rPr lang="cs-CZ" sz="1800" dirty="0">
                <a:solidFill>
                  <a:srgbClr val="000000"/>
                </a:solidFill>
              </a:rPr>
              <a:t>§ 279/2 </a:t>
            </a:r>
            <a:r>
              <a:rPr lang="cs-CZ" sz="1800" dirty="0" smtClean="0">
                <a:solidFill>
                  <a:srgbClr val="000000"/>
                </a:solidFill>
              </a:rPr>
              <a:t>ZZVZ účinnost odložena do 18. 4. 2017, resp. 18. 10. 2018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7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zadávání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</a:t>
            </a:r>
            <a:r>
              <a:rPr lang="cs-CZ" sz="2000" dirty="0" smtClean="0"/>
              <a:t>28 ZZVZ – </a:t>
            </a:r>
            <a:r>
              <a:rPr lang="cs-CZ" sz="2000" dirty="0"/>
              <a:t>elektronický nástroj, profil zadavatele, </a:t>
            </a:r>
            <a:r>
              <a:rPr lang="cs-CZ" sz="2000" dirty="0" smtClean="0"/>
              <a:t>elektronická aukce</a:t>
            </a:r>
            <a:endParaRPr lang="cs-CZ" sz="2000" dirty="0"/>
          </a:p>
          <a:p>
            <a:r>
              <a:rPr lang="cs-CZ" sz="2000" dirty="0"/>
              <a:t>§ 107 - 110 </a:t>
            </a:r>
            <a:r>
              <a:rPr lang="cs-CZ" sz="2000" dirty="0" smtClean="0"/>
              <a:t>ZZVZ - </a:t>
            </a:r>
            <a:r>
              <a:rPr lang="cs-CZ" sz="2000" dirty="0"/>
              <a:t>Podávání a otevírání elektronických nabídek</a:t>
            </a:r>
          </a:p>
          <a:p>
            <a:r>
              <a:rPr lang="cs-CZ" sz="2000" dirty="0"/>
              <a:t>§ 120 </a:t>
            </a:r>
            <a:r>
              <a:rPr lang="cs-CZ" sz="2000" dirty="0" smtClean="0"/>
              <a:t>ZZVZ – </a:t>
            </a:r>
            <a:r>
              <a:rPr lang="cs-CZ" sz="2000" dirty="0"/>
              <a:t>Použití elektronické aukce</a:t>
            </a:r>
          </a:p>
          <a:p>
            <a:r>
              <a:rPr lang="cs-CZ" sz="2000" dirty="0" smtClean="0"/>
              <a:t>§ 138 – 142 ZZVZ - DNS</a:t>
            </a:r>
            <a:endParaRPr lang="cs-CZ" sz="2000" dirty="0"/>
          </a:p>
          <a:p>
            <a:r>
              <a:rPr lang="cs-CZ" sz="2000" dirty="0"/>
              <a:t>§ 211 </a:t>
            </a:r>
            <a:r>
              <a:rPr lang="cs-CZ" sz="2000" dirty="0" smtClean="0"/>
              <a:t>ZZVZ – </a:t>
            </a:r>
            <a:r>
              <a:rPr lang="cs-CZ" sz="2000" dirty="0"/>
              <a:t>Komunikace mezi zadavatelem a dodavatelem</a:t>
            </a:r>
          </a:p>
          <a:p>
            <a:r>
              <a:rPr lang="cs-CZ" sz="2000" dirty="0"/>
              <a:t>§ 213 </a:t>
            </a:r>
            <a:r>
              <a:rPr lang="cs-CZ" sz="2000" dirty="0" smtClean="0"/>
              <a:t>ZZVZ – </a:t>
            </a:r>
            <a:r>
              <a:rPr lang="cs-CZ" sz="2000" dirty="0"/>
              <a:t>Elektronické nástroje</a:t>
            </a:r>
          </a:p>
          <a:p>
            <a:r>
              <a:rPr lang="cs-CZ" sz="2000" dirty="0"/>
              <a:t>§ 214 </a:t>
            </a:r>
            <a:r>
              <a:rPr lang="cs-CZ" sz="2000" dirty="0" smtClean="0"/>
              <a:t>ZZVZ – </a:t>
            </a:r>
            <a:r>
              <a:rPr lang="cs-CZ" sz="2000" dirty="0"/>
              <a:t>Profil zadavatele</a:t>
            </a:r>
          </a:p>
          <a:p>
            <a:r>
              <a:rPr lang="cs-CZ" sz="2000" dirty="0"/>
              <a:t>§ 215 </a:t>
            </a:r>
            <a:r>
              <a:rPr lang="cs-CZ" sz="2000" dirty="0" smtClean="0"/>
              <a:t>ZZVZ - </a:t>
            </a:r>
            <a:r>
              <a:rPr lang="cs-CZ" sz="2000" dirty="0"/>
              <a:t>Elektronické </a:t>
            </a:r>
            <a:r>
              <a:rPr lang="cs-CZ" sz="2000" dirty="0" smtClean="0"/>
              <a:t>katalogy</a:t>
            </a:r>
          </a:p>
          <a:p>
            <a:r>
              <a:rPr lang="cs-CZ" sz="2000" dirty="0"/>
              <a:t>§ 224 ZZVZ - Informační systém o veřejných zakázkách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085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Děkuji </a:t>
            </a:r>
            <a:r>
              <a:rPr lang="cs-CZ" b="1" dirty="0"/>
              <a:t>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dirty="0"/>
              <a:t>Martin Hadaš</a:t>
            </a:r>
          </a:p>
          <a:p>
            <a:pPr marL="0" indent="0" algn="ctr">
              <a:buNone/>
            </a:pPr>
            <a:r>
              <a:rPr lang="cs-CZ" dirty="0"/>
              <a:t>Email: </a:t>
            </a:r>
            <a:r>
              <a:rPr lang="cs-CZ" dirty="0" err="1">
                <a:hlinkClick r:id="rId2"/>
              </a:rPr>
              <a:t>hadas</a:t>
            </a:r>
            <a:r>
              <a:rPr lang="en-US" dirty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rect.muni.cz</a:t>
            </a: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M</a:t>
            </a:r>
            <a:r>
              <a:rPr lang="cs-CZ" dirty="0" smtClean="0"/>
              <a:t>obil: 725 829 347 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70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předpisy,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Nařízení vlády č. </a:t>
            </a:r>
            <a:r>
              <a:rPr lang="cs-CZ" sz="1800" dirty="0"/>
              <a:t>172/2016 Sb., </a:t>
            </a:r>
            <a:r>
              <a:rPr lang="cs-CZ" sz="1800" dirty="0" smtClean="0"/>
              <a:t>o stanovení </a:t>
            </a:r>
            <a:r>
              <a:rPr lang="cs-CZ" sz="1800" dirty="0"/>
              <a:t>finančních limitů a částek pro účely </a:t>
            </a:r>
            <a:r>
              <a:rPr lang="cs-CZ" sz="1800" dirty="0" smtClean="0"/>
              <a:t>zákona o zadávání veřejných zakázek</a:t>
            </a:r>
          </a:p>
          <a:p>
            <a:r>
              <a:rPr lang="cs-CZ" sz="1800" dirty="0" smtClean="0"/>
              <a:t>Dobrovolný evropský rámec pro kvalitu sociálních služeb: </a:t>
            </a:r>
            <a:r>
              <a:rPr lang="cs-CZ" sz="1800" dirty="0" smtClean="0">
                <a:hlinkClick r:id="rId2"/>
              </a:rPr>
              <a:t>www.mpsv.cz/files/clanky/10768/QF_document_100707_CZ_korekce.pdf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RD uzavřené na MU: </a:t>
            </a:r>
            <a:r>
              <a:rPr lang="cs-CZ" sz="1800" dirty="0" smtClean="0">
                <a:hlinkClick r:id="rId3"/>
              </a:rPr>
              <a:t>http</a:t>
            </a:r>
            <a:r>
              <a:rPr lang="cs-CZ" sz="1800" dirty="0">
                <a:hlinkClick r:id="rId3"/>
              </a:rPr>
              <a:t>://</a:t>
            </a:r>
            <a:r>
              <a:rPr lang="cs-CZ" sz="1800" dirty="0" smtClean="0">
                <a:hlinkClick r:id="rId3"/>
              </a:rPr>
              <a:t>ovz.rect.muni.cz/cs/ramcovky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DNS zavedená MU: </a:t>
            </a:r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zakazky.muni.cz/dns_index.html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Česká komora architektů – informace o soutěžích </a:t>
            </a:r>
            <a:r>
              <a:rPr lang="cs-CZ" sz="1800" dirty="0"/>
              <a:t>o návrh: </a:t>
            </a:r>
            <a:r>
              <a:rPr lang="cs-CZ" sz="1800" dirty="0">
                <a:hlinkClick r:id="rId5"/>
              </a:rPr>
              <a:t>https://</a:t>
            </a:r>
            <a:r>
              <a:rPr lang="cs-CZ" sz="1800" dirty="0" smtClean="0">
                <a:hlinkClick r:id="rId5"/>
              </a:rPr>
              <a:t>www.cka.cz/cs/souteze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Otevřená </a:t>
            </a:r>
            <a:r>
              <a:rPr lang="cs-CZ" sz="1800" dirty="0"/>
              <a:t>mezinárodní </a:t>
            </a:r>
            <a:r>
              <a:rPr lang="cs-CZ" sz="1800" dirty="0" smtClean="0"/>
              <a:t>urbanistická soutěž </a:t>
            </a:r>
            <a:r>
              <a:rPr lang="cs-CZ" sz="1800" dirty="0"/>
              <a:t>pro nové brněnské nádraží umístěné v lokalitě pod Petrovem: </a:t>
            </a:r>
            <a:r>
              <a:rPr lang="cs-CZ" sz="1800" dirty="0">
                <a:hlinkClick r:id="rId6"/>
              </a:rPr>
              <a:t>http://www.budoucnostcentrabrna.cz/vyhlaseni-vysledku</a:t>
            </a:r>
            <a:r>
              <a:rPr lang="cs-CZ" sz="1800" dirty="0" smtClean="0">
                <a:hlinkClick r:id="rId6"/>
              </a:rPr>
              <a:t>/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Elektronické zadávání VZ: </a:t>
            </a:r>
            <a:r>
              <a:rPr lang="cs-CZ" sz="1800" dirty="0">
                <a:hlinkClick r:id="rId7"/>
              </a:rPr>
              <a:t>http://</a:t>
            </a:r>
            <a:r>
              <a:rPr lang="cs-CZ" sz="1800" dirty="0" smtClean="0">
                <a:hlinkClick r:id="rId7"/>
              </a:rPr>
              <a:t>portal-vz.cz/cs/Jak-na-zadavani-verejnych-zakazek/Elektronicke-zadavani-verejnych-zakazek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289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Dobrovolný evropský rámec pro kvalitu sociálních </a:t>
            </a:r>
            <a:r>
              <a:rPr lang="cs-CZ" dirty="0" smtClean="0"/>
              <a:t>služeb:</a:t>
            </a:r>
          </a:p>
          <a:p>
            <a:r>
              <a:rPr lang="cs-CZ" sz="1800" dirty="0" smtClean="0"/>
              <a:t>Tyto </a:t>
            </a:r>
            <a:r>
              <a:rPr lang="cs-CZ" sz="1800" dirty="0"/>
              <a:t>služby, které jsou zakotveny v systémech sociální ochrany členských států, </a:t>
            </a:r>
            <a:r>
              <a:rPr lang="cs-CZ" sz="1800" dirty="0" smtClean="0"/>
              <a:t>jsou velmi </a:t>
            </a:r>
            <a:r>
              <a:rPr lang="cs-CZ" sz="1800" dirty="0"/>
              <a:t>často veřejnou správou členských států považovány za věc obecného zájmu </a:t>
            </a:r>
            <a:r>
              <a:rPr lang="cs-CZ" sz="1800" dirty="0" smtClean="0"/>
              <a:t>a předmět </a:t>
            </a:r>
            <a:r>
              <a:rPr lang="cs-CZ" sz="1800" dirty="0"/>
              <a:t>specifických veřejných požadavků na služby. Mezi sociální služby patří </a:t>
            </a:r>
            <a:r>
              <a:rPr lang="cs-CZ" sz="1800" dirty="0" smtClean="0"/>
              <a:t>např. služby </a:t>
            </a:r>
            <a:r>
              <a:rPr lang="cs-CZ" sz="1800" dirty="0"/>
              <a:t>sociální asistence, dlouhodobá péče, péče o děti, služby v oblasti zaměstnanosti </a:t>
            </a:r>
            <a:r>
              <a:rPr lang="cs-CZ" sz="1800" dirty="0" smtClean="0"/>
              <a:t>a školení</a:t>
            </a:r>
            <a:r>
              <a:rPr lang="cs-CZ" sz="1800" dirty="0"/>
              <a:t>, osobní asistence a sociální </a:t>
            </a:r>
            <a:r>
              <a:rPr lang="cs-CZ" sz="1800" dirty="0" smtClean="0"/>
              <a:t>byty.</a:t>
            </a:r>
          </a:p>
          <a:p>
            <a:r>
              <a:rPr lang="cs-CZ" sz="1800" dirty="0"/>
              <a:t>Výbor pro sociální ochranu je přesvědčen, že dodržováním kvalitativních principů, </a:t>
            </a:r>
            <a:r>
              <a:rPr lang="cs-CZ" sz="1800" dirty="0" smtClean="0"/>
              <a:t>jež jsou </a:t>
            </a:r>
            <a:r>
              <a:rPr lang="cs-CZ" sz="1800" dirty="0"/>
              <a:t>identifikovány v Rámci, a monitorováním dodržování těchto principů, </a:t>
            </a:r>
            <a:r>
              <a:rPr lang="cs-CZ" sz="1800" dirty="0" smtClean="0"/>
              <a:t>zejména pomocí </a:t>
            </a:r>
            <a:r>
              <a:rPr lang="cs-CZ" sz="1800" dirty="0"/>
              <a:t>navrhovaných kvalitativních kritérií, lze výrazně zvýšit možnosti, </a:t>
            </a:r>
            <a:r>
              <a:rPr lang="cs-CZ" sz="1800" dirty="0" smtClean="0"/>
              <a:t>jak organizovat </a:t>
            </a:r>
            <a:r>
              <a:rPr lang="cs-CZ" sz="1800" dirty="0"/>
              <a:t>a poskytovat vysoce kvalitní sociální služby.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47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Část V - § 129 ZZVZ</a:t>
            </a:r>
          </a:p>
          <a:p>
            <a:r>
              <a:rPr lang="cs-CZ" sz="2000" dirty="0" smtClean="0"/>
              <a:t>Sociální služby, zdravotní péče, vzdělávací a kulturní služby, hotelové a restaurační služby, právní služby (Příloha č. 4 ZZVZ)</a:t>
            </a:r>
          </a:p>
          <a:p>
            <a:r>
              <a:rPr lang="cs-CZ" sz="2000" dirty="0"/>
              <a:t>Řízení pro zadání VZ ve zjednodušeném režimu je druhem zadávacího řízení - § 3 </a:t>
            </a:r>
            <a:r>
              <a:rPr lang="cs-CZ" sz="2000" dirty="0" smtClean="0"/>
              <a:t>ZZVZ</a:t>
            </a:r>
          </a:p>
          <a:p>
            <a:r>
              <a:rPr lang="cs-CZ" sz="2000" dirty="0" smtClean="0"/>
              <a:t>ZZVZ rozlišuje:</a:t>
            </a:r>
          </a:p>
          <a:p>
            <a:pPr lvl="1"/>
            <a:r>
              <a:rPr lang="cs-CZ" sz="1800" dirty="0"/>
              <a:t>n</a:t>
            </a:r>
            <a:r>
              <a:rPr lang="cs-CZ" sz="1800" dirty="0" smtClean="0"/>
              <a:t>adlimitní režim,</a:t>
            </a:r>
          </a:p>
          <a:p>
            <a:pPr lvl="1"/>
            <a:r>
              <a:rPr lang="cs-CZ" sz="1800" dirty="0" smtClean="0"/>
              <a:t>podlimitní režim, 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jednodušený režim,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eřejná zakázka malého rozsahu</a:t>
            </a:r>
          </a:p>
          <a:p>
            <a:r>
              <a:rPr lang="cs-CZ" sz="2000" dirty="0" smtClean="0"/>
              <a:t>Zvolený režim VZ je zadavatel povinen dodržet - § 24 ZZVZ</a:t>
            </a:r>
          </a:p>
          <a:p>
            <a:r>
              <a:rPr lang="cs-CZ" sz="2000" dirty="0" smtClean="0"/>
              <a:t>Při zadávání ve zjednodušeném režimu se použije část V, I, II, X-XIII 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24978" cy="4114800"/>
          </a:xfrm>
        </p:spPr>
        <p:txBody>
          <a:bodyPr/>
          <a:lstStyle/>
          <a:p>
            <a:r>
              <a:rPr lang="cs-CZ" sz="2000" dirty="0" smtClean="0"/>
              <a:t>Specifické služby s omezeným přeshraničním dopadem</a:t>
            </a:r>
          </a:p>
          <a:p>
            <a:r>
              <a:rPr lang="cs-CZ" sz="2000" dirty="0" smtClean="0"/>
              <a:t>Zájem na vyšší efektivitě zadávání vs. formalismus a transparentnost</a:t>
            </a:r>
          </a:p>
          <a:p>
            <a:r>
              <a:rPr lang="cs-CZ" sz="2000" dirty="0" smtClean="0"/>
              <a:t>Důvodová zpráva k ZZVZ:</a:t>
            </a:r>
          </a:p>
          <a:p>
            <a:r>
              <a:rPr lang="cs-CZ" sz="1800" dirty="0"/>
              <a:t>Současný stav může ztěžovat výběr dodavatelů u zvláštních a specializovaných služeb (tyto služby nelze vybírat na základě kritéria nejnižší ceny, často ani na základě ekonomické výhodnosti, příp. je třeba při výběru dodavatele zohlednit konkrétní vlastnosti/kvality uchazeče z ohledem na specifičnost charakteru plnění VZ), jelikož jde o specifická plnění, která nelze řádně zajišťovat prostřednictvím běžných zadávacích řízení</a:t>
            </a:r>
            <a:r>
              <a:rPr lang="cs-CZ" sz="1800" dirty="0" smtClean="0"/>
              <a:t>.</a:t>
            </a:r>
          </a:p>
          <a:p>
            <a:r>
              <a:rPr lang="cs-CZ" sz="2000" dirty="0" smtClean="0"/>
              <a:t>Značně flexibilní způsob zadávání </a:t>
            </a:r>
          </a:p>
          <a:p>
            <a:r>
              <a:rPr lang="cs-CZ" sz="2000" dirty="0"/>
              <a:t>R</a:t>
            </a:r>
            <a:r>
              <a:rPr lang="cs-CZ" sz="2000" dirty="0" smtClean="0"/>
              <a:t>egulováno především zásadami dle § 6 ZZVZ</a:t>
            </a:r>
          </a:p>
          <a:p>
            <a:r>
              <a:rPr lang="cs-CZ" sz="2000" dirty="0" smtClean="0"/>
              <a:t>Přípustné jednání o podmínkách, změny zadávacích podmínek, výběr jiných kritérií kvalifikace i hodnocení, než uvedených v části IV ZZVZ</a:t>
            </a:r>
          </a:p>
          <a:p>
            <a:endParaRPr lang="cs-CZ" sz="2000" dirty="0" smtClean="0"/>
          </a:p>
          <a:p>
            <a:endParaRPr lang="cs-CZ" sz="18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66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Zahájení řízení:</a:t>
            </a:r>
          </a:p>
          <a:p>
            <a:pPr lvl="1"/>
            <a:r>
              <a:rPr lang="cs-CZ" sz="2000" dirty="0"/>
              <a:t>p</a:t>
            </a:r>
            <a:r>
              <a:rPr lang="cs-CZ" sz="2000" dirty="0" smtClean="0"/>
              <a:t>ředběžným oznámením, nebo</a:t>
            </a:r>
          </a:p>
          <a:p>
            <a:pPr lvl="1"/>
            <a:r>
              <a:rPr lang="cs-CZ" sz="2000" dirty="0"/>
              <a:t>o</a:t>
            </a:r>
            <a:r>
              <a:rPr lang="cs-CZ" sz="2000" dirty="0" smtClean="0"/>
              <a:t>známením o zahájení ZŘ</a:t>
            </a:r>
          </a:p>
          <a:p>
            <a:r>
              <a:rPr lang="cs-CZ" dirty="0" smtClean="0"/>
              <a:t>Uveřejňuje se ve:</a:t>
            </a:r>
          </a:p>
          <a:p>
            <a:pPr lvl="1"/>
            <a:r>
              <a:rPr lang="cs-CZ" sz="2000" dirty="0" smtClean="0"/>
              <a:t>Věstníku veřejných zakázek, nebo</a:t>
            </a:r>
          </a:p>
          <a:p>
            <a:pPr lvl="1"/>
            <a:r>
              <a:rPr lang="cs-CZ" sz="2000" dirty="0" smtClean="0"/>
              <a:t>Úředním věstníku EU – nadlimitní VZ </a:t>
            </a:r>
          </a:p>
          <a:p>
            <a:r>
              <a:rPr lang="cs-CZ" dirty="0"/>
              <a:t>Finanční limit pro </a:t>
            </a:r>
            <a:r>
              <a:rPr lang="cs-CZ" dirty="0" smtClean="0"/>
              <a:t>nadlimitní VZ </a:t>
            </a:r>
            <a:r>
              <a:rPr lang="cs-CZ" dirty="0"/>
              <a:t>na služby zadávané ve zjednodušeném </a:t>
            </a:r>
            <a:r>
              <a:rPr lang="cs-CZ" dirty="0" smtClean="0"/>
              <a:t>režimu stanoven nařízením vlády</a:t>
            </a:r>
          </a:p>
          <a:p>
            <a:r>
              <a:rPr lang="cs-CZ" dirty="0" smtClean="0"/>
              <a:t>Pravidla průběhu zadávacího řízení volí zadavatel dle specifik zadávaných služeb  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680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VI, Hlava II - § 131 – 137 ZZVZ</a:t>
            </a:r>
          </a:p>
          <a:p>
            <a:r>
              <a:rPr lang="cs-CZ" dirty="0" smtClean="0"/>
              <a:t>Rámcová dohoda není VZ</a:t>
            </a:r>
          </a:p>
          <a:p>
            <a:r>
              <a:rPr lang="cs-CZ" dirty="0" smtClean="0"/>
              <a:t>Používány pro pořizování opakovaných plnění</a:t>
            </a:r>
          </a:p>
          <a:p>
            <a:r>
              <a:rPr lang="cs-CZ" dirty="0" smtClean="0"/>
              <a:t>Rámcová dohoda stanovuje podmínky zadávání jednotlivých VZ po dobu svého trvání</a:t>
            </a:r>
          </a:p>
          <a:p>
            <a:r>
              <a:rPr lang="cs-CZ" dirty="0" smtClean="0"/>
              <a:t>VZ zadána na základě rámcové dohody, splněna povinnost zadání VZ dle ZZVZ - § 2/3 ZZVZ</a:t>
            </a:r>
          </a:p>
          <a:p>
            <a:r>
              <a:rPr lang="cs-CZ" dirty="0"/>
              <a:t>Předpokládaná hodnota - </a:t>
            </a:r>
            <a:r>
              <a:rPr lang="cs-CZ" dirty="0" smtClean="0"/>
              <a:t>souhrnná </a:t>
            </a:r>
            <a:r>
              <a:rPr lang="cs-CZ" dirty="0"/>
              <a:t>předpokládaná hodnota všech </a:t>
            </a:r>
            <a:r>
              <a:rPr lang="cs-CZ" dirty="0" smtClean="0"/>
              <a:t>VZ, </a:t>
            </a:r>
            <a:r>
              <a:rPr lang="cs-CZ" dirty="0"/>
              <a:t>které mohou být </a:t>
            </a:r>
            <a:r>
              <a:rPr lang="cs-CZ" dirty="0" smtClean="0"/>
              <a:t>zadány na </a:t>
            </a:r>
            <a:r>
              <a:rPr lang="cs-CZ" dirty="0"/>
              <a:t>základě rámcové </a:t>
            </a:r>
            <a:r>
              <a:rPr lang="cs-CZ" dirty="0" smtClean="0"/>
              <a:t>dohody - § 23/1 ZZVZ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7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</a:t>
            </a:r>
            <a:r>
              <a:rPr lang="cs-CZ" sz="2000" dirty="0" smtClean="0"/>
              <a:t>hodný nástroj pro centralizované nákupy</a:t>
            </a:r>
          </a:p>
          <a:p>
            <a:r>
              <a:rPr lang="cs-CZ" sz="2000" dirty="0" smtClean="0"/>
              <a:t>Soustředění poptávky – úspora z rozsahu, nižší transakční náklady, profesionalizace řízení zadávání VZ</a:t>
            </a:r>
          </a:p>
          <a:p>
            <a:r>
              <a:rPr lang="cs-CZ" sz="2000" dirty="0" smtClean="0"/>
              <a:t>Rámcové dohody nesmí být využívány zadavateli, kteří v nich nejsou označeni – Směrnice o ZVZ (60)</a:t>
            </a:r>
          </a:p>
          <a:p>
            <a:r>
              <a:rPr lang="cs-CZ" sz="2000" dirty="0" smtClean="0"/>
              <a:t>Na straně zadavatelské i dodavatelské může být více subjektů - § 131/1 ZZVZ</a:t>
            </a:r>
          </a:p>
          <a:p>
            <a:r>
              <a:rPr lang="cs-CZ" sz="2000" dirty="0"/>
              <a:t>RD lze uzavřít jen na základě zadávacího řízení - § 131/2 </a:t>
            </a:r>
            <a:r>
              <a:rPr lang="cs-CZ" sz="2000" dirty="0" smtClean="0"/>
              <a:t>ZZVZ</a:t>
            </a:r>
          </a:p>
          <a:p>
            <a:r>
              <a:rPr lang="cs-CZ" sz="2000" dirty="0" smtClean="0"/>
              <a:t>Po dobu trvání rámcové dohody nesmí být rozšířen okruh zadavatelů či dodavatelů - § 132/2 ZZVZ</a:t>
            </a:r>
          </a:p>
          <a:p>
            <a:r>
              <a:rPr lang="cs-CZ" sz="2000" dirty="0" smtClean="0"/>
              <a:t>Nabídku na VZ může podat pouze účastník rámcové dohody</a:t>
            </a:r>
          </a:p>
          <a:p>
            <a:r>
              <a:rPr lang="cs-CZ" sz="2000" dirty="0" smtClean="0"/>
              <a:t>Nelze umožnit podstatnou změnu rámcové dohody - § 131/5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4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dnoceni_Nabidek_PrF_25_10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Hodnoceni_Nabidek_PrF_25_10_2016</Template>
  <TotalTime>908</TotalTime>
  <Words>1844</Words>
  <Application>Microsoft Office PowerPoint</Application>
  <PresentationFormat>Předvádění na obrazovce (4:3)</PresentationFormat>
  <Paragraphs>218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Hodnoceni_Nabidek_PrF_25_10_2016</vt:lpstr>
      <vt:lpstr>Zvláštní postupy dle ZZVZ</vt:lpstr>
      <vt:lpstr>Obsah</vt:lpstr>
      <vt:lpstr>Právní předpisy, zdroje informací</vt:lpstr>
      <vt:lpstr>Zjednodušený režim </vt:lpstr>
      <vt:lpstr>Zjednodušený režim</vt:lpstr>
      <vt:lpstr>Zjednodušený režim</vt:lpstr>
      <vt:lpstr>Zjednodušený režim</vt:lpstr>
      <vt:lpstr>Rámcová dohoda</vt:lpstr>
      <vt:lpstr>Rámcová dohoda</vt:lpstr>
      <vt:lpstr>Rámcová dohoda</vt:lpstr>
      <vt:lpstr>Rámcová dohoda</vt:lpstr>
      <vt:lpstr>Rámcová dohoda</vt:lpstr>
      <vt:lpstr>Dynamický nákupní systém</vt:lpstr>
      <vt:lpstr>Dynamický nákupní systém</vt:lpstr>
      <vt:lpstr>Dynamický nákupní systém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Elektronizace zadávání VZ</vt:lpstr>
      <vt:lpstr>Elektronizace zadávání VZ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nabídek</dc:title>
  <dc:creator>Hadas</dc:creator>
  <cp:lastModifiedBy>Jana Cacková</cp:lastModifiedBy>
  <cp:revision>100</cp:revision>
  <cp:lastPrinted>1601-01-01T00:00:00Z</cp:lastPrinted>
  <dcterms:created xsi:type="dcterms:W3CDTF">2016-10-22T19:17:06Z</dcterms:created>
  <dcterms:modified xsi:type="dcterms:W3CDTF">2017-04-20T07:56:15Z</dcterms:modified>
</cp:coreProperties>
</file>