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0" r:id="rId8"/>
    <p:sldId id="274" r:id="rId9"/>
    <p:sldId id="262" r:id="rId10"/>
    <p:sldId id="277" r:id="rId11"/>
    <p:sldId id="278" r:id="rId12"/>
    <p:sldId id="279" r:id="rId13"/>
    <p:sldId id="280" r:id="rId14"/>
    <p:sldId id="281" r:id="rId15"/>
    <p:sldId id="261" r:id="rId16"/>
    <p:sldId id="284" r:id="rId17"/>
    <p:sldId id="266" r:id="rId18"/>
    <p:sldId id="267" r:id="rId19"/>
    <p:sldId id="275" r:id="rId20"/>
    <p:sldId id="276" r:id="rId21"/>
    <p:sldId id="282" r:id="rId22"/>
    <p:sldId id="283" r:id="rId23"/>
    <p:sldId id="28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D205E2F-5B32-475E-BC78-AE2B9D3439D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322A2E8-FE35-493C-A7C1-F4FEE79B64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nusa.cz/onas.php" TargetMode="External"/><Relationship Id="rId3" Type="http://schemas.openxmlformats.org/officeDocument/2006/relationships/hyperlink" Target="http://www.fnhk.cz/" TargetMode="External"/><Relationship Id="rId7" Type="http://schemas.openxmlformats.org/officeDocument/2006/relationships/hyperlink" Target="http://www.fnspo.cz/" TargetMode="External"/><Relationship Id="rId12" Type="http://schemas.openxmlformats.org/officeDocument/2006/relationships/hyperlink" Target="http://www.vfn.cz/" TargetMode="External"/><Relationship Id="rId2" Type="http://schemas.openxmlformats.org/officeDocument/2006/relationships/hyperlink" Target="http://www.fnbrn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nplzen.cz/" TargetMode="External"/><Relationship Id="rId11" Type="http://schemas.openxmlformats.org/officeDocument/2006/relationships/hyperlink" Target="http://www.lfhk.cuni.cz/patanat/" TargetMode="External"/><Relationship Id="rId5" Type="http://schemas.openxmlformats.org/officeDocument/2006/relationships/hyperlink" Target="http://www.fnol.cz/news.jsp?id=643" TargetMode="External"/><Relationship Id="rId10" Type="http://schemas.openxmlformats.org/officeDocument/2006/relationships/hyperlink" Target="http://www.ftn.cz/" TargetMode="External"/><Relationship Id="rId4" Type="http://schemas.openxmlformats.org/officeDocument/2006/relationships/hyperlink" Target="http://www.fnkv.cz/" TargetMode="External"/><Relationship Id="rId9" Type="http://schemas.openxmlformats.org/officeDocument/2006/relationships/hyperlink" Target="http://www.fnmotol.cz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cr.cz/obsah/centra-vysoce-specializovane-pece_2422_3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r-jihomoravsky.cz/Default.aspx?PubID=312768&amp;TypeID=7" TargetMode="External"/><Relationship Id="rId13" Type="http://schemas.openxmlformats.org/officeDocument/2006/relationships/hyperlink" Target="http://www.kr-jihomoravsky.cz/Default.aspx?PubID=312773&amp;TypeID=7" TargetMode="External"/><Relationship Id="rId3" Type="http://schemas.openxmlformats.org/officeDocument/2006/relationships/hyperlink" Target="http://www.kr-jihomoravsky.cz/Default.aspx?PubID=312764&amp;TypeID=7" TargetMode="External"/><Relationship Id="rId7" Type="http://schemas.openxmlformats.org/officeDocument/2006/relationships/hyperlink" Target="http://www.kr-jihomoravsky.cz/Default.aspx?PubID=312767&amp;TypeID=7" TargetMode="External"/><Relationship Id="rId12" Type="http://schemas.openxmlformats.org/officeDocument/2006/relationships/hyperlink" Target="http://www.kr-jihomoravsky.cz/Default.aspx?PubID=312772&amp;TypeID=7" TargetMode="External"/><Relationship Id="rId2" Type="http://schemas.openxmlformats.org/officeDocument/2006/relationships/hyperlink" Target="http://www.kr-jihomoravsky.cz/Default.aspx?PubID=312763&amp;TypeID=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-jihomoravsky.cz/Default.aspx?PubID=312776&amp;TypeID=7" TargetMode="External"/><Relationship Id="rId11" Type="http://schemas.openxmlformats.org/officeDocument/2006/relationships/hyperlink" Target="http://www.kr-jihomoravsky.cz/Default.aspx?PubID=312771&amp;TypeID=7" TargetMode="External"/><Relationship Id="rId5" Type="http://schemas.openxmlformats.org/officeDocument/2006/relationships/hyperlink" Target="http://www.kr-jihomoravsky.cz/Default.aspx?PubID=312765&amp;TypeID=7" TargetMode="External"/><Relationship Id="rId15" Type="http://schemas.openxmlformats.org/officeDocument/2006/relationships/hyperlink" Target="http://www.kr-jihomoravsky.cz/Default.aspx?PubID=312775&amp;TypeID=7" TargetMode="External"/><Relationship Id="rId10" Type="http://schemas.openxmlformats.org/officeDocument/2006/relationships/hyperlink" Target="http://www.kr-jihomoravsky.cz/Default.aspx?PubID=312770&amp;TypeID=7" TargetMode="External"/><Relationship Id="rId4" Type="http://schemas.openxmlformats.org/officeDocument/2006/relationships/hyperlink" Target="http://www.kr-jihomoravsky.cz/Default.aspx?PubID=312766&amp;TypeID=7" TargetMode="External"/><Relationship Id="rId9" Type="http://schemas.openxmlformats.org/officeDocument/2006/relationships/hyperlink" Target="http://www.kr-jihomoravsky.cz/Default.aspx?PubID=312769&amp;TypeID=7" TargetMode="External"/><Relationship Id="rId14" Type="http://schemas.openxmlformats.org/officeDocument/2006/relationships/hyperlink" Target="http://www.kr-jihomoravsky.cz/Default.aspx?PubID=312774&amp;TypeID=7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zsjmk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8077200" cy="167335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/>
              <a:t>Poskytovatelé zdravotních služeb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Ondřej Pavelek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Fakultní nemocnice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příspěvková organizace</a:t>
            </a:r>
          </a:p>
          <a:p>
            <a:endParaRPr lang="cs-CZ" dirty="0" smtClean="0"/>
          </a:p>
          <a:p>
            <a:r>
              <a:rPr lang="cs-CZ" dirty="0" smtClean="0"/>
              <a:t>Zřizovatelskou funkci vůči fakultní nemocnici vykonává ministerstvo</a:t>
            </a:r>
          </a:p>
          <a:p>
            <a:endParaRPr lang="cs-CZ" dirty="0" smtClean="0"/>
          </a:p>
          <a:p>
            <a:r>
              <a:rPr lang="cs-CZ" dirty="0" smtClean="0"/>
              <a:t>Spolupráce s fakultou – výuka, věda a výzkum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857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Fakultní nemocnice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hlinkClick r:id="rId2"/>
              </a:rPr>
              <a:t>Fakultní nemocnice Brno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Fakultní nemocnice Hradec Králové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Fakultní nemocnice Královské Vinohrady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Fakultní nemocnice Olomouc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Fakultní nemocnice Plzeň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Fakultní nemocnice s poliklinikou v Ostravě - </a:t>
            </a:r>
            <a:r>
              <a:rPr lang="cs-CZ" dirty="0" err="1" smtClean="0">
                <a:hlinkClick r:id="rId7"/>
              </a:rPr>
              <a:t>Porubě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Fakultní nemocnice u sv. Anny v Brně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Fakultní nemocnice v Motole</a:t>
            </a:r>
            <a:endParaRPr lang="cs-CZ" dirty="0" smtClean="0"/>
          </a:p>
          <a:p>
            <a:r>
              <a:rPr lang="cs-CZ" dirty="0" smtClean="0">
                <a:hlinkClick r:id="rId10"/>
              </a:rPr>
              <a:t>Fakultní </a:t>
            </a:r>
            <a:r>
              <a:rPr lang="cs-CZ" dirty="0" err="1" smtClean="0">
                <a:hlinkClick r:id="rId10"/>
              </a:rPr>
              <a:t>Thomayerova</a:t>
            </a:r>
            <a:r>
              <a:rPr lang="cs-CZ" dirty="0" smtClean="0">
                <a:hlinkClick r:id="rId10"/>
              </a:rPr>
              <a:t> nemocnice s poliklinikou</a:t>
            </a:r>
            <a:endParaRPr lang="cs-CZ" dirty="0" smtClean="0"/>
          </a:p>
          <a:p>
            <a:r>
              <a:rPr lang="cs-CZ" dirty="0" err="1" smtClean="0">
                <a:hlinkClick r:id="rId11"/>
              </a:rPr>
              <a:t>Fingerlandův</a:t>
            </a:r>
            <a:r>
              <a:rPr lang="cs-CZ" dirty="0" smtClean="0">
                <a:hlinkClick r:id="rId11"/>
              </a:rPr>
              <a:t> ústav patologie Fakultní nemocnice v Hradci Králové</a:t>
            </a:r>
            <a:endParaRPr lang="cs-CZ" dirty="0" smtClean="0"/>
          </a:p>
          <a:p>
            <a:r>
              <a:rPr lang="cs-CZ" dirty="0" smtClean="0">
                <a:hlinkClick r:id="rId12"/>
              </a:rPr>
              <a:t>Všeobecná fakultní nemocnice v Praze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6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Centrum vysoce specializované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Např.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Seznam center vysoce specializované hematologické péče v ČR</a:t>
            </a:r>
            <a:endParaRPr lang="cs-CZ" dirty="0" smtClean="0"/>
          </a:p>
          <a:p>
            <a:r>
              <a:rPr lang="cs-CZ" b="1" dirty="0" smtClean="0"/>
              <a:t>Centra vysoce specializované zdravotní péče v </a:t>
            </a:r>
            <a:r>
              <a:rPr lang="cs-CZ" b="1" dirty="0" err="1" smtClean="0"/>
              <a:t>onkogynekologii</a:t>
            </a:r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mzcr.cz</a:t>
            </a:r>
            <a:r>
              <a:rPr lang="cs-CZ" dirty="0" smtClean="0">
                <a:hlinkClick r:id="rId2"/>
              </a:rPr>
              <a:t>/obsah/centra-vysoce-</a:t>
            </a:r>
            <a:r>
              <a:rPr lang="cs-CZ" dirty="0" err="1" smtClean="0">
                <a:hlinkClick r:id="rId2"/>
              </a:rPr>
              <a:t>specializovane</a:t>
            </a:r>
            <a:r>
              <a:rPr lang="cs-CZ" dirty="0" smtClean="0">
                <a:hlinkClick r:id="rId2"/>
              </a:rPr>
              <a:t>-pece_2422_3.html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937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Příspěvkové organizace v oblasti zdravotnictví JMK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hlinkClick r:id="rId2"/>
              </a:rPr>
              <a:t>Dětské centrum Kyjov, </a:t>
            </a:r>
            <a:r>
              <a:rPr lang="cs-CZ" dirty="0" err="1" smtClean="0">
                <a:hlinkClick r:id="rId2"/>
              </a:rPr>
              <a:t>p.o</a:t>
            </a:r>
            <a:r>
              <a:rPr lang="cs-CZ" dirty="0" smtClean="0">
                <a:hlinkClick r:id="rId2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Dětské centrum Znojmo, </a:t>
            </a:r>
            <a:r>
              <a:rPr lang="cs-CZ" dirty="0" err="1" smtClean="0">
                <a:hlinkClick r:id="rId3"/>
              </a:rPr>
              <a:t>p.o</a:t>
            </a:r>
            <a:r>
              <a:rPr lang="cs-CZ" dirty="0" smtClean="0">
                <a:hlinkClick r:id="rId3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LILA Domov pro postižené děti </a:t>
            </a:r>
            <a:r>
              <a:rPr lang="cs-CZ" dirty="0" err="1" smtClean="0">
                <a:hlinkClick r:id="rId4"/>
              </a:rPr>
              <a:t>Otnice</a:t>
            </a:r>
            <a:r>
              <a:rPr lang="cs-CZ" dirty="0" smtClean="0">
                <a:hlinkClick r:id="rId4"/>
              </a:rPr>
              <a:t>, </a:t>
            </a:r>
            <a:r>
              <a:rPr lang="cs-CZ" dirty="0" err="1" smtClean="0">
                <a:hlinkClick r:id="rId4"/>
              </a:rPr>
              <a:t>p.o</a:t>
            </a:r>
            <a:r>
              <a:rPr lang="cs-CZ" dirty="0" smtClean="0">
                <a:hlinkClick r:id="rId4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Jihomoravské dětské léčebny, </a:t>
            </a:r>
            <a:r>
              <a:rPr lang="cs-CZ" dirty="0" err="1" smtClean="0">
                <a:hlinkClick r:id="rId5"/>
              </a:rPr>
              <a:t>p.o</a:t>
            </a:r>
            <a:r>
              <a:rPr lang="cs-CZ" dirty="0" smtClean="0">
                <a:hlinkClick r:id="rId5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Zdravotnická záchranná služba JMK, </a:t>
            </a:r>
            <a:r>
              <a:rPr lang="cs-CZ" dirty="0" err="1" smtClean="0">
                <a:hlinkClick r:id="rId6"/>
              </a:rPr>
              <a:t>p.o</a:t>
            </a:r>
            <a:r>
              <a:rPr lang="cs-CZ" dirty="0" smtClean="0">
                <a:hlinkClick r:id="rId6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Nemocnice Břeclav, </a:t>
            </a:r>
            <a:r>
              <a:rPr lang="cs-CZ" dirty="0" err="1" smtClean="0">
                <a:hlinkClick r:id="rId7"/>
              </a:rPr>
              <a:t>p.o</a:t>
            </a:r>
            <a:r>
              <a:rPr lang="cs-CZ" dirty="0" smtClean="0">
                <a:hlinkClick r:id="rId7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Nemocnice TGM Hodonín, </a:t>
            </a:r>
            <a:r>
              <a:rPr lang="cs-CZ" dirty="0" err="1" smtClean="0">
                <a:hlinkClick r:id="rId8"/>
              </a:rPr>
              <a:t>p.o</a:t>
            </a:r>
            <a:r>
              <a:rPr lang="cs-CZ" dirty="0" smtClean="0">
                <a:hlinkClick r:id="rId8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Nemocnice Hustopeče, </a:t>
            </a:r>
            <a:r>
              <a:rPr lang="cs-CZ" dirty="0" err="1" smtClean="0">
                <a:hlinkClick r:id="rId9"/>
              </a:rPr>
              <a:t>p.o</a:t>
            </a:r>
            <a:r>
              <a:rPr lang="cs-CZ" dirty="0" smtClean="0">
                <a:hlinkClick r:id="rId9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0"/>
              </a:rPr>
              <a:t>Nemocnice Ivančice, </a:t>
            </a:r>
            <a:r>
              <a:rPr lang="cs-CZ" dirty="0" err="1" smtClean="0">
                <a:hlinkClick r:id="rId10"/>
              </a:rPr>
              <a:t>p.o</a:t>
            </a:r>
            <a:r>
              <a:rPr lang="cs-CZ" dirty="0" smtClean="0">
                <a:hlinkClick r:id="rId10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Nemocnice Kyjov, </a:t>
            </a:r>
            <a:r>
              <a:rPr lang="cs-CZ" dirty="0" err="1" smtClean="0">
                <a:hlinkClick r:id="rId11"/>
              </a:rPr>
              <a:t>p.o</a:t>
            </a:r>
            <a:r>
              <a:rPr lang="cs-CZ" dirty="0" smtClean="0">
                <a:hlinkClick r:id="rId11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2"/>
              </a:rPr>
              <a:t>Nemocnice Milosrdných bratří </a:t>
            </a:r>
            <a:r>
              <a:rPr lang="cs-CZ" dirty="0" err="1" smtClean="0">
                <a:hlinkClick r:id="rId12"/>
              </a:rPr>
              <a:t>Letovice</a:t>
            </a:r>
            <a:r>
              <a:rPr lang="cs-CZ" dirty="0" smtClean="0">
                <a:hlinkClick r:id="rId12"/>
              </a:rPr>
              <a:t>, </a:t>
            </a:r>
            <a:r>
              <a:rPr lang="cs-CZ" dirty="0" err="1" smtClean="0">
                <a:hlinkClick r:id="rId12"/>
              </a:rPr>
              <a:t>p.o</a:t>
            </a:r>
            <a:r>
              <a:rPr lang="cs-CZ" dirty="0" smtClean="0">
                <a:hlinkClick r:id="rId12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Nemocnice Tišnov, </a:t>
            </a:r>
            <a:r>
              <a:rPr lang="cs-CZ" dirty="0" err="1" smtClean="0">
                <a:hlinkClick r:id="rId13"/>
              </a:rPr>
              <a:t>p.o</a:t>
            </a:r>
            <a:r>
              <a:rPr lang="cs-CZ" dirty="0" smtClean="0">
                <a:hlinkClick r:id="rId13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4"/>
              </a:rPr>
              <a:t>Nemocnice Vyškov, </a:t>
            </a:r>
            <a:r>
              <a:rPr lang="cs-CZ" dirty="0" err="1" smtClean="0">
                <a:hlinkClick r:id="rId14"/>
              </a:rPr>
              <a:t>p.o</a:t>
            </a:r>
            <a:r>
              <a:rPr lang="cs-CZ" dirty="0" smtClean="0">
                <a:hlinkClick r:id="rId14"/>
              </a:rPr>
              <a:t>.</a:t>
            </a:r>
            <a:endParaRPr lang="cs-CZ" dirty="0" smtClean="0"/>
          </a:p>
          <a:p>
            <a:r>
              <a:rPr lang="cs-CZ" dirty="0" smtClean="0">
                <a:hlinkClick r:id="rId15"/>
              </a:rPr>
              <a:t>Nemocnice Znojmo, </a:t>
            </a:r>
            <a:r>
              <a:rPr lang="cs-CZ" dirty="0" err="1" smtClean="0">
                <a:hlinkClick r:id="rId15"/>
              </a:rPr>
              <a:t>p.o</a:t>
            </a:r>
            <a:r>
              <a:rPr lang="cs-CZ" dirty="0" smtClean="0">
                <a:hlinkClick r:id="rId15"/>
              </a:rPr>
              <a:t>.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48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Zdravotnická záchranná služba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zzsjmk.cz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786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3. Podmínky poskytování 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i právnické osobě </a:t>
            </a:r>
          </a:p>
          <a:p>
            <a:endParaRPr lang="cs-CZ" dirty="0"/>
          </a:p>
          <a:p>
            <a:r>
              <a:rPr lang="cs-CZ" dirty="0" smtClean="0"/>
              <a:t>V. o. s., k.s., s.r.o., a.s., </a:t>
            </a:r>
            <a:r>
              <a:rPr lang="cs-CZ" dirty="0"/>
              <a:t>ústav, příspěvková </a:t>
            </a:r>
            <a:r>
              <a:rPr lang="cs-CZ" dirty="0" smtClean="0"/>
              <a:t>organizace</a:t>
            </a:r>
          </a:p>
          <a:p>
            <a:endParaRPr lang="cs-CZ" dirty="0"/>
          </a:p>
          <a:p>
            <a:r>
              <a:rPr lang="cs-CZ" dirty="0" smtClean="0"/>
              <a:t>Žádost o udělení oprávnění – náležitosti dle s. ř. + § 18 ZZS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256" y="0"/>
            <a:ext cx="9162256" cy="814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096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Práva a povinnosti poskytovatele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náležitá odborná úroveň </a:t>
            </a:r>
          </a:p>
          <a:p>
            <a:pPr marL="118872" indent="0">
              <a:buNone/>
            </a:pPr>
            <a:endParaRPr lang="cs-CZ" dirty="0" smtClean="0"/>
          </a:p>
          <a:p>
            <a:r>
              <a:rPr lang="cs-CZ" dirty="0" smtClean="0"/>
              <a:t>2. zajištění práv pacientů i zdravotních pracovníků </a:t>
            </a:r>
          </a:p>
          <a:p>
            <a:endParaRPr lang="cs-CZ" dirty="0"/>
          </a:p>
          <a:p>
            <a:r>
              <a:rPr lang="cs-CZ" dirty="0" smtClean="0"/>
              <a:t>Dále např. vymezit ordinační dobu, označení… dle § 45 a § 46 ZZS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0336"/>
            <a:ext cx="7496175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1: útěk z nemocnice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cs-CZ" b="1" dirty="0" smtClean="0"/>
              <a:t>Pacient, který trpí schizofrenií a je nebezpečný svému okolí, utekl z psychiatrické nemocnice. Jaké povinnosti mají poskytovatelé zdravotních služeb?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6915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cs-CZ" b="1" dirty="0" smtClean="0"/>
              <a:t>Co jsou zdravotnické služby?</a:t>
            </a:r>
          </a:p>
          <a:p>
            <a:pPr marL="633222" indent="-514350">
              <a:buFont typeface="+mj-lt"/>
              <a:buAutoNum type="arabicPeriod"/>
            </a:pPr>
            <a:endParaRPr lang="cs-CZ" b="1" dirty="0" smtClean="0"/>
          </a:p>
          <a:p>
            <a:pPr marL="633222" indent="-514350">
              <a:buFont typeface="+mj-lt"/>
              <a:buAutoNum type="arabicPeriod"/>
            </a:pPr>
            <a:r>
              <a:rPr lang="cs-CZ" b="1" dirty="0" smtClean="0"/>
              <a:t> Kdo je poskytovatelem zdravotních služeb?</a:t>
            </a:r>
          </a:p>
          <a:p>
            <a:pPr marL="633222" indent="-514350">
              <a:buFont typeface="+mj-lt"/>
              <a:buAutoNum type="arabicPeriod"/>
            </a:pPr>
            <a:endParaRPr lang="cs-CZ" b="1" dirty="0" smtClean="0"/>
          </a:p>
          <a:p>
            <a:pPr marL="633222" indent="-514350">
              <a:buFont typeface="+mj-lt"/>
              <a:buAutoNum type="arabicPeriod"/>
            </a:pPr>
            <a:r>
              <a:rPr lang="cs-CZ" b="1" dirty="0" smtClean="0"/>
              <a:t>Za jakých podmínek lze poskytovat ZS?</a:t>
            </a:r>
          </a:p>
          <a:p>
            <a:pPr marL="633222" indent="-514350">
              <a:buFont typeface="+mj-lt"/>
              <a:buAutoNum type="arabicPeriod"/>
            </a:pPr>
            <a:endParaRPr lang="cs-CZ" b="1" dirty="0" smtClean="0"/>
          </a:p>
          <a:p>
            <a:pPr marL="633222" indent="-514350">
              <a:buFont typeface="+mj-lt"/>
              <a:buAutoNum type="arabicPeriod"/>
            </a:pPr>
            <a:r>
              <a:rPr lang="cs-CZ" b="1" dirty="0" smtClean="0"/>
              <a:t>Jaká práva a povinnosti poskytovatel má</a:t>
            </a:r>
            <a:r>
              <a:rPr lang="cs-CZ" dirty="0" smtClean="0"/>
              <a:t>?</a:t>
            </a:r>
          </a:p>
          <a:p>
            <a:pPr marL="633222" indent="-514350">
              <a:buFont typeface="+mj-lt"/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1: útěk z nemocnice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Informovat:</a:t>
            </a:r>
          </a:p>
          <a:p>
            <a:pPr marL="118872" indent="0">
              <a:buNone/>
            </a:pPr>
            <a:r>
              <a:rPr lang="cs-CZ" b="1" dirty="0" smtClean="0"/>
              <a:t>A) </a:t>
            </a:r>
          </a:p>
          <a:p>
            <a:pPr lvl="1"/>
            <a:r>
              <a:rPr lang="cs-CZ" dirty="0" smtClean="0"/>
              <a:t>osobu pacientem určenou podle § 33 ZZS, </a:t>
            </a:r>
          </a:p>
          <a:p>
            <a:pPr lvl="1"/>
            <a:r>
              <a:rPr lang="cs-CZ" dirty="0" smtClean="0"/>
              <a:t>Manžela/registrovaného partnera</a:t>
            </a:r>
          </a:p>
          <a:p>
            <a:pPr lvl="1"/>
            <a:r>
              <a:rPr lang="cs-CZ" dirty="0" smtClean="0"/>
              <a:t>Rodiče nebo</a:t>
            </a:r>
          </a:p>
          <a:p>
            <a:pPr lvl="1"/>
            <a:r>
              <a:rPr lang="cs-CZ" dirty="0" smtClean="0"/>
              <a:t>Svéprávnou osobu blízkou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b="1" dirty="0" smtClean="0"/>
              <a:t>POLICII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80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č. 2: ukončení péče 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Těhotná Jana ležela na chodníku ; v krvi měla cca 1 promile. Přijela k ní záchranná služba s tím, že ji odvezou do nemocnice, neboť její porod byl očekáván do pár hodin. Jana začala záchranáře častovat slovními urážkami a fyzicky je napadla; jakoukoli péči odmítla.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Posuďte situaci.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6823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č. 3: neposkytnutí zdravotní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Těhotná Petra přišla za svým gynekologem MUDr. </a:t>
            </a:r>
            <a:r>
              <a:rPr lang="cs-CZ" dirty="0" err="1" smtClean="0"/>
              <a:t>Rathem</a:t>
            </a:r>
            <a:r>
              <a:rPr lang="cs-CZ" dirty="0" smtClean="0"/>
              <a:t> s tím, že by chtěla uměle přerušit těhotenství.  Ten to však odmítl s tím, že s potraty nesouhlasí. Posuďte.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70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25272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Děkuji za pozornost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80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7552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1. Co jsou zdravotnické služby?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61772" indent="-342900" algn="just">
              <a:buNone/>
            </a:pPr>
            <a:r>
              <a:rPr lang="cs-CZ" sz="1800" b="1" dirty="0" smtClean="0"/>
              <a:t>1. poskytování zdravotní péče</a:t>
            </a:r>
          </a:p>
          <a:p>
            <a:pPr marL="461772" indent="-342900" algn="just">
              <a:buNone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2. konzultační služby</a:t>
            </a:r>
          </a:p>
          <a:p>
            <a:pPr marL="461772" indent="-342900" algn="just">
              <a:buNone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3. nakládání s tělem zemřelého</a:t>
            </a:r>
          </a:p>
          <a:p>
            <a:pPr marL="461772" indent="-342900" algn="just">
              <a:buFont typeface="+mj-lt"/>
              <a:buAutoNum type="arabicParenR"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4. zdravotnická záchranná služba, zdravotnická dopravní služba, přeprava pacientů neodkladné péče</a:t>
            </a:r>
          </a:p>
          <a:p>
            <a:pPr marL="461772" indent="-342900" algn="just">
              <a:buNone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5. zdravotní služby v rozsahu činnosti odběrových zařízení nebo tkáňových zařízení </a:t>
            </a:r>
          </a:p>
          <a:p>
            <a:pPr marL="461772" indent="-342900" algn="just">
              <a:buFont typeface="+mj-lt"/>
              <a:buAutoNum type="arabicParenR"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6. zdravotní služby v rozsahu činnosti zařízení transfuzní služby nebo krevní banky</a:t>
            </a:r>
          </a:p>
          <a:p>
            <a:pPr marL="461772" indent="-342900" algn="just">
              <a:buFont typeface="+mj-lt"/>
              <a:buAutoNum type="arabicParenR"/>
            </a:pPr>
            <a:endParaRPr lang="cs-CZ" sz="1800" b="1" dirty="0" smtClean="0"/>
          </a:p>
          <a:p>
            <a:pPr marL="461772" indent="-342900" algn="just">
              <a:buNone/>
            </a:pPr>
            <a:r>
              <a:rPr lang="cs-CZ" sz="1800" b="1" dirty="0" smtClean="0"/>
              <a:t>7. specifické zdravotní služby podle zákona o specifických zdravotních službách, zdravotní služby podle zákona upravujícího transplantace nebo zákona upravujícího umělé přerušení těhotenství</a:t>
            </a:r>
            <a:endParaRPr 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Zdravotní péče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dirty="0" smtClean="0"/>
              <a:t> </a:t>
            </a:r>
          </a:p>
          <a:p>
            <a:pPr marL="633222" indent="-514350" algn="just">
              <a:buNone/>
            </a:pPr>
            <a:r>
              <a:rPr lang="cs-CZ" b="1" dirty="0" smtClean="0"/>
              <a:t>a) soubor činností a opatření prováděných u fyzických osob za účelem</a:t>
            </a:r>
          </a:p>
          <a:p>
            <a:pPr marL="633222" indent="-514350"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	1. předcházení, odhalení a odstranění nemoci, vady nebo zdravotního stavu, </a:t>
            </a:r>
          </a:p>
          <a:p>
            <a:pPr algn="just">
              <a:buNone/>
            </a:pPr>
            <a:r>
              <a:rPr lang="cs-CZ" dirty="0" smtClean="0"/>
              <a:t>	2. udržení, obnovení nebo zlepšení zdravotního a funkčního stavu,</a:t>
            </a:r>
          </a:p>
          <a:p>
            <a:pPr algn="just">
              <a:buNone/>
            </a:pPr>
            <a:r>
              <a:rPr lang="cs-CZ" dirty="0" smtClean="0"/>
              <a:t>	3. udržení a prodloužení života a zmírnění utrpení,</a:t>
            </a:r>
          </a:p>
          <a:p>
            <a:pPr algn="just">
              <a:buNone/>
            </a:pPr>
            <a:r>
              <a:rPr lang="cs-CZ" dirty="0" smtClean="0"/>
              <a:t>	4. pomoci při reprodukci a porodu,</a:t>
            </a:r>
          </a:p>
          <a:p>
            <a:pPr algn="just">
              <a:buNone/>
            </a:pPr>
            <a:r>
              <a:rPr lang="cs-CZ" dirty="0" smtClean="0"/>
              <a:t>	5. posuzování zdravotního stavu. 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 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b) preventivní, diagnostické, léčebné, léčebně rehabilitační, ošetřovatelské nebo jiné zdravotní výkony prováděné zdravotnickými pracovníky za účelem podle písmene a).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a formy zdravotní péče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2204864"/>
            <a:ext cx="259228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Časová naléhavost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3861048"/>
            <a:ext cx="25202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Účel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868144" y="227687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Ambulantní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16288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Druhy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12160" y="170080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Formy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5868144" y="335699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Jednodenní péče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868144" y="443711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Lůžková péče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868144" y="5517232"/>
            <a:ext cx="2520280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Zdravotní péče poskytovaná ve vlastním sociálním prostředí pacienta</a:t>
            </a:r>
            <a:endParaRPr lang="cs-CZ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Kdo je poskytovatelem zdravotních služeb?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3468" y="3737419"/>
            <a:ext cx="33843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Podnikání – výdělečná činnost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40867" y="3757894"/>
            <a:ext cx="33843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Veřejný zájem na ochraně zdraví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Rovnoramenný trojúhelník 5"/>
          <p:cNvSpPr/>
          <p:nvPr/>
        </p:nvSpPr>
        <p:spPr>
          <a:xfrm>
            <a:off x="4067944" y="2492896"/>
            <a:ext cx="990859" cy="1008112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1772816"/>
            <a:ext cx="8424936" cy="50405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420888"/>
            <a:ext cx="144016" cy="11521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133055" y="2492896"/>
            <a:ext cx="144016" cy="11521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960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3" y="548680"/>
            <a:ext cx="9001000" cy="100351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2. Kdo </a:t>
            </a:r>
            <a:r>
              <a:rPr lang="cs-CZ" dirty="0"/>
              <a:t>je poskytovatelem zdravotních služeb?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Situace před rokem 1989 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Zákon č. 160/1992 Sb., o </a:t>
            </a:r>
            <a:r>
              <a:rPr lang="cs-CZ" b="1" dirty="0"/>
              <a:t>zdravotní péči v nestátních zdravotnických </a:t>
            </a:r>
            <a:r>
              <a:rPr lang="cs-CZ" b="1" dirty="0" smtClean="0"/>
              <a:t>zařízeních</a:t>
            </a:r>
          </a:p>
          <a:p>
            <a:pPr lvl="1" algn="just"/>
            <a:r>
              <a:rPr lang="cs-CZ" b="1" dirty="0" smtClean="0"/>
              <a:t>Jiné zdravotnické zařízení, než státní</a:t>
            </a:r>
          </a:p>
          <a:p>
            <a:pPr lvl="1" algn="just"/>
            <a:r>
              <a:rPr lang="cs-CZ" b="1" dirty="0" smtClean="0"/>
              <a:t>Povolena přímá úhrada (§ 7)</a:t>
            </a:r>
          </a:p>
          <a:p>
            <a:pPr lvl="1" algn="just"/>
            <a:r>
              <a:rPr lang="cs-CZ" b="1" dirty="0" smtClean="0"/>
              <a:t>Kvalifikační předpoklady středních zdravotních pracovníků</a:t>
            </a:r>
          </a:p>
          <a:p>
            <a:pPr lvl="1" algn="just"/>
            <a:r>
              <a:rPr lang="cs-CZ" b="1" dirty="0" smtClean="0"/>
              <a:t>Vyšší podíl obcí na rozhodování 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087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 o zdravotních 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Zdravotnické zařízení = prostory </a:t>
            </a:r>
            <a:r>
              <a:rPr lang="cs-CZ" dirty="0"/>
              <a:t>určené pro poskytování zdravotních </a:t>
            </a:r>
            <a:r>
              <a:rPr lang="cs-CZ" dirty="0" smtClean="0"/>
              <a:t>služeb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smtClean="0"/>
              <a:t>zásadě lze poskytovat </a:t>
            </a:r>
            <a:r>
              <a:rPr lang="cs-CZ" dirty="0"/>
              <a:t>služby uvedené v </a:t>
            </a:r>
            <a:r>
              <a:rPr lang="cs-CZ" dirty="0" smtClean="0"/>
              <a:t>oprávnění – výjimky?</a:t>
            </a:r>
          </a:p>
          <a:p>
            <a:endParaRPr lang="cs-CZ" dirty="0"/>
          </a:p>
          <a:p>
            <a:r>
              <a:rPr lang="cs-CZ" dirty="0" smtClean="0"/>
              <a:t>Kdo rozhoduje o udělení oprávnění k poskytování zdravotních služeb?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86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889" y="-31007"/>
            <a:ext cx="932497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691680" y="1916832"/>
            <a:ext cx="28803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3949" y="4149080"/>
            <a:ext cx="28803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0586" y="4618631"/>
            <a:ext cx="157579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351</TotalTime>
  <Words>626</Words>
  <Application>Microsoft Office PowerPoint</Application>
  <PresentationFormat>Předvádění na obrazovce (4:3)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Modul</vt:lpstr>
      <vt:lpstr>Poskytovatelé zdravotních služeb</vt:lpstr>
      <vt:lpstr>Základní otázky</vt:lpstr>
      <vt:lpstr>1. Co jsou zdravotnické služby? </vt:lpstr>
      <vt:lpstr>Zdravotní péče </vt:lpstr>
      <vt:lpstr>Druhy a formy zdravotní péče</vt:lpstr>
      <vt:lpstr>2. Kdo je poskytovatelem zdravotních služeb?</vt:lpstr>
      <vt:lpstr>2. Kdo je poskytovatelem zdravotních služeb? </vt:lpstr>
      <vt:lpstr>Zákon o zdravotních službách</vt:lpstr>
      <vt:lpstr>Snímek 9</vt:lpstr>
      <vt:lpstr>Fakultní nemocnice </vt:lpstr>
      <vt:lpstr>Fakultní nemocnice</vt:lpstr>
      <vt:lpstr>Centrum vysoce specializované péče</vt:lpstr>
      <vt:lpstr>Příspěvkové organizace v oblasti zdravotnictví JMK</vt:lpstr>
      <vt:lpstr>Zdravotnická záchranná služba</vt:lpstr>
      <vt:lpstr>3. Podmínky poskytování ZS</vt:lpstr>
      <vt:lpstr>Snímek 16</vt:lpstr>
      <vt:lpstr>4. Práva a povinnosti poskytovatele</vt:lpstr>
      <vt:lpstr>Snímek 18</vt:lpstr>
      <vt:lpstr>Příklad č. 1: útěk z nemocnice</vt:lpstr>
      <vt:lpstr>Příklad č. 1: útěk z nemocnice </vt:lpstr>
      <vt:lpstr>Příklad č. 2: ukončení péče o pacienta</vt:lpstr>
      <vt:lpstr>Příklad č. 3: neposkytnutí zdravotní služby</vt:lpstr>
      <vt:lpstr>Děkuji za pozornost</vt:lpstr>
    </vt:vector>
  </TitlesOfParts>
  <Company>Nejvyšší soud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Poskytovatelé zdravotních služeb</dc:title>
  <dc:creator>s</dc:creator>
  <cp:lastModifiedBy>s</cp:lastModifiedBy>
  <cp:revision>52</cp:revision>
  <dcterms:created xsi:type="dcterms:W3CDTF">2017-03-03T09:53:10Z</dcterms:created>
  <dcterms:modified xsi:type="dcterms:W3CDTF">2017-03-07T12:15:52Z</dcterms:modified>
</cp:coreProperties>
</file>