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3" r:id="rId4"/>
    <p:sldId id="269" r:id="rId5"/>
    <p:sldId id="275" r:id="rId6"/>
    <p:sldId id="276" r:id="rId7"/>
    <p:sldId id="273" r:id="rId8"/>
    <p:sldId id="265" r:id="rId9"/>
    <p:sldId id="266" r:id="rId10"/>
    <p:sldId id="272" r:id="rId11"/>
    <p:sldId id="277" r:id="rId12"/>
    <p:sldId id="278" r:id="rId13"/>
    <p:sldId id="27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79" d="100"/>
          <a:sy n="79" d="100"/>
        </p:scale>
        <p:origin x="-96" y="-60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732136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alt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Úloha správních orgánů</a:t>
            </a:r>
            <a:r>
              <a:rPr lang="cs-CZ" alt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dirty="0" smtClean="0"/>
              <a:t>Medicínské právo v praxi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400" dirty="0" smtClean="0"/>
              <a:t>JUDr. Radislav Bražina</a:t>
            </a: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687887"/>
          </a:xfrm>
        </p:spPr>
        <p:txBody>
          <a:bodyPr/>
          <a:lstStyle/>
          <a:p>
            <a:r>
              <a:rPr lang="cs-CZ" sz="2200" dirty="0" smtClean="0"/>
              <a:t>Řeší v pozici správních orgánů stížnosti pacientů. Stížnosti dle § 93 zákona č. 372/2011 Sb. lze překlopit v podněty k zahájení kárného řízení. </a:t>
            </a:r>
          </a:p>
          <a:p>
            <a:r>
              <a:rPr lang="cs-CZ" sz="2200" dirty="0" smtClean="0"/>
              <a:t>Čestná rada komory vykonává disciplinární pravomoc vůči všem členům komory – lze se bránit žalobou podle </a:t>
            </a:r>
            <a:r>
              <a:rPr lang="cs-CZ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soudního řádu správního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Řeší zejména porušení povinnosti </a:t>
            </a:r>
            <a:r>
              <a:rPr lang="cs-CZ" sz="2200" i="1" dirty="0" smtClean="0"/>
              <a:t>vykonávat své povolání odborně, v souladu s jeho etikou a způsobem stanoveným zákony</a:t>
            </a:r>
            <a:r>
              <a:rPr lang="cs-CZ" sz="2200" dirty="0" smtClean="0"/>
              <a:t>.</a:t>
            </a:r>
          </a:p>
          <a:p>
            <a:pPr>
              <a:buNone/>
            </a:pPr>
            <a:r>
              <a:rPr lang="pl-PL" sz="2200" dirty="0" smtClean="0"/>
              <a:t>Sankce: </a:t>
            </a:r>
          </a:p>
          <a:p>
            <a:pPr>
              <a:buFont typeface="Wingdings" pitchFamily="2" charset="2"/>
              <a:buChar char="v"/>
            </a:pPr>
            <a:r>
              <a:rPr lang="pl-PL" sz="2200" dirty="0" smtClean="0"/>
              <a:t>pokuta od 3000 do 30 000 Kč,</a:t>
            </a:r>
          </a:p>
          <a:p>
            <a:pPr>
              <a:buFont typeface="Wingdings" pitchFamily="2" charset="2"/>
              <a:buChar char="v"/>
            </a:pPr>
            <a:r>
              <a:rPr lang="pl-PL" sz="2200" dirty="0" smtClean="0"/>
              <a:t>podmíněné vyloučení z komory</a:t>
            </a:r>
          </a:p>
          <a:p>
            <a:pPr>
              <a:buFont typeface="Wingdings" pitchFamily="2" charset="2"/>
              <a:buChar char="v"/>
            </a:pPr>
            <a:r>
              <a:rPr lang="pl-PL" sz="2200" dirty="0" smtClean="0"/>
              <a:t>vyloučení z komory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Stížnosti podle zákona č. 372/2011 Sb.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stěžovatel nesouhlasí s vyřízením stížnosti poskytovatelem, stížnost vyřídí ten, kdo udělil oprávnění (převážně příslušný krajský úřad). 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975535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eřejnoprávní deliktní odpovědnost</a:t>
            </a:r>
          </a:p>
          <a:p>
            <a:r>
              <a:rPr lang="cs-CZ" dirty="0"/>
              <a:t>v</a:t>
            </a:r>
            <a:r>
              <a:rPr lang="cs-CZ" dirty="0" smtClean="0"/>
              <a:t>elké množství, zakotveno v různých právních předpisech</a:t>
            </a:r>
          </a:p>
          <a:p>
            <a:r>
              <a:rPr lang="cs-CZ" dirty="0"/>
              <a:t>o</a:t>
            </a:r>
            <a:r>
              <a:rPr lang="cs-CZ" dirty="0" smtClean="0"/>
              <a:t>bjevuje se subjektivní a objektivní odpovědnost</a:t>
            </a:r>
          </a:p>
          <a:p>
            <a:r>
              <a:rPr lang="cs-CZ" dirty="0"/>
              <a:t>s</a:t>
            </a:r>
            <a:r>
              <a:rPr lang="cs-CZ" dirty="0" smtClean="0"/>
              <a:t>právní delikty </a:t>
            </a:r>
            <a:r>
              <a:rPr lang="cs-CZ" dirty="0" smtClean="0"/>
              <a:t>můžeme </a:t>
            </a:r>
            <a:r>
              <a:rPr lang="cs-CZ" dirty="0" smtClean="0"/>
              <a:t>rozdělit podle jednotlivých úseků výkonu veřejné správy např. správní delikty na úseku zdravotních služeb, správní delikty poskytovatelů zdravotních služeb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485276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51930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Ústavněprávní východiska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Článek 31 Listiny základní práv a svobod</a:t>
            </a:r>
          </a:p>
          <a:p>
            <a:pPr algn="just"/>
            <a:r>
              <a:rPr lang="cs-CZ" altLang="cs-CZ" dirty="0" smtClean="0"/>
              <a:t>Každý má právo na ochranu zdraví. Občané mají na základě veřejného pojištění právo na bezplatnou zdravotní péči a na zdravotní pomůcky za podmínek, které stanoví zákon.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veřejného zdraví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082321" cy="4455276"/>
          </a:xfrm>
        </p:spPr>
        <p:txBody>
          <a:bodyPr/>
          <a:lstStyle/>
          <a:p>
            <a:pPr algn="just"/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souhrn činností a opatření k vytváření a ochraně zdravých životních a pracovních podmínek a zabránění šíření infekčních a hromadně se vyskytujících onemocnění, </a:t>
            </a:r>
            <a:r>
              <a:rPr lang="cs-CZ" dirty="0" smtClean="0"/>
              <a:t>ohrožení zdraví v souvislosti s vykonávanou prací, vzniku nemocí souvisejících s prací a jiných významných poruch zdraví a dozoru nad jejich zachováním. Ohrožením veřejného zdraví je stav, při kterém jsou obyvatelstvo nebo jeho skupiny vystaveny nebezpečí, z něhož míra zátěže rizikovými faktory přírodních, životních nebo pracovních podmínek překračuje obecně přijatelnou úroveň a představuje významné riziko poškození zdraví.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ochrany veřejného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cs-CZ" dirty="0" smtClean="0"/>
              <a:t>Ministerstvo zdravotnictví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krajské hygienické stanice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Ministerstvo obrany a Ministerstvo vnitra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Oprávnění k poskytování zdravotních služeb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7115" y="2133600"/>
            <a:ext cx="8546634" cy="4724400"/>
          </a:xfrm>
        </p:spPr>
        <p:txBody>
          <a:bodyPr/>
          <a:lstStyle/>
          <a:p>
            <a:pPr algn="just"/>
            <a:r>
              <a:rPr lang="cs-CZ" dirty="0" smtClean="0"/>
              <a:t>Krajský úřad (MV, MZ, </a:t>
            </a:r>
            <a:r>
              <a:rPr lang="cs-CZ" dirty="0" err="1" smtClean="0"/>
              <a:t>MSp</a:t>
            </a:r>
            <a:r>
              <a:rPr lang="cs-CZ" dirty="0" smtClean="0"/>
              <a:t>) zkoumá naplnění podmínek § 16 zákona </a:t>
            </a:r>
            <a:r>
              <a:rPr lang="cs-CZ" dirty="0"/>
              <a:t>č</a:t>
            </a:r>
            <a:r>
              <a:rPr lang="cs-CZ" dirty="0" smtClean="0"/>
              <a:t>. 372/2011 Sb.</a:t>
            </a:r>
          </a:p>
          <a:p>
            <a:pPr algn="just"/>
            <a:r>
              <a:rPr lang="cs-CZ" dirty="0" smtClean="0"/>
              <a:t>Při splnění zákonných podmínek </a:t>
            </a:r>
            <a:r>
              <a:rPr lang="cs-CZ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udělí</a:t>
            </a:r>
            <a:r>
              <a:rPr lang="cs-CZ" dirty="0" smtClean="0"/>
              <a:t> oprávnění k poskytování zdravotních služeb – správní orgán nedisponuje správním uvážením.</a:t>
            </a:r>
          </a:p>
          <a:p>
            <a:pPr algn="just"/>
            <a:r>
              <a:rPr lang="cs-CZ" dirty="0" smtClean="0"/>
              <a:t>Na řízení o udělení oprávnění se vztahuje </a:t>
            </a:r>
            <a:r>
              <a:rPr lang="cs-CZ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řád</a:t>
            </a:r>
            <a:r>
              <a:rPr lang="cs-CZ" dirty="0" smtClean="0"/>
              <a:t>. </a:t>
            </a:r>
          </a:p>
          <a:p>
            <a:pPr algn="just"/>
            <a:r>
              <a:rPr lang="cs-CZ" dirty="0" smtClean="0"/>
              <a:t>Oprávnění je </a:t>
            </a:r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nepřevoditelné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nepřechází</a:t>
            </a:r>
            <a:r>
              <a:rPr lang="cs-CZ" dirty="0" smtClean="0"/>
              <a:t> na jinou osobu, pouze za splnění zákonných podmínek lze v poskytování zdravotních služeb 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pokračovat</a:t>
            </a:r>
            <a:r>
              <a:rPr lang="cs-CZ" dirty="0" smtClean="0"/>
              <a:t>. Pokračující osoba musí splňovat podmínky § 16 zákona č. 372/2011 Sb. a musí svůj záměr o pokračování oznámit správnímu orgánu do 15 dnů ode dne úmrtí původního poskytovatele. </a:t>
            </a:r>
          </a:p>
          <a:p>
            <a:pPr algn="just"/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4200955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k poskytování zdravotních služeb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Správní orgán: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dirty="0"/>
              <a:t>m</a:t>
            </a:r>
            <a:r>
              <a:rPr lang="cs-CZ" dirty="0" smtClean="0"/>
              <a:t>ůže oprávnění odejmout či pozastavit (</a:t>
            </a:r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uvážení</a:t>
            </a:r>
            <a:r>
              <a:rPr lang="cs-CZ" dirty="0" smtClean="0"/>
              <a:t>).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dirty="0" smtClean="0"/>
              <a:t>za splnění zákonných podmínek odejme či pozastaví.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dirty="0"/>
              <a:t>za splnění zákonných podmínek </a:t>
            </a:r>
            <a:r>
              <a:rPr lang="cs-CZ" dirty="0" smtClean="0"/>
              <a:t>změní oprávnění.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Informace o udělení oprávnění k poskytování zdravotních služeb lze nalézt v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Národním registru poskytovatelů zdravotních služeb </a:t>
            </a:r>
            <a:r>
              <a:rPr lang="cs-CZ" dirty="0" smtClean="0"/>
              <a:t>(správní orgán a č.j. oprávnění).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38430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9431" y="644276"/>
            <a:ext cx="8086635" cy="647700"/>
          </a:xfrm>
        </p:spPr>
        <p:txBody>
          <a:bodyPr/>
          <a:lstStyle/>
          <a:p>
            <a:r>
              <a:rPr lang="cs-CZ" dirty="0" smtClean="0"/>
              <a:t>Státní ústav pro kontrolu léčiv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400" y="1392071"/>
            <a:ext cx="8082321" cy="52734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Registrace léčiv</a:t>
            </a:r>
          </a:p>
          <a:p>
            <a:r>
              <a:rPr lang="cs-CZ" dirty="0" smtClean="0"/>
              <a:t>Kontrola cenové hladiny</a:t>
            </a:r>
          </a:p>
          <a:p>
            <a:r>
              <a:rPr lang="cs-CZ" b="1" dirty="0" smtClean="0"/>
              <a:t>Seznam cen a úhrad </a:t>
            </a:r>
            <a:r>
              <a:rPr lang="cs-CZ" dirty="0" smtClean="0"/>
              <a:t>léčivých přípravků a potravin pro zvláštní lékařské účely </a:t>
            </a:r>
            <a:r>
              <a:rPr lang="cs-CZ" b="1" dirty="0" smtClean="0"/>
              <a:t> </a:t>
            </a:r>
            <a:endParaRPr lang="cs-CZ" dirty="0" smtClean="0"/>
          </a:p>
          <a:p>
            <a:pPr algn="just">
              <a:buFont typeface="Courier New" pitchFamily="49" charset="0"/>
              <a:buChar char="o"/>
            </a:pP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Ceny</a:t>
            </a:r>
            <a:r>
              <a:rPr lang="cs-CZ" b="1" dirty="0" smtClean="0"/>
              <a:t> a </a:t>
            </a:r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úhrady</a:t>
            </a:r>
            <a:r>
              <a:rPr lang="cs-CZ" b="1" dirty="0" smtClean="0"/>
              <a:t> léčiv </a:t>
            </a:r>
            <a:r>
              <a:rPr lang="cs-CZ" b="1" i="1" dirty="0" smtClean="0"/>
              <a:t>- </a:t>
            </a:r>
            <a:r>
              <a:rPr lang="cs-CZ" i="1" dirty="0" smtClean="0"/>
              <a:t>účastníky správního řízení jsou ze zákona zdravotní pojišťovny a držitelé rozhodnutí o registraci.</a:t>
            </a:r>
          </a:p>
          <a:p>
            <a:pPr algn="just">
              <a:buNone/>
            </a:pPr>
            <a:r>
              <a:rPr lang="cs-CZ" i="1" dirty="0" smtClean="0"/>
              <a:t>	Podněty mohou podávat i pacientské organizace či odborné společnosti. </a:t>
            </a:r>
            <a:r>
              <a:rPr lang="cs-CZ" dirty="0" smtClean="0"/>
              <a:t>SÚKL stanovuje u hrazených léků maximální cenu výrobce, což je nejvyšší možná cena, za kterou může výrobce nebo dovozce uvádět lék na český trh. </a:t>
            </a:r>
          </a:p>
          <a:p>
            <a:r>
              <a:rPr lang="cs-CZ" dirty="0" smtClean="0"/>
              <a:t>Databáze léčiv</a:t>
            </a:r>
          </a:p>
          <a:p>
            <a:r>
              <a:rPr lang="cs-CZ" dirty="0" smtClean="0"/>
              <a:t>Rozhoduje i o stažení léku z trhu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ústav pro kontrolu léčiv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vydává:</a:t>
            </a:r>
          </a:p>
          <a:p>
            <a:pPr>
              <a:buNone/>
            </a:pPr>
            <a:r>
              <a:rPr lang="cs-CZ" dirty="0" smtClean="0"/>
              <a:t>1. 	rozhodnutí o registraci léčivých přípravků, jejích změnách, prodloužení, převodu, pozastavení a zrušení, rozhodnutí o převzetí registrace, rozhodnutí o povolení souběžného dovozu, rozhodnutí o zabrání léčivého přípravku,</a:t>
            </a:r>
          </a:p>
          <a:p>
            <a:pPr>
              <a:buNone/>
            </a:pPr>
            <a:r>
              <a:rPr lang="cs-CZ" dirty="0" smtClean="0"/>
              <a:t>2. 	povolení k výrobě léčivých přípravků, povolení k výrobě transfuzních přípravků a surovin pro další výrobu, povolení k činnosti kontrolní laboratoře a povolení k distribuci léčivých přípravků, rozhoduje o změně, pozastavení a zrušení vydaných povolení,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ústav pro kontrolu léčiv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provádí monitorování:</a:t>
            </a:r>
          </a:p>
          <a:p>
            <a:pPr>
              <a:buNone/>
            </a:pPr>
            <a:r>
              <a:rPr lang="cs-CZ" dirty="0" smtClean="0"/>
              <a:t>1. 	nežádoucích účinků léčivých přípravků, včetně navrhování a případné organizace neintervenčních </a:t>
            </a:r>
            <a:r>
              <a:rPr lang="cs-CZ" dirty="0" err="1" smtClean="0"/>
              <a:t>poregistračních</a:t>
            </a:r>
            <a:r>
              <a:rPr lang="cs-CZ" dirty="0" smtClean="0"/>
              <a:t> studií a sledování bezpečnosti léčiv a použití léčivých přípravků,</a:t>
            </a:r>
          </a:p>
          <a:p>
            <a:pPr>
              <a:buNone/>
            </a:pPr>
            <a:r>
              <a:rPr lang="cs-CZ" dirty="0" smtClean="0"/>
              <a:t>2. 	závažných nežádoucích reakcí a závažných nežádoucích událostí, včetně jejich hodnocení a provádění příslušných opatření,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1532</TotalTime>
  <Words>539</Words>
  <Application>Microsoft Office PowerPoint</Application>
  <PresentationFormat>Předvádění na obrazovce (4:3)</PresentationFormat>
  <Paragraphs>68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Prezentace_MU_CZ</vt:lpstr>
      <vt:lpstr>Úloha správních orgánů  Medicínské právo v praxi JUDr. Radislav Bražina</vt:lpstr>
      <vt:lpstr>Ústavněprávní východiska</vt:lpstr>
      <vt:lpstr>Ochrana veřejného zdraví </vt:lpstr>
      <vt:lpstr>Orgány ochrany veřejného zdraví</vt:lpstr>
      <vt:lpstr>Oprávnění k poskytování zdravotních služeb</vt:lpstr>
      <vt:lpstr>Oprávnění k poskytování zdravotních služeb</vt:lpstr>
      <vt:lpstr>Státní ústav pro kontrolu léčiv</vt:lpstr>
      <vt:lpstr>Státní ústav pro kontrolu léčiv</vt:lpstr>
      <vt:lpstr>Státní ústav pro kontrolu léčiv</vt:lpstr>
      <vt:lpstr>Komory</vt:lpstr>
      <vt:lpstr>Stížnosti podle zákona č. 372/2011 Sb.</vt:lpstr>
      <vt:lpstr>Správní delikty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Bražina Radislav Mgr.</dc:creator>
  <cp:lastModifiedBy>Radislav Bražina</cp:lastModifiedBy>
  <cp:revision>91</cp:revision>
  <cp:lastPrinted>1601-01-01T00:00:00Z</cp:lastPrinted>
  <dcterms:created xsi:type="dcterms:W3CDTF">2015-11-23T07:04:47Z</dcterms:created>
  <dcterms:modified xsi:type="dcterms:W3CDTF">2017-05-02T14:04:58Z</dcterms:modified>
</cp:coreProperties>
</file>