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85" r:id="rId4"/>
    <p:sldId id="286" r:id="rId5"/>
    <p:sldId id="287" r:id="rId6"/>
    <p:sldId id="288" r:id="rId7"/>
    <p:sldId id="280" r:id="rId8"/>
    <p:sldId id="281" r:id="rId9"/>
    <p:sldId id="283" r:id="rId10"/>
    <p:sldId id="282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79" r:id="rId32"/>
    <p:sldId id="289" r:id="rId3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DFD2-E3E0-4DE6-A501-CCD21CAC22D3}" type="datetimeFigureOut">
              <a:rPr lang="cs-CZ" smtClean="0"/>
              <a:t>16.02.2017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2EBF-B14F-456B-AB55-2DA565317A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112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DFD2-E3E0-4DE6-A501-CCD21CAC22D3}" type="datetimeFigureOut">
              <a:rPr lang="cs-CZ" smtClean="0"/>
              <a:t>16.02.2017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2EBF-B14F-456B-AB55-2DA565317A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0593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DFD2-E3E0-4DE6-A501-CCD21CAC22D3}" type="datetimeFigureOut">
              <a:rPr lang="cs-CZ" smtClean="0"/>
              <a:t>16.02.2017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2EBF-B14F-456B-AB55-2DA565317A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412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609600" y="122239"/>
            <a:ext cx="10972800" cy="6008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B676C-7218-4672-BA94-1909DC1BA4F9}" type="slidenum">
              <a:rPr lang="cs-CZ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05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DFD2-E3E0-4DE6-A501-CCD21CAC22D3}" type="datetimeFigureOut">
              <a:rPr lang="cs-CZ" smtClean="0"/>
              <a:t>16.02.2017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2EBF-B14F-456B-AB55-2DA565317A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9992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DFD2-E3E0-4DE6-A501-CCD21CAC22D3}" type="datetimeFigureOut">
              <a:rPr lang="cs-CZ" smtClean="0"/>
              <a:t>16.02.2017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2EBF-B14F-456B-AB55-2DA565317A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050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DFD2-E3E0-4DE6-A501-CCD21CAC22D3}" type="datetimeFigureOut">
              <a:rPr lang="cs-CZ" smtClean="0"/>
              <a:t>16.02.2017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2EBF-B14F-456B-AB55-2DA565317A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0478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DFD2-E3E0-4DE6-A501-CCD21CAC22D3}" type="datetimeFigureOut">
              <a:rPr lang="cs-CZ" smtClean="0"/>
              <a:t>16.02.2017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2EBF-B14F-456B-AB55-2DA565317A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041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DFD2-E3E0-4DE6-A501-CCD21CAC22D3}" type="datetimeFigureOut">
              <a:rPr lang="cs-CZ" smtClean="0"/>
              <a:t>16.02.2017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2EBF-B14F-456B-AB55-2DA565317A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470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DFD2-E3E0-4DE6-A501-CCD21CAC22D3}" type="datetimeFigureOut">
              <a:rPr lang="cs-CZ" smtClean="0"/>
              <a:t>16.02.2017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2EBF-B14F-456B-AB55-2DA565317A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7243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DFD2-E3E0-4DE6-A501-CCD21CAC22D3}" type="datetimeFigureOut">
              <a:rPr lang="cs-CZ" smtClean="0"/>
              <a:t>16.02.2017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2EBF-B14F-456B-AB55-2DA565317A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9872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DDFD2-E3E0-4DE6-A501-CCD21CAC22D3}" type="datetimeFigureOut">
              <a:rPr lang="cs-CZ" smtClean="0"/>
              <a:t>16.02.2017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2EBF-B14F-456B-AB55-2DA565317A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0459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DDFD2-E3E0-4DE6-A501-CCD21CAC22D3}" type="datetimeFigureOut">
              <a:rPr lang="cs-CZ" smtClean="0"/>
              <a:t>16.02.2017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52EBF-B14F-456B-AB55-2DA565317A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8791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Základy finanční správy 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Petr </a:t>
            </a:r>
            <a:r>
              <a:rPr lang="cs-CZ" dirty="0" err="1" smtClean="0">
                <a:solidFill>
                  <a:schemeClr val="tx1"/>
                </a:solidFill>
              </a:rPr>
              <a:t>Mrkývka</a:t>
            </a:r>
            <a:r>
              <a:rPr lang="cs-CZ" dirty="0" smtClean="0">
                <a:solidFill>
                  <a:schemeClr val="tx1"/>
                </a:solidFill>
              </a:rPr>
              <a:t> 2016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63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Rysy metody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Převažující veřejnoprávní charakter</a:t>
            </a:r>
          </a:p>
          <a:p>
            <a:pPr eaLnBrk="1" hangingPunct="1"/>
            <a:r>
              <a:rPr lang="cs-CZ" altLang="cs-CZ" smtClean="0"/>
              <a:t>Základ v administrativněprávní metodě</a:t>
            </a:r>
          </a:p>
          <a:p>
            <a:pPr eaLnBrk="1" hangingPunct="1"/>
            <a:r>
              <a:rPr lang="cs-CZ" altLang="cs-CZ" smtClean="0"/>
              <a:t>Modifikace užitím soukromoprávních prvků, nástrojů ekonomického působení (%)</a:t>
            </a:r>
          </a:p>
          <a:p>
            <a:pPr eaLnBrk="1" hangingPunct="1"/>
            <a:r>
              <a:rPr lang="cs-CZ" altLang="cs-CZ" smtClean="0"/>
              <a:t>Specifika v rámci subsystémů finančního práva</a:t>
            </a:r>
          </a:p>
        </p:txBody>
      </p:sp>
    </p:spTree>
    <p:extLst>
      <p:ext uri="{BB962C8B-B14F-4D97-AF65-F5344CB8AC3E}">
        <p14:creationId xmlns:p14="http://schemas.microsoft.com/office/powerpoint/2010/main" val="203769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Vhodnost veřejné </a:t>
            </a:r>
            <a:r>
              <a:rPr lang="cs-CZ" dirty="0" smtClean="0"/>
              <a:t>správy pro realizaci finančního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Moderní veřejná správa je chápána jako veřejná služba =</a:t>
            </a:r>
          </a:p>
          <a:p>
            <a:r>
              <a:rPr lang="cs-CZ" b="1" i="1" dirty="0" smtClean="0"/>
              <a:t>Lidská aktivita, pro kterou jsou charakteristické čtyři základní rysy: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145956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1. Společensky užitečná a všeobecně potřebná aktivita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Při existenci podmínky trvalé veřejné potřeby a veřejného zájmu nedává charakter veřejné finanční činnosti možnost privátní iniciativě a realizaci, a to z důvodu:</a:t>
            </a:r>
          </a:p>
          <a:p>
            <a:pPr marL="514350" indent="-514350">
              <a:buAutoNum type="alphaLcParenR"/>
            </a:pPr>
            <a:r>
              <a:rPr lang="cs-CZ" dirty="0" smtClean="0"/>
              <a:t>Nezájmu či neschopnosti soukromého sektoru, nebo  </a:t>
            </a:r>
          </a:p>
          <a:p>
            <a:pPr marL="514350" indent="-514350">
              <a:buAutoNum type="alphaLcParenR"/>
            </a:pPr>
            <a:r>
              <a:rPr lang="cs-CZ" dirty="0" smtClean="0"/>
              <a:t>Škodlivosti (dosažení privátního profitu) – </a:t>
            </a:r>
            <a:r>
              <a:rPr lang="cs-CZ" dirty="0" smtClean="0">
                <a:solidFill>
                  <a:srgbClr val="FFFF00"/>
                </a:solidFill>
              </a:rPr>
              <a:t>homo </a:t>
            </a:r>
            <a:r>
              <a:rPr lang="cs-CZ" dirty="0" err="1" smtClean="0">
                <a:solidFill>
                  <a:srgbClr val="FFFF00"/>
                </a:solidFill>
              </a:rPr>
              <a:t>oekonomicus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smtClean="0"/>
              <a:t>x </a:t>
            </a:r>
            <a:r>
              <a:rPr lang="cs-CZ" i="1" dirty="0" smtClean="0">
                <a:solidFill>
                  <a:srgbClr val="FFFF00"/>
                </a:solidFill>
              </a:rPr>
              <a:t>régime </a:t>
            </a:r>
            <a:r>
              <a:rPr lang="cs-CZ" i="1" dirty="0" err="1" smtClean="0">
                <a:solidFill>
                  <a:srgbClr val="FFFF00"/>
                </a:solidFill>
              </a:rPr>
              <a:t>égalitaire</a:t>
            </a:r>
            <a:endParaRPr lang="cs-CZ" i="1" dirty="0" smtClean="0">
              <a:solidFill>
                <a:srgbClr val="FFFF00"/>
              </a:solidFill>
            </a:endParaRPr>
          </a:p>
          <a:p>
            <a:r>
              <a:rPr lang="cs-CZ" b="1" u="sng" dirty="0" smtClean="0"/>
              <a:t>Výdělek </a:t>
            </a:r>
            <a:r>
              <a:rPr lang="cs-CZ" dirty="0" smtClean="0"/>
              <a:t>– výsledek činnosti, </a:t>
            </a:r>
            <a:r>
              <a:rPr lang="cs-CZ" b="1" dirty="0" smtClean="0"/>
              <a:t>NE cíl/účel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06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2. Stálost, trvalost, </a:t>
            </a:r>
            <a:r>
              <a:rPr lang="cs-CZ" b="1" dirty="0" err="1" smtClean="0"/>
              <a:t>nepřerušitelnost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Veřejná finanční činnost je nezbytná pro zajištění plnění funkcí státu</a:t>
            </a:r>
          </a:p>
          <a:p>
            <a:r>
              <a:rPr lang="cs-CZ" dirty="0" smtClean="0"/>
              <a:t>Není možné ji jakkoliv přerušit, ani v případě krizí velkého rozsahu</a:t>
            </a:r>
          </a:p>
          <a:p>
            <a:r>
              <a:rPr lang="cs-CZ" dirty="0" smtClean="0"/>
              <a:t>VS garant stálého, trvalého, nepřerušitelného poskytování veřejné služby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321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3. Obligatorní poskytování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Veřejná finanční činnost vykazuje znaky obligatorní činnosti uvalené na konkrétní instituce a osoby, a to včetně státu, ústavním pořádkem a zákony</a:t>
            </a:r>
          </a:p>
          <a:p>
            <a:r>
              <a:rPr lang="cs-CZ" dirty="0" smtClean="0"/>
              <a:t>Veřejná správa je veřejnou službou povinně vykonávanou příslušnými orgány veřejné moci, kdy stát garantuje naplnění parametrů služby – formální a materiální základ veřejné správy 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Privilegium spravovat </a:t>
            </a:r>
            <a:r>
              <a:rPr lang="cs-CZ" b="1" dirty="0" smtClean="0"/>
              <a:t>→ </a:t>
            </a:r>
            <a:r>
              <a:rPr lang="cs-CZ" b="1" u="sng" dirty="0" smtClean="0">
                <a:solidFill>
                  <a:srgbClr val="FFFF00"/>
                </a:solidFill>
              </a:rPr>
              <a:t>povinnost sloužit</a:t>
            </a:r>
            <a:endParaRPr lang="cs-CZ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01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4. Garance správnosti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Veřejná finanční činnost je složitým konglomerátem činností realizovaných v zákonném rámci </a:t>
            </a:r>
          </a:p>
          <a:p>
            <a:r>
              <a:rPr lang="cs-CZ" dirty="0" smtClean="0"/>
              <a:t>Veřejná správa – zásada legality, legitimity, zásada legitimního očekávání </a:t>
            </a:r>
            <a:r>
              <a:rPr lang="cs-CZ" dirty="0" err="1" smtClean="0"/>
              <a:t>etc</a:t>
            </a:r>
            <a:r>
              <a:rPr lang="cs-CZ" dirty="0" smtClean="0"/>
              <a:t>. </a:t>
            </a:r>
          </a:p>
          <a:p>
            <a:r>
              <a:rPr lang="cs-CZ" dirty="0" smtClean="0"/>
              <a:t>Veřejná správa je podrobena veřejné kontrole</a:t>
            </a:r>
          </a:p>
          <a:p>
            <a:r>
              <a:rPr lang="cs-CZ" dirty="0" smtClean="0"/>
              <a:t>Veřejná správa je materiálně závislá na „čistých“ penězích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862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Řetězení realizace veřejné správy</a:t>
            </a:r>
            <a:br>
              <a:rPr lang="cs-CZ" dirty="0" smtClean="0"/>
            </a:br>
            <a:r>
              <a:rPr lang="cs-CZ" dirty="0" smtClean="0"/>
              <a:t>(Průcha)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endParaRPr lang="cs-CZ" b="1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cs-CZ" sz="3400" b="1" dirty="0">
                <a:solidFill>
                  <a:srgbClr val="FFFF00"/>
                </a:solidFill>
              </a:rPr>
              <a:t>Cíle</a:t>
            </a:r>
            <a:r>
              <a:rPr lang="cs-CZ" sz="3400" b="1" dirty="0"/>
              <a:t> </a:t>
            </a:r>
          </a:p>
          <a:p>
            <a:pPr marL="0" indent="0" algn="ctr">
              <a:buNone/>
            </a:pPr>
            <a:r>
              <a:rPr lang="cs-CZ" sz="3400" b="1" dirty="0"/>
              <a:t>(účel)</a:t>
            </a:r>
          </a:p>
          <a:p>
            <a:pPr marL="0" indent="0" algn="ctr">
              <a:buNone/>
            </a:pPr>
            <a:r>
              <a:rPr lang="cs-CZ" sz="3400" b="1" dirty="0"/>
              <a:t>↓</a:t>
            </a:r>
          </a:p>
          <a:p>
            <a:pPr marL="0" indent="0" algn="ctr">
              <a:buNone/>
            </a:pPr>
            <a:r>
              <a:rPr lang="cs-CZ" sz="3400" b="1" dirty="0">
                <a:solidFill>
                  <a:srgbClr val="FFFF00"/>
                </a:solidFill>
              </a:rPr>
              <a:t>Úkoly</a:t>
            </a:r>
          </a:p>
          <a:p>
            <a:pPr marL="0" indent="0" algn="ctr">
              <a:buNone/>
            </a:pPr>
            <a:r>
              <a:rPr lang="cs-CZ" sz="3400" b="1" dirty="0"/>
              <a:t>(postuláty)</a:t>
            </a:r>
          </a:p>
          <a:p>
            <a:pPr marL="0" indent="0" algn="ctr">
              <a:buNone/>
            </a:pPr>
            <a:r>
              <a:rPr lang="cs-CZ" sz="3400" b="1" dirty="0"/>
              <a:t>↓</a:t>
            </a:r>
          </a:p>
          <a:p>
            <a:pPr marL="0" indent="0" algn="ctr">
              <a:buNone/>
            </a:pPr>
            <a:r>
              <a:rPr lang="cs-CZ" sz="3400" b="1" dirty="0">
                <a:solidFill>
                  <a:srgbClr val="FFFF00"/>
                </a:solidFill>
              </a:rPr>
              <a:t>Funkce</a:t>
            </a:r>
          </a:p>
          <a:p>
            <a:pPr marL="0" indent="0" algn="ctr">
              <a:buNone/>
            </a:pPr>
            <a:r>
              <a:rPr lang="cs-CZ" sz="3400" b="1" dirty="0"/>
              <a:t>↓</a:t>
            </a:r>
          </a:p>
          <a:p>
            <a:pPr marL="0" indent="0" algn="ctr">
              <a:buNone/>
            </a:pPr>
            <a:r>
              <a:rPr lang="cs-CZ" sz="3400" b="1" dirty="0">
                <a:solidFill>
                  <a:srgbClr val="FFFF00"/>
                </a:solidFill>
              </a:rPr>
              <a:t>Metody</a:t>
            </a:r>
          </a:p>
          <a:p>
            <a:pPr marL="0" indent="0" algn="ctr">
              <a:buNone/>
            </a:pPr>
            <a:r>
              <a:rPr lang="cs-CZ" sz="3400" b="1" dirty="0"/>
              <a:t>↓</a:t>
            </a:r>
          </a:p>
          <a:p>
            <a:pPr marL="0" indent="0" algn="ctr">
              <a:buNone/>
            </a:pPr>
            <a:r>
              <a:rPr lang="cs-CZ" sz="3400" b="1" dirty="0">
                <a:solidFill>
                  <a:srgbClr val="FFFF00"/>
                </a:solidFill>
              </a:rPr>
              <a:t>Formy realizace</a:t>
            </a:r>
            <a:endParaRPr lang="cs-CZ" sz="3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39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finanční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Ideální stát – maximální sociální užitečnost pro občany</a:t>
            </a:r>
          </a:p>
          <a:p>
            <a:r>
              <a:rPr lang="cs-CZ" i="1" dirty="0" smtClean="0"/>
              <a:t>H. Dalton, </a:t>
            </a:r>
            <a:r>
              <a:rPr lang="cs-CZ" dirty="0" smtClean="0"/>
              <a:t>Základy veřejných financí (1930): </a:t>
            </a:r>
            <a:r>
              <a:rPr lang="cs-CZ" b="1" i="1" dirty="0" smtClean="0"/>
              <a:t>stát, který umí hospodařit, není držgrešle, ale není prostopášný, nemyslí jen na současnost, ale i na budoucnost, zajistí občanům bezpečí, svobodu vlastního rozvoje a sociální jistotu zejména v nemohoucnosti a stáří … 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14271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Koresponduje s účelem existence veřejné finanční činnosti: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Zabezpečení odpovídajícího materiálního základu k plnění funkcí státu a veřejné samosprávy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Zabezpečení funkcí státního intervencionalizmu – redistribuční, stabilizační, adaptační, alokační, koordinační</a:t>
            </a:r>
          </a:p>
          <a:p>
            <a:pPr marL="0" indent="0">
              <a:buNone/>
            </a:pPr>
            <a:r>
              <a:rPr lang="cs-CZ" dirty="0" smtClean="0"/>
              <a:t>3. Zajištění stability měny a peněžního systému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4. Zajištění hospodářských funkcí státu</a:t>
            </a:r>
          </a:p>
        </p:txBody>
      </p:sp>
    </p:spTree>
    <p:extLst>
      <p:ext uri="{BB962C8B-B14F-4D97-AF65-F5344CB8AC3E}">
        <p14:creationId xmlns:p14="http://schemas.microsoft.com/office/powerpoint/2010/main" val="429125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Funkce finanční správy</a:t>
            </a:r>
            <a:endParaRPr lang="cs-CZ" b="1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Obecné</a:t>
            </a:r>
            <a:r>
              <a:rPr lang="cs-CZ" b="0" dirty="0" smtClean="0"/>
              <a:t> </a:t>
            </a:r>
            <a:r>
              <a:rPr lang="cs-CZ" b="0" dirty="0" err="1" smtClean="0"/>
              <a:t>fce</a:t>
            </a:r>
            <a:r>
              <a:rPr lang="cs-CZ" b="0" dirty="0" smtClean="0"/>
              <a:t> VS : organizační, 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Speciální </a:t>
            </a:r>
            <a:r>
              <a:rPr lang="cs-CZ" dirty="0" err="1" smtClean="0"/>
              <a:t>fce</a:t>
            </a:r>
            <a:r>
              <a:rPr lang="cs-CZ" dirty="0" smtClean="0"/>
              <a:t> FS:</a:t>
            </a:r>
          </a:p>
          <a:p>
            <a:r>
              <a:rPr lang="cs-CZ" dirty="0" smtClean="0"/>
              <a:t>Plánovací,</a:t>
            </a:r>
          </a:p>
          <a:p>
            <a:r>
              <a:rPr lang="cs-CZ" dirty="0" smtClean="0"/>
              <a:t>Rozhodovací,</a:t>
            </a:r>
          </a:p>
          <a:p>
            <a:r>
              <a:rPr lang="cs-CZ" dirty="0" smtClean="0"/>
              <a:t>Přikazovací,</a:t>
            </a:r>
          </a:p>
          <a:p>
            <a:r>
              <a:rPr lang="cs-CZ" dirty="0" smtClean="0"/>
              <a:t>Kontrolní,</a:t>
            </a:r>
          </a:p>
          <a:p>
            <a:r>
              <a:rPr lang="cs-CZ" dirty="0" smtClean="0"/>
              <a:t>Koordinační,</a:t>
            </a:r>
          </a:p>
          <a:p>
            <a:r>
              <a:rPr lang="cs-CZ" dirty="0" smtClean="0"/>
              <a:t>Kooperační,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b="0" dirty="0" smtClean="0"/>
              <a:t>regulační, ochranná</a:t>
            </a:r>
            <a:endParaRPr lang="cs-CZ" b="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Stimulační, edukační, servisní, </a:t>
            </a:r>
          </a:p>
          <a:p>
            <a:r>
              <a:rPr lang="cs-CZ" dirty="0" smtClean="0"/>
              <a:t>Konzultační,</a:t>
            </a:r>
          </a:p>
          <a:p>
            <a:r>
              <a:rPr lang="cs-CZ" dirty="0" smtClean="0"/>
              <a:t>Informační,</a:t>
            </a:r>
          </a:p>
          <a:p>
            <a:r>
              <a:rPr lang="cs-CZ" dirty="0" smtClean="0"/>
              <a:t>Depozitní,</a:t>
            </a:r>
          </a:p>
          <a:p>
            <a:r>
              <a:rPr lang="cs-CZ" dirty="0" smtClean="0"/>
              <a:t>Evidenčně-účetní</a:t>
            </a:r>
          </a:p>
          <a:p>
            <a:r>
              <a:rPr lang="cs-CZ" dirty="0" smtClean="0"/>
              <a:t>hospodářská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818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 charakteristiky finanční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Veřejná správa součást metody regulace ve finančním právu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Realizace finančního práva prostřednictvím metod a forem veřejné správy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>
                <a:solidFill>
                  <a:srgbClr val="FFFF00"/>
                </a:solidFill>
              </a:rPr>
              <a:t>Součást veřejné finanční činnosti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Různorodost segmentů veřejné finanční činnosti vyžaduje rozmanitost v implantaci prvků veřejné správy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1298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FS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Metody VS = způsoby činností, které realizují úkoly uložené veřejné správě</a:t>
            </a:r>
          </a:p>
          <a:p>
            <a:r>
              <a:rPr lang="cs-CZ" dirty="0" smtClean="0"/>
              <a:t>Obecné metody VS – m. řízení, regulace, přesvědčování a donucení</a:t>
            </a:r>
          </a:p>
          <a:p>
            <a:r>
              <a:rPr lang="cs-CZ" dirty="0" smtClean="0"/>
              <a:t>Metoda veřejné služby</a:t>
            </a:r>
          </a:p>
          <a:p>
            <a:r>
              <a:rPr lang="cs-CZ" dirty="0" smtClean="0"/>
              <a:t>Specifické metody – m. administrativní, ekonomické, organizační</a:t>
            </a:r>
          </a:p>
          <a:p>
            <a:r>
              <a:rPr lang="cs-CZ" dirty="0" smtClean="0"/>
              <a:t>Metody finančního působení veřejné správy</a:t>
            </a:r>
          </a:p>
          <a:p>
            <a:r>
              <a:rPr lang="cs-CZ" dirty="0" smtClean="0"/>
              <a:t>Metody správy veřejných financí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473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Finanční správa ve funkčním smyslu </a:t>
            </a:r>
            <a:br>
              <a:rPr lang="cs-CZ" b="1" dirty="0" smtClean="0"/>
            </a:br>
            <a:r>
              <a:rPr lang="cs-CZ" b="1" dirty="0" smtClean="0"/>
              <a:t>a v organizačním smyslu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Ve </a:t>
            </a:r>
            <a:r>
              <a:rPr lang="cs-CZ" b="1" u="sng" dirty="0" smtClean="0"/>
              <a:t>funkčním</a:t>
            </a:r>
            <a:r>
              <a:rPr lang="cs-CZ" b="1" dirty="0" smtClean="0"/>
              <a:t> smyslu</a:t>
            </a:r>
            <a:r>
              <a:rPr lang="cs-CZ" b="1" dirty="0" smtClean="0"/>
              <a:t>: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veřejná </a:t>
            </a:r>
            <a:r>
              <a:rPr lang="cs-CZ" b="1" dirty="0" smtClean="0">
                <a:solidFill>
                  <a:srgbClr val="FF0000"/>
                </a:solidFill>
              </a:rPr>
              <a:t>finanční činnost </a:t>
            </a:r>
            <a:r>
              <a:rPr lang="cs-CZ" b="1" u="sng" dirty="0" smtClean="0">
                <a:solidFill>
                  <a:srgbClr val="FF0000"/>
                </a:solidFill>
              </a:rPr>
              <a:t>vykonávaná</a:t>
            </a:r>
            <a:r>
              <a:rPr lang="cs-CZ" b="1" dirty="0" smtClean="0">
                <a:solidFill>
                  <a:srgbClr val="FF0000"/>
                </a:solidFill>
              </a:rPr>
              <a:t> s použitím metod a forem veřejné </a:t>
            </a:r>
            <a:r>
              <a:rPr lang="cs-CZ" b="1" dirty="0" smtClean="0">
                <a:solidFill>
                  <a:srgbClr val="FF0000"/>
                </a:solidFill>
              </a:rPr>
              <a:t>správy</a:t>
            </a: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b="1" dirty="0" smtClean="0"/>
              <a:t>V </a:t>
            </a:r>
            <a:r>
              <a:rPr lang="cs-CZ" b="1" u="sng" dirty="0" smtClean="0"/>
              <a:t>organizačním</a:t>
            </a:r>
            <a:r>
              <a:rPr lang="cs-CZ" b="1" dirty="0" smtClean="0"/>
              <a:t> smyslu: 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soustava </a:t>
            </a:r>
            <a:r>
              <a:rPr lang="cs-CZ" b="1" dirty="0" smtClean="0">
                <a:solidFill>
                  <a:srgbClr val="FF0000"/>
                </a:solidFill>
              </a:rPr>
              <a:t>realizátorů finanční správy ve funkčním smyslu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15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Typologie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Správa vrchnostenská x </a:t>
            </a:r>
            <a:r>
              <a:rPr lang="cs-CZ" b="1" dirty="0" err="1" smtClean="0"/>
              <a:t>nevrchnostenská</a:t>
            </a:r>
            <a:endParaRPr lang="cs-CZ" b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Správa vázaná x volná (diskrece)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Státní (vládní) správa x samospráva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Členění podle úkolů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Rezortní správa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Primární x sekundární správa</a:t>
            </a:r>
          </a:p>
        </p:txBody>
      </p:sp>
    </p:spTree>
    <p:extLst>
      <p:ext uri="{BB962C8B-B14F-4D97-AF65-F5344CB8AC3E}">
        <p14:creationId xmlns:p14="http://schemas.microsoft.com/office/powerpoint/2010/main" val="398516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Primární a sekundární finanční správa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Primární finanční správa: </a:t>
            </a:r>
            <a:r>
              <a:rPr lang="cs-CZ" b="1" dirty="0" smtClean="0"/>
              <a:t>MF, ČNB, NKÚ, FSČR, CSČR, státní fondy</a:t>
            </a:r>
          </a:p>
          <a:p>
            <a:r>
              <a:rPr lang="cs-CZ" dirty="0" smtClean="0"/>
              <a:t>Sektor veřejných financí: P+S</a:t>
            </a:r>
          </a:p>
          <a:p>
            <a:r>
              <a:rPr lang="cs-CZ" b="1" dirty="0" smtClean="0"/>
              <a:t>Sekundární finanční správa: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Primární předmět činnosti – ne realizace VFČ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Návaznost VFČ na primární předmět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Nerespektuje dělbu moci (orgán veřejné moci) – soudy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Veřejná kontrola - … rezortní, FSČR, MF …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Netvoří </a:t>
            </a:r>
            <a:r>
              <a:rPr lang="cs-CZ" u="sng" dirty="0" smtClean="0"/>
              <a:t>obecnou</a:t>
            </a:r>
            <a:r>
              <a:rPr lang="cs-CZ" dirty="0" smtClean="0"/>
              <a:t> strategii VFČ</a:t>
            </a:r>
            <a:r>
              <a:rPr lang="cs-CZ" b="1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Prostředí realizace finanční správy</a:t>
            </a:r>
          </a:p>
        </p:txBody>
      </p:sp>
      <p:grpSp>
        <p:nvGrpSpPr>
          <p:cNvPr id="2" name="Organization Chart 7"/>
          <p:cNvGrpSpPr>
            <a:grpSpLocks/>
          </p:cNvGrpSpPr>
          <p:nvPr/>
        </p:nvGrpSpPr>
        <p:grpSpPr bwMode="auto">
          <a:xfrm>
            <a:off x="1949450" y="1684338"/>
            <a:ext cx="4032250" cy="4392612"/>
            <a:chOff x="268" y="1061"/>
            <a:chExt cx="1872" cy="720"/>
          </a:xfrm>
        </p:grpSpPr>
        <p:cxnSp>
          <p:nvCxnSpPr>
            <p:cNvPr id="397316" name="_s397316"/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5400000" flipH="1">
              <a:off x="1384" y="1169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17" name="_s397317"/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880" y="1169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397318"/>
            <p:cNvSpPr>
              <a:spLocks noChangeArrowheads="1"/>
            </p:cNvSpPr>
            <p:nvPr/>
          </p:nvSpPr>
          <p:spPr bwMode="auto">
            <a:xfrm>
              <a:off x="772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600" dirty="0">
                  <a:solidFill>
                    <a:schemeClr val="tx1"/>
                  </a:solidFill>
                  <a:latin typeface="Arial" charset="0"/>
                </a:rPr>
                <a:t>Finanční správa</a:t>
              </a:r>
            </a:p>
          </p:txBody>
        </p:sp>
        <p:sp>
          <p:nvSpPr>
            <p:cNvPr id="4" name="_s397319"/>
            <p:cNvSpPr>
              <a:spLocks noChangeArrowheads="1"/>
            </p:cNvSpPr>
            <p:nvPr/>
          </p:nvSpPr>
          <p:spPr bwMode="auto">
            <a:xfrm>
              <a:off x="268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600">
                  <a:solidFill>
                    <a:schemeClr val="tx1"/>
                  </a:solidFill>
                  <a:latin typeface="Arial" charset="0"/>
                </a:rPr>
                <a:t>PRIMÁRNÍ</a:t>
              </a:r>
            </a:p>
          </p:txBody>
        </p:sp>
        <p:sp>
          <p:nvSpPr>
            <p:cNvPr id="5" name="_s397320"/>
            <p:cNvSpPr>
              <a:spLocks noChangeArrowheads="1"/>
            </p:cNvSpPr>
            <p:nvPr/>
          </p:nvSpPr>
          <p:spPr bwMode="auto">
            <a:xfrm>
              <a:off x="1276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600">
                  <a:solidFill>
                    <a:schemeClr val="tx1"/>
                  </a:solidFill>
                  <a:latin typeface="Arial" charset="0"/>
                </a:rPr>
                <a:t>SEKUNDÁRNÍ</a:t>
              </a:r>
            </a:p>
          </p:txBody>
        </p:sp>
      </p:grpSp>
      <p:grpSp>
        <p:nvGrpSpPr>
          <p:cNvPr id="6" name="Organization Chart 16"/>
          <p:cNvGrpSpPr>
            <a:grpSpLocks/>
          </p:cNvGrpSpPr>
          <p:nvPr/>
        </p:nvGrpSpPr>
        <p:grpSpPr bwMode="auto">
          <a:xfrm>
            <a:off x="6140450" y="1684338"/>
            <a:ext cx="4032250" cy="4392612"/>
            <a:chOff x="2908" y="1061"/>
            <a:chExt cx="1440" cy="1584"/>
          </a:xfrm>
        </p:grpSpPr>
        <p:cxnSp>
          <p:nvCxnSpPr>
            <p:cNvPr id="397323" name="_s397323"/>
            <p:cNvCxnSpPr>
              <a:cxnSpLocks noChangeShapeType="1"/>
              <a:stCxn id="10" idx="1"/>
              <a:endCxn id="7" idx="2"/>
            </p:cNvCxnSpPr>
            <p:nvPr/>
          </p:nvCxnSpPr>
          <p:spPr bwMode="auto">
            <a:xfrm rot="10800000">
              <a:off x="3340" y="1349"/>
              <a:ext cx="144" cy="115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24" name="_s397324"/>
            <p:cNvCxnSpPr>
              <a:cxnSpLocks noChangeShapeType="1"/>
              <a:stCxn id="9" idx="1"/>
              <a:endCxn id="7" idx="2"/>
            </p:cNvCxnSpPr>
            <p:nvPr/>
          </p:nvCxnSpPr>
          <p:spPr bwMode="auto">
            <a:xfrm rot="10800000">
              <a:off x="3340" y="1349"/>
              <a:ext cx="144" cy="72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25" name="_s397325"/>
            <p:cNvCxnSpPr>
              <a:cxnSpLocks noChangeShapeType="1"/>
              <a:stCxn id="8" idx="1"/>
              <a:endCxn id="7" idx="2"/>
            </p:cNvCxnSpPr>
            <p:nvPr/>
          </p:nvCxnSpPr>
          <p:spPr bwMode="auto">
            <a:xfrm rot="10800000">
              <a:off x="3340" y="1349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" name="_s397326"/>
            <p:cNvSpPr>
              <a:spLocks noChangeArrowheads="1"/>
            </p:cNvSpPr>
            <p:nvPr/>
          </p:nvSpPr>
          <p:spPr bwMode="auto">
            <a:xfrm>
              <a:off x="2908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2000" dirty="0">
                  <a:solidFill>
                    <a:schemeClr val="tx1"/>
                  </a:solidFill>
                  <a:latin typeface="Arial" charset="0"/>
                </a:rPr>
                <a:t>Finanční správa</a:t>
              </a:r>
            </a:p>
          </p:txBody>
        </p:sp>
        <p:sp>
          <p:nvSpPr>
            <p:cNvPr id="8" name="_s397327"/>
            <p:cNvSpPr>
              <a:spLocks noChangeArrowheads="1"/>
            </p:cNvSpPr>
            <p:nvPr/>
          </p:nvSpPr>
          <p:spPr bwMode="auto">
            <a:xfrm>
              <a:off x="3484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2000" dirty="0">
                  <a:solidFill>
                    <a:schemeClr val="tx1"/>
                  </a:solidFill>
                  <a:latin typeface="Arial" charset="0"/>
                </a:rPr>
                <a:t>Ministerská (vládní</a:t>
              </a:r>
              <a:r>
                <a:rPr lang="cs-CZ" sz="1000" dirty="0">
                  <a:solidFill>
                    <a:schemeClr val="tx1"/>
                  </a:solidFill>
                  <a:latin typeface="Arial" charset="0"/>
                </a:rPr>
                <a:t>)</a:t>
              </a:r>
            </a:p>
          </p:txBody>
        </p:sp>
        <p:sp>
          <p:nvSpPr>
            <p:cNvPr id="9" name="_s397328"/>
            <p:cNvSpPr>
              <a:spLocks noChangeArrowheads="1"/>
            </p:cNvSpPr>
            <p:nvPr/>
          </p:nvSpPr>
          <p:spPr bwMode="auto">
            <a:xfrm>
              <a:off x="3484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500" b="1" dirty="0">
                  <a:solidFill>
                    <a:schemeClr val="tx1"/>
                  </a:solidFill>
                  <a:latin typeface="Arial" charset="0"/>
                </a:rPr>
                <a:t>Centrální banka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500" dirty="0">
                  <a:solidFill>
                    <a:schemeClr val="tx1"/>
                  </a:solidFill>
                  <a:latin typeface="Arial" charset="0"/>
                </a:rPr>
                <a:t> s postavením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500" dirty="0">
                  <a:solidFill>
                    <a:schemeClr val="tx1"/>
                  </a:solidFill>
                  <a:latin typeface="Arial" charset="0"/>
                </a:rPr>
                <a:t> správního úřadu </a:t>
              </a:r>
            </a:p>
          </p:txBody>
        </p:sp>
        <p:sp>
          <p:nvSpPr>
            <p:cNvPr id="10" name="_s397329"/>
            <p:cNvSpPr>
              <a:spLocks noChangeArrowheads="1"/>
            </p:cNvSpPr>
            <p:nvPr/>
          </p:nvSpPr>
          <p:spPr bwMode="auto">
            <a:xfrm>
              <a:off x="3484" y="2357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2000" dirty="0">
                  <a:solidFill>
                    <a:schemeClr val="tx1"/>
                  </a:solidFill>
                  <a:latin typeface="Arial" charset="0"/>
                </a:rPr>
                <a:t>jiná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4724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rganization Chart 6"/>
          <p:cNvGrpSpPr>
            <a:grpSpLocks/>
          </p:cNvGrpSpPr>
          <p:nvPr/>
        </p:nvGrpSpPr>
        <p:grpSpPr bwMode="auto">
          <a:xfrm>
            <a:off x="2207568" y="1170527"/>
            <a:ext cx="7355160" cy="4963382"/>
            <a:chOff x="272" y="1061"/>
            <a:chExt cx="2448" cy="3311"/>
          </a:xfrm>
        </p:grpSpPr>
        <p:cxnSp>
          <p:nvCxnSpPr>
            <p:cNvPr id="398340" name="_s398340"/>
            <p:cNvCxnSpPr>
              <a:cxnSpLocks noChangeShapeType="1"/>
              <a:stCxn id="11" idx="1"/>
              <a:endCxn id="7" idx="2"/>
            </p:cNvCxnSpPr>
            <p:nvPr/>
          </p:nvCxnSpPr>
          <p:spPr bwMode="auto">
            <a:xfrm rot="10800000">
              <a:off x="1280" y="2213"/>
              <a:ext cx="144" cy="115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1" name="_s398341"/>
            <p:cNvCxnSpPr>
              <a:cxnSpLocks noChangeShapeType="1"/>
              <a:stCxn id="10" idx="1"/>
              <a:endCxn id="7" idx="2"/>
            </p:cNvCxnSpPr>
            <p:nvPr/>
          </p:nvCxnSpPr>
          <p:spPr bwMode="auto">
            <a:xfrm rot="10800000">
              <a:off x="1280" y="2213"/>
              <a:ext cx="144" cy="72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2" name="_s398342"/>
            <p:cNvCxnSpPr>
              <a:cxnSpLocks noChangeShapeType="1"/>
              <a:stCxn id="9" idx="1"/>
              <a:endCxn id="7" idx="2"/>
            </p:cNvCxnSpPr>
            <p:nvPr/>
          </p:nvCxnSpPr>
          <p:spPr bwMode="auto">
            <a:xfrm rot="10800000">
              <a:off x="1280" y="2213"/>
              <a:ext cx="144" cy="28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3" name="_s398343"/>
            <p:cNvCxnSpPr>
              <a:cxnSpLocks noChangeShapeType="1"/>
              <a:stCxn id="8" idx="0"/>
              <a:endCxn id="4" idx="2"/>
            </p:cNvCxnSpPr>
            <p:nvPr/>
          </p:nvCxnSpPr>
          <p:spPr bwMode="auto">
            <a:xfrm rot="5400000" flipH="1">
              <a:off x="1964" y="1601"/>
              <a:ext cx="144" cy="50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4" name="_s398344"/>
            <p:cNvCxnSpPr>
              <a:cxnSpLocks noChangeShapeType="1"/>
              <a:stCxn id="7" idx="0"/>
              <a:endCxn id="4" idx="2"/>
            </p:cNvCxnSpPr>
            <p:nvPr/>
          </p:nvCxnSpPr>
          <p:spPr bwMode="auto">
            <a:xfrm rot="16200000">
              <a:off x="1460" y="1601"/>
              <a:ext cx="144" cy="50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5" name="_s398345"/>
            <p:cNvCxnSpPr>
              <a:cxnSpLocks noChangeShapeType="1"/>
              <a:stCxn id="6" idx="1"/>
              <a:endCxn id="3" idx="2"/>
            </p:cNvCxnSpPr>
            <p:nvPr/>
          </p:nvCxnSpPr>
          <p:spPr bwMode="auto">
            <a:xfrm rot="10800000">
              <a:off x="704" y="1349"/>
              <a:ext cx="648" cy="287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6" name="_s398346"/>
            <p:cNvCxnSpPr>
              <a:cxnSpLocks noChangeShapeType="1"/>
              <a:stCxn id="5" idx="1"/>
              <a:endCxn id="3" idx="2"/>
            </p:cNvCxnSpPr>
            <p:nvPr/>
          </p:nvCxnSpPr>
          <p:spPr bwMode="auto">
            <a:xfrm rot="10800000">
              <a:off x="704" y="1349"/>
              <a:ext cx="648" cy="2447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7" name="_s398347"/>
            <p:cNvCxnSpPr>
              <a:cxnSpLocks noChangeShapeType="1"/>
              <a:stCxn id="4" idx="1"/>
              <a:endCxn id="3" idx="2"/>
            </p:cNvCxnSpPr>
            <p:nvPr/>
          </p:nvCxnSpPr>
          <p:spPr bwMode="auto">
            <a:xfrm rot="10800000">
              <a:off x="704" y="1349"/>
              <a:ext cx="648" cy="28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398348"/>
            <p:cNvSpPr>
              <a:spLocks noChangeArrowheads="1"/>
            </p:cNvSpPr>
            <p:nvPr/>
          </p:nvSpPr>
          <p:spPr bwMode="auto">
            <a:xfrm>
              <a:off x="272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>
                  <a:solidFill>
                    <a:srgbClr val="000000"/>
                  </a:solidFill>
                  <a:latin typeface="Arial" charset="0"/>
                </a:rPr>
                <a:t>Finanční správa</a:t>
              </a:r>
            </a:p>
          </p:txBody>
        </p:sp>
        <p:sp>
          <p:nvSpPr>
            <p:cNvPr id="4" name="_s398349"/>
            <p:cNvSpPr>
              <a:spLocks noChangeArrowheads="1"/>
            </p:cNvSpPr>
            <p:nvPr/>
          </p:nvSpPr>
          <p:spPr bwMode="auto">
            <a:xfrm>
              <a:off x="1352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>
                  <a:solidFill>
                    <a:srgbClr val="000000"/>
                  </a:solidFill>
                  <a:latin typeface="Arial" charset="0"/>
                </a:rPr>
                <a:t>Správa veřejných financí</a:t>
              </a:r>
            </a:p>
          </p:txBody>
        </p:sp>
        <p:sp>
          <p:nvSpPr>
            <p:cNvPr id="5" name="_s398350"/>
            <p:cNvSpPr>
              <a:spLocks noChangeArrowheads="1"/>
            </p:cNvSpPr>
            <p:nvPr/>
          </p:nvSpPr>
          <p:spPr bwMode="auto">
            <a:xfrm>
              <a:off x="1352" y="36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>
                  <a:solidFill>
                    <a:srgbClr val="000000"/>
                  </a:solidFill>
                  <a:latin typeface="Arial" charset="0"/>
                </a:rPr>
                <a:t>Správa peněžního systému</a:t>
              </a:r>
            </a:p>
          </p:txBody>
        </p:sp>
        <p:sp>
          <p:nvSpPr>
            <p:cNvPr id="6" name="_s398351"/>
            <p:cNvSpPr>
              <a:spLocks noChangeArrowheads="1"/>
            </p:cNvSpPr>
            <p:nvPr/>
          </p:nvSpPr>
          <p:spPr bwMode="auto">
            <a:xfrm>
              <a:off x="1352" y="4084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>
                  <a:solidFill>
                    <a:srgbClr val="000000"/>
                  </a:solidFill>
                  <a:latin typeface="Arial" charset="0"/>
                </a:rPr>
                <a:t>Správa finančního trhu</a:t>
              </a:r>
            </a:p>
          </p:txBody>
        </p:sp>
        <p:sp>
          <p:nvSpPr>
            <p:cNvPr id="7" name="_s398352"/>
            <p:cNvSpPr>
              <a:spLocks noChangeArrowheads="1"/>
            </p:cNvSpPr>
            <p:nvPr/>
          </p:nvSpPr>
          <p:spPr bwMode="auto">
            <a:xfrm>
              <a:off x="848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dirty="0">
                  <a:solidFill>
                    <a:srgbClr val="000000"/>
                  </a:solidFill>
                  <a:latin typeface="Arial" charset="0"/>
                </a:rPr>
                <a:t>Správa veřejných příjmů</a:t>
              </a:r>
            </a:p>
          </p:txBody>
        </p:sp>
        <p:sp>
          <p:nvSpPr>
            <p:cNvPr id="8" name="_s398353"/>
            <p:cNvSpPr>
              <a:spLocks noChangeArrowheads="1"/>
            </p:cNvSpPr>
            <p:nvPr/>
          </p:nvSpPr>
          <p:spPr bwMode="auto">
            <a:xfrm>
              <a:off x="1856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dirty="0">
                  <a:solidFill>
                    <a:srgbClr val="000000"/>
                  </a:solidFill>
                  <a:latin typeface="Arial" charset="0"/>
                </a:rPr>
                <a:t>Správa veřejných výdajů</a:t>
              </a:r>
            </a:p>
          </p:txBody>
        </p:sp>
        <p:sp>
          <p:nvSpPr>
            <p:cNvPr id="9" name="_s398354"/>
            <p:cNvSpPr>
              <a:spLocks noChangeArrowheads="1"/>
            </p:cNvSpPr>
            <p:nvPr/>
          </p:nvSpPr>
          <p:spPr bwMode="auto">
            <a:xfrm>
              <a:off x="1424" y="2357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>
                  <a:solidFill>
                    <a:srgbClr val="000000"/>
                  </a:solidFill>
                  <a:latin typeface="Arial" charset="0"/>
                </a:rPr>
                <a:t>Správa daní</a:t>
              </a:r>
            </a:p>
          </p:txBody>
        </p:sp>
        <p:sp>
          <p:nvSpPr>
            <p:cNvPr id="10" name="_s398355"/>
            <p:cNvSpPr>
              <a:spLocks noChangeArrowheads="1"/>
            </p:cNvSpPr>
            <p:nvPr/>
          </p:nvSpPr>
          <p:spPr bwMode="auto">
            <a:xfrm>
              <a:off x="1424" y="2789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>
                  <a:solidFill>
                    <a:srgbClr val="000000"/>
                  </a:solidFill>
                  <a:latin typeface="Arial" charset="0"/>
                </a:rPr>
                <a:t>Správa cel</a:t>
              </a:r>
            </a:p>
          </p:txBody>
        </p:sp>
        <p:sp>
          <p:nvSpPr>
            <p:cNvPr id="11" name="_s398356"/>
            <p:cNvSpPr>
              <a:spLocks noChangeArrowheads="1"/>
            </p:cNvSpPr>
            <p:nvPr/>
          </p:nvSpPr>
          <p:spPr bwMode="auto">
            <a:xfrm>
              <a:off x="1424" y="3221"/>
              <a:ext cx="864" cy="287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dirty="0">
                  <a:solidFill>
                    <a:srgbClr val="000000"/>
                  </a:solidFill>
                  <a:latin typeface="Arial" charset="0"/>
                </a:rPr>
                <a:t>Správa ostatních příjmů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859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Teritoriální principy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Centrální finanční správa – MF, ČNB</a:t>
            </a:r>
          </a:p>
          <a:p>
            <a:r>
              <a:rPr lang="cs-CZ" altLang="cs-CZ" dirty="0"/>
              <a:t>Administrativní členění státu – obec, okres, kraj (1960)</a:t>
            </a:r>
          </a:p>
          <a:p>
            <a:r>
              <a:rPr lang="cs-CZ" altLang="cs-CZ" dirty="0"/>
              <a:t>Obvody podle systému územních samosprávných celků – obec (typ), VÚSC</a:t>
            </a:r>
          </a:p>
          <a:p>
            <a:r>
              <a:rPr lang="cs-CZ" altLang="cs-CZ" dirty="0"/>
              <a:t>Vlastní obvody podle potřeb FS</a:t>
            </a:r>
          </a:p>
          <a:p>
            <a:r>
              <a:rPr lang="cs-CZ" altLang="cs-CZ" dirty="0"/>
              <a:t>Kombinovaný systém teritoriální a funkční (pobočky ČNB)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2749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Teritoriální principy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Centrální finanční správa – MF, ČNB</a:t>
            </a:r>
          </a:p>
          <a:p>
            <a:r>
              <a:rPr lang="cs-CZ" altLang="cs-CZ" dirty="0"/>
              <a:t>Administrativní členění státu – obec, okres, kraj (1960)</a:t>
            </a:r>
          </a:p>
          <a:p>
            <a:r>
              <a:rPr lang="cs-CZ" altLang="cs-CZ" dirty="0"/>
              <a:t>Obvody podle systému územních samosprávných celků – obec (typ), VÚSC</a:t>
            </a:r>
          </a:p>
          <a:p>
            <a:r>
              <a:rPr lang="cs-CZ" altLang="cs-CZ" dirty="0"/>
              <a:t>Vlastní obvody podle potřeb FS</a:t>
            </a:r>
          </a:p>
          <a:p>
            <a:r>
              <a:rPr lang="cs-CZ" altLang="cs-CZ" dirty="0"/>
              <a:t>Kombinovaný systém teritoriální a funkční (pobočky ČNB)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3041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Koncentrace x dekoncentrace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Relativní</a:t>
            </a:r>
          </a:p>
          <a:p>
            <a:r>
              <a:rPr lang="cs-CZ" altLang="cs-CZ" dirty="0"/>
              <a:t>Koncentrace v systému národních výborů</a:t>
            </a:r>
          </a:p>
          <a:p>
            <a:r>
              <a:rPr lang="cs-CZ" altLang="cs-CZ" dirty="0"/>
              <a:t>Dekoncentrace – vytváření speciálních orgánů k výkonu finanční správy</a:t>
            </a:r>
          </a:p>
          <a:p>
            <a:r>
              <a:rPr lang="cs-CZ" altLang="cs-CZ" dirty="0"/>
              <a:t>Tendence dílčí koncentrace </a:t>
            </a:r>
            <a:r>
              <a:rPr lang="cs-CZ" altLang="cs-CZ" dirty="0" smtClean="0"/>
              <a:t>– specializace – specializované a odvolací </a:t>
            </a:r>
            <a:r>
              <a:rPr lang="cs-CZ" altLang="cs-CZ" dirty="0" err="1" smtClean="0"/>
              <a:t>fin</a:t>
            </a:r>
            <a:r>
              <a:rPr lang="cs-CZ" altLang="cs-CZ" dirty="0" smtClean="0"/>
              <a:t>. ředitelství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185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Centralizace x decentralizace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/>
              <a:t>Centralizovaná finanční správa – pobočky</a:t>
            </a:r>
          </a:p>
          <a:p>
            <a:r>
              <a:rPr lang="cs-CZ" altLang="cs-CZ"/>
              <a:t>ČNB</a:t>
            </a:r>
          </a:p>
          <a:p>
            <a:r>
              <a:rPr lang="cs-CZ" altLang="cs-CZ"/>
              <a:t>Fondy</a:t>
            </a:r>
          </a:p>
          <a:p>
            <a:pPr>
              <a:buFont typeface="Wingdings" pitchFamily="2" charset="2"/>
              <a:buNone/>
            </a:pPr>
            <a:r>
              <a:rPr lang="cs-CZ" altLang="cs-CZ"/>
              <a:t>Decentralizace – fiskální federalismus</a:t>
            </a:r>
          </a:p>
          <a:p>
            <a:r>
              <a:rPr lang="cs-CZ" altLang="cs-CZ"/>
              <a:t>Správa státních financí</a:t>
            </a:r>
          </a:p>
          <a:p>
            <a:r>
              <a:rPr lang="cs-CZ" altLang="cs-CZ"/>
              <a:t>Správa financí územních samospráv</a:t>
            </a:r>
          </a:p>
          <a:p>
            <a:r>
              <a:rPr lang="cs-CZ" altLang="cs-CZ"/>
              <a:t>Správa financí profesních (zájmových) veřejných korporací</a:t>
            </a:r>
          </a:p>
        </p:txBody>
      </p:sp>
    </p:spTree>
    <p:extLst>
      <p:ext uri="{BB962C8B-B14F-4D97-AF65-F5344CB8AC3E}">
        <p14:creationId xmlns:p14="http://schemas.microsoft.com/office/powerpoint/2010/main" val="178386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Veřejná finanční činnost 1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400"/>
              <a:t>specifická činnosti státu, jiných veřejnoprávních korporací a od nich odvozených subjektů – </a:t>
            </a:r>
            <a:r>
              <a:rPr lang="cs-CZ" altLang="cs-CZ" sz="2400" b="1"/>
              <a:t>veřejný sektor.</a:t>
            </a:r>
            <a:r>
              <a:rPr lang="cs-CZ" altLang="cs-CZ" sz="2400"/>
              <a:t> </a:t>
            </a:r>
          </a:p>
          <a:p>
            <a:pPr eaLnBrk="1" hangingPunct="1"/>
            <a:r>
              <a:rPr lang="cs-CZ" altLang="cs-CZ" sz="2400"/>
              <a:t>účelová činnost, zaměřená na zajištění </a:t>
            </a:r>
            <a:r>
              <a:rPr lang="cs-CZ" altLang="cs-CZ" sz="2400" b="1"/>
              <a:t>materiálních podmínek </a:t>
            </a:r>
            <a:r>
              <a:rPr lang="cs-CZ" altLang="cs-CZ" sz="2400"/>
              <a:t>pro uskutečňování funkcí státu a veřejného sektoru, </a:t>
            </a:r>
            <a:r>
              <a:rPr lang="cs-CZ" altLang="cs-CZ" sz="2400" b="1"/>
              <a:t>materiálního základu </a:t>
            </a:r>
            <a:r>
              <a:rPr lang="cs-CZ" altLang="cs-CZ" sz="2400"/>
              <a:t>pro poskytování veřejných statků a v neposlední řadě </a:t>
            </a:r>
            <a:r>
              <a:rPr lang="cs-CZ" altLang="cs-CZ" sz="2400" b="1"/>
              <a:t>fungování peněžního systému </a:t>
            </a:r>
            <a:r>
              <a:rPr lang="cs-CZ" altLang="cs-CZ" sz="2400"/>
              <a:t>státu, jakož i </a:t>
            </a:r>
            <a:r>
              <a:rPr lang="cs-CZ" altLang="cs-CZ" sz="2400" b="1"/>
              <a:t>finančního trhu</a:t>
            </a:r>
          </a:p>
          <a:p>
            <a:pPr eaLnBrk="1" hangingPunct="1"/>
            <a:r>
              <a:rPr lang="cs-CZ" altLang="cs-CZ" sz="2400"/>
              <a:t>Vzájemná provázanost – dysfunkce</a:t>
            </a:r>
          </a:p>
          <a:p>
            <a:pPr eaLnBrk="1" hangingPunct="1"/>
            <a:r>
              <a:rPr lang="cs-CZ" altLang="cs-CZ" sz="2400"/>
              <a:t>VFČ= nakládání s peněžní masou: přímé, nepřímé</a:t>
            </a:r>
          </a:p>
        </p:txBody>
      </p:sp>
    </p:spTree>
    <p:extLst>
      <p:ext uri="{BB962C8B-B14F-4D97-AF65-F5344CB8AC3E}">
        <p14:creationId xmlns:p14="http://schemas.microsoft.com/office/powerpoint/2010/main" val="42683248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Duální správa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Správa vykonávaná dvěma orgány finanční správy bez vzájemného vrchnostenského vztahu</a:t>
            </a:r>
          </a:p>
          <a:p>
            <a:r>
              <a:rPr lang="cs-CZ" altLang="cs-CZ" dirty="0"/>
              <a:t>Určující kritérium působnosti/příslušnosti: charakter (statut) adresáta FS</a:t>
            </a:r>
          </a:p>
          <a:p>
            <a:r>
              <a:rPr lang="cs-CZ" altLang="cs-CZ" dirty="0"/>
              <a:t>Příklady: </a:t>
            </a:r>
            <a:r>
              <a:rPr lang="cs-CZ" altLang="cs-CZ" b="1" dirty="0"/>
              <a:t>devizové orgány </a:t>
            </a:r>
            <a:r>
              <a:rPr lang="cs-CZ" altLang="cs-CZ" dirty="0"/>
              <a:t>– MF, ČNB</a:t>
            </a:r>
          </a:p>
          <a:p>
            <a:pPr>
              <a:buFont typeface="Wingdings" pitchFamily="2" charset="2"/>
              <a:buNone/>
            </a:pPr>
            <a:r>
              <a:rPr lang="cs-CZ" altLang="cs-CZ" b="1" dirty="0"/>
              <a:t>		</a:t>
            </a:r>
            <a:r>
              <a:rPr lang="cs-CZ" altLang="cs-CZ" b="1" dirty="0"/>
              <a:t>          FSČR: </a:t>
            </a:r>
            <a:r>
              <a:rPr lang="cs-CZ" altLang="cs-CZ" dirty="0"/>
              <a:t>obecné FÚ, 				                    </a:t>
            </a:r>
            <a:r>
              <a:rPr lang="cs-CZ" altLang="cs-CZ" dirty="0"/>
              <a:t>		          Specializovaný</a:t>
            </a:r>
            <a:r>
              <a:rPr lang="cs-CZ" altLang="cs-CZ" b="1" dirty="0"/>
              <a:t> </a:t>
            </a:r>
            <a:r>
              <a:rPr lang="cs-CZ" altLang="cs-CZ" dirty="0"/>
              <a:t>FÚ</a:t>
            </a:r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107357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Dělená správa – funkční princip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73325" y="1981200"/>
            <a:ext cx="3759200" cy="4114800"/>
          </a:xfrm>
        </p:spPr>
        <p:txBody>
          <a:bodyPr/>
          <a:lstStyle/>
          <a:p>
            <a:r>
              <a:rPr lang="cs-CZ" altLang="cs-CZ"/>
              <a:t>§§ 161-162 Daňového řádu</a:t>
            </a:r>
          </a:p>
          <a:p>
            <a:r>
              <a:rPr lang="cs-CZ" altLang="cs-CZ"/>
              <a:t>Procesně dělená správa</a:t>
            </a:r>
          </a:p>
          <a:p>
            <a:r>
              <a:rPr lang="cs-CZ" altLang="cs-CZ"/>
              <a:t>Institucionálně dělená správa</a:t>
            </a:r>
          </a:p>
          <a:p>
            <a:pPr>
              <a:buFont typeface="Wingdings" pitchFamily="2" charset="2"/>
              <a:buNone/>
            </a:pPr>
            <a:endParaRPr lang="cs-CZ" altLang="cs-CZ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375400" y="1981200"/>
            <a:ext cx="3759200" cy="4114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cs-CZ" altLang="cs-CZ"/>
              <a:t>Nalézací řízení</a:t>
            </a:r>
          </a:p>
          <a:p>
            <a:pPr algn="ctr">
              <a:buFont typeface="Wingdings" pitchFamily="2" charset="2"/>
              <a:buNone/>
            </a:pPr>
            <a:endParaRPr lang="cs-CZ" altLang="cs-CZ"/>
          </a:p>
          <a:p>
            <a:pPr algn="ctr">
              <a:buFont typeface="Wingdings" pitchFamily="2" charset="2"/>
              <a:buNone/>
            </a:pPr>
            <a:r>
              <a:rPr lang="cs-CZ" altLang="cs-CZ"/>
              <a:t>Inkasní správa</a:t>
            </a:r>
          </a:p>
          <a:p>
            <a:pPr algn="ctr">
              <a:buFont typeface="Wingdings" pitchFamily="2" charset="2"/>
              <a:buNone/>
            </a:pPr>
            <a:endParaRPr lang="cs-CZ" altLang="cs-CZ"/>
          </a:p>
          <a:p>
            <a:pPr algn="ctr">
              <a:buFont typeface="Wingdings" pitchFamily="2" charset="2"/>
              <a:buNone/>
            </a:pPr>
            <a:r>
              <a:rPr lang="cs-CZ" altLang="cs-CZ"/>
              <a:t>Vymáhání</a:t>
            </a:r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8183563" y="206057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8183563" y="3068639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27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Potřeby finanční správy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Jednotné zásady fungování finanční správy, zejména v případě správy veřejných financí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Splnění požadavků dobré správy</a:t>
            </a:r>
          </a:p>
          <a:p>
            <a:pPr eaLnBrk="1" hangingPunct="1"/>
            <a:r>
              <a:rPr lang="cs-CZ" altLang="cs-CZ" smtClean="0"/>
              <a:t>Efektivnost</a:t>
            </a:r>
          </a:p>
          <a:p>
            <a:pPr eaLnBrk="1" hangingPunct="1"/>
            <a:r>
              <a:rPr lang="cs-CZ" altLang="cs-CZ" smtClean="0"/>
              <a:t>Hospodárnost</a:t>
            </a:r>
          </a:p>
          <a:p>
            <a:pPr eaLnBrk="1" hangingPunct="1"/>
            <a:r>
              <a:rPr lang="cs-CZ" altLang="cs-CZ" smtClean="0"/>
              <a:t>Stabilita</a:t>
            </a:r>
          </a:p>
        </p:txBody>
      </p:sp>
    </p:spTree>
    <p:extLst>
      <p:ext uri="{BB962C8B-B14F-4D97-AF65-F5344CB8AC3E}">
        <p14:creationId xmlns:p14="http://schemas.microsoft.com/office/powerpoint/2010/main" val="2289666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Veřejná finanční činnost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dirty="0">
                <a:solidFill>
                  <a:srgbClr val="FF0000"/>
                </a:solidFill>
              </a:rPr>
              <a:t>Přímé nakládání s peněží masou</a:t>
            </a:r>
            <a:r>
              <a:rPr lang="cs-CZ" sz="2000" dirty="0"/>
              <a:t>:</a:t>
            </a:r>
          </a:p>
          <a:p>
            <a:pPr marL="0" indent="0">
              <a:buNone/>
              <a:defRPr/>
            </a:pPr>
            <a:endParaRPr lang="cs-CZ" sz="2000" dirty="0"/>
          </a:p>
          <a:p>
            <a:pPr eaLnBrk="1" hangingPunct="1">
              <a:defRPr/>
            </a:pPr>
            <a:r>
              <a:rPr lang="cs-CZ" sz="2000" b="1" dirty="0"/>
              <a:t>monetární činnost</a:t>
            </a:r>
            <a:r>
              <a:rPr lang="cs-CZ" sz="2000" dirty="0"/>
              <a:t>, tj. tvorba peněžní masy jako sumy všech peněžních prostředků dané měny, její ochrana a zajištění stability,</a:t>
            </a:r>
          </a:p>
          <a:p>
            <a:pPr eaLnBrk="1" hangingPunct="1">
              <a:defRPr/>
            </a:pPr>
            <a:r>
              <a:rPr lang="cs-CZ" sz="2000" b="1" dirty="0"/>
              <a:t>devizová činnost</a:t>
            </a:r>
            <a:r>
              <a:rPr lang="cs-CZ" sz="2000" dirty="0"/>
              <a:t>, tj. operace spočívající v mocenských ingerencích do nakládání s devizovými hodnotami a ve vytváření a použití devizových rezerv státu,</a:t>
            </a:r>
          </a:p>
          <a:p>
            <a:pPr eaLnBrk="1" hangingPunct="1">
              <a:defRPr/>
            </a:pPr>
            <a:r>
              <a:rPr lang="cs-CZ" sz="2000" b="1" dirty="0"/>
              <a:t>fondovní činnosti</a:t>
            </a:r>
            <a:r>
              <a:rPr lang="cs-CZ" sz="2000" dirty="0"/>
              <a:t>, tj. vytváření soustav peněžních fondů, jejichž účelem je financování fungování státu a uspokojování veřejných potřeb, včetně vytváření specifických pojistných a garančních fondů ve veřejném zájmu, jakož i zajištění alokace části peněžní masy v nich, její rozdělování a užití,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96883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Veřejná finanční činnost 3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400">
                <a:solidFill>
                  <a:srgbClr val="FF0000"/>
                </a:solidFill>
              </a:rPr>
              <a:t>Činnosti, které nepřímo působí na peněžní masu</a:t>
            </a:r>
            <a:r>
              <a:rPr lang="cs-CZ" altLang="cs-CZ" sz="2400"/>
              <a:t>, mohou být na příklad:</a:t>
            </a:r>
          </a:p>
          <a:p>
            <a:pPr eaLnBrk="1" hangingPunct="1"/>
            <a:r>
              <a:rPr lang="cs-CZ" altLang="cs-CZ" sz="2400" b="1">
                <a:solidFill>
                  <a:srgbClr val="FF0000"/>
                </a:solidFill>
              </a:rPr>
              <a:t>kontrolní</a:t>
            </a:r>
            <a:r>
              <a:rPr lang="cs-CZ" altLang="cs-CZ" sz="2400" b="1"/>
              <a:t> činnosti</a:t>
            </a:r>
            <a:r>
              <a:rPr lang="cs-CZ" altLang="cs-CZ" sz="2400"/>
              <a:t>, tj. vytváření systémů kontrolních mechanizmů k zabezpečení souladu reálného stavu nakládání s peněžní masou se stavem požadovaným,</a:t>
            </a:r>
          </a:p>
          <a:p>
            <a:pPr eaLnBrk="1" hangingPunct="1"/>
            <a:r>
              <a:rPr lang="cs-CZ" altLang="cs-CZ" sz="2400" b="1">
                <a:solidFill>
                  <a:srgbClr val="FF0000"/>
                </a:solidFill>
              </a:rPr>
              <a:t>dohledové </a:t>
            </a:r>
            <a:r>
              <a:rPr lang="cs-CZ" altLang="cs-CZ" sz="2400"/>
              <a:t>a jiné </a:t>
            </a:r>
            <a:r>
              <a:rPr lang="cs-CZ" altLang="cs-CZ" sz="2400" b="1"/>
              <a:t>činnosti</a:t>
            </a:r>
            <a:r>
              <a:rPr lang="cs-CZ" altLang="cs-CZ" sz="2400"/>
              <a:t> k zabezpečení fungování finančního trhu,</a:t>
            </a:r>
          </a:p>
          <a:p>
            <a:pPr eaLnBrk="1" hangingPunct="1"/>
            <a:r>
              <a:rPr lang="cs-CZ" altLang="cs-CZ" sz="2400" b="1"/>
              <a:t>finanční </a:t>
            </a:r>
            <a:r>
              <a:rPr lang="cs-CZ" altLang="cs-CZ" sz="2400" b="1">
                <a:solidFill>
                  <a:srgbClr val="FF0000"/>
                </a:solidFill>
              </a:rPr>
              <a:t>plánování</a:t>
            </a:r>
            <a:r>
              <a:rPr lang="cs-CZ" altLang="cs-CZ" sz="2400"/>
              <a:t>, včetně tvorby veřejných rozpočtů ve smyslu plánovacích dokumentů,</a:t>
            </a:r>
          </a:p>
          <a:p>
            <a:pPr eaLnBrk="1" hangingPunct="1"/>
            <a:r>
              <a:rPr lang="cs-CZ" altLang="cs-CZ" sz="2400" b="1"/>
              <a:t>finanční </a:t>
            </a:r>
            <a:r>
              <a:rPr lang="cs-CZ" altLang="cs-CZ" sz="2400" b="1">
                <a:solidFill>
                  <a:srgbClr val="FF0000"/>
                </a:solidFill>
              </a:rPr>
              <a:t>účetnictví</a:t>
            </a:r>
            <a:r>
              <a:rPr lang="cs-CZ" altLang="cs-CZ" sz="2400">
                <a:solidFill>
                  <a:srgbClr val="FF0000"/>
                </a:solidFill>
              </a:rPr>
              <a:t>,</a:t>
            </a:r>
            <a:r>
              <a:rPr lang="cs-CZ" altLang="cs-CZ" sz="2400"/>
              <a:t> včetně bilancování</a:t>
            </a:r>
          </a:p>
          <a:p>
            <a:pPr eaLnBrk="1" hangingPunct="1"/>
            <a:r>
              <a:rPr lang="cs-CZ" altLang="cs-CZ" sz="2400" b="1"/>
              <a:t>finanční </a:t>
            </a:r>
            <a:r>
              <a:rPr lang="cs-CZ" altLang="cs-CZ" sz="2400" b="1">
                <a:solidFill>
                  <a:srgbClr val="FF0000"/>
                </a:solidFill>
              </a:rPr>
              <a:t>statistika</a:t>
            </a:r>
            <a:r>
              <a:rPr lang="cs-CZ" altLang="cs-CZ" sz="2400">
                <a:solidFill>
                  <a:srgbClr val="FF0000"/>
                </a:solidFill>
              </a:rPr>
              <a:t>.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801259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Předmět </a:t>
            </a:r>
            <a:r>
              <a:rPr lang="cs-CZ" altLang="cs-CZ" dirty="0" smtClean="0"/>
              <a:t>finančního práva</a:t>
            </a:r>
            <a:endParaRPr lang="cs-CZ" altLang="cs-CZ" dirty="0" smtClean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cs-CZ" altLang="cs-CZ" smtClean="0"/>
              <a:t>Chování ve společenských vztazích, které vznikají, realizují se a zanikají v souvislosti s </a:t>
            </a:r>
            <a:r>
              <a:rPr lang="cs-CZ" altLang="cs-CZ" u="sng" smtClean="0"/>
              <a:t>veřejnou</a:t>
            </a:r>
            <a:r>
              <a:rPr lang="cs-CZ" altLang="cs-CZ" smtClean="0"/>
              <a:t> finanční činností = </a:t>
            </a:r>
            <a:r>
              <a:rPr lang="cs-CZ" altLang="cs-CZ" i="1" smtClean="0"/>
              <a:t>finanční činnost státu a jiných veřejnoprávních korporací</a:t>
            </a:r>
          </a:p>
          <a:p>
            <a:pPr marL="533400" indent="-533400"/>
            <a:r>
              <a:rPr lang="cs-CZ" altLang="cs-CZ" b="1" smtClean="0"/>
              <a:t>Měna</a:t>
            </a:r>
          </a:p>
          <a:p>
            <a:pPr marL="533400" indent="-533400"/>
            <a:r>
              <a:rPr lang="cs-CZ" altLang="cs-CZ" b="1" smtClean="0"/>
              <a:t>Veřejné finance</a:t>
            </a:r>
          </a:p>
          <a:p>
            <a:pPr marL="533400" indent="-533400"/>
            <a:r>
              <a:rPr lang="cs-CZ" altLang="cs-CZ" b="1" smtClean="0"/>
              <a:t>Finanční trh</a:t>
            </a:r>
            <a:endParaRPr lang="cs-CZ" altLang="cs-CZ" smtClean="0">
              <a:solidFill>
                <a:srgbClr val="CC3300"/>
              </a:solidFill>
            </a:endParaRPr>
          </a:p>
          <a:p>
            <a:pPr marL="533400" indent="-533400">
              <a:buFont typeface="Wingdings" pitchFamily="2" charset="2"/>
              <a:buAutoNum type="arabicPeriod"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35027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Metoda právní regulace - obecně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Odpověď na otázku: „Jak se uskutečňuje regulace toho, co je předmětem regulace“</a:t>
            </a:r>
          </a:p>
          <a:p>
            <a:pPr eaLnBrk="1" hangingPunct="1"/>
            <a:r>
              <a:rPr lang="cs-CZ" altLang="cs-CZ" smtClean="0"/>
              <a:t>Souvislost mezi předmětem (účelem) regulace a metodou</a:t>
            </a:r>
          </a:p>
          <a:p>
            <a:pPr eaLnBrk="1" hangingPunct="1"/>
            <a:r>
              <a:rPr lang="cs-CZ" altLang="cs-CZ" smtClean="0"/>
              <a:t>Jakým způsobem se určuje obsah – práva a povinnosti – účastníků daných vztahů</a:t>
            </a:r>
          </a:p>
        </p:txBody>
      </p:sp>
    </p:spTree>
    <p:extLst>
      <p:ext uri="{BB962C8B-B14F-4D97-AF65-F5344CB8AC3E}">
        <p14:creationId xmlns:p14="http://schemas.microsoft.com/office/powerpoint/2010/main" val="73577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 dirty="0"/>
              <a:t>Specifika metody </a:t>
            </a:r>
            <a:r>
              <a:rPr lang="cs-CZ" altLang="cs-CZ" sz="3800" dirty="0" smtClean="0"/>
              <a:t>v derivátech správního práva </a:t>
            </a:r>
            <a:endParaRPr lang="cs-CZ" altLang="cs-CZ" sz="3800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/>
              <a:t>Vychází z charakteru předmětu právní regulace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Veřejnoprávní charakter účelu regulace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Atributivní podíl veřejné moci (</a:t>
            </a:r>
            <a:r>
              <a:rPr lang="cs-CZ" altLang="cs-CZ" dirty="0" err="1"/>
              <a:t>veř.správa</a:t>
            </a:r>
            <a:r>
              <a:rPr lang="cs-CZ" altLang="cs-CZ" dirty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Převažující mocenský charakter vztahů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Specifika konkretizace práv a povinností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Specifické právní akty </a:t>
            </a:r>
            <a:r>
              <a:rPr lang="cs-CZ" altLang="cs-CZ" dirty="0"/>
              <a:t>(normativní, individuální)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Imperativní charakter právní regulace (charakter norem</a:t>
            </a:r>
            <a:r>
              <a:rPr lang="cs-CZ" altLang="cs-CZ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Specifika vychází z podmínek prostředí realizace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2386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Metoda </a:t>
            </a:r>
            <a:r>
              <a:rPr lang="cs-CZ" altLang="cs-CZ" dirty="0" smtClean="0"/>
              <a:t>regulace ve finančním právu</a:t>
            </a:r>
            <a:endParaRPr lang="cs-CZ" altLang="cs-CZ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dirty="0" smtClean="0"/>
              <a:t>Metoda: </a:t>
            </a:r>
            <a:r>
              <a:rPr lang="cs-CZ" altLang="cs-CZ" u="sng" dirty="0" smtClean="0"/>
              <a:t>veřejnoprávní</a:t>
            </a:r>
            <a:r>
              <a:rPr lang="cs-CZ" altLang="cs-CZ" dirty="0" smtClean="0"/>
              <a:t>; </a:t>
            </a:r>
            <a:endParaRPr lang="cs-CZ" altLang="cs-CZ" dirty="0" smtClean="0"/>
          </a:p>
          <a:p>
            <a:pPr marL="0" indent="0" eaLnBrk="1" hangingPunct="1">
              <a:buNone/>
              <a:defRPr/>
            </a:pPr>
            <a:r>
              <a:rPr lang="cs-CZ" altLang="cs-CZ" dirty="0" smtClean="0"/>
              <a:t>konglomerát  </a:t>
            </a:r>
            <a:r>
              <a:rPr lang="cs-CZ" alt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administrativně právní metody</a:t>
            </a:r>
            <a:r>
              <a:rPr lang="cs-CZ" altLang="cs-CZ" dirty="0" smtClean="0"/>
              <a:t>, </a:t>
            </a:r>
            <a:endParaRPr lang="cs-CZ" altLang="cs-CZ" dirty="0" smtClean="0"/>
          </a:p>
          <a:p>
            <a:pPr marL="0" indent="0" eaLnBrk="1" hangingPunct="1">
              <a:buNone/>
              <a:defRPr/>
            </a:pPr>
            <a:r>
              <a:rPr lang="cs-CZ" alt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s-CZ" alt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metody </a:t>
            </a:r>
            <a:r>
              <a:rPr lang="cs-CZ" altLang="cs-CZ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autoaplikace</a:t>
            </a:r>
            <a:r>
              <a:rPr lang="cs-CZ" altLang="cs-CZ" dirty="0" smtClean="0"/>
              <a:t>: </a:t>
            </a:r>
            <a:endParaRPr lang="cs-CZ" altLang="cs-CZ" dirty="0" smtClean="0"/>
          </a:p>
          <a:p>
            <a:pPr marL="0" indent="0" eaLnBrk="1" hangingPunct="1">
              <a:buNone/>
              <a:defRPr/>
            </a:pPr>
            <a:r>
              <a:rPr lang="cs-CZ" altLang="cs-CZ" dirty="0" smtClean="0"/>
              <a:t> </a:t>
            </a:r>
            <a:r>
              <a:rPr lang="cs-CZ" altLang="cs-CZ" dirty="0" smtClean="0"/>
              <a:t>a) </a:t>
            </a:r>
            <a:r>
              <a:rPr lang="cs-CZ" altLang="cs-CZ" b="1" dirty="0" smtClean="0">
                <a:solidFill>
                  <a:srgbClr val="FFFF00"/>
                </a:solidFill>
              </a:rPr>
              <a:t>zákonná delegace </a:t>
            </a:r>
            <a:r>
              <a:rPr lang="cs-CZ" altLang="cs-CZ" dirty="0" smtClean="0"/>
              <a:t>vyměření a inkasa (části správy) na určitý okruh subjektů na základě jejich daňového statutu (</a:t>
            </a:r>
            <a:r>
              <a:rPr lang="cs-CZ" altLang="cs-CZ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potentior</a:t>
            </a:r>
            <a:r>
              <a:rPr lang="cs-CZ" alt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persona</a:t>
            </a:r>
            <a:r>
              <a:rPr lang="cs-CZ" altLang="cs-CZ" dirty="0" smtClean="0"/>
              <a:t>), </a:t>
            </a:r>
            <a:endParaRPr lang="cs-CZ" altLang="cs-CZ" dirty="0" smtClean="0"/>
          </a:p>
          <a:p>
            <a:pPr marL="0" indent="0" eaLnBrk="1" hangingPunct="1">
              <a:buNone/>
              <a:defRPr/>
            </a:pPr>
            <a:r>
              <a:rPr lang="cs-CZ" altLang="cs-CZ" dirty="0" smtClean="0"/>
              <a:t>b</a:t>
            </a:r>
            <a:r>
              <a:rPr lang="cs-CZ" altLang="cs-CZ" dirty="0" smtClean="0"/>
              <a:t>) </a:t>
            </a:r>
            <a:r>
              <a:rPr lang="cs-CZ" altLang="cs-CZ" b="1" dirty="0" smtClean="0">
                <a:solidFill>
                  <a:srgbClr val="FFFF00"/>
                </a:solidFill>
              </a:rPr>
              <a:t>obligační metoda </a:t>
            </a:r>
            <a:r>
              <a:rPr lang="cs-CZ" altLang="cs-CZ" dirty="0" smtClean="0"/>
              <a:t>a koexistence se vztahy, jež jsou předmětem regulace jiných právních odvětví; </a:t>
            </a:r>
            <a:endParaRPr lang="cs-CZ" altLang="cs-CZ" dirty="0" smtClean="0"/>
          </a:p>
          <a:p>
            <a:pPr eaLnBrk="1" hangingPunct="1">
              <a:defRPr/>
            </a:pPr>
            <a:r>
              <a:rPr lang="cs-CZ" altLang="cs-CZ" u="sng" dirty="0" smtClean="0"/>
              <a:t>2 </a:t>
            </a:r>
            <a:r>
              <a:rPr lang="cs-CZ" altLang="cs-CZ" u="sng" dirty="0" smtClean="0"/>
              <a:t>etapy </a:t>
            </a:r>
            <a:r>
              <a:rPr lang="cs-CZ" altLang="cs-CZ" u="sng" dirty="0" smtClean="0"/>
              <a:t>realizace</a:t>
            </a:r>
            <a:r>
              <a:rPr lang="cs-CZ" altLang="cs-CZ" dirty="0"/>
              <a:t> </a:t>
            </a:r>
            <a:r>
              <a:rPr lang="cs-CZ" altLang="cs-CZ" dirty="0" smtClean="0"/>
              <a:t>: </a:t>
            </a:r>
            <a:r>
              <a:rPr lang="cs-CZ" altLang="cs-CZ" dirty="0" err="1" smtClean="0"/>
              <a:t>autoaplikace</a:t>
            </a:r>
            <a:r>
              <a:rPr lang="cs-CZ" altLang="cs-CZ" dirty="0" smtClean="0"/>
              <a:t> – mocenská aplikace</a:t>
            </a:r>
            <a:endParaRPr lang="cs-CZ" altLang="cs-CZ" dirty="0" smtClean="0"/>
          </a:p>
          <a:p>
            <a:pPr eaLnBrk="1" hangingPunct="1">
              <a:defRPr/>
            </a:pPr>
            <a:r>
              <a:rPr lang="cs-CZ" altLang="cs-CZ" b="1" dirty="0" smtClean="0"/>
              <a:t>Jedinečný účel: </a:t>
            </a:r>
            <a:r>
              <a:rPr lang="cs-CZ" altLang="cs-CZ" dirty="0" smtClean="0"/>
              <a:t>fiskální</a:t>
            </a:r>
            <a:endParaRPr lang="cs-CZ" alt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9138813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1167</Words>
  <Application>Microsoft Office PowerPoint</Application>
  <PresentationFormat>Širokoúhlá obrazovka</PresentationFormat>
  <Paragraphs>209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Wingdings</vt:lpstr>
      <vt:lpstr>Motiv Office</vt:lpstr>
      <vt:lpstr>Základy finanční správy </vt:lpstr>
      <vt:lpstr>Z charakteristiky finanční správy</vt:lpstr>
      <vt:lpstr>Veřejná finanční činnost 1</vt:lpstr>
      <vt:lpstr>Veřejná finanční činnost 2</vt:lpstr>
      <vt:lpstr>Veřejná finanční činnost 3</vt:lpstr>
      <vt:lpstr>Předmět finančního práva</vt:lpstr>
      <vt:lpstr>Metoda právní regulace - obecně</vt:lpstr>
      <vt:lpstr>Specifika metody v derivátech správního práva </vt:lpstr>
      <vt:lpstr>Metoda regulace ve finančním právu</vt:lpstr>
      <vt:lpstr>Rysy metody</vt:lpstr>
      <vt:lpstr>Vhodnost veřejné správy pro realizaci finančního práva</vt:lpstr>
      <vt:lpstr>1. Společensky užitečná a všeobecně potřebná aktivita</vt:lpstr>
      <vt:lpstr>2. Stálost, trvalost, nepřerušitelnost </vt:lpstr>
      <vt:lpstr>3. Obligatorní poskytování </vt:lpstr>
      <vt:lpstr>4. Garance správnosti</vt:lpstr>
      <vt:lpstr>Řetězení realizace veřejné správy (Průcha)</vt:lpstr>
      <vt:lpstr>Cíl finanční správy</vt:lpstr>
      <vt:lpstr>Cíl 2</vt:lpstr>
      <vt:lpstr>Funkce finanční správy</vt:lpstr>
      <vt:lpstr>Metody FS</vt:lpstr>
      <vt:lpstr>Finanční správa ve funkčním smyslu  a v organizačním smyslu</vt:lpstr>
      <vt:lpstr>Typologie</vt:lpstr>
      <vt:lpstr>Primární a sekundární finanční správa</vt:lpstr>
      <vt:lpstr>Prostředí realizace finanční správy</vt:lpstr>
      <vt:lpstr>Prezentace aplikace PowerPoint</vt:lpstr>
      <vt:lpstr>Teritoriální principy</vt:lpstr>
      <vt:lpstr>Teritoriální principy</vt:lpstr>
      <vt:lpstr>Koncentrace x dekoncentrace</vt:lpstr>
      <vt:lpstr>Centralizace x decentralizace</vt:lpstr>
      <vt:lpstr>Duální správa</vt:lpstr>
      <vt:lpstr>Dělená správa – funkční princip</vt:lpstr>
      <vt:lpstr>Potřeby finanční správy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finanční správy</dc:title>
  <dc:creator>Mrkyvka</dc:creator>
  <cp:lastModifiedBy>Mrkyvka</cp:lastModifiedBy>
  <cp:revision>3</cp:revision>
  <dcterms:created xsi:type="dcterms:W3CDTF">2017-02-16T14:54:51Z</dcterms:created>
  <dcterms:modified xsi:type="dcterms:W3CDTF">2017-02-16T15:12:55Z</dcterms:modified>
</cp:coreProperties>
</file>