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5" r:id="rId4"/>
    <p:sldId id="286" r:id="rId5"/>
    <p:sldId id="287" r:id="rId6"/>
    <p:sldId id="288" r:id="rId7"/>
    <p:sldId id="280" r:id="rId8"/>
    <p:sldId id="281" r:id="rId9"/>
    <p:sldId id="283" r:id="rId10"/>
    <p:sldId id="282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9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11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9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41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9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50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4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47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4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87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45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DFD2-E3E0-4DE6-A501-CCD21CAC22D3}" type="datetimeFigureOut">
              <a:rPr lang="cs-CZ" smtClean="0"/>
              <a:t>16.02.2017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2EBF-B14F-456B-AB55-2DA565317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79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finanční správy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Petr </a:t>
            </a:r>
            <a:r>
              <a:rPr lang="cs-CZ" dirty="0" err="1" smtClean="0">
                <a:solidFill>
                  <a:schemeClr val="tx1"/>
                </a:solidFill>
              </a:rPr>
              <a:t>Mrkývka</a:t>
            </a:r>
            <a:r>
              <a:rPr lang="cs-CZ" dirty="0" smtClean="0">
                <a:solidFill>
                  <a:schemeClr val="tx1"/>
                </a:solidFill>
              </a:rPr>
              <a:t> 2016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Převažující veřejnoprávní charakter</a:t>
            </a:r>
          </a:p>
          <a:p>
            <a:pPr eaLnBrk="1" hangingPunct="1"/>
            <a:r>
              <a:rPr lang="cs-CZ" altLang="cs-CZ" smtClean="0"/>
              <a:t>Základ v administrativněprávní metodě</a:t>
            </a:r>
          </a:p>
          <a:p>
            <a:pPr eaLnBrk="1" hangingPunct="1"/>
            <a:r>
              <a:rPr lang="cs-CZ" altLang="cs-CZ" smtClean="0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 smtClean="0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20376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Vhodnost veřejné </a:t>
            </a:r>
            <a:r>
              <a:rPr lang="cs-CZ" dirty="0" smtClean="0"/>
              <a:t>správy pro realizaci finančního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veřejná správa je chápána jako veřejná služba =</a:t>
            </a:r>
          </a:p>
          <a:p>
            <a:r>
              <a:rPr lang="cs-CZ" b="1" i="1" dirty="0" smtClean="0"/>
              <a:t>Lidská aktivita, pro kterou jsou charakteristické čtyři základní rysy: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4595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Společensky užitečná a všeobecně potřebná aktivita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 smtClean="0"/>
              <a:t>Škodlivosti (dosažení privátního profitu) – </a:t>
            </a:r>
            <a:r>
              <a:rPr lang="cs-CZ" dirty="0" smtClean="0">
                <a:solidFill>
                  <a:srgbClr val="FFFF00"/>
                </a:solidFill>
              </a:rPr>
              <a:t>homo </a:t>
            </a:r>
            <a:r>
              <a:rPr lang="cs-CZ" dirty="0" err="1" smtClean="0">
                <a:solidFill>
                  <a:srgbClr val="FFFF00"/>
                </a:solidFill>
              </a:rPr>
              <a:t>oekonomicus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x </a:t>
            </a:r>
            <a:r>
              <a:rPr lang="cs-CZ" i="1" dirty="0" smtClean="0">
                <a:solidFill>
                  <a:srgbClr val="FFFF00"/>
                </a:solidFill>
              </a:rPr>
              <a:t>régime </a:t>
            </a:r>
            <a:r>
              <a:rPr lang="cs-CZ" i="1" dirty="0" err="1" smtClean="0">
                <a:solidFill>
                  <a:srgbClr val="FFFF00"/>
                </a:solidFill>
              </a:rPr>
              <a:t>égalitaire</a:t>
            </a:r>
            <a:endParaRPr lang="cs-CZ" i="1" dirty="0" smtClean="0">
              <a:solidFill>
                <a:srgbClr val="FFFF00"/>
              </a:solidFill>
            </a:endParaRPr>
          </a:p>
          <a:p>
            <a:r>
              <a:rPr lang="cs-CZ" b="1" u="sng" dirty="0" smtClean="0"/>
              <a:t>Výdělek </a:t>
            </a:r>
            <a:r>
              <a:rPr lang="cs-CZ" dirty="0" smtClean="0"/>
              <a:t>– výsledek činnosti, </a:t>
            </a:r>
            <a:r>
              <a:rPr lang="cs-CZ" b="1" dirty="0" smtClean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2. Stálost, trvalost, </a:t>
            </a:r>
            <a:r>
              <a:rPr lang="cs-CZ" b="1" dirty="0" err="1" smtClean="0"/>
              <a:t>nepřerušitelnost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nezbytná pro zajištění plnění funkcí státu</a:t>
            </a:r>
          </a:p>
          <a:p>
            <a:r>
              <a:rPr lang="cs-CZ" dirty="0" smtClean="0"/>
              <a:t>Není možné ji jakkoliv přerušit, ani v případě krizí velkého rozsahu</a:t>
            </a:r>
          </a:p>
          <a:p>
            <a:r>
              <a:rPr lang="cs-CZ" dirty="0" smtClean="0"/>
              <a:t>VS garant stálého, trvalého, nepřerušitelného poskytování veřejné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2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Obligatorní poskytování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 smtClean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Privilegium spravovat </a:t>
            </a:r>
            <a:r>
              <a:rPr lang="cs-CZ" b="1" dirty="0" smtClean="0"/>
              <a:t>→ </a:t>
            </a:r>
            <a:r>
              <a:rPr lang="cs-CZ" b="1" u="sng" dirty="0" smtClean="0">
                <a:solidFill>
                  <a:srgbClr val="FFFF00"/>
                </a:solidFill>
              </a:rPr>
              <a:t>povinnost sloužit</a:t>
            </a:r>
            <a:endParaRPr lang="cs-CZ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Garance správnosti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složitým konglomerátem činností realizovaných v zákonném rámci </a:t>
            </a:r>
          </a:p>
          <a:p>
            <a:r>
              <a:rPr lang="cs-CZ" dirty="0" smtClean="0"/>
              <a:t>Veřejná správa – zásada legality, legitimity, zásada legitimního očekávání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Veřejná správa je podrobena veřejné kontrole</a:t>
            </a:r>
          </a:p>
          <a:p>
            <a:r>
              <a:rPr lang="cs-CZ" dirty="0" smtClean="0"/>
              <a:t>Veřejná správa je materiálně závislá na „čistých“ penězích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6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Řetězení realizace veřejné správy</a:t>
            </a:r>
            <a:br>
              <a:rPr lang="cs-CZ" dirty="0" smtClean="0"/>
            </a:br>
            <a:r>
              <a:rPr lang="cs-CZ" dirty="0" smtClean="0"/>
              <a:t>(Průcha)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400" b="1" dirty="0">
                <a:solidFill>
                  <a:srgbClr val="FFFF00"/>
                </a:solidFill>
              </a:rPr>
              <a:t>Cíle</a:t>
            </a:r>
            <a:r>
              <a:rPr lang="cs-CZ" sz="3400" b="1" dirty="0"/>
              <a:t>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FF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FF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FF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FF00"/>
                </a:solidFill>
              </a:rPr>
              <a:t>Formy realizace</a:t>
            </a:r>
            <a:endParaRPr lang="cs-C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Ideální stát – maximální sociální užitečnost pro občany</a:t>
            </a:r>
          </a:p>
          <a:p>
            <a:r>
              <a:rPr lang="cs-CZ" i="1" dirty="0" smtClean="0"/>
              <a:t>H. Dalton, </a:t>
            </a:r>
            <a:r>
              <a:rPr lang="cs-CZ" dirty="0" smtClean="0"/>
              <a:t>Základy veřejných financí (1930): </a:t>
            </a:r>
            <a:r>
              <a:rPr lang="cs-CZ" b="1" i="1" dirty="0" smtClean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427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Koresponduje s účelem existence veřejné finanční činnosti: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 smtClean="0"/>
              <a:t>3. Zajištění stability měny a peněžního systému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429125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finanční správy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</a:t>
            </a:r>
            <a:r>
              <a:rPr lang="cs-CZ" b="0" dirty="0" smtClean="0"/>
              <a:t> </a:t>
            </a:r>
            <a:r>
              <a:rPr lang="cs-CZ" b="0" dirty="0" err="1" smtClean="0"/>
              <a:t>fce</a:t>
            </a:r>
            <a:r>
              <a:rPr lang="cs-CZ" b="0" dirty="0" smtClean="0"/>
              <a:t> VS : organizační,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Speciální </a:t>
            </a:r>
            <a:r>
              <a:rPr lang="cs-CZ" dirty="0" err="1" smtClean="0"/>
              <a:t>fce</a:t>
            </a:r>
            <a:r>
              <a:rPr lang="cs-CZ" dirty="0" smtClean="0"/>
              <a:t> FS:</a:t>
            </a:r>
          </a:p>
          <a:p>
            <a:r>
              <a:rPr lang="cs-CZ" dirty="0" smtClean="0"/>
              <a:t>Plánovací,</a:t>
            </a:r>
          </a:p>
          <a:p>
            <a:r>
              <a:rPr lang="cs-CZ" dirty="0" smtClean="0"/>
              <a:t>Rozhodovací,</a:t>
            </a:r>
          </a:p>
          <a:p>
            <a:r>
              <a:rPr lang="cs-CZ" dirty="0" smtClean="0"/>
              <a:t>Přikazovací,</a:t>
            </a:r>
          </a:p>
          <a:p>
            <a:r>
              <a:rPr lang="cs-CZ" dirty="0" smtClean="0"/>
              <a:t>Kontrolní,</a:t>
            </a:r>
          </a:p>
          <a:p>
            <a:r>
              <a:rPr lang="cs-CZ" dirty="0" smtClean="0"/>
              <a:t>Koordinační,</a:t>
            </a:r>
          </a:p>
          <a:p>
            <a:r>
              <a:rPr lang="cs-CZ" dirty="0" smtClean="0"/>
              <a:t>Kooperační,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/>
              <a:t>regulační, ochranná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Stimulační, edukační, servisní, </a:t>
            </a:r>
          </a:p>
          <a:p>
            <a:r>
              <a:rPr lang="cs-CZ" dirty="0" smtClean="0"/>
              <a:t>Konzultační,</a:t>
            </a:r>
          </a:p>
          <a:p>
            <a:r>
              <a:rPr lang="cs-CZ" dirty="0" smtClean="0"/>
              <a:t>Informační,</a:t>
            </a:r>
          </a:p>
          <a:p>
            <a:r>
              <a:rPr lang="cs-CZ" dirty="0" smtClean="0"/>
              <a:t>Depozitní,</a:t>
            </a:r>
          </a:p>
          <a:p>
            <a:r>
              <a:rPr lang="cs-CZ" dirty="0" smtClean="0"/>
              <a:t>Evidenčně-účetní</a:t>
            </a:r>
          </a:p>
          <a:p>
            <a:r>
              <a:rPr lang="cs-CZ" dirty="0" smtClean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1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charakteristiky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FF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129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FS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VS = způsoby činností, které realizují úkoly uložené veřejné správě</a:t>
            </a:r>
          </a:p>
          <a:p>
            <a:r>
              <a:rPr lang="cs-CZ" dirty="0" smtClean="0"/>
              <a:t>Obecné metody VS – m. řízení, regulace, přesvědčování a donucení</a:t>
            </a:r>
          </a:p>
          <a:p>
            <a:r>
              <a:rPr lang="cs-CZ" dirty="0" smtClean="0"/>
              <a:t>Metoda veřejné služby</a:t>
            </a:r>
          </a:p>
          <a:p>
            <a:r>
              <a:rPr lang="cs-CZ" dirty="0" smtClean="0"/>
              <a:t>Specifické metody – m. administrativní, ekonomické, organizační</a:t>
            </a:r>
          </a:p>
          <a:p>
            <a:r>
              <a:rPr lang="cs-CZ" dirty="0" smtClean="0"/>
              <a:t>Metody finančního působení veřejné správy</a:t>
            </a:r>
          </a:p>
          <a:p>
            <a:r>
              <a:rPr lang="cs-CZ" dirty="0" smtClean="0"/>
              <a:t>Metody správy veřejných financí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7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Finanční správa ve funkčním smyslu </a:t>
            </a:r>
            <a:br>
              <a:rPr lang="cs-CZ" b="1" dirty="0" smtClean="0"/>
            </a:br>
            <a:r>
              <a:rPr lang="cs-CZ" b="1" dirty="0" smtClean="0"/>
              <a:t>a v organizačním smyslu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 </a:t>
            </a:r>
            <a:r>
              <a:rPr lang="cs-CZ" b="1" u="sng" dirty="0" smtClean="0"/>
              <a:t>funkčním</a:t>
            </a:r>
            <a:r>
              <a:rPr lang="cs-CZ" b="1" dirty="0" smtClean="0"/>
              <a:t> smyslu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veřejná </a:t>
            </a:r>
            <a:r>
              <a:rPr lang="cs-CZ" b="1" dirty="0" smtClean="0">
                <a:solidFill>
                  <a:srgbClr val="FF0000"/>
                </a:solidFill>
              </a:rPr>
              <a:t>finanční činnost </a:t>
            </a:r>
            <a:r>
              <a:rPr lang="cs-CZ" b="1" u="sng" dirty="0" smtClean="0">
                <a:solidFill>
                  <a:srgbClr val="FF0000"/>
                </a:solidFill>
              </a:rPr>
              <a:t>vykonávaná</a:t>
            </a:r>
            <a:r>
              <a:rPr lang="cs-CZ" b="1" dirty="0" smtClean="0">
                <a:solidFill>
                  <a:srgbClr val="FF0000"/>
                </a:solidFill>
              </a:rPr>
              <a:t> s použitím metod a forem veřejné </a:t>
            </a:r>
            <a:r>
              <a:rPr lang="cs-CZ" b="1" dirty="0" smtClean="0">
                <a:solidFill>
                  <a:srgbClr val="FF0000"/>
                </a:solidFill>
              </a:rPr>
              <a:t>správy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V </a:t>
            </a:r>
            <a:r>
              <a:rPr lang="cs-CZ" b="1" u="sng" dirty="0" smtClean="0"/>
              <a:t>organizačním</a:t>
            </a:r>
            <a:r>
              <a:rPr lang="cs-CZ" b="1" dirty="0" smtClean="0"/>
              <a:t> smyslu: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soustava </a:t>
            </a:r>
            <a:r>
              <a:rPr lang="cs-CZ" b="1" dirty="0" smtClean="0">
                <a:solidFill>
                  <a:srgbClr val="FF0000"/>
                </a:solidFill>
              </a:rPr>
              <a:t>realizátorů finanční správy ve funkčním smyslu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vrchnostenská x </a:t>
            </a:r>
            <a:r>
              <a:rPr lang="cs-CZ" b="1" dirty="0" err="1" smtClean="0"/>
              <a:t>nevrchnostenská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39851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Primární a sekundární finanční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 finanční správa: </a:t>
            </a:r>
            <a:r>
              <a:rPr lang="cs-CZ" b="1" dirty="0" smtClean="0"/>
              <a:t>MF, ČNB, NKÚ, FSČR, CSČR, státní fondy</a:t>
            </a:r>
          </a:p>
          <a:p>
            <a:r>
              <a:rPr lang="cs-CZ" dirty="0" smtClean="0"/>
              <a:t>Sektor veřejných financí: P+S</a:t>
            </a:r>
          </a:p>
          <a:p>
            <a:r>
              <a:rPr lang="cs-CZ" b="1" dirty="0" smtClean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Netvoří </a:t>
            </a:r>
            <a:r>
              <a:rPr lang="cs-CZ" u="sng" dirty="0" smtClean="0"/>
              <a:t>obecnou</a:t>
            </a:r>
            <a:r>
              <a:rPr lang="cs-CZ" dirty="0" smtClean="0"/>
              <a:t> strategii VFČ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949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6140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Ministerská (vládní</a:t>
              </a:r>
              <a:r>
                <a:rPr lang="cs-CZ" sz="1000" dirty="0">
                  <a:solidFill>
                    <a:schemeClr val="tx1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b="1" dirty="0">
                  <a:solidFill>
                    <a:schemeClr val="tx1"/>
                  </a:solidFill>
                  <a:latin typeface="Arial" charset="0"/>
                </a:rPr>
                <a:t>Centrální banka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 postavením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72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2207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Centrální finanční správa – MF, ČNB</a:t>
            </a:r>
          </a:p>
          <a:p>
            <a:r>
              <a:rPr lang="cs-CZ" altLang="cs-CZ" dirty="0"/>
              <a:t>Administrativní členění státu – obec, okres, kraj (1960)</a:t>
            </a:r>
          </a:p>
          <a:p>
            <a:r>
              <a:rPr lang="cs-CZ" altLang="cs-CZ" dirty="0"/>
              <a:t>Obvody podle systému územních samosprávných celků – obec (typ), VÚSC</a:t>
            </a:r>
          </a:p>
          <a:p>
            <a:r>
              <a:rPr lang="cs-CZ" altLang="cs-CZ" dirty="0"/>
              <a:t>Vlastní obvody podle potřeb FS</a:t>
            </a:r>
          </a:p>
          <a:p>
            <a:r>
              <a:rPr lang="cs-CZ" altLang="cs-CZ" dirty="0"/>
              <a:t>Kombinovaný systém teritoriální a funkční (pobočky ČNB)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7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Centrální finanční správa – MF, ČNB</a:t>
            </a:r>
          </a:p>
          <a:p>
            <a:r>
              <a:rPr lang="cs-CZ" altLang="cs-CZ" dirty="0"/>
              <a:t>Administrativní členění státu – obec, okres, kraj (1960)</a:t>
            </a:r>
          </a:p>
          <a:p>
            <a:r>
              <a:rPr lang="cs-CZ" altLang="cs-CZ" dirty="0"/>
              <a:t>Obvody podle systému územních samosprávných celků – obec (typ), VÚSC</a:t>
            </a:r>
          </a:p>
          <a:p>
            <a:r>
              <a:rPr lang="cs-CZ" altLang="cs-CZ" dirty="0"/>
              <a:t>Vlastní obvody podle potřeb FS</a:t>
            </a:r>
          </a:p>
          <a:p>
            <a:r>
              <a:rPr lang="cs-CZ" altLang="cs-CZ" dirty="0"/>
              <a:t>Kombinovaný systém teritoriální a funkční (pobočky ČNB)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04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18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Centralizovaná finanční správa – pobočky</a:t>
            </a:r>
          </a:p>
          <a:p>
            <a:r>
              <a:rPr lang="cs-CZ" altLang="cs-CZ"/>
              <a:t>ČNB</a:t>
            </a:r>
          </a:p>
          <a:p>
            <a:r>
              <a:rPr lang="cs-CZ" altLang="cs-CZ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Decentralizace – fiskální federalismus</a:t>
            </a:r>
          </a:p>
          <a:p>
            <a:r>
              <a:rPr lang="cs-CZ" altLang="cs-CZ"/>
              <a:t>Správa státních financí</a:t>
            </a:r>
          </a:p>
          <a:p>
            <a:r>
              <a:rPr lang="cs-CZ" altLang="cs-CZ"/>
              <a:t>Správa financí územních samospráv</a:t>
            </a:r>
          </a:p>
          <a:p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17838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specifická činnosti státu, jiných veřejnoprávních korporací a od nich odvozených subjektů – </a:t>
            </a:r>
            <a:r>
              <a:rPr lang="cs-CZ" altLang="cs-CZ" sz="2400" b="1"/>
              <a:t>veřejný sektor.</a:t>
            </a:r>
            <a:r>
              <a:rPr lang="cs-CZ" altLang="cs-CZ" sz="2400"/>
              <a:t> </a:t>
            </a:r>
          </a:p>
          <a:p>
            <a:pPr eaLnBrk="1" hangingPunct="1"/>
            <a:r>
              <a:rPr lang="cs-CZ" altLang="cs-CZ" sz="2400"/>
              <a:t>účelová činnost, zaměřená na zajištění </a:t>
            </a:r>
            <a:r>
              <a:rPr lang="cs-CZ" altLang="cs-CZ" sz="2400" b="1"/>
              <a:t>materiálních podmínek </a:t>
            </a:r>
            <a:r>
              <a:rPr lang="cs-CZ" altLang="cs-CZ" sz="2400"/>
              <a:t>pro uskutečňování funkcí státu a veřejného sektoru, </a:t>
            </a:r>
            <a:r>
              <a:rPr lang="cs-CZ" altLang="cs-CZ" sz="2400" b="1"/>
              <a:t>materiálního základu </a:t>
            </a:r>
            <a:r>
              <a:rPr lang="cs-CZ" altLang="cs-CZ" sz="2400"/>
              <a:t>pro poskytování veřejných statků a v neposlední řadě </a:t>
            </a:r>
            <a:r>
              <a:rPr lang="cs-CZ" altLang="cs-CZ" sz="2400" b="1"/>
              <a:t>fungování peněžního systému </a:t>
            </a:r>
            <a:r>
              <a:rPr lang="cs-CZ" altLang="cs-CZ" sz="2400"/>
              <a:t>státu, jakož i </a:t>
            </a:r>
            <a:r>
              <a:rPr lang="cs-CZ" altLang="cs-CZ" sz="2400" b="1"/>
              <a:t>finančního trhu</a:t>
            </a:r>
          </a:p>
          <a:p>
            <a:pPr eaLnBrk="1" hangingPunct="1"/>
            <a:r>
              <a:rPr lang="cs-CZ" altLang="cs-CZ" sz="2400"/>
              <a:t>Vzájemná provázanost – dysfunkce</a:t>
            </a:r>
          </a:p>
          <a:p>
            <a:pPr eaLnBrk="1" hangingPunct="1"/>
            <a:r>
              <a:rPr lang="cs-CZ" altLang="cs-CZ" sz="240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4268324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Příklady: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/>
              <a:t>		</a:t>
            </a:r>
            <a:r>
              <a:rPr lang="cs-CZ" altLang="cs-CZ" b="1" dirty="0"/>
              <a:t>          FSČR: </a:t>
            </a:r>
            <a:r>
              <a:rPr lang="cs-CZ" altLang="cs-CZ" dirty="0"/>
              <a:t>obecné FÚ, 				                    </a:t>
            </a:r>
            <a:r>
              <a:rPr lang="cs-CZ" altLang="cs-CZ" dirty="0"/>
              <a:t>		          Specializovaný</a:t>
            </a:r>
            <a:r>
              <a:rPr lang="cs-CZ" altLang="cs-CZ" b="1" dirty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0735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3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75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183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183563" y="30686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Potřeby finanční správy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Jednotné zásady fungování finanční správy, zejména v případě správy veřejných financí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Splnění požadavků dobré správy</a:t>
            </a:r>
          </a:p>
          <a:p>
            <a:pPr eaLnBrk="1" hangingPunct="1"/>
            <a:r>
              <a:rPr lang="cs-CZ" altLang="cs-CZ" smtClean="0"/>
              <a:t>Efektivnost</a:t>
            </a:r>
          </a:p>
          <a:p>
            <a:pPr eaLnBrk="1" hangingPunct="1"/>
            <a:r>
              <a:rPr lang="cs-CZ" altLang="cs-CZ" smtClean="0"/>
              <a:t>Hospodárnost</a:t>
            </a:r>
          </a:p>
          <a:p>
            <a:pPr eaLnBrk="1" hangingPunct="1"/>
            <a:r>
              <a:rPr lang="cs-CZ" alt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228966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/>
              <a:t>: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b="1" dirty="0"/>
              <a:t>monetární činnost</a:t>
            </a:r>
            <a:r>
              <a:rPr lang="cs-CZ" sz="20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/>
              <a:t>devizová činnost</a:t>
            </a:r>
            <a:r>
              <a:rPr lang="cs-CZ" sz="20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/>
              <a:t>fondovní činnosti</a:t>
            </a:r>
            <a:r>
              <a:rPr lang="cs-CZ" sz="2000" dirty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9688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/>
              <a:t>, mohou být na příklad: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kontrolní</a:t>
            </a:r>
            <a:r>
              <a:rPr lang="cs-CZ" altLang="cs-CZ" sz="2400" b="1"/>
              <a:t> činnosti</a:t>
            </a:r>
            <a:r>
              <a:rPr lang="cs-CZ" altLang="cs-CZ" sz="240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dohledové </a:t>
            </a:r>
            <a:r>
              <a:rPr lang="cs-CZ" altLang="cs-CZ" sz="2400"/>
              <a:t>a jiné </a:t>
            </a:r>
            <a:r>
              <a:rPr lang="cs-CZ" altLang="cs-CZ" sz="2400" b="1"/>
              <a:t>činnosti</a:t>
            </a:r>
            <a:r>
              <a:rPr lang="cs-CZ" altLang="cs-CZ" sz="2400"/>
              <a:t> k zabezpečení fungování finančního trhu,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plánování</a:t>
            </a:r>
            <a:r>
              <a:rPr lang="cs-CZ" altLang="cs-CZ" sz="240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účetnictví</a:t>
            </a:r>
            <a:r>
              <a:rPr lang="cs-CZ" altLang="cs-CZ" sz="2400">
                <a:solidFill>
                  <a:srgbClr val="FF0000"/>
                </a:solidFill>
              </a:rPr>
              <a:t>,</a:t>
            </a:r>
            <a:r>
              <a:rPr lang="cs-CZ" altLang="cs-CZ" sz="2400"/>
              <a:t> včetně bilancování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statistika</a:t>
            </a:r>
            <a:r>
              <a:rPr lang="cs-CZ" altLang="cs-CZ" sz="240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0125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Předmět </a:t>
            </a:r>
            <a:r>
              <a:rPr lang="cs-CZ" altLang="cs-CZ" dirty="0" smtClean="0"/>
              <a:t>finančního práva</a:t>
            </a:r>
            <a:endParaRPr lang="cs-CZ" altLang="cs-CZ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cs-CZ" altLang="cs-CZ" smtClean="0"/>
              <a:t>Chování ve společenských vztazích, které vznikají, realizují se a zanikají v souvislosti s </a:t>
            </a:r>
            <a:r>
              <a:rPr lang="cs-CZ" altLang="cs-CZ" u="sng" smtClean="0"/>
              <a:t>veřejnou</a:t>
            </a:r>
            <a:r>
              <a:rPr lang="cs-CZ" altLang="cs-CZ" smtClean="0"/>
              <a:t> finanční činností = </a:t>
            </a:r>
            <a:r>
              <a:rPr lang="cs-CZ" altLang="cs-CZ" i="1" smtClean="0"/>
              <a:t>finanční činnost státu a jiných veřejnoprávních korporací</a:t>
            </a:r>
          </a:p>
          <a:p>
            <a:pPr marL="533400" indent="-533400"/>
            <a:r>
              <a:rPr lang="cs-CZ" altLang="cs-CZ" b="1" smtClean="0"/>
              <a:t>Měna</a:t>
            </a:r>
          </a:p>
          <a:p>
            <a:pPr marL="533400" indent="-533400"/>
            <a:r>
              <a:rPr lang="cs-CZ" altLang="cs-CZ" b="1" smtClean="0"/>
              <a:t>Veřejné finance</a:t>
            </a:r>
          </a:p>
          <a:p>
            <a:pPr marL="533400" indent="-533400"/>
            <a:r>
              <a:rPr lang="cs-CZ" altLang="cs-CZ" b="1" smtClean="0"/>
              <a:t>Finanční trh</a:t>
            </a:r>
            <a:endParaRPr lang="cs-CZ" altLang="cs-CZ" smtClean="0">
              <a:solidFill>
                <a:srgbClr val="CC3300"/>
              </a:solidFill>
            </a:endParaRPr>
          </a:p>
          <a:p>
            <a:pPr marL="533400" indent="-533400">
              <a:buFont typeface="Wingdings" pitchFamily="2" charset="2"/>
              <a:buAutoNum type="arabicPeriod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502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 smtClean="0"/>
              <a:t>Souvislost mezi předmětem (účelem) regulace a metodou</a:t>
            </a:r>
          </a:p>
          <a:p>
            <a:pPr eaLnBrk="1" hangingPunct="1"/>
            <a:r>
              <a:rPr lang="cs-CZ" altLang="cs-CZ" smtClean="0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7357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/>
              <a:t>Specifika metody </a:t>
            </a:r>
            <a:r>
              <a:rPr lang="cs-CZ" altLang="cs-CZ" sz="3800" dirty="0" smtClean="0"/>
              <a:t>v derivátech správního práva </a:t>
            </a:r>
            <a:endParaRPr lang="cs-CZ" altLang="cs-CZ" sz="38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Atributivní podíl veřejné moci (</a:t>
            </a:r>
            <a:r>
              <a:rPr lang="cs-CZ" altLang="cs-CZ" dirty="0" err="1"/>
              <a:t>veř.správa</a:t>
            </a:r>
            <a:r>
              <a:rPr lang="cs-CZ" altLang="cs-CZ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Specifika konkretizace práv a povinností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Specifické právní akty </a:t>
            </a:r>
            <a:r>
              <a:rPr lang="cs-CZ" altLang="cs-CZ" dirty="0"/>
              <a:t>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Imperativní charakter právní regulace (charakter norem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Specifika vychází z podmínek prostředí realizace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38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Metoda </a:t>
            </a:r>
            <a:r>
              <a:rPr lang="cs-CZ" altLang="cs-CZ" dirty="0" smtClean="0"/>
              <a:t>regulace ve finančním právu</a:t>
            </a:r>
            <a:endParaRPr lang="cs-CZ" alt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/>
              <a:t>Metoda: </a:t>
            </a:r>
            <a:r>
              <a:rPr lang="cs-CZ" altLang="cs-CZ" u="sng" dirty="0" smtClean="0"/>
              <a:t>veřejnoprávní</a:t>
            </a:r>
            <a:r>
              <a:rPr lang="cs-CZ" altLang="cs-CZ" dirty="0" smtClean="0"/>
              <a:t>; </a:t>
            </a:r>
            <a:endParaRPr lang="cs-CZ" altLang="cs-CZ" dirty="0" smtClean="0"/>
          </a:p>
          <a:p>
            <a:pPr marL="0" indent="0" eaLnBrk="1" hangingPunct="1">
              <a:buNone/>
              <a:defRPr/>
            </a:pPr>
            <a:r>
              <a:rPr lang="cs-CZ" altLang="cs-CZ" dirty="0" smtClean="0"/>
              <a:t>konglomerát  </a:t>
            </a:r>
            <a:r>
              <a:rPr lang="cs-CZ" alt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administrativně právní metody</a:t>
            </a:r>
            <a:r>
              <a:rPr lang="cs-CZ" altLang="cs-CZ" dirty="0" smtClean="0"/>
              <a:t>, </a:t>
            </a:r>
            <a:endParaRPr lang="cs-CZ" altLang="cs-CZ" dirty="0" smtClean="0"/>
          </a:p>
          <a:p>
            <a:pPr marL="0" indent="0" eaLnBrk="1" hangingPunct="1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alt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metody </a:t>
            </a:r>
            <a:r>
              <a:rPr lang="cs-CZ" alt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autoaplikace</a:t>
            </a:r>
            <a:r>
              <a:rPr lang="cs-CZ" altLang="cs-CZ" dirty="0" smtClean="0"/>
              <a:t>: </a:t>
            </a:r>
            <a:endParaRPr lang="cs-CZ" altLang="cs-CZ" dirty="0" smtClean="0"/>
          </a:p>
          <a:p>
            <a:pPr marL="0" indent="0" eaLnBrk="1" hangingPunct="1">
              <a:buNone/>
              <a:defRPr/>
            </a:pPr>
            <a:r>
              <a:rPr lang="cs-CZ" altLang="cs-CZ" dirty="0" smtClean="0"/>
              <a:t> </a:t>
            </a:r>
            <a:r>
              <a:rPr lang="cs-CZ" altLang="cs-CZ" dirty="0" smtClean="0"/>
              <a:t>a) </a:t>
            </a:r>
            <a:r>
              <a:rPr lang="cs-CZ" altLang="cs-CZ" b="1" dirty="0" smtClean="0">
                <a:solidFill>
                  <a:srgbClr val="FFFF00"/>
                </a:solidFill>
              </a:rPr>
              <a:t>zákonná delegace </a:t>
            </a:r>
            <a:r>
              <a:rPr lang="cs-CZ" altLang="cs-CZ" dirty="0" smtClean="0"/>
              <a:t>vyměření a inkasa (části správy) na určitý okruh subjektů na základě jejich daňového statutu (</a:t>
            </a:r>
            <a:r>
              <a:rPr lang="cs-CZ" alt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potentior</a:t>
            </a:r>
            <a:r>
              <a:rPr lang="cs-CZ" alt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</a:t>
            </a:r>
            <a:r>
              <a:rPr lang="cs-CZ" altLang="cs-CZ" dirty="0" smtClean="0"/>
              <a:t>), </a:t>
            </a:r>
            <a:endParaRPr lang="cs-CZ" altLang="cs-CZ" dirty="0" smtClean="0"/>
          </a:p>
          <a:p>
            <a:pPr marL="0" indent="0" eaLnBrk="1" hangingPunct="1">
              <a:buNone/>
              <a:defRPr/>
            </a:pPr>
            <a:r>
              <a:rPr lang="cs-CZ" altLang="cs-CZ" dirty="0" smtClean="0"/>
              <a:t>b</a:t>
            </a:r>
            <a:r>
              <a:rPr lang="cs-CZ" altLang="cs-CZ" dirty="0" smtClean="0"/>
              <a:t>) </a:t>
            </a:r>
            <a:r>
              <a:rPr lang="cs-CZ" altLang="cs-CZ" b="1" dirty="0" smtClean="0">
                <a:solidFill>
                  <a:srgbClr val="FFFF00"/>
                </a:solidFill>
              </a:rPr>
              <a:t>obligační metoda </a:t>
            </a:r>
            <a:r>
              <a:rPr lang="cs-CZ" altLang="cs-CZ" dirty="0" smtClean="0"/>
              <a:t>a koexistence se vztahy, jež jsou předmětem regulace jiných právních odvětví; 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u="sng" dirty="0" smtClean="0"/>
              <a:t>2 </a:t>
            </a:r>
            <a:r>
              <a:rPr lang="cs-CZ" altLang="cs-CZ" u="sng" dirty="0" smtClean="0"/>
              <a:t>etapy </a:t>
            </a:r>
            <a:r>
              <a:rPr lang="cs-CZ" altLang="cs-CZ" u="sng" dirty="0" smtClean="0"/>
              <a:t>realizace</a:t>
            </a:r>
            <a:r>
              <a:rPr lang="cs-CZ" altLang="cs-CZ" dirty="0"/>
              <a:t> 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autoaplikace</a:t>
            </a:r>
            <a:r>
              <a:rPr lang="cs-CZ" altLang="cs-CZ" dirty="0" smtClean="0"/>
              <a:t> – mocenská aplikace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b="1" dirty="0" smtClean="0"/>
              <a:t>Jedinečný účel: </a:t>
            </a:r>
            <a:r>
              <a:rPr lang="cs-CZ" altLang="cs-CZ" dirty="0" smtClean="0"/>
              <a:t>fiskální</a:t>
            </a:r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913881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1167</Words>
  <Application>Microsoft Office PowerPoint</Application>
  <PresentationFormat>Širokoúhlá obrazovka</PresentationFormat>
  <Paragraphs>209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Motiv Office</vt:lpstr>
      <vt:lpstr>Základy finanční správy </vt:lpstr>
      <vt:lpstr>Z charakteristiky finanční správy</vt:lpstr>
      <vt:lpstr>Veřejná finanční činnost 1</vt:lpstr>
      <vt:lpstr>Veřejná finanční činnost 2</vt:lpstr>
      <vt:lpstr>Veřejná finanční činnost 3</vt:lpstr>
      <vt:lpstr>Předmět finančního práva</vt:lpstr>
      <vt:lpstr>Metoda právní regulace - obecně</vt:lpstr>
      <vt:lpstr>Specifika metody v derivátech správního práva </vt:lpstr>
      <vt:lpstr>Metoda regulace ve finančním právu</vt:lpstr>
      <vt:lpstr>Rysy metody</vt:lpstr>
      <vt:lpstr>Vhodnost veřejné správy pro realizaci finančního práva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Potřeby finanční správy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finanční správy</dc:title>
  <dc:creator>Mrkyvka</dc:creator>
  <cp:lastModifiedBy>Mrkyvka</cp:lastModifiedBy>
  <cp:revision>3</cp:revision>
  <dcterms:created xsi:type="dcterms:W3CDTF">2017-02-16T14:54:51Z</dcterms:created>
  <dcterms:modified xsi:type="dcterms:W3CDTF">2017-02-16T15:12:55Z</dcterms:modified>
</cp:coreProperties>
</file>