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330" r:id="rId4"/>
    <p:sldId id="331" r:id="rId5"/>
    <p:sldId id="332" r:id="rId6"/>
    <p:sldId id="333" r:id="rId7"/>
    <p:sldId id="334" r:id="rId8"/>
    <p:sldId id="344" r:id="rId9"/>
    <p:sldId id="335" r:id="rId10"/>
    <p:sldId id="341" r:id="rId11"/>
    <p:sldId id="336" r:id="rId12"/>
    <p:sldId id="337" r:id="rId13"/>
    <p:sldId id="338" r:id="rId14"/>
    <p:sldId id="339" r:id="rId15"/>
    <p:sldId id="340" r:id="rId16"/>
    <p:sldId id="342" r:id="rId17"/>
    <p:sldId id="347" r:id="rId18"/>
    <p:sldId id="343" r:id="rId19"/>
    <p:sldId id="345" r:id="rId20"/>
    <p:sldId id="346" r:id="rId21"/>
    <p:sldId id="348" r:id="rId22"/>
    <p:sldId id="349" r:id="rId23"/>
    <p:sldId id="281" r:id="rId24"/>
    <p:sldId id="350" r:id="rId25"/>
    <p:sldId id="261" r:id="rId2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69" d="100"/>
          <a:sy n="69" d="100"/>
        </p:scale>
        <p:origin x="-6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09.03.2017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09.03.2017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073236" y="314891"/>
            <a:ext cx="7429786" cy="2616199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Krizový management ve veřejné správě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Management  veřejné správy – NP203Zk</a:t>
            </a:r>
            <a:br>
              <a:rPr lang="cs-CZ" sz="2400" dirty="0" smtClean="0"/>
            </a:br>
            <a:r>
              <a:rPr lang="cs-CZ" sz="2400" dirty="0" smtClean="0"/>
              <a:t>Blok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Krizové stavy v ČR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440873"/>
            <a:ext cx="10018713" cy="5205153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s</a:t>
            </a:r>
            <a:r>
              <a:rPr lang="en-US" sz="2800" b="1" dirty="0" err="1" smtClean="0"/>
              <a:t>tav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nebezpečí</a:t>
            </a:r>
            <a:r>
              <a:rPr lang="cs-CZ" sz="2800" b="1" dirty="0" smtClean="0"/>
              <a:t> </a:t>
            </a:r>
            <a:r>
              <a:rPr lang="cs-CZ" sz="2800" dirty="0" smtClean="0"/>
              <a:t>(v zák. č. 240/2000 Sb., krizový zákon)</a:t>
            </a:r>
          </a:p>
          <a:p>
            <a:endParaRPr lang="cs-CZ" sz="2800" dirty="0" smtClean="0"/>
          </a:p>
          <a:p>
            <a:r>
              <a:rPr lang="en-US" sz="2800" b="1" dirty="0" err="1" smtClean="0"/>
              <a:t>nouzov</a:t>
            </a:r>
            <a:r>
              <a:rPr lang="cs-CZ" sz="2800" b="1" dirty="0" smtClean="0"/>
              <a:t>ý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stav</a:t>
            </a:r>
            <a:r>
              <a:rPr lang="cs-CZ" sz="2800" b="1" dirty="0" smtClean="0"/>
              <a:t> </a:t>
            </a:r>
            <a:r>
              <a:rPr lang="cs-CZ" sz="2800" dirty="0" smtClean="0"/>
              <a:t>(v úst. zák. č. 110/1998 Sb., o bezpečnosti ČR)</a:t>
            </a:r>
          </a:p>
          <a:p>
            <a:endParaRPr lang="cs-CZ" sz="2800" dirty="0" smtClean="0"/>
          </a:p>
          <a:p>
            <a:r>
              <a:rPr lang="en-US" sz="2800" b="1" dirty="0" err="1" smtClean="0"/>
              <a:t>stav</a:t>
            </a:r>
            <a:r>
              <a:rPr lang="en-US" sz="2800" b="1" dirty="0" smtClean="0"/>
              <a:t> </a:t>
            </a:r>
            <a:r>
              <a:rPr lang="en-US" sz="2800" b="1" dirty="0" err="1"/>
              <a:t>ohrožení</a:t>
            </a:r>
            <a:r>
              <a:rPr lang="en-US" sz="2800" b="1" dirty="0"/>
              <a:t> </a:t>
            </a:r>
            <a:r>
              <a:rPr lang="en-US" sz="2800" b="1" dirty="0" err="1" smtClean="0"/>
              <a:t>státu</a:t>
            </a:r>
            <a:r>
              <a:rPr lang="cs-CZ" sz="2800" b="1" dirty="0" smtClean="0"/>
              <a:t> </a:t>
            </a:r>
            <a:r>
              <a:rPr lang="cs-CZ" sz="2800" dirty="0"/>
              <a:t>(v úst. zák. č. 110/1998 Sb., o bezpečnosti ČR</a:t>
            </a:r>
            <a:r>
              <a:rPr lang="cs-CZ" sz="2800" dirty="0" smtClean="0"/>
              <a:t>)</a:t>
            </a:r>
          </a:p>
          <a:p>
            <a:endParaRPr lang="cs-CZ" sz="2800" dirty="0" smtClean="0"/>
          </a:p>
          <a:p>
            <a:r>
              <a:rPr lang="en-US" sz="2800" b="1" dirty="0" err="1" smtClean="0"/>
              <a:t>válečn</a:t>
            </a:r>
            <a:r>
              <a:rPr lang="cs-CZ" sz="2800" b="1" dirty="0" smtClean="0"/>
              <a:t>ý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stav</a:t>
            </a:r>
            <a:r>
              <a:rPr lang="en-US" sz="2800" dirty="0"/>
              <a:t> 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4613159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Integrovaný záchranný systém v ČR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704109"/>
            <a:ext cx="10018713" cy="490035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Provádění prací směřujících k odstranění krizového stavu</a:t>
            </a:r>
          </a:p>
          <a:p>
            <a:r>
              <a:rPr lang="cs-CZ" sz="2800" b="1" dirty="0" smtClean="0"/>
              <a:t>z</a:t>
            </a:r>
            <a:r>
              <a:rPr lang="en-US" sz="2800" b="1" dirty="0" err="1" smtClean="0"/>
              <a:t>áchrann</a:t>
            </a:r>
            <a:r>
              <a:rPr lang="cs-CZ" sz="2800" b="1" dirty="0" smtClean="0"/>
              <a:t>é p</a:t>
            </a:r>
            <a:r>
              <a:rPr lang="en-US" sz="2800" b="1" dirty="0" smtClean="0"/>
              <a:t>r</a:t>
            </a:r>
            <a:r>
              <a:rPr lang="cs-CZ" sz="2800" b="1" dirty="0" smtClean="0"/>
              <a:t>á</a:t>
            </a:r>
            <a:r>
              <a:rPr lang="en-US" sz="2800" b="1" dirty="0" err="1" smtClean="0"/>
              <a:t>ce</a:t>
            </a:r>
            <a:r>
              <a:rPr lang="cs-CZ" sz="2800" b="1" dirty="0" smtClean="0"/>
              <a:t> </a:t>
            </a:r>
            <a:r>
              <a:rPr lang="cs-CZ" sz="2800" dirty="0" smtClean="0"/>
              <a:t>- </a:t>
            </a:r>
            <a:r>
              <a:rPr lang="en-US" sz="2800" dirty="0" err="1" smtClean="0"/>
              <a:t>činnost</a:t>
            </a:r>
            <a:r>
              <a:rPr lang="en-US" sz="2800" dirty="0" smtClean="0"/>
              <a:t> </a:t>
            </a:r>
            <a:r>
              <a:rPr lang="en-US" sz="2800" dirty="0"/>
              <a:t>k </a:t>
            </a:r>
            <a:r>
              <a:rPr lang="en-US" sz="2800" dirty="0" err="1"/>
              <a:t>odvrácení</a:t>
            </a:r>
            <a:r>
              <a:rPr lang="en-US" sz="2800" dirty="0"/>
              <a:t> </a:t>
            </a:r>
            <a:r>
              <a:rPr lang="en-US" sz="2800" dirty="0" err="1"/>
              <a:t>nebo</a:t>
            </a:r>
            <a:r>
              <a:rPr lang="en-US" sz="2800" dirty="0"/>
              <a:t> </a:t>
            </a:r>
            <a:r>
              <a:rPr lang="en-US" sz="2800" dirty="0" err="1"/>
              <a:t>omezení</a:t>
            </a:r>
            <a:r>
              <a:rPr lang="en-US" sz="2800" dirty="0"/>
              <a:t> </a:t>
            </a:r>
            <a:r>
              <a:rPr lang="en-US" sz="2800" dirty="0" err="1"/>
              <a:t>bezprostředního</a:t>
            </a:r>
            <a:r>
              <a:rPr lang="en-US" sz="2800" dirty="0"/>
              <a:t> </a:t>
            </a:r>
            <a:r>
              <a:rPr lang="en-US" sz="2800" dirty="0" err="1"/>
              <a:t>působení</a:t>
            </a:r>
            <a:r>
              <a:rPr lang="en-US" sz="2800" dirty="0"/>
              <a:t> </a:t>
            </a:r>
            <a:r>
              <a:rPr lang="en-US" sz="2800" dirty="0" err="1"/>
              <a:t>rizik</a:t>
            </a:r>
            <a:r>
              <a:rPr lang="en-US" sz="2800" dirty="0"/>
              <a:t> </a:t>
            </a:r>
            <a:r>
              <a:rPr lang="en-US" sz="2800" dirty="0" err="1"/>
              <a:t>vzniklých</a:t>
            </a:r>
            <a:r>
              <a:rPr lang="en-US" sz="2800" dirty="0"/>
              <a:t> </a:t>
            </a:r>
            <a:r>
              <a:rPr lang="en-US" sz="2800" dirty="0" err="1"/>
              <a:t>mimořádnou</a:t>
            </a:r>
            <a:r>
              <a:rPr lang="en-US" sz="2800" dirty="0"/>
              <a:t> </a:t>
            </a:r>
            <a:r>
              <a:rPr lang="en-US" sz="2800" dirty="0" err="1"/>
              <a:t>událostí</a:t>
            </a:r>
            <a:r>
              <a:rPr lang="en-US" sz="2800" dirty="0"/>
              <a:t>, </a:t>
            </a:r>
            <a:r>
              <a:rPr lang="en-US" sz="2800" dirty="0" err="1"/>
              <a:t>zejména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vztahu</a:t>
            </a:r>
            <a:r>
              <a:rPr lang="en-US" sz="2800" dirty="0"/>
              <a:t> k </a:t>
            </a:r>
            <a:r>
              <a:rPr lang="en-US" sz="2800" dirty="0" err="1"/>
              <a:t>ohrožení</a:t>
            </a:r>
            <a:r>
              <a:rPr lang="en-US" sz="2800" dirty="0"/>
              <a:t> </a:t>
            </a:r>
            <a:r>
              <a:rPr lang="en-US" sz="2800" dirty="0" err="1"/>
              <a:t>života</a:t>
            </a:r>
            <a:r>
              <a:rPr lang="en-US" sz="2800" dirty="0"/>
              <a:t>, </a:t>
            </a:r>
            <a:r>
              <a:rPr lang="en-US" sz="2800" dirty="0" err="1"/>
              <a:t>zdraví</a:t>
            </a:r>
            <a:r>
              <a:rPr lang="en-US" sz="2800" dirty="0"/>
              <a:t>, </a:t>
            </a:r>
            <a:r>
              <a:rPr lang="en-US" sz="2800" dirty="0" err="1"/>
              <a:t>majetku</a:t>
            </a:r>
            <a:r>
              <a:rPr lang="en-US" sz="2800" dirty="0"/>
              <a:t> </a:t>
            </a:r>
            <a:r>
              <a:rPr lang="en-US" sz="2800" dirty="0" err="1"/>
              <a:t>nebo</a:t>
            </a:r>
            <a:r>
              <a:rPr lang="en-US" sz="2800" dirty="0"/>
              <a:t> </a:t>
            </a:r>
            <a:r>
              <a:rPr lang="en-US" sz="2800" dirty="0" err="1"/>
              <a:t>životního</a:t>
            </a:r>
            <a:r>
              <a:rPr lang="en-US" sz="2800" dirty="0"/>
              <a:t> </a:t>
            </a:r>
            <a:r>
              <a:rPr lang="en-US" sz="2800" dirty="0" err="1"/>
              <a:t>prostředí</a:t>
            </a:r>
            <a:r>
              <a:rPr lang="en-US" sz="2800" dirty="0"/>
              <a:t>, a </a:t>
            </a:r>
            <a:r>
              <a:rPr lang="en-US" sz="2800" dirty="0" err="1"/>
              <a:t>vedoucí</a:t>
            </a:r>
            <a:r>
              <a:rPr lang="en-US" sz="2800" dirty="0"/>
              <a:t> k </a:t>
            </a:r>
            <a:r>
              <a:rPr lang="en-US" sz="2800" dirty="0" err="1"/>
              <a:t>přerušení</a:t>
            </a:r>
            <a:r>
              <a:rPr lang="en-US" sz="2800" dirty="0"/>
              <a:t> </a:t>
            </a:r>
            <a:r>
              <a:rPr lang="en-US" sz="2800" dirty="0" err="1"/>
              <a:t>jejich</a:t>
            </a:r>
            <a:r>
              <a:rPr lang="en-US" sz="2800" dirty="0"/>
              <a:t> </a:t>
            </a:r>
            <a:r>
              <a:rPr lang="en-US" sz="2800" dirty="0" err="1" smtClean="0"/>
              <a:t>příčin</a:t>
            </a:r>
            <a:endParaRPr lang="cs-CZ" sz="2800" dirty="0" smtClean="0"/>
          </a:p>
          <a:p>
            <a:r>
              <a:rPr lang="en-US" sz="2800" b="1" dirty="0" err="1" smtClean="0"/>
              <a:t>likvidační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pr</a:t>
            </a:r>
            <a:r>
              <a:rPr lang="cs-CZ" sz="2800" b="1" dirty="0" smtClean="0"/>
              <a:t>á</a:t>
            </a:r>
            <a:r>
              <a:rPr lang="en-US" sz="2800" b="1" dirty="0" err="1" smtClean="0"/>
              <a:t>ce</a:t>
            </a:r>
            <a:r>
              <a:rPr lang="cs-CZ" sz="2800" b="1" dirty="0" smtClean="0"/>
              <a:t> </a:t>
            </a:r>
            <a:r>
              <a:rPr lang="cs-CZ" sz="2800" dirty="0" smtClean="0"/>
              <a:t>- </a:t>
            </a:r>
            <a:r>
              <a:rPr lang="en-US" sz="2800" dirty="0" err="1" smtClean="0"/>
              <a:t>činnosti</a:t>
            </a:r>
            <a:r>
              <a:rPr lang="en-US" sz="2800" dirty="0" smtClean="0"/>
              <a:t> </a:t>
            </a:r>
            <a:r>
              <a:rPr lang="en-US" sz="2800" dirty="0"/>
              <a:t>k </a:t>
            </a:r>
            <a:r>
              <a:rPr lang="en-US" sz="2800" dirty="0" err="1"/>
              <a:t>odstranění</a:t>
            </a:r>
            <a:r>
              <a:rPr lang="en-US" sz="2800" dirty="0"/>
              <a:t> </a:t>
            </a:r>
            <a:r>
              <a:rPr lang="en-US" sz="2800" dirty="0" err="1"/>
              <a:t>následků</a:t>
            </a:r>
            <a:r>
              <a:rPr lang="en-US" sz="2800" dirty="0"/>
              <a:t> </a:t>
            </a:r>
            <a:r>
              <a:rPr lang="en-US" sz="2800" dirty="0" err="1"/>
              <a:t>způsobených</a:t>
            </a:r>
            <a:r>
              <a:rPr lang="en-US" sz="2800" dirty="0"/>
              <a:t> </a:t>
            </a:r>
            <a:r>
              <a:rPr lang="en-US" sz="2800" dirty="0" err="1"/>
              <a:t>mimořádnou</a:t>
            </a:r>
            <a:r>
              <a:rPr lang="en-US" sz="2800" dirty="0"/>
              <a:t> </a:t>
            </a:r>
            <a:r>
              <a:rPr lang="en-US" sz="2800" dirty="0" err="1" smtClean="0"/>
              <a:t>událostí</a:t>
            </a: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307195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81802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Integrovaný záchranný systém v ČR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496291"/>
            <a:ext cx="10018713" cy="5361709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Při krizovém stavu mohou být od občanů vyžadovány mimořádné povinnosti – zásah do vlastnického práva</a:t>
            </a:r>
          </a:p>
          <a:p>
            <a:r>
              <a:rPr lang="en-US" sz="2800" b="1" dirty="0" err="1" smtClean="0"/>
              <a:t>věcn</a:t>
            </a:r>
            <a:r>
              <a:rPr lang="cs-CZ" sz="2800" b="1" dirty="0" smtClean="0"/>
              <a:t>á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pomoc</a:t>
            </a:r>
            <a:r>
              <a:rPr lang="cs-CZ" sz="2800" b="1" dirty="0" smtClean="0"/>
              <a:t> </a:t>
            </a:r>
            <a:r>
              <a:rPr lang="cs-CZ" sz="2800" dirty="0" smtClean="0"/>
              <a:t>-</a:t>
            </a:r>
            <a:r>
              <a:rPr lang="en-US" sz="2800" dirty="0" smtClean="0"/>
              <a:t> </a:t>
            </a:r>
            <a:r>
              <a:rPr lang="en-US" sz="2800" dirty="0" err="1"/>
              <a:t>poskytnutí</a:t>
            </a:r>
            <a:r>
              <a:rPr lang="en-US" sz="2800" dirty="0"/>
              <a:t> </a:t>
            </a:r>
            <a:r>
              <a:rPr lang="en-US" sz="2800" dirty="0" err="1"/>
              <a:t>věcných</a:t>
            </a:r>
            <a:r>
              <a:rPr lang="en-US" sz="2800" dirty="0"/>
              <a:t> </a:t>
            </a:r>
            <a:r>
              <a:rPr lang="en-US" sz="2800" dirty="0" err="1"/>
              <a:t>prostředků</a:t>
            </a:r>
            <a:r>
              <a:rPr lang="en-US" sz="2800" dirty="0"/>
              <a:t> </a:t>
            </a:r>
            <a:r>
              <a:rPr lang="en-US" sz="2800" dirty="0" err="1"/>
              <a:t>při</a:t>
            </a:r>
            <a:r>
              <a:rPr lang="en-US" sz="2800" dirty="0"/>
              <a:t> </a:t>
            </a:r>
            <a:r>
              <a:rPr lang="en-US" sz="2800" dirty="0" err="1"/>
              <a:t>provádění</a:t>
            </a:r>
            <a:r>
              <a:rPr lang="en-US" sz="2800" dirty="0"/>
              <a:t> </a:t>
            </a:r>
            <a:r>
              <a:rPr lang="en-US" sz="2800" dirty="0" err="1"/>
              <a:t>záchranných</a:t>
            </a:r>
            <a:r>
              <a:rPr lang="en-US" sz="2800" dirty="0"/>
              <a:t> a </a:t>
            </a:r>
            <a:r>
              <a:rPr lang="en-US" sz="2800" dirty="0" err="1"/>
              <a:t>likvidačních</a:t>
            </a:r>
            <a:r>
              <a:rPr lang="en-US" sz="2800" dirty="0"/>
              <a:t> </a:t>
            </a:r>
            <a:r>
              <a:rPr lang="en-US" sz="2800" dirty="0" err="1"/>
              <a:t>prací</a:t>
            </a:r>
            <a:r>
              <a:rPr lang="en-US" sz="2800" dirty="0"/>
              <a:t> a </a:t>
            </a:r>
            <a:r>
              <a:rPr lang="en-US" sz="2800" dirty="0" err="1"/>
              <a:t>při</a:t>
            </a:r>
            <a:r>
              <a:rPr lang="en-US" sz="2800" dirty="0"/>
              <a:t> </a:t>
            </a:r>
            <a:r>
              <a:rPr lang="en-US" sz="2800" dirty="0" err="1"/>
              <a:t>cvičení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výzvu</a:t>
            </a:r>
            <a:r>
              <a:rPr lang="en-US" sz="2800" dirty="0"/>
              <a:t> </a:t>
            </a:r>
            <a:r>
              <a:rPr lang="en-US" sz="2800" dirty="0" err="1"/>
              <a:t>velitele</a:t>
            </a:r>
            <a:r>
              <a:rPr lang="en-US" sz="2800" dirty="0"/>
              <a:t> </a:t>
            </a:r>
            <a:r>
              <a:rPr lang="en-US" sz="2800" dirty="0" err="1"/>
              <a:t>zásahu</a:t>
            </a:r>
            <a:r>
              <a:rPr lang="en-US" sz="2800" dirty="0"/>
              <a:t>, </a:t>
            </a:r>
            <a:r>
              <a:rPr lang="en-US" sz="2800" dirty="0" err="1"/>
              <a:t>hejtmana</a:t>
            </a:r>
            <a:r>
              <a:rPr lang="en-US" sz="2800" dirty="0"/>
              <a:t> </a:t>
            </a:r>
            <a:r>
              <a:rPr lang="en-US" sz="2800" dirty="0" err="1"/>
              <a:t>kraje</a:t>
            </a:r>
            <a:r>
              <a:rPr lang="en-US" sz="2800" dirty="0"/>
              <a:t> </a:t>
            </a:r>
            <a:r>
              <a:rPr lang="en-US" sz="2800" dirty="0" err="1"/>
              <a:t>nebo</a:t>
            </a:r>
            <a:r>
              <a:rPr lang="en-US" sz="2800" dirty="0"/>
              <a:t> </a:t>
            </a:r>
            <a:r>
              <a:rPr lang="en-US" sz="2800" dirty="0" err="1"/>
              <a:t>starosty</a:t>
            </a:r>
            <a:r>
              <a:rPr lang="en-US" sz="2800" dirty="0"/>
              <a:t> </a:t>
            </a:r>
            <a:r>
              <a:rPr lang="en-US" sz="2800" dirty="0" err="1"/>
              <a:t>obce</a:t>
            </a:r>
            <a:r>
              <a:rPr lang="en-US" sz="2800" dirty="0"/>
              <a:t>; </a:t>
            </a:r>
            <a:endParaRPr lang="cs-CZ" sz="2800" dirty="0" smtClean="0"/>
          </a:p>
          <a:p>
            <a:r>
              <a:rPr lang="en-US" sz="2800" dirty="0" err="1" smtClean="0"/>
              <a:t>věcnou</a:t>
            </a:r>
            <a:r>
              <a:rPr lang="en-US" sz="2800" dirty="0" smtClean="0"/>
              <a:t> </a:t>
            </a:r>
            <a:r>
              <a:rPr lang="en-US" sz="2800" dirty="0" err="1"/>
              <a:t>pomocí</a:t>
            </a:r>
            <a:r>
              <a:rPr lang="en-US" sz="2800" dirty="0"/>
              <a:t> se </a:t>
            </a:r>
            <a:r>
              <a:rPr lang="en-US" sz="2800" dirty="0" err="1"/>
              <a:t>rozumí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pomoc</a:t>
            </a:r>
            <a:r>
              <a:rPr lang="en-US" sz="2800" dirty="0"/>
              <a:t> </a:t>
            </a:r>
            <a:r>
              <a:rPr lang="en-US" sz="2800" dirty="0" err="1"/>
              <a:t>poskytnutá</a:t>
            </a:r>
            <a:r>
              <a:rPr lang="en-US" sz="2800" dirty="0"/>
              <a:t> </a:t>
            </a:r>
            <a:r>
              <a:rPr lang="en-US" sz="2800" dirty="0" err="1"/>
              <a:t>dobrovolně</a:t>
            </a:r>
            <a:r>
              <a:rPr lang="en-US" sz="2800" dirty="0"/>
              <a:t> bez </a:t>
            </a:r>
            <a:r>
              <a:rPr lang="en-US" sz="2800" dirty="0" err="1"/>
              <a:t>výzvy</a:t>
            </a:r>
            <a:r>
              <a:rPr lang="en-US" sz="2800" dirty="0"/>
              <a:t>, ale se </a:t>
            </a:r>
            <a:r>
              <a:rPr lang="en-US" sz="2800" dirty="0" err="1"/>
              <a:t>souhlasem</a:t>
            </a:r>
            <a:r>
              <a:rPr lang="en-US" sz="2800" dirty="0"/>
              <a:t> </a:t>
            </a:r>
            <a:r>
              <a:rPr lang="en-US" sz="2800" dirty="0" err="1"/>
              <a:t>nebo</a:t>
            </a:r>
            <a:r>
              <a:rPr lang="en-US" sz="2800" dirty="0"/>
              <a:t> s </a:t>
            </a:r>
            <a:r>
              <a:rPr lang="en-US" sz="2800" dirty="0" err="1"/>
              <a:t>vědomím</a:t>
            </a:r>
            <a:r>
              <a:rPr lang="en-US" sz="2800" dirty="0"/>
              <a:t> </a:t>
            </a:r>
            <a:r>
              <a:rPr lang="en-US" sz="2800" dirty="0" err="1"/>
              <a:t>velitele</a:t>
            </a:r>
            <a:r>
              <a:rPr lang="en-US" sz="2800" dirty="0"/>
              <a:t> </a:t>
            </a:r>
            <a:r>
              <a:rPr lang="en-US" sz="2800" dirty="0" err="1"/>
              <a:t>zásahu</a:t>
            </a:r>
            <a:r>
              <a:rPr lang="en-US" sz="2800" dirty="0"/>
              <a:t>, </a:t>
            </a:r>
            <a:r>
              <a:rPr lang="en-US" sz="2800" dirty="0" err="1"/>
              <a:t>hejtmana</a:t>
            </a:r>
            <a:r>
              <a:rPr lang="en-US" sz="2800" dirty="0"/>
              <a:t> </a:t>
            </a:r>
            <a:r>
              <a:rPr lang="en-US" sz="2800" dirty="0" err="1"/>
              <a:t>kraje</a:t>
            </a:r>
            <a:r>
              <a:rPr lang="en-US" sz="2800" dirty="0"/>
              <a:t> </a:t>
            </a:r>
            <a:r>
              <a:rPr lang="en-US" sz="2800" dirty="0" err="1"/>
              <a:t>nebo</a:t>
            </a:r>
            <a:r>
              <a:rPr lang="en-US" sz="2800" dirty="0"/>
              <a:t> </a:t>
            </a:r>
            <a:r>
              <a:rPr lang="en-US" sz="2800" dirty="0" err="1"/>
              <a:t>starosty</a:t>
            </a:r>
            <a:r>
              <a:rPr lang="en-US" sz="2800" dirty="0"/>
              <a:t> </a:t>
            </a:r>
            <a:r>
              <a:rPr lang="en-US" sz="2800" dirty="0" err="1" smtClean="0"/>
              <a:t>obce</a:t>
            </a:r>
            <a:endParaRPr lang="cs-CZ" sz="2800" dirty="0" smtClean="0"/>
          </a:p>
          <a:p>
            <a:r>
              <a:rPr lang="en-US" sz="2800" b="1" dirty="0" err="1"/>
              <a:t>osobní</a:t>
            </a:r>
            <a:r>
              <a:rPr lang="en-US" sz="2800" b="1" dirty="0"/>
              <a:t> </a:t>
            </a:r>
            <a:r>
              <a:rPr lang="en-US" sz="2800" b="1" dirty="0" err="1" smtClean="0"/>
              <a:t>pomoc</a:t>
            </a:r>
            <a:r>
              <a:rPr lang="cs-CZ" sz="2800" b="1" dirty="0" smtClean="0"/>
              <a:t> </a:t>
            </a:r>
            <a:r>
              <a:rPr lang="cs-CZ" sz="2800" dirty="0" smtClean="0"/>
              <a:t>-</a:t>
            </a:r>
            <a:r>
              <a:rPr lang="en-US" sz="2800" dirty="0" smtClean="0"/>
              <a:t> </a:t>
            </a:r>
            <a:r>
              <a:rPr lang="en-US" sz="2800" dirty="0" err="1"/>
              <a:t>činnost</a:t>
            </a:r>
            <a:r>
              <a:rPr lang="en-US" sz="2800" dirty="0"/>
              <a:t> </a:t>
            </a:r>
            <a:r>
              <a:rPr lang="en-US" sz="2800" dirty="0" err="1"/>
              <a:t>nebo</a:t>
            </a:r>
            <a:r>
              <a:rPr lang="en-US" sz="2800" dirty="0"/>
              <a:t> </a:t>
            </a:r>
            <a:r>
              <a:rPr lang="en-US" sz="2800" dirty="0" err="1"/>
              <a:t>služba</a:t>
            </a:r>
            <a:r>
              <a:rPr lang="en-US" sz="2800" dirty="0"/>
              <a:t> </a:t>
            </a:r>
            <a:r>
              <a:rPr lang="en-US" sz="2800" dirty="0" err="1"/>
              <a:t>při</a:t>
            </a:r>
            <a:r>
              <a:rPr lang="en-US" sz="2800" dirty="0"/>
              <a:t> </a:t>
            </a:r>
            <a:r>
              <a:rPr lang="en-US" sz="2800" dirty="0" err="1"/>
              <a:t>provádění</a:t>
            </a:r>
            <a:r>
              <a:rPr lang="en-US" sz="2800" dirty="0"/>
              <a:t> </a:t>
            </a:r>
            <a:r>
              <a:rPr lang="en-US" sz="2800" dirty="0" err="1"/>
              <a:t>záchranných</a:t>
            </a:r>
            <a:r>
              <a:rPr lang="en-US" sz="2800" dirty="0"/>
              <a:t> a </a:t>
            </a:r>
            <a:r>
              <a:rPr lang="en-US" sz="2800" dirty="0" err="1"/>
              <a:t>likvidačních</a:t>
            </a:r>
            <a:r>
              <a:rPr lang="en-US" sz="2800" dirty="0"/>
              <a:t> </a:t>
            </a:r>
            <a:r>
              <a:rPr lang="en-US" sz="2800" dirty="0" err="1"/>
              <a:t>prací</a:t>
            </a:r>
            <a:r>
              <a:rPr lang="en-US" sz="2800" dirty="0"/>
              <a:t> a </a:t>
            </a:r>
            <a:r>
              <a:rPr lang="en-US" sz="2800" dirty="0" err="1"/>
              <a:t>při</a:t>
            </a:r>
            <a:r>
              <a:rPr lang="en-US" sz="2800" dirty="0"/>
              <a:t> </a:t>
            </a:r>
            <a:r>
              <a:rPr lang="en-US" sz="2800" dirty="0" err="1"/>
              <a:t>cvičení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výzvu</a:t>
            </a:r>
            <a:r>
              <a:rPr lang="en-US" sz="2800" dirty="0"/>
              <a:t> </a:t>
            </a:r>
            <a:r>
              <a:rPr lang="en-US" sz="2800" dirty="0" err="1"/>
              <a:t>velitele</a:t>
            </a:r>
            <a:r>
              <a:rPr lang="en-US" sz="2800" dirty="0"/>
              <a:t> </a:t>
            </a:r>
            <a:r>
              <a:rPr lang="en-US" sz="2800" dirty="0" err="1"/>
              <a:t>zásahu</a:t>
            </a:r>
            <a:r>
              <a:rPr lang="en-US" sz="2800" dirty="0"/>
              <a:t>, </a:t>
            </a:r>
            <a:r>
              <a:rPr lang="en-US" sz="2800" dirty="0" err="1"/>
              <a:t>hejtmana</a:t>
            </a:r>
            <a:r>
              <a:rPr lang="en-US" sz="2800" dirty="0"/>
              <a:t> </a:t>
            </a:r>
            <a:r>
              <a:rPr lang="en-US" sz="2800" dirty="0" err="1"/>
              <a:t>kraje</a:t>
            </a:r>
            <a:r>
              <a:rPr lang="en-US" sz="2800" dirty="0"/>
              <a:t> </a:t>
            </a:r>
            <a:r>
              <a:rPr lang="en-US" sz="2800" dirty="0" err="1"/>
              <a:t>nebo</a:t>
            </a:r>
            <a:r>
              <a:rPr lang="en-US" sz="2800" dirty="0"/>
              <a:t> </a:t>
            </a:r>
            <a:r>
              <a:rPr lang="en-US" sz="2800" dirty="0" err="1"/>
              <a:t>starosty</a:t>
            </a:r>
            <a:r>
              <a:rPr lang="en-US" sz="2800" dirty="0"/>
              <a:t> </a:t>
            </a:r>
            <a:r>
              <a:rPr lang="en-US" sz="2800" dirty="0" err="1"/>
              <a:t>obce</a:t>
            </a:r>
            <a:r>
              <a:rPr lang="en-US" sz="2800" dirty="0"/>
              <a:t>; </a:t>
            </a:r>
            <a:endParaRPr lang="cs-CZ" sz="2800" dirty="0" smtClean="0"/>
          </a:p>
          <a:p>
            <a:r>
              <a:rPr lang="en-US" sz="2800" dirty="0" err="1" smtClean="0"/>
              <a:t>osobní</a:t>
            </a:r>
            <a:r>
              <a:rPr lang="en-US" sz="2800" dirty="0" smtClean="0"/>
              <a:t> </a:t>
            </a:r>
            <a:r>
              <a:rPr lang="en-US" sz="2800" dirty="0" err="1"/>
              <a:t>pomocí</a:t>
            </a:r>
            <a:r>
              <a:rPr lang="en-US" sz="2800" dirty="0"/>
              <a:t> se </a:t>
            </a:r>
            <a:r>
              <a:rPr lang="en-US" sz="2800" dirty="0" err="1"/>
              <a:t>rozumí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pomoc</a:t>
            </a:r>
            <a:r>
              <a:rPr lang="en-US" sz="2800" dirty="0"/>
              <a:t> </a:t>
            </a:r>
            <a:r>
              <a:rPr lang="en-US" sz="2800" dirty="0" err="1"/>
              <a:t>poskytnutá</a:t>
            </a:r>
            <a:r>
              <a:rPr lang="en-US" sz="2800" dirty="0"/>
              <a:t> </a:t>
            </a:r>
            <a:r>
              <a:rPr lang="en-US" sz="2800" dirty="0" err="1"/>
              <a:t>dobrovolně</a:t>
            </a:r>
            <a:r>
              <a:rPr lang="en-US" sz="2800" dirty="0"/>
              <a:t> bez </a:t>
            </a:r>
            <a:r>
              <a:rPr lang="en-US" sz="2800" dirty="0" err="1"/>
              <a:t>výzvy</a:t>
            </a:r>
            <a:r>
              <a:rPr lang="en-US" sz="2800" dirty="0"/>
              <a:t>, ale se </a:t>
            </a:r>
            <a:r>
              <a:rPr lang="en-US" sz="2800" dirty="0" err="1"/>
              <a:t>souhlasem</a:t>
            </a:r>
            <a:r>
              <a:rPr lang="en-US" sz="2800" dirty="0"/>
              <a:t> </a:t>
            </a:r>
            <a:r>
              <a:rPr lang="en-US" sz="2800" dirty="0" err="1"/>
              <a:t>nebo</a:t>
            </a:r>
            <a:r>
              <a:rPr lang="en-US" sz="2800" dirty="0"/>
              <a:t> s </a:t>
            </a:r>
            <a:r>
              <a:rPr lang="en-US" sz="2800" dirty="0" err="1"/>
              <a:t>vědomím</a:t>
            </a:r>
            <a:r>
              <a:rPr lang="en-US" sz="2800" dirty="0"/>
              <a:t> </a:t>
            </a:r>
            <a:r>
              <a:rPr lang="en-US" sz="2800" dirty="0" err="1"/>
              <a:t>velitele</a:t>
            </a:r>
            <a:r>
              <a:rPr lang="en-US" sz="2800" dirty="0"/>
              <a:t> </a:t>
            </a:r>
            <a:r>
              <a:rPr lang="en-US" sz="2800" dirty="0" err="1"/>
              <a:t>zásahu</a:t>
            </a:r>
            <a:r>
              <a:rPr lang="en-US" sz="2800" dirty="0"/>
              <a:t>, </a:t>
            </a:r>
            <a:r>
              <a:rPr lang="en-US" sz="2800" dirty="0" err="1"/>
              <a:t>hejtmana</a:t>
            </a:r>
            <a:r>
              <a:rPr lang="en-US" sz="2800" dirty="0"/>
              <a:t> </a:t>
            </a:r>
            <a:r>
              <a:rPr lang="en-US" sz="2800" dirty="0" err="1"/>
              <a:t>kraje</a:t>
            </a:r>
            <a:r>
              <a:rPr lang="en-US" sz="2800" dirty="0"/>
              <a:t> </a:t>
            </a:r>
            <a:r>
              <a:rPr lang="en-US" sz="2800" dirty="0" err="1"/>
              <a:t>nebo</a:t>
            </a:r>
            <a:r>
              <a:rPr lang="en-US" sz="2800" dirty="0"/>
              <a:t> </a:t>
            </a:r>
            <a:r>
              <a:rPr lang="en-US" sz="2800" dirty="0" err="1"/>
              <a:t>starosty</a:t>
            </a:r>
            <a:r>
              <a:rPr lang="en-US" sz="2800" dirty="0"/>
              <a:t> </a:t>
            </a:r>
            <a:r>
              <a:rPr lang="en-US" sz="2800" dirty="0" err="1"/>
              <a:t>obce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031204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81802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Integrovaný záchranný systém v ČR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496291"/>
            <a:ext cx="10018713" cy="5361709"/>
          </a:xfrm>
        </p:spPr>
        <p:txBody>
          <a:bodyPr>
            <a:normAutofit/>
          </a:bodyPr>
          <a:lstStyle/>
          <a:p>
            <a:r>
              <a:rPr lang="cs-CZ" sz="2800" dirty="0"/>
              <a:t>I</a:t>
            </a:r>
            <a:r>
              <a:rPr lang="en-US" sz="2800" dirty="0" err="1" smtClean="0"/>
              <a:t>ntegrovaný</a:t>
            </a:r>
            <a:r>
              <a:rPr lang="en-US" sz="2800" dirty="0" smtClean="0"/>
              <a:t> </a:t>
            </a:r>
            <a:r>
              <a:rPr lang="en-US" sz="2800" dirty="0" err="1"/>
              <a:t>záchranný</a:t>
            </a:r>
            <a:r>
              <a:rPr lang="en-US" sz="2800" dirty="0"/>
              <a:t> </a:t>
            </a:r>
            <a:r>
              <a:rPr lang="en-US" sz="2800" dirty="0" err="1" smtClean="0"/>
              <a:t>systém</a:t>
            </a:r>
            <a:r>
              <a:rPr lang="cs-CZ" sz="2800" dirty="0" smtClean="0"/>
              <a:t> (IZS)</a:t>
            </a:r>
            <a:r>
              <a:rPr lang="en-US" sz="2800" dirty="0" smtClean="0"/>
              <a:t> </a:t>
            </a:r>
            <a:r>
              <a:rPr lang="en-US" sz="2800" dirty="0"/>
              <a:t>se </a:t>
            </a:r>
            <a:r>
              <a:rPr lang="en-US" sz="2800" dirty="0" err="1"/>
              <a:t>použije</a:t>
            </a:r>
            <a:r>
              <a:rPr lang="en-US" sz="2800" dirty="0"/>
              <a:t> v </a:t>
            </a:r>
            <a:r>
              <a:rPr lang="en-US" sz="2800" dirty="0" err="1"/>
              <a:t>přípravě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vznik</a:t>
            </a:r>
            <a:r>
              <a:rPr lang="en-US" sz="2800" dirty="0"/>
              <a:t> </a:t>
            </a:r>
            <a:r>
              <a:rPr lang="en-US" sz="2800" dirty="0" err="1"/>
              <a:t>mimořádné</a:t>
            </a:r>
            <a:r>
              <a:rPr lang="en-US" sz="2800" dirty="0"/>
              <a:t> </a:t>
            </a:r>
            <a:r>
              <a:rPr lang="en-US" sz="2800" dirty="0" err="1"/>
              <a:t>události</a:t>
            </a:r>
            <a:r>
              <a:rPr lang="en-US" sz="2800" dirty="0"/>
              <a:t> a </a:t>
            </a:r>
            <a:r>
              <a:rPr lang="en-US" sz="2800" dirty="0" err="1"/>
              <a:t>při</a:t>
            </a:r>
            <a:r>
              <a:rPr lang="en-US" sz="2800" dirty="0"/>
              <a:t> </a:t>
            </a:r>
            <a:r>
              <a:rPr lang="en-US" sz="2800" dirty="0" err="1"/>
              <a:t>potřebě</a:t>
            </a:r>
            <a:r>
              <a:rPr lang="en-US" sz="2800" dirty="0"/>
              <a:t> </a:t>
            </a:r>
            <a:r>
              <a:rPr lang="en-US" sz="2800" u="sng" dirty="0" err="1"/>
              <a:t>provádět</a:t>
            </a:r>
            <a:r>
              <a:rPr lang="en-US" sz="2800" u="sng" dirty="0"/>
              <a:t> </a:t>
            </a:r>
            <a:r>
              <a:rPr lang="en-US" sz="2800" u="sng" dirty="0" err="1"/>
              <a:t>současně</a:t>
            </a:r>
            <a:r>
              <a:rPr lang="en-US" sz="2800" u="sng" dirty="0"/>
              <a:t> </a:t>
            </a:r>
            <a:r>
              <a:rPr lang="en-US" sz="2800" u="sng" dirty="0" err="1"/>
              <a:t>záchranné</a:t>
            </a:r>
            <a:r>
              <a:rPr lang="en-US" sz="2800" u="sng" dirty="0"/>
              <a:t> a </a:t>
            </a:r>
            <a:r>
              <a:rPr lang="en-US" sz="2800" u="sng" dirty="0" err="1"/>
              <a:t>likvidační</a:t>
            </a:r>
            <a:r>
              <a:rPr lang="en-US" sz="2800" u="sng" dirty="0"/>
              <a:t> </a:t>
            </a:r>
            <a:r>
              <a:rPr lang="en-US" sz="2800" u="sng" dirty="0" err="1"/>
              <a:t>práce</a:t>
            </a:r>
            <a:r>
              <a:rPr lang="en-US" sz="2800" u="sng" dirty="0"/>
              <a:t> </a:t>
            </a:r>
            <a:r>
              <a:rPr lang="en-US" sz="2800" u="sng" dirty="0" err="1"/>
              <a:t>dvěma</a:t>
            </a:r>
            <a:r>
              <a:rPr lang="en-US" sz="2800" u="sng" dirty="0"/>
              <a:t> </a:t>
            </a:r>
            <a:r>
              <a:rPr lang="en-US" sz="2800" u="sng" dirty="0" err="1"/>
              <a:t>anebo</a:t>
            </a:r>
            <a:r>
              <a:rPr lang="en-US" sz="2800" u="sng" dirty="0"/>
              <a:t> </a:t>
            </a:r>
            <a:r>
              <a:rPr lang="en-US" sz="2800" u="sng" dirty="0" err="1"/>
              <a:t>více</a:t>
            </a:r>
            <a:r>
              <a:rPr lang="en-US" sz="2800" u="sng" dirty="0"/>
              <a:t> </a:t>
            </a:r>
            <a:r>
              <a:rPr lang="en-US" sz="2800" u="sng" dirty="0" err="1"/>
              <a:t>složkami</a:t>
            </a:r>
            <a:r>
              <a:rPr lang="en-US" sz="2800" u="sng" dirty="0"/>
              <a:t> </a:t>
            </a:r>
            <a:r>
              <a:rPr lang="en-US" sz="2800" dirty="0" err="1"/>
              <a:t>integrovaného</a:t>
            </a:r>
            <a:r>
              <a:rPr lang="en-US" sz="2800" dirty="0"/>
              <a:t> </a:t>
            </a:r>
            <a:r>
              <a:rPr lang="en-US" sz="2800" dirty="0" err="1"/>
              <a:t>záchranného</a:t>
            </a:r>
            <a:r>
              <a:rPr lang="en-US" sz="2800" dirty="0"/>
              <a:t> </a:t>
            </a:r>
            <a:r>
              <a:rPr lang="en-US" sz="2800" dirty="0" err="1" smtClean="0"/>
              <a:t>systému</a:t>
            </a:r>
            <a:endParaRPr lang="cs-CZ" sz="2800" dirty="0" smtClean="0"/>
          </a:p>
          <a:p>
            <a:r>
              <a:rPr lang="cs-CZ" sz="2800" dirty="0" smtClean="0"/>
              <a:t>Je třeba vymezit:</a:t>
            </a:r>
          </a:p>
          <a:p>
            <a:pPr lvl="1"/>
            <a:r>
              <a:rPr lang="cs-CZ" sz="2400" dirty="0" smtClean="0"/>
              <a:t>pravidla koordinace</a:t>
            </a:r>
          </a:p>
          <a:p>
            <a:pPr lvl="1"/>
            <a:r>
              <a:rPr lang="cs-CZ" sz="2400" dirty="0" smtClean="0"/>
              <a:t>pravomoci</a:t>
            </a:r>
          </a:p>
          <a:p>
            <a:pPr lvl="1"/>
            <a:r>
              <a:rPr lang="cs-CZ" sz="2400" dirty="0"/>
              <a:t>p</a:t>
            </a:r>
            <a:r>
              <a:rPr lang="cs-CZ" sz="2400" dirty="0" smtClean="0"/>
              <a:t>ráva a povinnosti osob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7916450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81802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Složky IZS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496291"/>
            <a:ext cx="10018713" cy="5361709"/>
          </a:xfrm>
        </p:spPr>
        <p:txBody>
          <a:bodyPr>
            <a:normAutofit lnSpcReduction="10000"/>
          </a:bodyPr>
          <a:lstStyle/>
          <a:p>
            <a:r>
              <a:rPr lang="cs-CZ" b="1" u="sng" dirty="0" smtClean="0"/>
              <a:t>Základní</a:t>
            </a:r>
            <a:r>
              <a:rPr lang="cs-CZ" dirty="0" smtClean="0"/>
              <a:t>:</a:t>
            </a:r>
          </a:p>
          <a:p>
            <a:r>
              <a:rPr lang="cs-CZ" b="1" dirty="0" smtClean="0"/>
              <a:t>H</a:t>
            </a:r>
            <a:r>
              <a:rPr lang="en-US" b="1" dirty="0" err="1" smtClean="0"/>
              <a:t>asičský</a:t>
            </a:r>
            <a:r>
              <a:rPr lang="en-US" b="1" dirty="0" smtClean="0"/>
              <a:t> </a:t>
            </a:r>
            <a:r>
              <a:rPr lang="en-US" b="1" dirty="0" err="1"/>
              <a:t>záchranný</a:t>
            </a:r>
            <a:r>
              <a:rPr lang="en-US" b="1" dirty="0"/>
              <a:t> </a:t>
            </a:r>
            <a:r>
              <a:rPr lang="en-US" b="1" dirty="0" err="1" smtClean="0"/>
              <a:t>sbor</a:t>
            </a:r>
            <a:r>
              <a:rPr lang="cs-CZ" dirty="0" smtClean="0"/>
              <a:t> (z</a:t>
            </a:r>
            <a:r>
              <a:rPr lang="en-US" dirty="0" err="1" smtClean="0"/>
              <a:t>ákon</a:t>
            </a:r>
            <a:r>
              <a:rPr lang="en-US" dirty="0" smtClean="0"/>
              <a:t> </a:t>
            </a:r>
            <a:r>
              <a:rPr lang="en-US" dirty="0"/>
              <a:t>č. 238/2000 Sb., o </a:t>
            </a:r>
            <a:r>
              <a:rPr lang="en-US" dirty="0" err="1"/>
              <a:t>Hasičském</a:t>
            </a:r>
            <a:r>
              <a:rPr lang="en-US" dirty="0"/>
              <a:t> </a:t>
            </a:r>
            <a:r>
              <a:rPr lang="en-US" dirty="0" err="1"/>
              <a:t>záchranném</a:t>
            </a:r>
            <a:r>
              <a:rPr lang="en-US" dirty="0"/>
              <a:t> </a:t>
            </a:r>
            <a:r>
              <a:rPr lang="en-US" dirty="0" err="1"/>
              <a:t>sboru</a:t>
            </a:r>
            <a:r>
              <a:rPr lang="en-US" dirty="0"/>
              <a:t> </a:t>
            </a:r>
            <a:r>
              <a:rPr lang="en-US" dirty="0" err="1"/>
              <a:t>České</a:t>
            </a:r>
            <a:r>
              <a:rPr lang="en-US" dirty="0"/>
              <a:t> </a:t>
            </a:r>
            <a:r>
              <a:rPr lang="en-US" dirty="0" err="1" smtClean="0"/>
              <a:t>republiky</a:t>
            </a:r>
            <a:r>
              <a:rPr lang="cs-CZ" dirty="0" smtClean="0"/>
              <a:t>)</a:t>
            </a:r>
          </a:p>
          <a:p>
            <a:r>
              <a:rPr lang="cs-CZ" b="1" dirty="0" err="1"/>
              <a:t>J</a:t>
            </a:r>
            <a:r>
              <a:rPr lang="en-US" b="1" dirty="0" err="1" smtClean="0"/>
              <a:t>ednotky</a:t>
            </a:r>
            <a:r>
              <a:rPr lang="en-US" b="1" dirty="0" smtClean="0"/>
              <a:t> </a:t>
            </a:r>
            <a:r>
              <a:rPr lang="en-US" b="1" dirty="0" err="1"/>
              <a:t>požární</a:t>
            </a:r>
            <a:r>
              <a:rPr lang="en-US" b="1" dirty="0"/>
              <a:t> </a:t>
            </a:r>
            <a:r>
              <a:rPr lang="en-US" b="1" dirty="0" err="1"/>
              <a:t>ochrany</a:t>
            </a:r>
            <a:r>
              <a:rPr lang="en-US" b="1" dirty="0"/>
              <a:t> </a:t>
            </a:r>
            <a:r>
              <a:rPr lang="en-US" dirty="0" err="1"/>
              <a:t>zařazené</a:t>
            </a:r>
            <a:r>
              <a:rPr lang="en-US" dirty="0"/>
              <a:t> do </a:t>
            </a:r>
            <a:r>
              <a:rPr lang="en-US" dirty="0" err="1"/>
              <a:t>plošného</a:t>
            </a:r>
            <a:r>
              <a:rPr lang="en-US" dirty="0"/>
              <a:t> </a:t>
            </a:r>
            <a:r>
              <a:rPr lang="en-US" dirty="0" err="1"/>
              <a:t>pokrytí</a:t>
            </a:r>
            <a:r>
              <a:rPr lang="en-US" dirty="0"/>
              <a:t> </a:t>
            </a:r>
            <a:r>
              <a:rPr lang="en-US" dirty="0" err="1"/>
              <a:t>kraje</a:t>
            </a:r>
            <a:r>
              <a:rPr lang="en-US" dirty="0"/>
              <a:t> </a:t>
            </a:r>
            <a:r>
              <a:rPr lang="en-US" dirty="0" err="1"/>
              <a:t>jednotkami</a:t>
            </a:r>
            <a:r>
              <a:rPr lang="en-US" dirty="0"/>
              <a:t> </a:t>
            </a:r>
            <a:r>
              <a:rPr lang="en-US" dirty="0" err="1"/>
              <a:t>požární</a:t>
            </a:r>
            <a:r>
              <a:rPr lang="en-US" dirty="0"/>
              <a:t> </a:t>
            </a:r>
            <a:r>
              <a:rPr lang="en-US" dirty="0" err="1" smtClean="0"/>
              <a:t>ochrany</a:t>
            </a:r>
            <a:r>
              <a:rPr lang="cs-CZ" dirty="0" smtClean="0"/>
              <a:t> (z</a:t>
            </a:r>
            <a:r>
              <a:rPr lang="en-US" dirty="0" err="1" smtClean="0"/>
              <a:t>ákon</a:t>
            </a:r>
            <a:r>
              <a:rPr lang="en-US" dirty="0" smtClean="0"/>
              <a:t> </a:t>
            </a:r>
            <a:r>
              <a:rPr lang="en-US" dirty="0"/>
              <a:t>č. 133/1985 Sb., o </a:t>
            </a:r>
            <a:r>
              <a:rPr lang="en-US" dirty="0" err="1"/>
              <a:t>požární</a:t>
            </a:r>
            <a:r>
              <a:rPr lang="en-US" dirty="0"/>
              <a:t> </a:t>
            </a:r>
            <a:r>
              <a:rPr lang="en-US" dirty="0" err="1" smtClean="0"/>
              <a:t>ochraně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pos</a:t>
            </a:r>
            <a:r>
              <a:rPr lang="en-US" dirty="0" err="1" smtClean="0"/>
              <a:t>kytovatelé</a:t>
            </a:r>
            <a:r>
              <a:rPr lang="en-US" dirty="0" smtClean="0"/>
              <a:t> </a:t>
            </a:r>
            <a:r>
              <a:rPr lang="en-US" b="1" dirty="0" err="1"/>
              <a:t>zdravotnické</a:t>
            </a:r>
            <a:r>
              <a:rPr lang="en-US" b="1" dirty="0"/>
              <a:t> </a:t>
            </a:r>
            <a:r>
              <a:rPr lang="en-US" b="1" dirty="0" err="1"/>
              <a:t>záchranné</a:t>
            </a:r>
            <a:r>
              <a:rPr lang="en-US" b="1" dirty="0"/>
              <a:t> </a:t>
            </a:r>
            <a:r>
              <a:rPr lang="en-US" b="1" dirty="0" err="1"/>
              <a:t>služby</a:t>
            </a:r>
            <a:endParaRPr lang="cs-CZ" b="1" dirty="0" smtClean="0"/>
          </a:p>
          <a:p>
            <a:r>
              <a:rPr lang="en-US" b="1" dirty="0" err="1"/>
              <a:t>Policie</a:t>
            </a:r>
            <a:r>
              <a:rPr lang="en-US" b="1" dirty="0"/>
              <a:t> </a:t>
            </a:r>
            <a:r>
              <a:rPr lang="en-US" b="1" dirty="0" err="1"/>
              <a:t>České</a:t>
            </a:r>
            <a:r>
              <a:rPr lang="en-US" b="1" dirty="0"/>
              <a:t> </a:t>
            </a:r>
            <a:r>
              <a:rPr lang="en-US" b="1" dirty="0" err="1" smtClean="0"/>
              <a:t>republiky</a:t>
            </a:r>
            <a:endParaRPr lang="cs-CZ" b="1" dirty="0" smtClean="0"/>
          </a:p>
          <a:p>
            <a:r>
              <a:rPr lang="cs-CZ" sz="2400" b="1" u="sng" dirty="0" smtClean="0"/>
              <a:t>Další</a:t>
            </a:r>
            <a:r>
              <a:rPr lang="cs-CZ" sz="2400" dirty="0" smtClean="0"/>
              <a:t>:</a:t>
            </a:r>
          </a:p>
          <a:p>
            <a:r>
              <a:rPr lang="cs-CZ" dirty="0" smtClean="0"/>
              <a:t>v</a:t>
            </a:r>
            <a:r>
              <a:rPr lang="en-US" dirty="0" err="1" smtClean="0"/>
              <a:t>yčleněné</a:t>
            </a:r>
            <a:r>
              <a:rPr lang="en-US" dirty="0" smtClean="0"/>
              <a:t> </a:t>
            </a:r>
            <a:r>
              <a:rPr lang="en-US" dirty="0" err="1"/>
              <a:t>síly</a:t>
            </a:r>
            <a:r>
              <a:rPr lang="en-US" dirty="0"/>
              <a:t> a </a:t>
            </a:r>
            <a:r>
              <a:rPr lang="en-US" dirty="0" err="1"/>
              <a:t>prostředky</a:t>
            </a:r>
            <a:r>
              <a:rPr lang="en-US" dirty="0"/>
              <a:t> </a:t>
            </a:r>
            <a:r>
              <a:rPr lang="en-US" dirty="0" err="1"/>
              <a:t>ozbrojených</a:t>
            </a:r>
            <a:r>
              <a:rPr lang="en-US" dirty="0"/>
              <a:t> </a:t>
            </a:r>
            <a:r>
              <a:rPr lang="en-US" dirty="0" err="1"/>
              <a:t>sil</a:t>
            </a:r>
            <a:r>
              <a:rPr lang="en-US" dirty="0"/>
              <a:t>, </a:t>
            </a:r>
            <a:r>
              <a:rPr lang="en-US" dirty="0" err="1"/>
              <a:t>ostatní</a:t>
            </a:r>
            <a:r>
              <a:rPr lang="en-US" dirty="0"/>
              <a:t> </a:t>
            </a:r>
            <a:r>
              <a:rPr lang="en-US" dirty="0" err="1"/>
              <a:t>ozbrojené</a:t>
            </a:r>
            <a:r>
              <a:rPr lang="en-US" dirty="0"/>
              <a:t> </a:t>
            </a:r>
            <a:r>
              <a:rPr lang="en-US" dirty="0" err="1"/>
              <a:t>bezpečnostní</a:t>
            </a:r>
            <a:r>
              <a:rPr lang="en-US" dirty="0"/>
              <a:t> </a:t>
            </a:r>
            <a:r>
              <a:rPr lang="en-US" dirty="0" err="1"/>
              <a:t>sbory</a:t>
            </a:r>
            <a:r>
              <a:rPr lang="en-US" dirty="0"/>
              <a:t>, </a:t>
            </a:r>
            <a:r>
              <a:rPr lang="en-US" dirty="0" err="1"/>
              <a:t>ostatní</a:t>
            </a:r>
            <a:r>
              <a:rPr lang="en-US" dirty="0"/>
              <a:t> </a:t>
            </a:r>
            <a:r>
              <a:rPr lang="en-US" dirty="0" err="1"/>
              <a:t>záchranné</a:t>
            </a:r>
            <a:r>
              <a:rPr lang="en-US" dirty="0"/>
              <a:t> </a:t>
            </a:r>
            <a:r>
              <a:rPr lang="en-US" dirty="0" err="1"/>
              <a:t>sbory</a:t>
            </a:r>
            <a:r>
              <a:rPr lang="en-US" dirty="0"/>
              <a:t>, </a:t>
            </a:r>
            <a:r>
              <a:rPr lang="en-US" dirty="0" err="1"/>
              <a:t>orgány</a:t>
            </a:r>
            <a:r>
              <a:rPr lang="en-US" dirty="0"/>
              <a:t> </a:t>
            </a:r>
            <a:r>
              <a:rPr lang="en-US" dirty="0" err="1"/>
              <a:t>ochrany</a:t>
            </a:r>
            <a:r>
              <a:rPr lang="en-US" dirty="0"/>
              <a:t> </a:t>
            </a:r>
            <a:r>
              <a:rPr lang="en-US" dirty="0" err="1"/>
              <a:t>veřejného</a:t>
            </a:r>
            <a:r>
              <a:rPr lang="en-US" dirty="0"/>
              <a:t> </a:t>
            </a:r>
            <a:r>
              <a:rPr lang="en-US" dirty="0" err="1"/>
              <a:t>zdraví</a:t>
            </a:r>
            <a:r>
              <a:rPr lang="en-US" dirty="0" smtClean="0"/>
              <a:t>,</a:t>
            </a:r>
            <a:r>
              <a:rPr lang="en-US" dirty="0"/>
              <a:t> </a:t>
            </a:r>
            <a:r>
              <a:rPr lang="en-US" dirty="0" err="1"/>
              <a:t>havarijní</a:t>
            </a:r>
            <a:r>
              <a:rPr lang="en-US" dirty="0"/>
              <a:t>, </a:t>
            </a:r>
            <a:r>
              <a:rPr lang="en-US" dirty="0" err="1"/>
              <a:t>pohotovostní</a:t>
            </a:r>
            <a:r>
              <a:rPr lang="en-US" dirty="0"/>
              <a:t>, </a:t>
            </a:r>
            <a:r>
              <a:rPr lang="en-US" dirty="0" err="1"/>
              <a:t>odborné</a:t>
            </a:r>
            <a:r>
              <a:rPr lang="en-US" dirty="0"/>
              <a:t> a </a:t>
            </a:r>
            <a:r>
              <a:rPr lang="en-US" dirty="0" err="1"/>
              <a:t>jiné</a:t>
            </a:r>
            <a:r>
              <a:rPr lang="en-US" dirty="0"/>
              <a:t> </a:t>
            </a:r>
            <a:r>
              <a:rPr lang="en-US" dirty="0" err="1"/>
              <a:t>služby</a:t>
            </a:r>
            <a:r>
              <a:rPr lang="en-US" dirty="0"/>
              <a:t>, </a:t>
            </a:r>
            <a:r>
              <a:rPr lang="en-US" dirty="0" err="1"/>
              <a:t>zařízení</a:t>
            </a:r>
            <a:r>
              <a:rPr lang="en-US" dirty="0"/>
              <a:t> </a:t>
            </a:r>
            <a:r>
              <a:rPr lang="en-US" dirty="0" err="1"/>
              <a:t>civilní</a:t>
            </a:r>
            <a:r>
              <a:rPr lang="en-US" dirty="0"/>
              <a:t> </a:t>
            </a:r>
            <a:r>
              <a:rPr lang="en-US" dirty="0" err="1"/>
              <a:t>ochrany</a:t>
            </a:r>
            <a:r>
              <a:rPr lang="en-US" dirty="0"/>
              <a:t>, </a:t>
            </a:r>
            <a:r>
              <a:rPr lang="en-US" dirty="0" err="1"/>
              <a:t>neziskové</a:t>
            </a:r>
            <a:r>
              <a:rPr lang="en-US" dirty="0"/>
              <a:t> </a:t>
            </a:r>
            <a:r>
              <a:rPr lang="en-US" dirty="0" err="1"/>
              <a:t>organizace</a:t>
            </a:r>
            <a:r>
              <a:rPr lang="en-US" dirty="0"/>
              <a:t> a </a:t>
            </a:r>
            <a:r>
              <a:rPr lang="en-US" dirty="0" err="1"/>
              <a:t>sdružení</a:t>
            </a:r>
            <a:r>
              <a:rPr lang="en-US" dirty="0"/>
              <a:t> </a:t>
            </a:r>
            <a:r>
              <a:rPr lang="en-US" dirty="0" err="1"/>
              <a:t>občanů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využít</a:t>
            </a:r>
            <a:r>
              <a:rPr lang="en-US" dirty="0"/>
              <a:t> k </a:t>
            </a:r>
            <a:r>
              <a:rPr lang="en-US" dirty="0" err="1"/>
              <a:t>záchranným</a:t>
            </a:r>
            <a:r>
              <a:rPr lang="en-US" dirty="0"/>
              <a:t> a </a:t>
            </a:r>
            <a:r>
              <a:rPr lang="en-US" dirty="0" err="1"/>
              <a:t>likvidačním</a:t>
            </a:r>
            <a:r>
              <a:rPr lang="en-US" dirty="0"/>
              <a:t> </a:t>
            </a:r>
            <a:r>
              <a:rPr lang="en-US" dirty="0" err="1"/>
              <a:t>pracím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3114532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81802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Složky IZS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496291"/>
            <a:ext cx="10018713" cy="5361709"/>
          </a:xfrm>
        </p:spPr>
        <p:txBody>
          <a:bodyPr>
            <a:normAutofit/>
          </a:bodyPr>
          <a:lstStyle/>
          <a:p>
            <a:r>
              <a:rPr lang="en-US" dirty="0" err="1"/>
              <a:t>Složky</a:t>
            </a:r>
            <a:r>
              <a:rPr lang="en-US" dirty="0"/>
              <a:t> </a:t>
            </a:r>
            <a:r>
              <a:rPr lang="en-US" dirty="0" err="1"/>
              <a:t>integrovaného</a:t>
            </a:r>
            <a:r>
              <a:rPr lang="en-US" dirty="0"/>
              <a:t> </a:t>
            </a:r>
            <a:r>
              <a:rPr lang="en-US" dirty="0" err="1"/>
              <a:t>záchranného</a:t>
            </a:r>
            <a:r>
              <a:rPr lang="en-US" dirty="0"/>
              <a:t> </a:t>
            </a:r>
            <a:r>
              <a:rPr lang="en-US" dirty="0" err="1"/>
              <a:t>systému</a:t>
            </a:r>
            <a:r>
              <a:rPr lang="en-US" dirty="0"/>
              <a:t> </a:t>
            </a:r>
            <a:r>
              <a:rPr lang="en-US" u="sng" dirty="0" err="1"/>
              <a:t>jsou</a:t>
            </a:r>
            <a:r>
              <a:rPr lang="en-US" u="sng" dirty="0"/>
              <a:t> </a:t>
            </a:r>
            <a:r>
              <a:rPr lang="en-US" b="1" u="sng" dirty="0" err="1"/>
              <a:t>při</a:t>
            </a:r>
            <a:r>
              <a:rPr lang="en-US" b="1" u="sng" dirty="0"/>
              <a:t> </a:t>
            </a:r>
            <a:r>
              <a:rPr lang="en-US" b="1" u="sng" dirty="0" err="1"/>
              <a:t>zásahu</a:t>
            </a:r>
            <a:r>
              <a:rPr lang="en-US" b="1" u="sng" dirty="0"/>
              <a:t> </a:t>
            </a:r>
            <a:r>
              <a:rPr lang="en-US" u="sng" dirty="0" err="1"/>
              <a:t>povinny</a:t>
            </a:r>
            <a:r>
              <a:rPr lang="en-US" u="sng" dirty="0"/>
              <a:t> se </a:t>
            </a:r>
            <a:r>
              <a:rPr lang="en-US" u="sng" dirty="0" err="1"/>
              <a:t>řídit</a:t>
            </a:r>
            <a:r>
              <a:rPr lang="en-US" u="sng" dirty="0"/>
              <a:t> </a:t>
            </a:r>
            <a:r>
              <a:rPr lang="en-US" b="1" u="sng" dirty="0" err="1"/>
              <a:t>příkazy</a:t>
            </a:r>
            <a:r>
              <a:rPr lang="en-US" b="1" u="sng" dirty="0"/>
              <a:t> </a:t>
            </a:r>
            <a:r>
              <a:rPr lang="en-US" b="1" u="sng" dirty="0" err="1"/>
              <a:t>velitele</a:t>
            </a:r>
            <a:r>
              <a:rPr lang="en-US" b="1" u="sng" dirty="0"/>
              <a:t> </a:t>
            </a:r>
            <a:r>
              <a:rPr lang="en-US" b="1" u="sng" dirty="0" err="1"/>
              <a:t>zásahu</a:t>
            </a:r>
            <a:r>
              <a:rPr lang="en-US" dirty="0"/>
              <a:t>, </a:t>
            </a:r>
            <a:r>
              <a:rPr lang="en-US" dirty="0" err="1"/>
              <a:t>popřípadě</a:t>
            </a:r>
            <a:r>
              <a:rPr lang="en-US" dirty="0"/>
              <a:t> </a:t>
            </a:r>
            <a:r>
              <a:rPr lang="en-US" dirty="0" err="1"/>
              <a:t>pokyny</a:t>
            </a:r>
            <a:r>
              <a:rPr lang="en-US" dirty="0"/>
              <a:t> </a:t>
            </a:r>
            <a:r>
              <a:rPr lang="en-US" dirty="0" err="1"/>
              <a:t>starosty</a:t>
            </a:r>
            <a:r>
              <a:rPr lang="en-US" dirty="0"/>
              <a:t> </a:t>
            </a:r>
            <a:r>
              <a:rPr lang="en-US" dirty="0" err="1"/>
              <a:t>obce</a:t>
            </a:r>
            <a:r>
              <a:rPr lang="en-US" dirty="0"/>
              <a:t> s </a:t>
            </a:r>
            <a:r>
              <a:rPr lang="en-US" dirty="0" err="1"/>
              <a:t>rozšířenou</a:t>
            </a:r>
            <a:r>
              <a:rPr lang="en-US" dirty="0"/>
              <a:t> </a:t>
            </a:r>
            <a:r>
              <a:rPr lang="en-US" dirty="0" err="1"/>
              <a:t>působností</a:t>
            </a:r>
            <a:r>
              <a:rPr lang="en-US" dirty="0"/>
              <a:t>, </a:t>
            </a:r>
            <a:r>
              <a:rPr lang="en-US" dirty="0" err="1"/>
              <a:t>hejtmana</a:t>
            </a:r>
            <a:r>
              <a:rPr lang="en-US" dirty="0"/>
              <a:t> </a:t>
            </a:r>
            <a:r>
              <a:rPr lang="en-US" dirty="0" err="1"/>
              <a:t>kraje</a:t>
            </a:r>
            <a:r>
              <a:rPr lang="en-US" dirty="0"/>
              <a:t>, v </a:t>
            </a:r>
            <a:r>
              <a:rPr lang="en-US" dirty="0" err="1"/>
              <a:t>Praze</a:t>
            </a:r>
            <a:r>
              <a:rPr lang="en-US" dirty="0"/>
              <a:t> </a:t>
            </a:r>
            <a:r>
              <a:rPr lang="en-US" dirty="0" err="1"/>
              <a:t>primátora</a:t>
            </a:r>
            <a:r>
              <a:rPr lang="en-US" dirty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/>
              <a:t>Ministerstva</a:t>
            </a:r>
            <a:r>
              <a:rPr lang="en-US" dirty="0"/>
              <a:t> </a:t>
            </a:r>
            <a:r>
              <a:rPr lang="en-US" dirty="0" err="1"/>
              <a:t>vnitra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provádějí</a:t>
            </a:r>
            <a:r>
              <a:rPr lang="en-US" dirty="0"/>
              <a:t> </a:t>
            </a:r>
            <a:r>
              <a:rPr lang="en-US" dirty="0" err="1"/>
              <a:t>koordinaci</a:t>
            </a:r>
            <a:r>
              <a:rPr lang="en-US" dirty="0"/>
              <a:t> </a:t>
            </a:r>
            <a:r>
              <a:rPr lang="en-US" dirty="0" err="1"/>
              <a:t>záchranných</a:t>
            </a:r>
            <a:r>
              <a:rPr lang="en-US" dirty="0"/>
              <a:t> a </a:t>
            </a:r>
            <a:r>
              <a:rPr lang="en-US" dirty="0" err="1"/>
              <a:t>likvidačních</a:t>
            </a:r>
            <a:r>
              <a:rPr lang="en-US" dirty="0"/>
              <a:t> </a:t>
            </a:r>
            <a:r>
              <a:rPr lang="en-US" dirty="0" err="1" smtClean="0"/>
              <a:t>prací</a:t>
            </a:r>
            <a:r>
              <a:rPr lang="cs-CZ" dirty="0" smtClean="0"/>
              <a:t> </a:t>
            </a:r>
          </a:p>
          <a:p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provádění</a:t>
            </a:r>
            <a:r>
              <a:rPr lang="en-US" dirty="0"/>
              <a:t> </a:t>
            </a:r>
            <a:r>
              <a:rPr lang="en-US" dirty="0" err="1"/>
              <a:t>záchranných</a:t>
            </a:r>
            <a:r>
              <a:rPr lang="en-US" dirty="0"/>
              <a:t> a </a:t>
            </a:r>
            <a:r>
              <a:rPr lang="en-US" dirty="0" err="1"/>
              <a:t>likvidačních</a:t>
            </a:r>
            <a:r>
              <a:rPr lang="en-US" dirty="0"/>
              <a:t> </a:t>
            </a:r>
            <a:r>
              <a:rPr lang="en-US" dirty="0" err="1"/>
              <a:t>prací</a:t>
            </a:r>
            <a:r>
              <a:rPr lang="en-US" dirty="0"/>
              <a:t> </a:t>
            </a:r>
            <a:r>
              <a:rPr lang="en-US" u="sng" dirty="0" err="1"/>
              <a:t>za</a:t>
            </a:r>
            <a:r>
              <a:rPr lang="en-US" u="sng" dirty="0"/>
              <a:t> </a:t>
            </a:r>
            <a:r>
              <a:rPr lang="en-US" u="sng" dirty="0" err="1"/>
              <a:t>nouzového</a:t>
            </a:r>
            <a:r>
              <a:rPr lang="en-US" u="sng" dirty="0"/>
              <a:t> </a:t>
            </a:r>
            <a:r>
              <a:rPr lang="en-US" u="sng" dirty="0" err="1"/>
              <a:t>stavu</a:t>
            </a:r>
            <a:r>
              <a:rPr lang="en-US" u="sng" dirty="0"/>
              <a:t>, </a:t>
            </a:r>
            <a:r>
              <a:rPr lang="en-US" u="sng" dirty="0" err="1"/>
              <a:t>stavu</a:t>
            </a:r>
            <a:r>
              <a:rPr lang="en-US" u="sng" dirty="0"/>
              <a:t> </a:t>
            </a:r>
            <a:r>
              <a:rPr lang="en-US" u="sng" dirty="0" err="1"/>
              <a:t>ohrožení</a:t>
            </a:r>
            <a:r>
              <a:rPr lang="en-US" u="sng" dirty="0"/>
              <a:t> </a:t>
            </a:r>
            <a:r>
              <a:rPr lang="en-US" u="sng" dirty="0" err="1"/>
              <a:t>státu</a:t>
            </a:r>
            <a:r>
              <a:rPr lang="en-US" u="sng" dirty="0"/>
              <a:t> </a:t>
            </a:r>
            <a:r>
              <a:rPr lang="en-US" u="sng" dirty="0" err="1"/>
              <a:t>nebo</a:t>
            </a:r>
            <a:r>
              <a:rPr lang="en-US" u="sng" dirty="0"/>
              <a:t> </a:t>
            </a:r>
            <a:r>
              <a:rPr lang="en-US" u="sng" dirty="0" err="1"/>
              <a:t>válečného</a:t>
            </a:r>
            <a:r>
              <a:rPr lang="en-US" u="sng" dirty="0"/>
              <a:t> </a:t>
            </a:r>
            <a:r>
              <a:rPr lang="en-US" u="sng" dirty="0" err="1"/>
              <a:t>stavu</a:t>
            </a:r>
            <a:r>
              <a:rPr lang="en-US" u="sng" dirty="0"/>
              <a:t> </a:t>
            </a:r>
            <a:r>
              <a:rPr lang="en-US" dirty="0"/>
              <a:t>se </a:t>
            </a:r>
            <a:r>
              <a:rPr lang="en-US" dirty="0" err="1"/>
              <a:t>složky</a:t>
            </a:r>
            <a:r>
              <a:rPr lang="en-US" dirty="0"/>
              <a:t> </a:t>
            </a:r>
            <a:r>
              <a:rPr lang="en-US" dirty="0" err="1"/>
              <a:t>integrovaného</a:t>
            </a:r>
            <a:r>
              <a:rPr lang="en-US" dirty="0"/>
              <a:t> </a:t>
            </a:r>
            <a:r>
              <a:rPr lang="en-US" dirty="0" err="1"/>
              <a:t>záchranného</a:t>
            </a:r>
            <a:r>
              <a:rPr lang="en-US" dirty="0"/>
              <a:t> </a:t>
            </a:r>
            <a:r>
              <a:rPr lang="en-US" dirty="0" err="1"/>
              <a:t>systému</a:t>
            </a:r>
            <a:r>
              <a:rPr lang="en-US" dirty="0"/>
              <a:t> </a:t>
            </a:r>
            <a:r>
              <a:rPr lang="en-US" dirty="0" err="1"/>
              <a:t>řídí</a:t>
            </a:r>
            <a:r>
              <a:rPr lang="en-US" dirty="0"/>
              <a:t> </a:t>
            </a:r>
            <a:r>
              <a:rPr lang="en-US" dirty="0" err="1"/>
              <a:t>pokyny</a:t>
            </a:r>
            <a:r>
              <a:rPr lang="en-US" dirty="0"/>
              <a:t> </a:t>
            </a:r>
            <a:r>
              <a:rPr lang="en-US" dirty="0" err="1"/>
              <a:t>Ministerstva</a:t>
            </a:r>
            <a:r>
              <a:rPr lang="en-US" dirty="0"/>
              <a:t> </a:t>
            </a:r>
            <a:r>
              <a:rPr lang="en-US" dirty="0" err="1"/>
              <a:t>vnitra</a:t>
            </a:r>
            <a:r>
              <a:rPr lang="en-US" dirty="0"/>
              <a:t>.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stavu</a:t>
            </a:r>
            <a:r>
              <a:rPr lang="en-US" dirty="0"/>
              <a:t> </a:t>
            </a:r>
            <a:r>
              <a:rPr lang="en-US" dirty="0" err="1"/>
              <a:t>nebezpečí</a:t>
            </a:r>
            <a:r>
              <a:rPr lang="en-US" dirty="0"/>
              <a:t> se </a:t>
            </a:r>
            <a:r>
              <a:rPr lang="en-US" dirty="0" err="1"/>
              <a:t>složky</a:t>
            </a:r>
            <a:r>
              <a:rPr lang="en-US" dirty="0"/>
              <a:t> </a:t>
            </a:r>
            <a:r>
              <a:rPr lang="en-US" dirty="0" err="1"/>
              <a:t>integrovaného</a:t>
            </a:r>
            <a:r>
              <a:rPr lang="en-US" dirty="0"/>
              <a:t> </a:t>
            </a:r>
            <a:r>
              <a:rPr lang="en-US" dirty="0" err="1"/>
              <a:t>záchranného</a:t>
            </a:r>
            <a:r>
              <a:rPr lang="en-US" dirty="0"/>
              <a:t> </a:t>
            </a:r>
            <a:r>
              <a:rPr lang="en-US" dirty="0" err="1"/>
              <a:t>systému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území</a:t>
            </a:r>
            <a:r>
              <a:rPr lang="en-US" dirty="0"/>
              <a:t> </a:t>
            </a:r>
            <a:r>
              <a:rPr lang="en-US" dirty="0" err="1"/>
              <a:t>příslušného</a:t>
            </a:r>
            <a:r>
              <a:rPr lang="en-US" dirty="0"/>
              <a:t> </a:t>
            </a:r>
            <a:r>
              <a:rPr lang="en-US" dirty="0" err="1"/>
              <a:t>kraje</a:t>
            </a:r>
            <a:r>
              <a:rPr lang="en-US" dirty="0"/>
              <a:t> </a:t>
            </a:r>
            <a:r>
              <a:rPr lang="en-US" dirty="0" err="1"/>
              <a:t>řídí</a:t>
            </a:r>
            <a:r>
              <a:rPr lang="en-US" dirty="0"/>
              <a:t> </a:t>
            </a:r>
            <a:r>
              <a:rPr lang="en-US" dirty="0" err="1"/>
              <a:t>pokyny</a:t>
            </a:r>
            <a:r>
              <a:rPr lang="en-US" dirty="0"/>
              <a:t> </a:t>
            </a:r>
            <a:r>
              <a:rPr lang="en-US" dirty="0" err="1"/>
              <a:t>toho</a:t>
            </a:r>
            <a:r>
              <a:rPr lang="en-US" dirty="0"/>
              <a:t>,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vyhlásil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 </a:t>
            </a:r>
            <a:r>
              <a:rPr lang="en-US" dirty="0" err="1"/>
              <a:t>nebezpečí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zvláštního</a:t>
            </a:r>
            <a:r>
              <a:rPr lang="en-US" dirty="0"/>
              <a:t> </a:t>
            </a:r>
            <a:r>
              <a:rPr lang="en-US" dirty="0" err="1"/>
              <a:t>právního</a:t>
            </a:r>
            <a:r>
              <a:rPr lang="en-US" dirty="0"/>
              <a:t> </a:t>
            </a:r>
            <a:r>
              <a:rPr lang="en-US" dirty="0" err="1"/>
              <a:t>předpisu</a:t>
            </a:r>
            <a:endParaRPr lang="cs-CZ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294219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81802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Složky IZS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496291"/>
            <a:ext cx="10018713" cy="5361709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Koordinování</a:t>
            </a:r>
            <a:r>
              <a:rPr lang="en-US" dirty="0" smtClean="0"/>
              <a:t> </a:t>
            </a:r>
            <a:r>
              <a:rPr lang="en-US" dirty="0" err="1"/>
              <a:t>záchranných</a:t>
            </a:r>
            <a:r>
              <a:rPr lang="en-US" dirty="0"/>
              <a:t> a </a:t>
            </a:r>
            <a:r>
              <a:rPr lang="en-US" dirty="0" err="1"/>
              <a:t>likvidačních</a:t>
            </a:r>
            <a:r>
              <a:rPr lang="en-US" dirty="0"/>
              <a:t> </a:t>
            </a:r>
            <a:r>
              <a:rPr lang="en-US" dirty="0" err="1"/>
              <a:t>prací</a:t>
            </a:r>
            <a:r>
              <a:rPr lang="en-US" dirty="0"/>
              <a:t> v </a:t>
            </a:r>
            <a:r>
              <a:rPr lang="en-US" dirty="0" err="1"/>
              <a:t>místě</a:t>
            </a:r>
            <a:r>
              <a:rPr lang="en-US" dirty="0"/>
              <a:t> </a:t>
            </a:r>
            <a:r>
              <a:rPr lang="en-US" dirty="0" err="1"/>
              <a:t>nasazení</a:t>
            </a:r>
            <a:r>
              <a:rPr lang="en-US" dirty="0"/>
              <a:t> </a:t>
            </a:r>
            <a:r>
              <a:rPr lang="en-US" dirty="0" err="1"/>
              <a:t>složek</a:t>
            </a:r>
            <a:r>
              <a:rPr lang="en-US" dirty="0"/>
              <a:t> </a:t>
            </a:r>
            <a:r>
              <a:rPr lang="cs-CZ" dirty="0" smtClean="0"/>
              <a:t>IZS </a:t>
            </a:r>
            <a:r>
              <a:rPr lang="en-US" dirty="0" smtClean="0"/>
              <a:t>a </a:t>
            </a:r>
            <a:r>
              <a:rPr lang="en-US" dirty="0" err="1"/>
              <a:t>řízení</a:t>
            </a:r>
            <a:r>
              <a:rPr lang="en-US" dirty="0"/>
              <a:t> </a:t>
            </a:r>
            <a:r>
              <a:rPr lang="en-US" dirty="0" err="1"/>
              <a:t>součinnosti</a:t>
            </a:r>
            <a:r>
              <a:rPr lang="en-US" dirty="0"/>
              <a:t> </a:t>
            </a:r>
            <a:r>
              <a:rPr lang="en-US" dirty="0" err="1"/>
              <a:t>těchto</a:t>
            </a:r>
            <a:r>
              <a:rPr lang="en-US" dirty="0"/>
              <a:t> </a:t>
            </a:r>
            <a:r>
              <a:rPr lang="en-US" dirty="0" err="1"/>
              <a:t>složek</a:t>
            </a:r>
            <a:r>
              <a:rPr lang="en-US" dirty="0"/>
              <a:t> </a:t>
            </a:r>
            <a:r>
              <a:rPr lang="en-US" b="1" dirty="0" err="1"/>
              <a:t>provádí</a:t>
            </a:r>
            <a:r>
              <a:rPr lang="en-US" b="1" dirty="0"/>
              <a:t> </a:t>
            </a:r>
            <a:r>
              <a:rPr lang="en-US" b="1" dirty="0" err="1"/>
              <a:t>velitel</a:t>
            </a:r>
            <a:r>
              <a:rPr lang="en-US" b="1" dirty="0"/>
              <a:t> </a:t>
            </a:r>
            <a:r>
              <a:rPr lang="en-US" b="1" dirty="0" err="1"/>
              <a:t>zásahu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vyhlásí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závažnosti</a:t>
            </a:r>
            <a:r>
              <a:rPr lang="en-US" dirty="0"/>
              <a:t> </a:t>
            </a:r>
            <a:r>
              <a:rPr lang="en-US" dirty="0" err="1"/>
              <a:t>mimořádné</a:t>
            </a:r>
            <a:r>
              <a:rPr lang="en-US" dirty="0"/>
              <a:t> </a:t>
            </a:r>
            <a:r>
              <a:rPr lang="en-US" dirty="0" err="1"/>
              <a:t>události</a:t>
            </a:r>
            <a:r>
              <a:rPr lang="en-US" dirty="0"/>
              <a:t> </a:t>
            </a:r>
            <a:r>
              <a:rPr lang="en-US" dirty="0" err="1"/>
              <a:t>odpovídající</a:t>
            </a:r>
            <a:r>
              <a:rPr lang="en-US" dirty="0"/>
              <a:t> </a:t>
            </a:r>
            <a:r>
              <a:rPr lang="en-US" dirty="0" err="1"/>
              <a:t>stupeň</a:t>
            </a:r>
            <a:r>
              <a:rPr lang="en-US" dirty="0"/>
              <a:t> </a:t>
            </a:r>
            <a:r>
              <a:rPr lang="en-US" dirty="0" err="1" smtClean="0"/>
              <a:t>poplachu</a:t>
            </a:r>
            <a:r>
              <a:rPr lang="en-US" dirty="0" smtClean="0"/>
              <a:t>.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zvláštní</a:t>
            </a:r>
            <a:r>
              <a:rPr lang="en-US" dirty="0"/>
              <a:t> </a:t>
            </a:r>
            <a:r>
              <a:rPr lang="en-US" dirty="0" err="1"/>
              <a:t>právní</a:t>
            </a:r>
            <a:r>
              <a:rPr lang="en-US" dirty="0"/>
              <a:t> </a:t>
            </a:r>
            <a:r>
              <a:rPr lang="en-US" dirty="0" err="1"/>
              <a:t>předpis</a:t>
            </a:r>
            <a:r>
              <a:rPr lang="en-US" dirty="0"/>
              <a:t> </a:t>
            </a:r>
            <a:r>
              <a:rPr lang="en-US" dirty="0" err="1"/>
              <a:t>nestanoví</a:t>
            </a:r>
            <a:r>
              <a:rPr lang="en-US" dirty="0"/>
              <a:t> </a:t>
            </a:r>
            <a:r>
              <a:rPr lang="en-US" dirty="0" err="1" smtClean="0"/>
              <a:t>jinak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velitelem</a:t>
            </a:r>
            <a:r>
              <a:rPr lang="en-US" dirty="0"/>
              <a:t> </a:t>
            </a:r>
            <a:r>
              <a:rPr lang="en-US" dirty="0" err="1"/>
              <a:t>zásahu</a:t>
            </a:r>
            <a:r>
              <a:rPr lang="en-US" dirty="0"/>
              <a:t> </a:t>
            </a:r>
            <a:r>
              <a:rPr lang="en-US" b="1" dirty="0" err="1"/>
              <a:t>velitel</a:t>
            </a:r>
            <a:r>
              <a:rPr lang="en-US" b="1" dirty="0"/>
              <a:t> </a:t>
            </a:r>
            <a:r>
              <a:rPr lang="en-US" b="1" dirty="0" err="1"/>
              <a:t>jednotky</a:t>
            </a:r>
            <a:r>
              <a:rPr lang="en-US" b="1" dirty="0"/>
              <a:t> </a:t>
            </a:r>
            <a:r>
              <a:rPr lang="en-US" b="1" dirty="0" err="1"/>
              <a:t>požární</a:t>
            </a:r>
            <a:r>
              <a:rPr lang="en-US" b="1" dirty="0"/>
              <a:t> </a:t>
            </a:r>
            <a:r>
              <a:rPr lang="en-US" b="1" dirty="0" err="1" smtClean="0"/>
              <a:t>ochrany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Pokud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místě</a:t>
            </a:r>
            <a:r>
              <a:rPr lang="en-US" dirty="0"/>
              <a:t> </a:t>
            </a:r>
            <a:r>
              <a:rPr lang="en-US" dirty="0" err="1"/>
              <a:t>zásahu</a:t>
            </a:r>
            <a:r>
              <a:rPr lang="en-US" dirty="0"/>
              <a:t>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ustanoven</a:t>
            </a:r>
            <a:r>
              <a:rPr lang="en-US" dirty="0"/>
              <a:t> </a:t>
            </a:r>
            <a:r>
              <a:rPr lang="en-US" dirty="0" err="1"/>
              <a:t>velitel</a:t>
            </a:r>
            <a:r>
              <a:rPr lang="en-US" dirty="0"/>
              <a:t> </a:t>
            </a:r>
            <a:r>
              <a:rPr lang="en-US" dirty="0" err="1" smtClean="0"/>
              <a:t>zásahu</a:t>
            </a:r>
            <a:r>
              <a:rPr lang="en-US" dirty="0" smtClean="0"/>
              <a:t>, </a:t>
            </a:r>
            <a:r>
              <a:rPr lang="en-US" dirty="0" err="1"/>
              <a:t>řídí</a:t>
            </a:r>
            <a:r>
              <a:rPr lang="en-US" dirty="0"/>
              <a:t> </a:t>
            </a:r>
            <a:r>
              <a:rPr lang="en-US" dirty="0" err="1"/>
              <a:t>součinnost</a:t>
            </a:r>
            <a:r>
              <a:rPr lang="en-US" dirty="0"/>
              <a:t> </a:t>
            </a:r>
            <a:r>
              <a:rPr lang="en-US" dirty="0" err="1"/>
              <a:t>těchto</a:t>
            </a:r>
            <a:r>
              <a:rPr lang="en-US" dirty="0"/>
              <a:t> </a:t>
            </a:r>
            <a:r>
              <a:rPr lang="en-US" dirty="0" err="1"/>
              <a:t>složek</a:t>
            </a:r>
            <a:r>
              <a:rPr lang="en-US" dirty="0"/>
              <a:t> </a:t>
            </a:r>
            <a:r>
              <a:rPr lang="en-US" dirty="0" err="1"/>
              <a:t>velitel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vedoucí</a:t>
            </a:r>
            <a:r>
              <a:rPr lang="en-US" dirty="0"/>
              <a:t> </a:t>
            </a:r>
            <a:r>
              <a:rPr lang="en-US" dirty="0" err="1"/>
              <a:t>zasahujících</a:t>
            </a:r>
            <a:r>
              <a:rPr lang="en-US" dirty="0"/>
              <a:t> </a:t>
            </a:r>
            <a:r>
              <a:rPr lang="en-US" dirty="0" err="1"/>
              <a:t>sil</a:t>
            </a:r>
            <a:r>
              <a:rPr lang="en-US" dirty="0"/>
              <a:t> a </a:t>
            </a:r>
            <a:r>
              <a:rPr lang="en-US" dirty="0" err="1"/>
              <a:t>prostředků</a:t>
            </a:r>
            <a:r>
              <a:rPr lang="en-US" dirty="0"/>
              <a:t> </a:t>
            </a:r>
            <a:r>
              <a:rPr lang="en-US" dirty="0" err="1"/>
              <a:t>složky</a:t>
            </a:r>
            <a:r>
              <a:rPr lang="en-US" dirty="0"/>
              <a:t> </a:t>
            </a:r>
            <a:r>
              <a:rPr lang="en-US" dirty="0" err="1"/>
              <a:t>integrovaného</a:t>
            </a:r>
            <a:r>
              <a:rPr lang="en-US" dirty="0"/>
              <a:t> </a:t>
            </a:r>
            <a:r>
              <a:rPr lang="en-US" dirty="0" err="1"/>
              <a:t>záchranného</a:t>
            </a:r>
            <a:r>
              <a:rPr lang="en-US" dirty="0"/>
              <a:t> </a:t>
            </a:r>
            <a:r>
              <a:rPr lang="en-US" dirty="0" err="1"/>
              <a:t>systému</a:t>
            </a:r>
            <a:r>
              <a:rPr lang="en-US" dirty="0"/>
              <a:t>, </a:t>
            </a:r>
            <a:r>
              <a:rPr lang="en-US" b="1" dirty="0" err="1"/>
              <a:t>která</a:t>
            </a:r>
            <a:r>
              <a:rPr lang="en-US" b="1" dirty="0"/>
              <a:t> v </a:t>
            </a:r>
            <a:r>
              <a:rPr lang="en-US" b="1" dirty="0" err="1"/>
              <a:t>místě</a:t>
            </a:r>
            <a:r>
              <a:rPr lang="en-US" b="1" dirty="0"/>
              <a:t> </a:t>
            </a:r>
            <a:r>
              <a:rPr lang="en-US" b="1" dirty="0" err="1"/>
              <a:t>zásahu</a:t>
            </a:r>
            <a:r>
              <a:rPr lang="en-US" b="1" dirty="0"/>
              <a:t> </a:t>
            </a:r>
            <a:r>
              <a:rPr lang="en-US" b="1" dirty="0" err="1"/>
              <a:t>provádí</a:t>
            </a:r>
            <a:r>
              <a:rPr lang="en-US" b="1" dirty="0"/>
              <a:t> </a:t>
            </a:r>
            <a:r>
              <a:rPr lang="en-US" b="1" dirty="0" err="1"/>
              <a:t>převažující</a:t>
            </a:r>
            <a:r>
              <a:rPr lang="en-US" b="1" dirty="0"/>
              <a:t> </a:t>
            </a:r>
            <a:r>
              <a:rPr lang="en-US" b="1" dirty="0" err="1"/>
              <a:t>činnost</a:t>
            </a:r>
            <a:r>
              <a:rPr lang="en-US" dirty="0"/>
              <a:t>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94593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-133834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Stav stav nebezpečí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440873"/>
            <a:ext cx="10018713" cy="541712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Upraven zejména v úst. zák. č. </a:t>
            </a:r>
            <a:r>
              <a:rPr lang="cs-CZ" dirty="0" smtClean="0"/>
              <a:t>240/2000 Sb</a:t>
            </a:r>
            <a:r>
              <a:rPr lang="cs-CZ" dirty="0"/>
              <a:t>.</a:t>
            </a:r>
          </a:p>
          <a:p>
            <a:r>
              <a:rPr lang="en-US" dirty="0" err="1"/>
              <a:t>Stav</a:t>
            </a:r>
            <a:r>
              <a:rPr lang="en-US" dirty="0"/>
              <a:t> </a:t>
            </a:r>
            <a:r>
              <a:rPr lang="en-US" dirty="0" err="1"/>
              <a:t>nebezpečí</a:t>
            </a:r>
            <a:r>
              <a:rPr lang="en-US" dirty="0"/>
              <a:t> se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bezodkladné</a:t>
            </a:r>
            <a:r>
              <a:rPr lang="en-US" dirty="0"/>
              <a:t> </a:t>
            </a:r>
            <a:r>
              <a:rPr lang="en-US" dirty="0" err="1"/>
              <a:t>opatření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vyhlásit</a:t>
            </a:r>
            <a:r>
              <a:rPr lang="en-US" dirty="0"/>
              <a:t>, </a:t>
            </a:r>
            <a:r>
              <a:rPr lang="en-US" dirty="0" err="1"/>
              <a:t>jsou</a:t>
            </a:r>
            <a:r>
              <a:rPr lang="en-US" dirty="0"/>
              <a:t>-li </a:t>
            </a:r>
            <a:r>
              <a:rPr lang="en-US" dirty="0" err="1"/>
              <a:t>ohroženy</a:t>
            </a:r>
            <a:r>
              <a:rPr lang="en-US" dirty="0"/>
              <a:t> </a:t>
            </a:r>
            <a:r>
              <a:rPr lang="en-US" dirty="0" err="1"/>
              <a:t>životy</a:t>
            </a:r>
            <a:r>
              <a:rPr lang="en-US" dirty="0"/>
              <a:t>, </a:t>
            </a:r>
            <a:r>
              <a:rPr lang="en-US" dirty="0" err="1"/>
              <a:t>zdraví</a:t>
            </a:r>
            <a:r>
              <a:rPr lang="en-US" dirty="0"/>
              <a:t>, </a:t>
            </a:r>
            <a:r>
              <a:rPr lang="en-US" dirty="0" err="1"/>
              <a:t>majetek</a:t>
            </a:r>
            <a:r>
              <a:rPr lang="en-US" dirty="0"/>
              <a:t>, </a:t>
            </a:r>
            <a:r>
              <a:rPr lang="en-US" dirty="0" err="1"/>
              <a:t>životní</a:t>
            </a:r>
            <a:r>
              <a:rPr lang="en-US" dirty="0"/>
              <a:t> </a:t>
            </a:r>
            <a:r>
              <a:rPr lang="en-US" dirty="0" err="1"/>
              <a:t>prostředí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nedosahuje</a:t>
            </a:r>
            <a:r>
              <a:rPr lang="en-US" dirty="0"/>
              <a:t> </a:t>
            </a:r>
            <a:r>
              <a:rPr lang="en-US" dirty="0" err="1"/>
              <a:t>intenzita</a:t>
            </a:r>
            <a:r>
              <a:rPr lang="en-US" dirty="0"/>
              <a:t> </a:t>
            </a:r>
            <a:r>
              <a:rPr lang="en-US" dirty="0" err="1"/>
              <a:t>ohrožení</a:t>
            </a:r>
            <a:r>
              <a:rPr lang="en-US" dirty="0"/>
              <a:t> </a:t>
            </a:r>
            <a:r>
              <a:rPr lang="en-US" dirty="0" err="1"/>
              <a:t>značného</a:t>
            </a:r>
            <a:r>
              <a:rPr lang="en-US" dirty="0"/>
              <a:t> </a:t>
            </a:r>
            <a:r>
              <a:rPr lang="en-US" dirty="0" err="1" smtClean="0"/>
              <a:t>rozsahu</a:t>
            </a:r>
            <a:r>
              <a:rPr lang="en-US" dirty="0" smtClean="0"/>
              <a:t>,</a:t>
            </a:r>
            <a:r>
              <a:rPr lang="en-US" dirty="0"/>
              <a:t> a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odvrátit</a:t>
            </a:r>
            <a:r>
              <a:rPr lang="en-US" dirty="0"/>
              <a:t> </a:t>
            </a:r>
            <a:r>
              <a:rPr lang="en-US" dirty="0" err="1"/>
              <a:t>ohrožení</a:t>
            </a:r>
            <a:r>
              <a:rPr lang="en-US" dirty="0"/>
              <a:t> </a:t>
            </a:r>
            <a:r>
              <a:rPr lang="en-US" dirty="0" err="1"/>
              <a:t>běžnou</a:t>
            </a:r>
            <a:r>
              <a:rPr lang="en-US" dirty="0"/>
              <a:t> </a:t>
            </a:r>
            <a:r>
              <a:rPr lang="en-US" dirty="0" err="1"/>
              <a:t>činností</a:t>
            </a:r>
            <a:r>
              <a:rPr lang="en-US" dirty="0"/>
              <a:t> </a:t>
            </a:r>
            <a:r>
              <a:rPr lang="en-US" dirty="0" err="1"/>
              <a:t>správních</a:t>
            </a:r>
            <a:r>
              <a:rPr lang="en-US" dirty="0"/>
              <a:t> </a:t>
            </a:r>
            <a:r>
              <a:rPr lang="en-US" dirty="0" err="1"/>
              <a:t>úřadů</a:t>
            </a:r>
            <a:r>
              <a:rPr lang="en-US" dirty="0"/>
              <a:t>, </a:t>
            </a:r>
            <a:r>
              <a:rPr lang="en-US" dirty="0" err="1"/>
              <a:t>orgánů</a:t>
            </a:r>
            <a:r>
              <a:rPr lang="en-US" dirty="0"/>
              <a:t> </a:t>
            </a:r>
            <a:r>
              <a:rPr lang="en-US" dirty="0" err="1"/>
              <a:t>krajů</a:t>
            </a:r>
            <a:r>
              <a:rPr lang="en-US" dirty="0"/>
              <a:t> a </a:t>
            </a:r>
            <a:r>
              <a:rPr lang="en-US" dirty="0" err="1"/>
              <a:t>obcí</a:t>
            </a:r>
            <a:r>
              <a:rPr lang="en-US" dirty="0"/>
              <a:t>, </a:t>
            </a:r>
            <a:r>
              <a:rPr lang="en-US" dirty="0" err="1"/>
              <a:t>složek</a:t>
            </a:r>
            <a:r>
              <a:rPr lang="en-US" dirty="0"/>
              <a:t> </a:t>
            </a:r>
            <a:r>
              <a:rPr lang="en-US" dirty="0" err="1"/>
              <a:t>integrovaného</a:t>
            </a:r>
            <a:r>
              <a:rPr lang="en-US" dirty="0"/>
              <a:t> </a:t>
            </a:r>
            <a:r>
              <a:rPr lang="en-US" dirty="0" err="1"/>
              <a:t>záchranného</a:t>
            </a:r>
            <a:r>
              <a:rPr lang="en-US" dirty="0"/>
              <a:t> </a:t>
            </a:r>
            <a:r>
              <a:rPr lang="en-US" dirty="0" err="1"/>
              <a:t>systému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subjektů</a:t>
            </a:r>
            <a:r>
              <a:rPr lang="en-US" dirty="0"/>
              <a:t> </a:t>
            </a:r>
            <a:r>
              <a:rPr lang="en-US" dirty="0" err="1"/>
              <a:t>kritické</a:t>
            </a:r>
            <a:r>
              <a:rPr lang="en-US" dirty="0"/>
              <a:t> </a:t>
            </a:r>
            <a:r>
              <a:rPr lang="en-US" dirty="0" err="1"/>
              <a:t>infrastruktury</a:t>
            </a:r>
            <a:r>
              <a:rPr lang="en-US" dirty="0"/>
              <a:t>.</a:t>
            </a:r>
          </a:p>
          <a:p>
            <a:r>
              <a:rPr lang="en-US" dirty="0" err="1" smtClean="0"/>
              <a:t>Stav</a:t>
            </a:r>
            <a:r>
              <a:rPr lang="en-US" dirty="0" smtClean="0"/>
              <a:t> </a:t>
            </a:r>
            <a:r>
              <a:rPr lang="en-US" dirty="0" err="1"/>
              <a:t>nebezpečí</a:t>
            </a:r>
            <a:r>
              <a:rPr lang="en-US" dirty="0"/>
              <a:t> pro </a:t>
            </a:r>
            <a:r>
              <a:rPr lang="en-US" dirty="0" err="1"/>
              <a:t>území</a:t>
            </a:r>
            <a:r>
              <a:rPr lang="en-US" dirty="0"/>
              <a:t> </a:t>
            </a:r>
            <a:r>
              <a:rPr lang="en-US" dirty="0" err="1"/>
              <a:t>kraje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část</a:t>
            </a:r>
            <a:r>
              <a:rPr lang="en-US" dirty="0"/>
              <a:t> </a:t>
            </a:r>
            <a:r>
              <a:rPr lang="en-US" dirty="0" err="1"/>
              <a:t>vyhlašuje</a:t>
            </a:r>
            <a:r>
              <a:rPr lang="en-US" dirty="0"/>
              <a:t> </a:t>
            </a:r>
            <a:r>
              <a:rPr lang="en-US" b="1" dirty="0" err="1"/>
              <a:t>hejtman</a:t>
            </a:r>
            <a:r>
              <a:rPr lang="en-US" dirty="0"/>
              <a:t> </a:t>
            </a:r>
            <a:r>
              <a:rPr lang="en-US" dirty="0" err="1"/>
              <a:t>kraje</a:t>
            </a:r>
            <a:r>
              <a:rPr lang="en-US" dirty="0"/>
              <a:t>, v </a:t>
            </a:r>
            <a:r>
              <a:rPr lang="en-US" dirty="0" err="1"/>
              <a:t>Praze</a:t>
            </a:r>
            <a:r>
              <a:rPr lang="en-US" dirty="0"/>
              <a:t> </a:t>
            </a:r>
            <a:r>
              <a:rPr lang="en-US" dirty="0" err="1"/>
              <a:t>primátor</a:t>
            </a:r>
            <a:r>
              <a:rPr lang="en-US" dirty="0"/>
              <a:t> </a:t>
            </a:r>
            <a:r>
              <a:rPr lang="en-US" dirty="0" err="1"/>
              <a:t>hlavního</a:t>
            </a:r>
            <a:r>
              <a:rPr lang="en-US" dirty="0"/>
              <a:t> </a:t>
            </a:r>
            <a:r>
              <a:rPr lang="en-US" dirty="0" err="1"/>
              <a:t>města</a:t>
            </a:r>
            <a:r>
              <a:rPr lang="en-US" dirty="0"/>
              <a:t> </a:t>
            </a:r>
            <a:r>
              <a:rPr lang="en-US" dirty="0" err="1" smtClean="0"/>
              <a:t>Prahy</a:t>
            </a:r>
            <a:r>
              <a:rPr lang="en-US" dirty="0" smtClean="0"/>
              <a:t>. </a:t>
            </a:r>
            <a:r>
              <a:rPr lang="en-US" dirty="0" err="1"/>
              <a:t>Hejtman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 </a:t>
            </a:r>
            <a:r>
              <a:rPr lang="en-US" dirty="0" err="1"/>
              <a:t>nebezpečí</a:t>
            </a:r>
            <a:r>
              <a:rPr lang="en-US" dirty="0"/>
              <a:t> </a:t>
            </a:r>
            <a:r>
              <a:rPr lang="en-US" dirty="0" err="1"/>
              <a:t>vyhlásil</a:t>
            </a:r>
            <a:r>
              <a:rPr lang="en-US" dirty="0"/>
              <a:t>, o tom </a:t>
            </a:r>
            <a:r>
              <a:rPr lang="en-US" dirty="0" err="1"/>
              <a:t>neprodleně</a:t>
            </a:r>
            <a:r>
              <a:rPr lang="en-US" dirty="0"/>
              <a:t> </a:t>
            </a:r>
            <a:r>
              <a:rPr lang="en-US" dirty="0" err="1"/>
              <a:t>informuje</a:t>
            </a:r>
            <a:r>
              <a:rPr lang="en-US" dirty="0"/>
              <a:t> </a:t>
            </a:r>
            <a:r>
              <a:rPr lang="en-US" dirty="0" err="1"/>
              <a:t>vládu</a:t>
            </a:r>
            <a:r>
              <a:rPr lang="en-US" dirty="0"/>
              <a:t>, </a:t>
            </a:r>
            <a:r>
              <a:rPr lang="en-US" dirty="0" err="1"/>
              <a:t>Ministerstvo</a:t>
            </a:r>
            <a:r>
              <a:rPr lang="en-US" dirty="0"/>
              <a:t> </a:t>
            </a:r>
            <a:r>
              <a:rPr lang="en-US" dirty="0" err="1"/>
              <a:t>vnitra</a:t>
            </a:r>
            <a:r>
              <a:rPr lang="en-US" dirty="0"/>
              <a:t>, </a:t>
            </a:r>
            <a:r>
              <a:rPr lang="en-US" dirty="0" err="1"/>
              <a:t>sousední</a:t>
            </a:r>
            <a:r>
              <a:rPr lang="en-US" dirty="0"/>
              <a:t> </a:t>
            </a:r>
            <a:r>
              <a:rPr lang="en-US" dirty="0" err="1"/>
              <a:t>kraje</a:t>
            </a:r>
            <a:r>
              <a:rPr lang="en-US" dirty="0"/>
              <a:t> a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krizovou</a:t>
            </a:r>
            <a:r>
              <a:rPr lang="en-US" dirty="0"/>
              <a:t> </a:t>
            </a:r>
            <a:r>
              <a:rPr lang="en-US" dirty="0" err="1"/>
              <a:t>situací</a:t>
            </a:r>
            <a:r>
              <a:rPr lang="en-US" dirty="0"/>
              <a:t> </a:t>
            </a:r>
            <a:r>
              <a:rPr lang="en-US" dirty="0" err="1"/>
              <a:t>dotčeny</a:t>
            </a:r>
            <a:r>
              <a:rPr lang="en-US" dirty="0"/>
              <a:t>, </a:t>
            </a:r>
            <a:r>
              <a:rPr lang="en-US" dirty="0" err="1"/>
              <a:t>též</a:t>
            </a:r>
            <a:r>
              <a:rPr lang="en-US" dirty="0"/>
              <a:t>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kraje</a:t>
            </a:r>
            <a:r>
              <a:rPr lang="en-US" dirty="0"/>
              <a:t>.</a:t>
            </a:r>
          </a:p>
          <a:p>
            <a:r>
              <a:rPr lang="en-US" dirty="0" err="1" smtClean="0"/>
              <a:t>Stav</a:t>
            </a:r>
            <a:r>
              <a:rPr lang="en-US" dirty="0" smtClean="0"/>
              <a:t> </a:t>
            </a:r>
            <a:r>
              <a:rPr lang="en-US" dirty="0" err="1"/>
              <a:t>nebezpečí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vyhlásit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dobu</a:t>
            </a:r>
            <a:r>
              <a:rPr lang="en-US" dirty="0"/>
              <a:t> </a:t>
            </a:r>
            <a:r>
              <a:rPr lang="en-US" b="1" dirty="0" err="1"/>
              <a:t>nejvýše</a:t>
            </a:r>
            <a:r>
              <a:rPr lang="en-US" b="1" dirty="0"/>
              <a:t> 30 </a:t>
            </a:r>
            <a:r>
              <a:rPr lang="en-US" b="1" dirty="0" err="1"/>
              <a:t>dnů</a:t>
            </a:r>
            <a:r>
              <a:rPr lang="en-US" dirty="0"/>
              <a:t>. </a:t>
            </a:r>
            <a:r>
              <a:rPr lang="en-US" dirty="0" err="1"/>
              <a:t>Tuto</a:t>
            </a:r>
            <a:r>
              <a:rPr lang="en-US" dirty="0"/>
              <a:t> </a:t>
            </a:r>
            <a:r>
              <a:rPr lang="en-US" dirty="0" err="1"/>
              <a:t>dobu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hejtman</a:t>
            </a:r>
            <a:r>
              <a:rPr lang="en-US" dirty="0"/>
              <a:t> </a:t>
            </a:r>
            <a:r>
              <a:rPr lang="en-US" dirty="0" err="1"/>
              <a:t>prodloužit</a:t>
            </a:r>
            <a:r>
              <a:rPr lang="en-US" dirty="0"/>
              <a:t> </a:t>
            </a:r>
            <a:r>
              <a:rPr lang="en-US" dirty="0" err="1"/>
              <a:t>jen</a:t>
            </a:r>
            <a:r>
              <a:rPr lang="en-US" dirty="0"/>
              <a:t> se </a:t>
            </a:r>
            <a:r>
              <a:rPr lang="en-US" dirty="0" err="1"/>
              <a:t>souhlasem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Atd.</a:t>
            </a:r>
            <a:endParaRPr lang="en-US" dirty="0"/>
          </a:p>
          <a:p>
            <a:endParaRPr lang="en-US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295263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81802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Nouzový stav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496291"/>
            <a:ext cx="10018713" cy="5361709"/>
          </a:xfrm>
        </p:spPr>
        <p:txBody>
          <a:bodyPr>
            <a:normAutofit/>
          </a:bodyPr>
          <a:lstStyle/>
          <a:p>
            <a:r>
              <a:rPr lang="cs-CZ" dirty="0" smtClean="0"/>
              <a:t>Upraven zejména v úst. zák. č. 110/1998 Sb.</a:t>
            </a:r>
          </a:p>
          <a:p>
            <a:r>
              <a:rPr lang="cs-CZ" sz="2400" dirty="0" smtClean="0"/>
              <a:t>Vyhlašuje </a:t>
            </a:r>
            <a:r>
              <a:rPr lang="cs-CZ" sz="2400" b="1" dirty="0" smtClean="0"/>
              <a:t>vláda</a:t>
            </a:r>
            <a:r>
              <a:rPr lang="cs-CZ" sz="2400" dirty="0" smtClean="0"/>
              <a:t> (např. </a:t>
            </a:r>
            <a:r>
              <a:rPr lang="en-US" dirty="0"/>
              <a:t>v </a:t>
            </a:r>
            <a:r>
              <a:rPr lang="en-US" dirty="0" err="1"/>
              <a:t>případě</a:t>
            </a:r>
            <a:r>
              <a:rPr lang="en-US" dirty="0"/>
              <a:t> </a:t>
            </a:r>
            <a:r>
              <a:rPr lang="en-US" dirty="0" err="1"/>
              <a:t>živelních</a:t>
            </a:r>
            <a:r>
              <a:rPr lang="en-US" dirty="0"/>
              <a:t> </a:t>
            </a:r>
            <a:r>
              <a:rPr lang="en-US" dirty="0" err="1"/>
              <a:t>pohrom</a:t>
            </a:r>
            <a:r>
              <a:rPr lang="en-US" dirty="0"/>
              <a:t>, </a:t>
            </a:r>
            <a:r>
              <a:rPr lang="en-US" dirty="0" err="1"/>
              <a:t>ekologických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průmyslových</a:t>
            </a:r>
            <a:r>
              <a:rPr lang="en-US" dirty="0"/>
              <a:t> </a:t>
            </a:r>
            <a:r>
              <a:rPr lang="en-US" dirty="0" err="1"/>
              <a:t>havárií</a:t>
            </a:r>
            <a:r>
              <a:rPr lang="en-US" dirty="0"/>
              <a:t>, </a:t>
            </a:r>
            <a:r>
              <a:rPr lang="en-US" dirty="0" err="1"/>
              <a:t>nehod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jiného</a:t>
            </a:r>
            <a:r>
              <a:rPr lang="en-US" dirty="0"/>
              <a:t> </a:t>
            </a:r>
            <a:r>
              <a:rPr lang="en-US" dirty="0" err="1"/>
              <a:t>nebezpečí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značném</a:t>
            </a:r>
            <a:r>
              <a:rPr lang="en-US" dirty="0"/>
              <a:t> </a:t>
            </a:r>
            <a:r>
              <a:rPr lang="en-US" dirty="0" err="1"/>
              <a:t>rozsahu</a:t>
            </a:r>
            <a:r>
              <a:rPr lang="en-US" dirty="0"/>
              <a:t> </a:t>
            </a:r>
            <a:r>
              <a:rPr lang="en-US" dirty="0" err="1"/>
              <a:t>ohrožují</a:t>
            </a:r>
            <a:r>
              <a:rPr lang="en-US" dirty="0"/>
              <a:t> </a:t>
            </a:r>
            <a:r>
              <a:rPr lang="en-US" dirty="0" err="1"/>
              <a:t>životy</a:t>
            </a:r>
            <a:r>
              <a:rPr lang="en-US" dirty="0"/>
              <a:t>, </a:t>
            </a:r>
            <a:r>
              <a:rPr lang="en-US" dirty="0" err="1"/>
              <a:t>zdraví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majetkové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anebo</a:t>
            </a:r>
            <a:r>
              <a:rPr lang="en-US" dirty="0"/>
              <a:t> </a:t>
            </a:r>
            <a:r>
              <a:rPr lang="en-US" dirty="0" err="1"/>
              <a:t>vnitřní</a:t>
            </a:r>
            <a:r>
              <a:rPr lang="en-US" dirty="0"/>
              <a:t> </a:t>
            </a:r>
            <a:r>
              <a:rPr lang="en-US" dirty="0" err="1"/>
              <a:t>pořádek</a:t>
            </a:r>
            <a:r>
              <a:rPr lang="en-US" dirty="0"/>
              <a:t> a </a:t>
            </a:r>
            <a:r>
              <a:rPr lang="en-US" dirty="0" err="1" smtClean="0"/>
              <a:t>bezpečnost</a:t>
            </a:r>
            <a:r>
              <a:rPr lang="cs-CZ" dirty="0" smtClean="0"/>
              <a:t>)</a:t>
            </a:r>
          </a:p>
          <a:p>
            <a:r>
              <a:rPr lang="en-US" dirty="0"/>
              <a:t>Je-li </a:t>
            </a:r>
            <a:r>
              <a:rPr lang="en-US" dirty="0" err="1"/>
              <a:t>nebezpečí</a:t>
            </a:r>
            <a:r>
              <a:rPr lang="en-US" dirty="0"/>
              <a:t> z </a:t>
            </a:r>
            <a:r>
              <a:rPr lang="en-US" dirty="0" err="1"/>
              <a:t>prodlení</a:t>
            </a:r>
            <a:r>
              <a:rPr lang="en-US" dirty="0"/>
              <a:t>,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vyhlásit</a:t>
            </a:r>
            <a:r>
              <a:rPr lang="en-US" dirty="0"/>
              <a:t> </a:t>
            </a:r>
            <a:r>
              <a:rPr lang="en-US" dirty="0" err="1"/>
              <a:t>nouzový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 </a:t>
            </a:r>
            <a:r>
              <a:rPr lang="en-US" dirty="0" err="1"/>
              <a:t>předseda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.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rozhodnutí</a:t>
            </a:r>
            <a:r>
              <a:rPr lang="en-US" dirty="0"/>
              <a:t> </a:t>
            </a:r>
            <a:r>
              <a:rPr lang="en-US" dirty="0" err="1"/>
              <a:t>vláda</a:t>
            </a:r>
            <a:r>
              <a:rPr lang="en-US" dirty="0"/>
              <a:t> do 24 </a:t>
            </a:r>
            <a:r>
              <a:rPr lang="en-US" dirty="0" err="1"/>
              <a:t>hodin</a:t>
            </a:r>
            <a:r>
              <a:rPr lang="en-US" dirty="0"/>
              <a:t> od </a:t>
            </a:r>
            <a:r>
              <a:rPr lang="en-US" dirty="0" err="1"/>
              <a:t>vyhlášení</a:t>
            </a:r>
            <a:r>
              <a:rPr lang="en-US" dirty="0"/>
              <a:t> </a:t>
            </a:r>
            <a:r>
              <a:rPr lang="en-US" dirty="0" err="1"/>
              <a:t>schválí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zruší</a:t>
            </a:r>
            <a:r>
              <a:rPr lang="en-US" dirty="0"/>
              <a:t>.</a:t>
            </a:r>
          </a:p>
          <a:p>
            <a:r>
              <a:rPr lang="en-US" dirty="0" err="1" smtClean="0"/>
              <a:t>Vláda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vyhlášení</a:t>
            </a:r>
            <a:r>
              <a:rPr lang="en-US" dirty="0"/>
              <a:t> </a:t>
            </a:r>
            <a:r>
              <a:rPr lang="en-US" dirty="0" err="1"/>
              <a:t>nouzového</a:t>
            </a:r>
            <a:r>
              <a:rPr lang="en-US" dirty="0"/>
              <a:t> </a:t>
            </a:r>
            <a:r>
              <a:rPr lang="en-US" dirty="0" err="1"/>
              <a:t>stavu</a:t>
            </a:r>
            <a:r>
              <a:rPr lang="en-US" dirty="0"/>
              <a:t> </a:t>
            </a:r>
            <a:r>
              <a:rPr lang="en-US" dirty="0" err="1"/>
              <a:t>neprodleně</a:t>
            </a:r>
            <a:r>
              <a:rPr lang="en-US" dirty="0"/>
              <a:t> </a:t>
            </a:r>
            <a:r>
              <a:rPr lang="en-US" dirty="0" err="1"/>
              <a:t>informuje</a:t>
            </a:r>
            <a:r>
              <a:rPr lang="en-US" dirty="0"/>
              <a:t> </a:t>
            </a:r>
            <a:r>
              <a:rPr lang="en-US" dirty="0" err="1"/>
              <a:t>Poslaneckou</a:t>
            </a:r>
            <a:r>
              <a:rPr lang="en-US" dirty="0"/>
              <a:t> </a:t>
            </a:r>
            <a:r>
              <a:rPr lang="en-US" dirty="0" err="1"/>
              <a:t>sněmovnu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vyhlášení</a:t>
            </a:r>
            <a:r>
              <a:rPr lang="en-US" dirty="0"/>
              <a:t> </a:t>
            </a:r>
            <a:r>
              <a:rPr lang="en-US" dirty="0" err="1"/>
              <a:t>zrušit</a:t>
            </a:r>
            <a:r>
              <a:rPr lang="en-US" dirty="0"/>
              <a:t>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575885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81802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Nouzový stav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496291"/>
            <a:ext cx="10018713" cy="5361709"/>
          </a:xfrm>
        </p:spPr>
        <p:txBody>
          <a:bodyPr>
            <a:normAutofit/>
          </a:bodyPr>
          <a:lstStyle/>
          <a:p>
            <a:r>
              <a:rPr lang="en-US" dirty="0" err="1"/>
              <a:t>Nouzový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 se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vyhlásit</a:t>
            </a:r>
            <a:r>
              <a:rPr lang="en-US" dirty="0"/>
              <a:t> </a:t>
            </a:r>
            <a:r>
              <a:rPr lang="en-US" dirty="0" err="1"/>
              <a:t>jen</a:t>
            </a:r>
            <a:r>
              <a:rPr lang="en-US" dirty="0"/>
              <a:t> s </a:t>
            </a:r>
            <a:r>
              <a:rPr lang="en-US" dirty="0" err="1"/>
              <a:t>uvedením</a:t>
            </a:r>
            <a:r>
              <a:rPr lang="en-US" dirty="0"/>
              <a:t> </a:t>
            </a:r>
            <a:r>
              <a:rPr lang="en-US" dirty="0" err="1"/>
              <a:t>důvodů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určitou</a:t>
            </a:r>
            <a:r>
              <a:rPr lang="en-US" dirty="0"/>
              <a:t> </a:t>
            </a:r>
            <a:r>
              <a:rPr lang="en-US" dirty="0" err="1"/>
              <a:t>dobu</a:t>
            </a:r>
            <a:r>
              <a:rPr lang="en-US" dirty="0"/>
              <a:t> a pro </a:t>
            </a:r>
            <a:r>
              <a:rPr lang="en-US" dirty="0" err="1"/>
              <a:t>určité</a:t>
            </a:r>
            <a:r>
              <a:rPr lang="en-US" dirty="0"/>
              <a:t> </a:t>
            </a:r>
            <a:r>
              <a:rPr lang="en-US" dirty="0" err="1"/>
              <a:t>území</a:t>
            </a:r>
            <a:r>
              <a:rPr lang="en-US" dirty="0"/>
              <a:t>. </a:t>
            </a:r>
            <a:r>
              <a:rPr lang="en-US" dirty="0" err="1"/>
              <a:t>Současně</a:t>
            </a:r>
            <a:r>
              <a:rPr lang="en-US" dirty="0"/>
              <a:t> s </a:t>
            </a:r>
            <a:r>
              <a:rPr lang="en-US" dirty="0" err="1"/>
              <a:t>vyhlášením</a:t>
            </a:r>
            <a:r>
              <a:rPr lang="en-US" dirty="0"/>
              <a:t> </a:t>
            </a:r>
            <a:r>
              <a:rPr lang="en-US" dirty="0" err="1"/>
              <a:t>nouzového</a:t>
            </a:r>
            <a:r>
              <a:rPr lang="en-US" dirty="0"/>
              <a:t> </a:t>
            </a:r>
            <a:r>
              <a:rPr lang="en-US" dirty="0" err="1"/>
              <a:t>stavu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vláda</a:t>
            </a:r>
            <a:r>
              <a:rPr lang="en-US" dirty="0"/>
              <a:t> </a:t>
            </a:r>
            <a:r>
              <a:rPr lang="en-US" dirty="0" err="1"/>
              <a:t>vymezit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stanovená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zvláštním</a:t>
            </a:r>
            <a:r>
              <a:rPr lang="en-US" dirty="0"/>
              <a:t> </a:t>
            </a:r>
            <a:r>
              <a:rPr lang="en-US" dirty="0" err="1"/>
              <a:t>zákoně</a:t>
            </a:r>
            <a:r>
              <a:rPr lang="en-US" dirty="0"/>
              <a:t> a v </a:t>
            </a:r>
            <a:r>
              <a:rPr lang="en-US" dirty="0" err="1"/>
              <a:t>jakém</a:t>
            </a:r>
            <a:r>
              <a:rPr lang="en-US" dirty="0"/>
              <a:t> </a:t>
            </a:r>
            <a:r>
              <a:rPr lang="en-US" dirty="0" err="1"/>
              <a:t>rozsahu</a:t>
            </a:r>
            <a:r>
              <a:rPr lang="en-US" dirty="0"/>
              <a:t> se v </a:t>
            </a:r>
            <a:r>
              <a:rPr lang="en-US" dirty="0" err="1"/>
              <a:t>souladu</a:t>
            </a:r>
            <a:r>
              <a:rPr lang="en-US" dirty="0"/>
              <a:t> s </a:t>
            </a:r>
            <a:r>
              <a:rPr lang="en-US" dirty="0" err="1"/>
              <a:t>Listinou</a:t>
            </a:r>
            <a:r>
              <a:rPr lang="en-US" dirty="0"/>
              <a:t> </a:t>
            </a:r>
            <a:r>
              <a:rPr lang="en-US" dirty="0" err="1"/>
              <a:t>základních</a:t>
            </a:r>
            <a:r>
              <a:rPr lang="en-US" dirty="0"/>
              <a:t> </a:t>
            </a:r>
            <a:r>
              <a:rPr lang="en-US" dirty="0" err="1"/>
              <a:t>práv</a:t>
            </a:r>
            <a:r>
              <a:rPr lang="en-US" dirty="0"/>
              <a:t> a </a:t>
            </a:r>
            <a:r>
              <a:rPr lang="en-US" dirty="0" err="1"/>
              <a:t>svobod</a:t>
            </a:r>
            <a:r>
              <a:rPr lang="en-US" dirty="0"/>
              <a:t> </a:t>
            </a:r>
            <a:r>
              <a:rPr lang="en-US" dirty="0" err="1"/>
              <a:t>omezují</a:t>
            </a:r>
            <a:r>
              <a:rPr lang="en-US" dirty="0"/>
              <a:t> a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povinnosti</a:t>
            </a:r>
            <a:r>
              <a:rPr lang="en-US" dirty="0"/>
              <a:t> a v </a:t>
            </a:r>
            <a:r>
              <a:rPr lang="en-US" dirty="0" err="1"/>
              <a:t>jakém</a:t>
            </a:r>
            <a:r>
              <a:rPr lang="en-US" dirty="0"/>
              <a:t> </a:t>
            </a:r>
            <a:r>
              <a:rPr lang="en-US" dirty="0" err="1"/>
              <a:t>rozsahu</a:t>
            </a:r>
            <a:r>
              <a:rPr lang="en-US" dirty="0"/>
              <a:t> se </a:t>
            </a:r>
            <a:r>
              <a:rPr lang="en-US" dirty="0" err="1"/>
              <a:t>ukládají</a:t>
            </a:r>
            <a:r>
              <a:rPr lang="en-US" dirty="0"/>
              <a:t>. </a:t>
            </a:r>
            <a:r>
              <a:rPr lang="en-US" dirty="0" err="1"/>
              <a:t>Podrobnosti</a:t>
            </a:r>
            <a:r>
              <a:rPr lang="en-US" dirty="0"/>
              <a:t> </a:t>
            </a:r>
            <a:r>
              <a:rPr lang="en-US" dirty="0" err="1"/>
              <a:t>stanoví</a:t>
            </a:r>
            <a:r>
              <a:rPr lang="en-US" dirty="0"/>
              <a:t> </a:t>
            </a:r>
            <a:r>
              <a:rPr lang="en-US" dirty="0" err="1"/>
              <a:t>zákon</a:t>
            </a:r>
            <a:r>
              <a:rPr lang="en-US" dirty="0"/>
              <a:t>.</a:t>
            </a:r>
          </a:p>
          <a:p>
            <a:r>
              <a:rPr lang="en-US" dirty="0" err="1" smtClean="0"/>
              <a:t>Nouzový</a:t>
            </a:r>
            <a:r>
              <a:rPr lang="en-US" dirty="0" smtClean="0"/>
              <a:t> </a:t>
            </a:r>
            <a:r>
              <a:rPr lang="en-US" dirty="0" err="1"/>
              <a:t>stav</a:t>
            </a:r>
            <a:r>
              <a:rPr lang="en-US" dirty="0"/>
              <a:t> se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vyhlásit</a:t>
            </a:r>
            <a:r>
              <a:rPr lang="en-US" dirty="0"/>
              <a:t> </a:t>
            </a:r>
            <a:r>
              <a:rPr lang="en-US" b="1" dirty="0" err="1"/>
              <a:t>nejdéle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dobu</a:t>
            </a:r>
            <a:r>
              <a:rPr lang="en-US" b="1" dirty="0"/>
              <a:t> 30 </a:t>
            </a:r>
            <a:r>
              <a:rPr lang="en-US" b="1" dirty="0" err="1"/>
              <a:t>dnů</a:t>
            </a:r>
            <a:r>
              <a:rPr lang="en-US" dirty="0"/>
              <a:t>. </a:t>
            </a:r>
            <a:r>
              <a:rPr lang="en-US" dirty="0" err="1"/>
              <a:t>Uvedená</a:t>
            </a:r>
            <a:r>
              <a:rPr lang="en-US" dirty="0"/>
              <a:t> </a:t>
            </a:r>
            <a:r>
              <a:rPr lang="en-US" dirty="0" err="1"/>
              <a:t>doba</a:t>
            </a:r>
            <a:r>
              <a:rPr lang="en-US" dirty="0"/>
              <a:t> se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prodloužit</a:t>
            </a:r>
            <a:r>
              <a:rPr lang="en-US" dirty="0"/>
              <a:t> </a:t>
            </a:r>
            <a:r>
              <a:rPr lang="en-US" dirty="0" err="1"/>
              <a:t>jen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předchozím</a:t>
            </a:r>
            <a:r>
              <a:rPr lang="en-US" dirty="0"/>
              <a:t> </a:t>
            </a:r>
            <a:r>
              <a:rPr lang="en-US" dirty="0" err="1"/>
              <a:t>souhlasu</a:t>
            </a:r>
            <a:r>
              <a:rPr lang="en-US" dirty="0"/>
              <a:t> </a:t>
            </a:r>
            <a:r>
              <a:rPr lang="en-US" dirty="0" err="1"/>
              <a:t>Poslanecké</a:t>
            </a:r>
            <a:r>
              <a:rPr lang="en-US" dirty="0"/>
              <a:t> </a:t>
            </a:r>
            <a:r>
              <a:rPr lang="en-US" dirty="0" err="1"/>
              <a:t>sněmovny</a:t>
            </a:r>
            <a:r>
              <a:rPr lang="en-US" dirty="0"/>
              <a:t>.</a:t>
            </a:r>
          </a:p>
          <a:p>
            <a:r>
              <a:rPr lang="en-US" dirty="0" err="1" smtClean="0"/>
              <a:t>Nouzový</a:t>
            </a:r>
            <a:r>
              <a:rPr lang="en-US" dirty="0" smtClean="0"/>
              <a:t> </a:t>
            </a:r>
            <a:r>
              <a:rPr lang="en-US" dirty="0" err="1"/>
              <a:t>stav</a:t>
            </a:r>
            <a:r>
              <a:rPr lang="en-US" dirty="0"/>
              <a:t> </a:t>
            </a:r>
            <a:r>
              <a:rPr lang="en-US" dirty="0" err="1"/>
              <a:t>končí</a:t>
            </a:r>
            <a:r>
              <a:rPr lang="en-US" dirty="0"/>
              <a:t> </a:t>
            </a:r>
            <a:r>
              <a:rPr lang="en-US" dirty="0" err="1"/>
              <a:t>uplynutím</a:t>
            </a:r>
            <a:r>
              <a:rPr lang="en-US" dirty="0"/>
              <a:t> </a:t>
            </a:r>
            <a:r>
              <a:rPr lang="en-US" dirty="0" err="1"/>
              <a:t>doby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kterou</a:t>
            </a:r>
            <a:r>
              <a:rPr lang="en-US" dirty="0"/>
              <a:t> </a:t>
            </a:r>
            <a:r>
              <a:rPr lang="en-US" dirty="0" err="1"/>
              <a:t>byl</a:t>
            </a:r>
            <a:r>
              <a:rPr lang="en-US" dirty="0"/>
              <a:t> </a:t>
            </a:r>
            <a:r>
              <a:rPr lang="en-US" dirty="0" err="1"/>
              <a:t>vyhlášen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vláda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Poslanecká</a:t>
            </a:r>
            <a:r>
              <a:rPr lang="en-US" dirty="0"/>
              <a:t> </a:t>
            </a:r>
            <a:r>
              <a:rPr lang="en-US" dirty="0" err="1"/>
              <a:t>sněmovna</a:t>
            </a:r>
            <a:r>
              <a:rPr lang="en-US" dirty="0"/>
              <a:t> </a:t>
            </a:r>
            <a:r>
              <a:rPr lang="en-US" dirty="0" err="1"/>
              <a:t>nerozhodnou</a:t>
            </a:r>
            <a:r>
              <a:rPr lang="en-US" dirty="0"/>
              <a:t> o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zrušení</a:t>
            </a:r>
            <a:r>
              <a:rPr lang="en-US" dirty="0"/>
              <a:t> </a:t>
            </a:r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uplynutím</a:t>
            </a:r>
            <a:r>
              <a:rPr lang="en-US" dirty="0"/>
              <a:t> </a:t>
            </a:r>
            <a:r>
              <a:rPr lang="en-US" dirty="0" err="1"/>
              <a:t>této</a:t>
            </a:r>
            <a:r>
              <a:rPr lang="en-US" dirty="0"/>
              <a:t> </a:t>
            </a:r>
            <a:r>
              <a:rPr lang="en-US" dirty="0" err="1"/>
              <a:t>doby</a:t>
            </a:r>
            <a:endParaRPr lang="en-US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941563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/>
          <a:lstStyle/>
          <a:p>
            <a:pPr algn="l"/>
            <a:r>
              <a:rPr lang="cs-CZ" dirty="0" smtClean="0"/>
              <a:t>Dnešní přednáška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08605" y="2347237"/>
            <a:ext cx="10018713" cy="419072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1) základní pojmy krizového managementu ve veřejné správě</a:t>
            </a:r>
          </a:p>
          <a:p>
            <a:r>
              <a:rPr lang="cs-CZ" sz="2800" dirty="0" smtClean="0"/>
              <a:t>2) relevantní právní úprava v ČR</a:t>
            </a:r>
            <a:endParaRPr lang="cs-CZ" sz="2800" dirty="0"/>
          </a:p>
          <a:p>
            <a:r>
              <a:rPr lang="cs-CZ" sz="2800" dirty="0"/>
              <a:t>3</a:t>
            </a:r>
            <a:r>
              <a:rPr lang="cs-CZ" sz="2800" dirty="0" smtClean="0"/>
              <a:t>) příklady krizového managementu na „globální úrovni“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81802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Stav ohrožení státu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496291"/>
            <a:ext cx="10018713" cy="5361709"/>
          </a:xfrm>
        </p:spPr>
        <p:txBody>
          <a:bodyPr>
            <a:normAutofit/>
          </a:bodyPr>
          <a:lstStyle/>
          <a:p>
            <a:r>
              <a:rPr lang="cs-CZ" dirty="0"/>
              <a:t>Upraven zejména v úst. zák. č. 110/1998 Sb.</a:t>
            </a:r>
          </a:p>
          <a:p>
            <a:r>
              <a:rPr lang="en-US" b="1" dirty="0" err="1"/>
              <a:t>Parlament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návrh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</a:t>
            </a:r>
            <a:r>
              <a:rPr lang="en-US" dirty="0" err="1"/>
              <a:t>vyhlásit</a:t>
            </a:r>
            <a:r>
              <a:rPr lang="en-US" dirty="0"/>
              <a:t> </a:t>
            </a:r>
            <a:r>
              <a:rPr lang="en-US" dirty="0" err="1"/>
              <a:t>stav</a:t>
            </a:r>
            <a:r>
              <a:rPr lang="en-US" dirty="0"/>
              <a:t> </a:t>
            </a:r>
            <a:r>
              <a:rPr lang="en-US" dirty="0" err="1"/>
              <a:t>ohrožení</a:t>
            </a:r>
            <a:r>
              <a:rPr lang="en-US" dirty="0"/>
              <a:t> </a:t>
            </a:r>
            <a:r>
              <a:rPr lang="en-US" dirty="0" err="1"/>
              <a:t>státu</a:t>
            </a:r>
            <a:r>
              <a:rPr lang="en-US" dirty="0"/>
              <a:t>, je-li </a:t>
            </a:r>
            <a:r>
              <a:rPr lang="en-US" dirty="0" err="1"/>
              <a:t>bezprostředně</a:t>
            </a:r>
            <a:r>
              <a:rPr lang="en-US" dirty="0"/>
              <a:t> </a:t>
            </a:r>
            <a:r>
              <a:rPr lang="en-US" dirty="0" err="1"/>
              <a:t>ohrožena</a:t>
            </a:r>
            <a:r>
              <a:rPr lang="en-US" dirty="0"/>
              <a:t> </a:t>
            </a:r>
            <a:r>
              <a:rPr lang="en-US" dirty="0" err="1"/>
              <a:t>svrchovanost</a:t>
            </a:r>
            <a:r>
              <a:rPr lang="en-US" dirty="0"/>
              <a:t> </a:t>
            </a:r>
            <a:r>
              <a:rPr lang="en-US" dirty="0" err="1"/>
              <a:t>státu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územní</a:t>
            </a:r>
            <a:r>
              <a:rPr lang="en-US" dirty="0"/>
              <a:t> </a:t>
            </a:r>
            <a:r>
              <a:rPr lang="en-US" dirty="0" err="1"/>
              <a:t>celistvost</a:t>
            </a:r>
            <a:r>
              <a:rPr lang="en-US" dirty="0"/>
              <a:t> </a:t>
            </a:r>
            <a:r>
              <a:rPr lang="en-US" dirty="0" err="1"/>
              <a:t>státu</a:t>
            </a:r>
            <a:r>
              <a:rPr lang="en-US" dirty="0"/>
              <a:t> </a:t>
            </a:r>
            <a:r>
              <a:rPr lang="en-US" dirty="0" err="1"/>
              <a:t>anebo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demokratické</a:t>
            </a:r>
            <a:r>
              <a:rPr lang="en-US" dirty="0"/>
              <a:t> </a:t>
            </a:r>
            <a:r>
              <a:rPr lang="en-US" dirty="0" err="1"/>
              <a:t>základy</a:t>
            </a:r>
            <a:r>
              <a:rPr lang="en-US" dirty="0"/>
              <a:t>.</a:t>
            </a:r>
          </a:p>
          <a:p>
            <a:r>
              <a:rPr lang="en-US" dirty="0" smtClean="0"/>
              <a:t>K </a:t>
            </a:r>
            <a:r>
              <a:rPr lang="en-US" dirty="0" err="1"/>
              <a:t>přijetí</a:t>
            </a:r>
            <a:r>
              <a:rPr lang="en-US" dirty="0"/>
              <a:t> </a:t>
            </a:r>
            <a:r>
              <a:rPr lang="en-US" dirty="0" err="1"/>
              <a:t>usnesení</a:t>
            </a:r>
            <a:r>
              <a:rPr lang="en-US" dirty="0"/>
              <a:t> o </a:t>
            </a:r>
            <a:r>
              <a:rPr lang="en-US" dirty="0" err="1"/>
              <a:t>vyhlášení</a:t>
            </a:r>
            <a:r>
              <a:rPr lang="en-US" dirty="0"/>
              <a:t> </a:t>
            </a:r>
            <a:r>
              <a:rPr lang="en-US" dirty="0" err="1"/>
              <a:t>stavu</a:t>
            </a:r>
            <a:r>
              <a:rPr lang="en-US" dirty="0"/>
              <a:t> </a:t>
            </a:r>
            <a:r>
              <a:rPr lang="en-US" dirty="0" err="1"/>
              <a:t>ohrožení</a:t>
            </a:r>
            <a:r>
              <a:rPr lang="en-US" dirty="0"/>
              <a:t> </a:t>
            </a:r>
            <a:r>
              <a:rPr lang="en-US" dirty="0" err="1"/>
              <a:t>státu</a:t>
            </a:r>
            <a:r>
              <a:rPr lang="en-US" dirty="0"/>
              <a:t> je </a:t>
            </a:r>
            <a:r>
              <a:rPr lang="en-US" dirty="0" err="1"/>
              <a:t>třeba</a:t>
            </a:r>
            <a:r>
              <a:rPr lang="en-US" dirty="0"/>
              <a:t> </a:t>
            </a:r>
            <a:r>
              <a:rPr lang="en-US" dirty="0" err="1"/>
              <a:t>souhlasu</a:t>
            </a:r>
            <a:r>
              <a:rPr lang="en-US" dirty="0"/>
              <a:t> </a:t>
            </a:r>
            <a:r>
              <a:rPr lang="en-US" dirty="0" err="1"/>
              <a:t>nadpoloviční</a:t>
            </a:r>
            <a:r>
              <a:rPr lang="en-US" dirty="0"/>
              <a:t> </a:t>
            </a:r>
            <a:r>
              <a:rPr lang="en-US" dirty="0" err="1"/>
              <a:t>většiny</a:t>
            </a:r>
            <a:r>
              <a:rPr lang="en-US" dirty="0"/>
              <a:t>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poslanců</a:t>
            </a:r>
            <a:r>
              <a:rPr lang="en-US" dirty="0"/>
              <a:t> a </a:t>
            </a:r>
            <a:r>
              <a:rPr lang="en-US" dirty="0" err="1"/>
              <a:t>souhlasu</a:t>
            </a:r>
            <a:r>
              <a:rPr lang="en-US" dirty="0"/>
              <a:t> </a:t>
            </a:r>
            <a:r>
              <a:rPr lang="en-US" dirty="0" err="1"/>
              <a:t>nadpoloviční</a:t>
            </a:r>
            <a:r>
              <a:rPr lang="en-US" dirty="0"/>
              <a:t> </a:t>
            </a:r>
            <a:r>
              <a:rPr lang="en-US" dirty="0" err="1"/>
              <a:t>většiny</a:t>
            </a:r>
            <a:r>
              <a:rPr lang="en-US" dirty="0"/>
              <a:t>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senátorů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 err="1"/>
              <a:t>Bezpečnostní</a:t>
            </a:r>
            <a:r>
              <a:rPr lang="en-US" dirty="0"/>
              <a:t> </a:t>
            </a:r>
            <a:r>
              <a:rPr lang="en-US" dirty="0" err="1"/>
              <a:t>radu</a:t>
            </a:r>
            <a:r>
              <a:rPr lang="en-US" dirty="0"/>
              <a:t> </a:t>
            </a:r>
            <a:r>
              <a:rPr lang="en-US" dirty="0" err="1"/>
              <a:t>státu</a:t>
            </a:r>
            <a:r>
              <a:rPr lang="en-US" dirty="0"/>
              <a:t> </a:t>
            </a:r>
            <a:r>
              <a:rPr lang="en-US" dirty="0" err="1"/>
              <a:t>tvoří</a:t>
            </a:r>
            <a:r>
              <a:rPr lang="en-US" dirty="0"/>
              <a:t> </a:t>
            </a:r>
            <a:r>
              <a:rPr lang="en-US" dirty="0" err="1"/>
              <a:t>předseda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a </a:t>
            </a:r>
            <a:r>
              <a:rPr lang="en-US" dirty="0" err="1"/>
              <a:t>další</a:t>
            </a:r>
            <a:r>
              <a:rPr lang="en-US" dirty="0"/>
              <a:t> </a:t>
            </a:r>
            <a:r>
              <a:rPr lang="en-US" dirty="0" err="1"/>
              <a:t>členové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rozhodnutí</a:t>
            </a:r>
            <a:r>
              <a:rPr lang="en-US" dirty="0"/>
              <a:t> </a:t>
            </a:r>
            <a:r>
              <a:rPr lang="en-US" dirty="0" err="1"/>
              <a:t>vlády</a:t>
            </a:r>
            <a:r>
              <a:rPr lang="en-US" dirty="0"/>
              <a:t>.</a:t>
            </a:r>
          </a:p>
          <a:p>
            <a:r>
              <a:rPr lang="en-US" dirty="0" err="1" smtClean="0"/>
              <a:t>Bezpečnostní</a:t>
            </a:r>
            <a:r>
              <a:rPr lang="en-US" dirty="0" smtClean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státu</a:t>
            </a:r>
            <a:r>
              <a:rPr lang="en-US" dirty="0"/>
              <a:t> v </a:t>
            </a:r>
            <a:r>
              <a:rPr lang="en-US" dirty="0" err="1"/>
              <a:t>rozsahu</a:t>
            </a:r>
            <a:r>
              <a:rPr lang="en-US" dirty="0"/>
              <a:t> </a:t>
            </a:r>
            <a:r>
              <a:rPr lang="en-US" dirty="0" err="1"/>
              <a:t>pověření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stanovila</a:t>
            </a:r>
            <a:r>
              <a:rPr lang="en-US" dirty="0"/>
              <a:t> </a:t>
            </a:r>
            <a:r>
              <a:rPr lang="en-US" dirty="0" err="1"/>
              <a:t>vláda</a:t>
            </a:r>
            <a:r>
              <a:rPr lang="en-US" dirty="0"/>
              <a:t>, </a:t>
            </a:r>
            <a:r>
              <a:rPr lang="en-US" dirty="0" err="1"/>
              <a:t>připravuje</a:t>
            </a:r>
            <a:r>
              <a:rPr lang="en-US" dirty="0"/>
              <a:t> </a:t>
            </a:r>
            <a:r>
              <a:rPr lang="en-US" dirty="0" err="1"/>
              <a:t>vládě</a:t>
            </a:r>
            <a:r>
              <a:rPr lang="en-US" dirty="0"/>
              <a:t> </a:t>
            </a:r>
            <a:r>
              <a:rPr lang="en-US" dirty="0" err="1"/>
              <a:t>návrhy</a:t>
            </a:r>
            <a:r>
              <a:rPr lang="en-US" dirty="0"/>
              <a:t> </a:t>
            </a:r>
            <a:r>
              <a:rPr lang="en-US" dirty="0" err="1"/>
              <a:t>opatření</a:t>
            </a:r>
            <a:r>
              <a:rPr lang="en-US" dirty="0"/>
              <a:t> k </a:t>
            </a:r>
            <a:r>
              <a:rPr lang="en-US" dirty="0" err="1"/>
              <a:t>zajišťování</a:t>
            </a:r>
            <a:r>
              <a:rPr lang="en-US" dirty="0"/>
              <a:t> </a:t>
            </a:r>
            <a:r>
              <a:rPr lang="en-US" dirty="0" err="1"/>
              <a:t>bezpečnosti</a:t>
            </a:r>
            <a:r>
              <a:rPr lang="en-US" dirty="0"/>
              <a:t> </a:t>
            </a:r>
            <a:r>
              <a:rPr lang="en-US" dirty="0" err="1"/>
              <a:t>České</a:t>
            </a:r>
            <a:r>
              <a:rPr lang="en-US" dirty="0"/>
              <a:t> </a:t>
            </a:r>
            <a:r>
              <a:rPr lang="en-US" dirty="0" err="1"/>
              <a:t>republiky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84054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-133834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Dopad do roviny jednotlivců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440873"/>
            <a:ext cx="10018713" cy="5417128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b="1" dirty="0" err="1"/>
              <a:t>nouzového</a:t>
            </a:r>
            <a:r>
              <a:rPr lang="en-US" b="1" dirty="0"/>
              <a:t> </a:t>
            </a:r>
            <a:r>
              <a:rPr lang="en-US" b="1" dirty="0" err="1"/>
              <a:t>stavu</a:t>
            </a:r>
            <a:r>
              <a:rPr lang="en-US" b="1" dirty="0"/>
              <a:t> </a:t>
            </a:r>
            <a:r>
              <a:rPr lang="en-US" b="1" dirty="0" err="1"/>
              <a:t>nebo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stavu</a:t>
            </a:r>
            <a:r>
              <a:rPr lang="en-US" b="1" dirty="0"/>
              <a:t> </a:t>
            </a:r>
            <a:r>
              <a:rPr lang="en-US" b="1" dirty="0" err="1"/>
              <a:t>ohrožení</a:t>
            </a:r>
            <a:r>
              <a:rPr lang="en-US" b="1" dirty="0"/>
              <a:t> </a:t>
            </a:r>
            <a:r>
              <a:rPr lang="en-US" b="1" dirty="0" err="1"/>
              <a:t>státu</a:t>
            </a:r>
            <a:r>
              <a:rPr lang="en-US" b="1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nezbytně</a:t>
            </a:r>
            <a:r>
              <a:rPr lang="en-US" dirty="0"/>
              <a:t> </a:t>
            </a:r>
            <a:r>
              <a:rPr lang="en-US" dirty="0" err="1"/>
              <a:t>nutnou</a:t>
            </a:r>
            <a:r>
              <a:rPr lang="en-US" dirty="0"/>
              <a:t> </a:t>
            </a:r>
            <a:r>
              <a:rPr lang="en-US" dirty="0" err="1"/>
              <a:t>dobu</a:t>
            </a:r>
            <a:r>
              <a:rPr lang="en-US" dirty="0"/>
              <a:t> a v </a:t>
            </a:r>
            <a:r>
              <a:rPr lang="en-US" dirty="0" err="1"/>
              <a:t>nezbytně</a:t>
            </a:r>
            <a:r>
              <a:rPr lang="en-US" dirty="0"/>
              <a:t> </a:t>
            </a:r>
            <a:r>
              <a:rPr lang="en-US" dirty="0" err="1"/>
              <a:t>nutném</a:t>
            </a:r>
            <a:r>
              <a:rPr lang="en-US" dirty="0"/>
              <a:t> </a:t>
            </a:r>
            <a:r>
              <a:rPr lang="en-US" dirty="0" err="1"/>
              <a:t>rozsahu</a:t>
            </a:r>
            <a:r>
              <a:rPr lang="en-US" dirty="0"/>
              <a:t> </a:t>
            </a:r>
            <a:r>
              <a:rPr lang="en-US" dirty="0" err="1" smtClean="0"/>
              <a:t>omezit</a:t>
            </a:r>
            <a:r>
              <a:rPr lang="cs-CZ" b="1" baseline="30000" dirty="0"/>
              <a:t>:</a:t>
            </a:r>
            <a:endParaRPr lang="en-US" dirty="0"/>
          </a:p>
          <a:p>
            <a:r>
              <a:rPr lang="en-US" b="1" dirty="0"/>
              <a:t>a)</a:t>
            </a:r>
            <a:r>
              <a:rPr lang="en-US" dirty="0"/>
              <a:t> </a:t>
            </a:r>
            <a:r>
              <a:rPr lang="en-US" dirty="0" err="1"/>
              <a:t>právo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nedotknutelnost</a:t>
            </a:r>
            <a:r>
              <a:rPr lang="en-US" dirty="0"/>
              <a:t> </a:t>
            </a:r>
            <a:r>
              <a:rPr lang="en-US" dirty="0" err="1"/>
              <a:t>osoby</a:t>
            </a:r>
            <a:r>
              <a:rPr lang="en-US" dirty="0"/>
              <a:t> a </a:t>
            </a:r>
            <a:r>
              <a:rPr lang="en-US" dirty="0" err="1"/>
              <a:t>nedotknutelnost</a:t>
            </a:r>
            <a:r>
              <a:rPr lang="en-US" dirty="0"/>
              <a:t> </a:t>
            </a:r>
            <a:r>
              <a:rPr lang="en-US" dirty="0" err="1"/>
              <a:t>obydlí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evakuaci</a:t>
            </a:r>
            <a:r>
              <a:rPr lang="en-US" dirty="0"/>
              <a:t> </a:t>
            </a:r>
            <a:r>
              <a:rPr lang="en-US" dirty="0" err="1"/>
              <a:t>osoby</a:t>
            </a:r>
            <a:r>
              <a:rPr lang="en-US" dirty="0"/>
              <a:t> z </a:t>
            </a:r>
            <a:r>
              <a:rPr lang="en-US" dirty="0" err="1"/>
              <a:t>místa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kterém</a:t>
            </a:r>
            <a:r>
              <a:rPr lang="en-US" dirty="0"/>
              <a:t> je </a:t>
            </a:r>
            <a:r>
              <a:rPr lang="en-US" dirty="0" err="1"/>
              <a:t>bezprostředně</a:t>
            </a:r>
            <a:r>
              <a:rPr lang="en-US" dirty="0"/>
              <a:t> </a:t>
            </a:r>
            <a:r>
              <a:rPr lang="en-US" dirty="0" err="1"/>
              <a:t>ohrožena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životě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zdraví</a:t>
            </a:r>
            <a:r>
              <a:rPr lang="en-US" dirty="0"/>
              <a:t>,</a:t>
            </a:r>
          </a:p>
          <a:p>
            <a:r>
              <a:rPr lang="en-US" b="1" dirty="0"/>
              <a:t>b)</a:t>
            </a:r>
            <a:r>
              <a:rPr lang="en-US" dirty="0"/>
              <a:t> </a:t>
            </a:r>
            <a:r>
              <a:rPr lang="en-US" dirty="0" err="1"/>
              <a:t>vlastnické</a:t>
            </a:r>
            <a:r>
              <a:rPr lang="en-US" dirty="0"/>
              <a:t> a </a:t>
            </a:r>
            <a:r>
              <a:rPr lang="en-US" dirty="0" err="1"/>
              <a:t>užívací</a:t>
            </a:r>
            <a:r>
              <a:rPr lang="en-US" dirty="0"/>
              <a:t> </a:t>
            </a:r>
            <a:r>
              <a:rPr lang="en-US" dirty="0" err="1"/>
              <a:t>právo</a:t>
            </a:r>
            <a:r>
              <a:rPr lang="en-US" dirty="0"/>
              <a:t> </a:t>
            </a:r>
            <a:r>
              <a:rPr lang="en-US" dirty="0" err="1"/>
              <a:t>právnických</a:t>
            </a:r>
            <a:r>
              <a:rPr lang="en-US" dirty="0"/>
              <a:t> a </a:t>
            </a:r>
            <a:r>
              <a:rPr lang="en-US" dirty="0" err="1"/>
              <a:t>fyzických</a:t>
            </a:r>
            <a:r>
              <a:rPr lang="en-US" dirty="0"/>
              <a:t> </a:t>
            </a:r>
            <a:r>
              <a:rPr lang="en-US" dirty="0" err="1"/>
              <a:t>osob</a:t>
            </a:r>
            <a:r>
              <a:rPr lang="en-US" dirty="0"/>
              <a:t> k </a:t>
            </a:r>
            <a:r>
              <a:rPr lang="en-US" dirty="0" err="1"/>
              <a:t>majetku</a:t>
            </a:r>
            <a:r>
              <a:rPr lang="en-US" dirty="0"/>
              <a:t> (§ 29 a 31), </a:t>
            </a:r>
            <a:r>
              <a:rPr lang="en-US" dirty="0" err="1"/>
              <a:t>pokud</a:t>
            </a:r>
            <a:r>
              <a:rPr lang="en-US" dirty="0"/>
              <a:t> </a:t>
            </a:r>
            <a:r>
              <a:rPr lang="en-US" dirty="0" err="1"/>
              <a:t>jde</a:t>
            </a:r>
            <a:r>
              <a:rPr lang="en-US" dirty="0"/>
              <a:t> o </a:t>
            </a:r>
            <a:r>
              <a:rPr lang="en-US" dirty="0" err="1"/>
              <a:t>nucené</a:t>
            </a:r>
            <a:r>
              <a:rPr lang="en-US" dirty="0"/>
              <a:t> </a:t>
            </a:r>
            <a:r>
              <a:rPr lang="en-US" dirty="0" err="1"/>
              <a:t>omezení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vlastníka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uživatele</a:t>
            </a:r>
            <a:r>
              <a:rPr lang="en-US" dirty="0"/>
              <a:t> z </a:t>
            </a:r>
            <a:r>
              <a:rPr lang="en-US" dirty="0" err="1"/>
              <a:t>důvodu</a:t>
            </a:r>
            <a:r>
              <a:rPr lang="en-US" dirty="0"/>
              <a:t> </a:t>
            </a:r>
            <a:r>
              <a:rPr lang="en-US" dirty="0" err="1"/>
              <a:t>ochrany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, </a:t>
            </a:r>
            <a:r>
              <a:rPr lang="en-US" dirty="0" err="1"/>
              <a:t>zdraví</a:t>
            </a:r>
            <a:r>
              <a:rPr lang="en-US" dirty="0"/>
              <a:t>, </a:t>
            </a:r>
            <a:r>
              <a:rPr lang="en-US" dirty="0" err="1"/>
              <a:t>majetku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životního</a:t>
            </a:r>
            <a:r>
              <a:rPr lang="en-US" dirty="0"/>
              <a:t> </a:t>
            </a:r>
            <a:r>
              <a:rPr lang="en-US" dirty="0" err="1"/>
              <a:t>prostředí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ohroženy</a:t>
            </a:r>
            <a:r>
              <a:rPr lang="en-US" dirty="0"/>
              <a:t> </a:t>
            </a:r>
            <a:r>
              <a:rPr lang="en-US" dirty="0" err="1"/>
              <a:t>krizovou</a:t>
            </a:r>
            <a:r>
              <a:rPr lang="en-US" dirty="0"/>
              <a:t> </a:t>
            </a:r>
            <a:r>
              <a:rPr lang="en-US" dirty="0" err="1"/>
              <a:t>situací</a:t>
            </a:r>
            <a:r>
              <a:rPr lang="en-US" dirty="0"/>
              <a:t>, </a:t>
            </a:r>
            <a:r>
              <a:rPr lang="en-US" dirty="0" err="1"/>
              <a:t>přičemž</a:t>
            </a:r>
            <a:r>
              <a:rPr lang="en-US" dirty="0"/>
              <a:t>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toto</a:t>
            </a:r>
            <a:r>
              <a:rPr lang="en-US" dirty="0"/>
              <a:t> </a:t>
            </a:r>
            <a:r>
              <a:rPr lang="en-US" dirty="0" err="1"/>
              <a:t>omezení</a:t>
            </a:r>
            <a:r>
              <a:rPr lang="en-US" dirty="0"/>
              <a:t> </a:t>
            </a:r>
            <a:r>
              <a:rPr lang="en-US" dirty="0" err="1"/>
              <a:t>poskytnuta</a:t>
            </a:r>
            <a:r>
              <a:rPr lang="en-US" dirty="0"/>
              <a:t> </a:t>
            </a:r>
            <a:r>
              <a:rPr lang="en-US" dirty="0" err="1"/>
              <a:t>přiměřená</a:t>
            </a:r>
            <a:r>
              <a:rPr lang="en-US" dirty="0"/>
              <a:t> </a:t>
            </a:r>
            <a:r>
              <a:rPr lang="en-US" dirty="0" err="1"/>
              <a:t>náhrada</a:t>
            </a:r>
            <a:r>
              <a:rPr lang="en-US" dirty="0"/>
              <a:t>,</a:t>
            </a:r>
          </a:p>
          <a:p>
            <a:r>
              <a:rPr lang="en-US" b="1" dirty="0"/>
              <a:t>c)</a:t>
            </a:r>
            <a:r>
              <a:rPr lang="en-US" dirty="0"/>
              <a:t> </a:t>
            </a:r>
            <a:r>
              <a:rPr lang="en-US" dirty="0" err="1"/>
              <a:t>svobodu</a:t>
            </a:r>
            <a:r>
              <a:rPr lang="en-US" dirty="0"/>
              <a:t> </a:t>
            </a:r>
            <a:r>
              <a:rPr lang="en-US" dirty="0" err="1"/>
              <a:t>pohybu</a:t>
            </a:r>
            <a:r>
              <a:rPr lang="en-US" dirty="0"/>
              <a:t> a </a:t>
            </a:r>
            <a:r>
              <a:rPr lang="en-US" dirty="0" err="1"/>
              <a:t>pobytu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vymezeném</a:t>
            </a:r>
            <a:r>
              <a:rPr lang="en-US" dirty="0"/>
              <a:t> </a:t>
            </a:r>
            <a:r>
              <a:rPr lang="en-US" dirty="0" err="1"/>
              <a:t>prostoru</a:t>
            </a:r>
            <a:r>
              <a:rPr lang="en-US" dirty="0"/>
              <a:t> </a:t>
            </a:r>
            <a:r>
              <a:rPr lang="en-US" dirty="0" err="1"/>
              <a:t>území</a:t>
            </a:r>
            <a:r>
              <a:rPr lang="en-US" dirty="0"/>
              <a:t> </a:t>
            </a:r>
            <a:r>
              <a:rPr lang="en-US" dirty="0" err="1"/>
              <a:t>ohroženého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postiženého</a:t>
            </a:r>
            <a:r>
              <a:rPr lang="en-US" dirty="0"/>
              <a:t> </a:t>
            </a:r>
            <a:r>
              <a:rPr lang="en-US" dirty="0" err="1"/>
              <a:t>krizovou</a:t>
            </a:r>
            <a:r>
              <a:rPr lang="en-US" dirty="0"/>
              <a:t> </a:t>
            </a:r>
            <a:r>
              <a:rPr lang="en-US" dirty="0" err="1"/>
              <a:t>situací</a:t>
            </a:r>
            <a:r>
              <a:rPr lang="en-US" dirty="0"/>
              <a:t>,</a:t>
            </a:r>
          </a:p>
          <a:p>
            <a:r>
              <a:rPr lang="en-US" b="1" dirty="0"/>
              <a:t>d)</a:t>
            </a:r>
            <a:r>
              <a:rPr lang="en-US" dirty="0"/>
              <a:t> </a:t>
            </a:r>
            <a:r>
              <a:rPr lang="en-US" dirty="0" err="1"/>
              <a:t>právo</a:t>
            </a:r>
            <a:r>
              <a:rPr lang="en-US" dirty="0"/>
              <a:t> </a:t>
            </a:r>
            <a:r>
              <a:rPr lang="en-US" dirty="0" err="1"/>
              <a:t>pokojně</a:t>
            </a:r>
            <a:r>
              <a:rPr lang="en-US" dirty="0"/>
              <a:t> se </a:t>
            </a:r>
            <a:r>
              <a:rPr lang="en-US" dirty="0" err="1"/>
              <a:t>shromažďovat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vymezeném</a:t>
            </a:r>
            <a:r>
              <a:rPr lang="en-US" dirty="0"/>
              <a:t> </a:t>
            </a:r>
            <a:r>
              <a:rPr lang="en-US" dirty="0" err="1"/>
              <a:t>prostoru</a:t>
            </a:r>
            <a:r>
              <a:rPr lang="en-US" dirty="0"/>
              <a:t> </a:t>
            </a:r>
            <a:r>
              <a:rPr lang="en-US" dirty="0" err="1"/>
              <a:t>území</a:t>
            </a:r>
            <a:r>
              <a:rPr lang="en-US" dirty="0"/>
              <a:t> </a:t>
            </a:r>
            <a:r>
              <a:rPr lang="en-US" dirty="0" err="1"/>
              <a:t>ohroženého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postiženého</a:t>
            </a:r>
            <a:r>
              <a:rPr lang="en-US" dirty="0"/>
              <a:t> </a:t>
            </a:r>
            <a:r>
              <a:rPr lang="en-US" dirty="0" err="1"/>
              <a:t>krizovou</a:t>
            </a:r>
            <a:r>
              <a:rPr lang="en-US" dirty="0"/>
              <a:t> </a:t>
            </a:r>
            <a:r>
              <a:rPr lang="en-US" dirty="0" err="1"/>
              <a:t>situací</a:t>
            </a:r>
            <a:r>
              <a:rPr lang="en-US" dirty="0"/>
              <a:t>,</a:t>
            </a:r>
          </a:p>
          <a:p>
            <a:r>
              <a:rPr lang="en-US" b="1" dirty="0"/>
              <a:t>e)</a:t>
            </a:r>
            <a:r>
              <a:rPr lang="en-US" dirty="0"/>
              <a:t> </a:t>
            </a:r>
            <a:r>
              <a:rPr lang="en-US" dirty="0" err="1"/>
              <a:t>právo</a:t>
            </a:r>
            <a:r>
              <a:rPr lang="en-US" dirty="0"/>
              <a:t> </a:t>
            </a:r>
            <a:r>
              <a:rPr lang="en-US" dirty="0" err="1"/>
              <a:t>provozovat</a:t>
            </a:r>
            <a:r>
              <a:rPr lang="en-US" dirty="0"/>
              <a:t> </a:t>
            </a:r>
            <a:r>
              <a:rPr lang="en-US" dirty="0" err="1"/>
              <a:t>podnikatelskou</a:t>
            </a:r>
            <a:r>
              <a:rPr lang="en-US" dirty="0"/>
              <a:t> </a:t>
            </a:r>
            <a:r>
              <a:rPr lang="en-US" dirty="0" err="1"/>
              <a:t>činnost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by </a:t>
            </a:r>
            <a:r>
              <a:rPr lang="en-US" dirty="0" err="1"/>
              <a:t>ohrožovala</a:t>
            </a:r>
            <a:r>
              <a:rPr lang="en-US" dirty="0"/>
              <a:t> </a:t>
            </a:r>
            <a:r>
              <a:rPr lang="en-US" dirty="0" err="1"/>
              <a:t>prováděná</a:t>
            </a:r>
            <a:r>
              <a:rPr lang="en-US" dirty="0"/>
              <a:t> </a:t>
            </a:r>
            <a:r>
              <a:rPr lang="en-US" dirty="0" err="1"/>
              <a:t>krizová</a:t>
            </a:r>
            <a:r>
              <a:rPr lang="en-US" dirty="0"/>
              <a:t> </a:t>
            </a:r>
            <a:r>
              <a:rPr lang="en-US" dirty="0" err="1"/>
              <a:t>opatření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narušovala</a:t>
            </a:r>
            <a:r>
              <a:rPr lang="en-US" dirty="0"/>
              <a:t>, </a:t>
            </a:r>
            <a:r>
              <a:rPr lang="en-US" dirty="0" err="1"/>
              <a:t>popřípadě</a:t>
            </a:r>
            <a:r>
              <a:rPr lang="en-US" dirty="0"/>
              <a:t> </a:t>
            </a:r>
            <a:r>
              <a:rPr lang="en-US" dirty="0" err="1"/>
              <a:t>znemožňovala</a:t>
            </a:r>
            <a:r>
              <a:rPr lang="en-US" dirty="0"/>
              <a:t>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provádění</a:t>
            </a:r>
            <a:r>
              <a:rPr lang="en-US" dirty="0"/>
              <a:t>,</a:t>
            </a:r>
          </a:p>
          <a:p>
            <a:r>
              <a:rPr lang="en-US" b="1" dirty="0"/>
              <a:t>f)</a:t>
            </a:r>
            <a:r>
              <a:rPr lang="en-US" dirty="0"/>
              <a:t> </a:t>
            </a:r>
            <a:r>
              <a:rPr lang="en-US" dirty="0" err="1"/>
              <a:t>právo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stávku</a:t>
            </a:r>
            <a:r>
              <a:rPr lang="en-US" dirty="0"/>
              <a:t>, </a:t>
            </a:r>
            <a:r>
              <a:rPr lang="en-US" dirty="0" err="1"/>
              <a:t>pokud</a:t>
            </a:r>
            <a:r>
              <a:rPr lang="en-US" dirty="0"/>
              <a:t> by </a:t>
            </a:r>
            <a:r>
              <a:rPr lang="en-US" dirty="0" err="1"/>
              <a:t>tato</a:t>
            </a:r>
            <a:r>
              <a:rPr lang="en-US" dirty="0"/>
              <a:t> </a:t>
            </a:r>
            <a:r>
              <a:rPr lang="en-US" dirty="0" err="1"/>
              <a:t>stávka</a:t>
            </a:r>
            <a:r>
              <a:rPr lang="en-US" dirty="0"/>
              <a:t> </a:t>
            </a:r>
            <a:r>
              <a:rPr lang="en-US" dirty="0" err="1"/>
              <a:t>vedla</a:t>
            </a:r>
            <a:r>
              <a:rPr lang="en-US" dirty="0"/>
              <a:t> k </a:t>
            </a:r>
            <a:r>
              <a:rPr lang="en-US" dirty="0" err="1"/>
              <a:t>narušení</a:t>
            </a:r>
            <a:r>
              <a:rPr lang="en-US" dirty="0"/>
              <a:t>, </a:t>
            </a:r>
            <a:r>
              <a:rPr lang="en-US" dirty="0" err="1"/>
              <a:t>případně</a:t>
            </a:r>
            <a:r>
              <a:rPr lang="en-US" dirty="0"/>
              <a:t> </a:t>
            </a:r>
            <a:r>
              <a:rPr lang="en-US" dirty="0" err="1"/>
              <a:t>znemožnění</a:t>
            </a:r>
            <a:r>
              <a:rPr lang="en-US" dirty="0"/>
              <a:t> </a:t>
            </a:r>
            <a:r>
              <a:rPr lang="en-US" dirty="0" err="1"/>
              <a:t>záchranných</a:t>
            </a:r>
            <a:r>
              <a:rPr lang="en-US" dirty="0"/>
              <a:t> a </a:t>
            </a:r>
            <a:r>
              <a:rPr lang="en-US" dirty="0" err="1"/>
              <a:t>likvidačních</a:t>
            </a:r>
            <a:r>
              <a:rPr lang="en-US" dirty="0"/>
              <a:t> </a:t>
            </a:r>
            <a:r>
              <a:rPr lang="en-US" dirty="0" err="1" smtClean="0"/>
              <a:t>prací</a:t>
            </a:r>
            <a:endParaRPr lang="cs-CZ" dirty="0" smtClean="0"/>
          </a:p>
          <a:p>
            <a:r>
              <a:rPr lang="cs-CZ" dirty="0" smtClean="0"/>
              <a:t>Atd.</a:t>
            </a:r>
            <a:endParaRPr lang="en-US" dirty="0"/>
          </a:p>
          <a:p>
            <a:endParaRPr lang="en-US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034120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-133834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Dopad do roviny jednotlivců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108364"/>
            <a:ext cx="10018713" cy="5749637"/>
          </a:xfrm>
        </p:spPr>
        <p:txBody>
          <a:bodyPr>
            <a:normAutofit fontScale="77500" lnSpcReduction="20000"/>
          </a:bodyPr>
          <a:lstStyle/>
          <a:p>
            <a:r>
              <a:rPr lang="cs-CZ" sz="2900" dirty="0" smtClean="0"/>
              <a:t>F</a:t>
            </a:r>
            <a:r>
              <a:rPr lang="en-US" sz="2900" dirty="0" err="1" smtClean="0"/>
              <a:t>yzická</a:t>
            </a:r>
            <a:r>
              <a:rPr lang="en-US" sz="2900" dirty="0" smtClean="0"/>
              <a:t> </a:t>
            </a:r>
            <a:r>
              <a:rPr lang="en-US" sz="2900" dirty="0" err="1"/>
              <a:t>osoba</a:t>
            </a:r>
            <a:r>
              <a:rPr lang="en-US" sz="2900" dirty="0"/>
              <a:t> je </a:t>
            </a:r>
            <a:r>
              <a:rPr lang="en-US" sz="2900" dirty="0" err="1"/>
              <a:t>povinna</a:t>
            </a:r>
            <a:endParaRPr lang="en-US" sz="2900" dirty="0"/>
          </a:p>
          <a:p>
            <a:r>
              <a:rPr lang="en-US" sz="2900" b="1" dirty="0"/>
              <a:t>a)</a:t>
            </a:r>
            <a:r>
              <a:rPr lang="en-US" sz="2900" dirty="0"/>
              <a:t> </a:t>
            </a:r>
            <a:r>
              <a:rPr lang="en-US" sz="2900" dirty="0" err="1"/>
              <a:t>strpět</a:t>
            </a:r>
            <a:r>
              <a:rPr lang="en-US" sz="2900" dirty="0"/>
              <a:t> </a:t>
            </a:r>
            <a:r>
              <a:rPr lang="en-US" sz="2900" dirty="0" err="1"/>
              <a:t>omezení</a:t>
            </a:r>
            <a:r>
              <a:rPr lang="en-US" sz="2900" dirty="0"/>
              <a:t> </a:t>
            </a:r>
            <a:r>
              <a:rPr lang="en-US" sz="2900" dirty="0" err="1"/>
              <a:t>vyplývající</a:t>
            </a:r>
            <a:r>
              <a:rPr lang="en-US" sz="2900" dirty="0"/>
              <a:t> z </a:t>
            </a:r>
            <a:r>
              <a:rPr lang="en-US" sz="2900" dirty="0" err="1"/>
              <a:t>opatření</a:t>
            </a:r>
            <a:r>
              <a:rPr lang="en-US" sz="2900" dirty="0"/>
              <a:t> </a:t>
            </a:r>
            <a:r>
              <a:rPr lang="en-US" sz="2900" dirty="0" err="1"/>
              <a:t>stanovených</a:t>
            </a:r>
            <a:r>
              <a:rPr lang="en-US" sz="2900" dirty="0"/>
              <a:t> </a:t>
            </a:r>
            <a:r>
              <a:rPr lang="en-US" sz="2900" dirty="0" err="1"/>
              <a:t>při</a:t>
            </a:r>
            <a:r>
              <a:rPr lang="en-US" sz="2900" dirty="0"/>
              <a:t> </a:t>
            </a:r>
            <a:r>
              <a:rPr lang="en-US" sz="2900" dirty="0" err="1"/>
              <a:t>mimořádné</a:t>
            </a:r>
            <a:r>
              <a:rPr lang="en-US" sz="2900" dirty="0"/>
              <a:t> </a:t>
            </a:r>
            <a:r>
              <a:rPr lang="en-US" sz="2900" dirty="0" err="1"/>
              <a:t>události</a:t>
            </a:r>
            <a:r>
              <a:rPr lang="en-US" sz="2900" dirty="0"/>
              <a:t> a </a:t>
            </a:r>
            <a:r>
              <a:rPr lang="en-US" sz="2900" dirty="0" err="1"/>
              <a:t>omezení</a:t>
            </a:r>
            <a:r>
              <a:rPr lang="en-US" sz="2900" dirty="0"/>
              <a:t> </a:t>
            </a:r>
            <a:r>
              <a:rPr lang="en-US" sz="2900" dirty="0" err="1"/>
              <a:t>nařízená</a:t>
            </a:r>
            <a:r>
              <a:rPr lang="en-US" sz="2900" dirty="0"/>
              <a:t> </a:t>
            </a:r>
            <a:r>
              <a:rPr lang="en-US" sz="2900" dirty="0" err="1"/>
              <a:t>velitelem</a:t>
            </a:r>
            <a:r>
              <a:rPr lang="en-US" sz="2900" dirty="0"/>
              <a:t> </a:t>
            </a:r>
            <a:r>
              <a:rPr lang="en-US" sz="2900" dirty="0" err="1"/>
              <a:t>zásahu</a:t>
            </a:r>
            <a:r>
              <a:rPr lang="en-US" sz="2900" dirty="0"/>
              <a:t> </a:t>
            </a:r>
            <a:r>
              <a:rPr lang="en-US" sz="2900" dirty="0" err="1"/>
              <a:t>při</a:t>
            </a:r>
            <a:r>
              <a:rPr lang="en-US" sz="2900" dirty="0"/>
              <a:t> </a:t>
            </a:r>
            <a:r>
              <a:rPr lang="en-US" sz="2900" dirty="0" err="1"/>
              <a:t>provádění</a:t>
            </a:r>
            <a:r>
              <a:rPr lang="en-US" sz="2900" dirty="0"/>
              <a:t> </a:t>
            </a:r>
            <a:r>
              <a:rPr lang="en-US" sz="2900" dirty="0" err="1"/>
              <a:t>záchranných</a:t>
            </a:r>
            <a:r>
              <a:rPr lang="en-US" sz="2900" dirty="0"/>
              <a:t> a </a:t>
            </a:r>
            <a:r>
              <a:rPr lang="en-US" sz="2900" dirty="0" err="1"/>
              <a:t>likvidačních</a:t>
            </a:r>
            <a:r>
              <a:rPr lang="en-US" sz="2900" dirty="0"/>
              <a:t> </a:t>
            </a:r>
            <a:r>
              <a:rPr lang="en-US" sz="2900" dirty="0" err="1"/>
              <a:t>prací</a:t>
            </a:r>
            <a:r>
              <a:rPr lang="en-US" sz="2900" dirty="0"/>
              <a:t>,</a:t>
            </a:r>
          </a:p>
          <a:p>
            <a:r>
              <a:rPr lang="en-US" sz="2900" b="1" dirty="0"/>
              <a:t>b)</a:t>
            </a:r>
            <a:r>
              <a:rPr lang="en-US" sz="2900" dirty="0"/>
              <a:t> </a:t>
            </a:r>
            <a:r>
              <a:rPr lang="en-US" sz="2900" dirty="0" err="1"/>
              <a:t>poskytnout</a:t>
            </a:r>
            <a:r>
              <a:rPr lang="en-US" sz="2900" dirty="0"/>
              <a:t> </a:t>
            </a:r>
            <a:r>
              <a:rPr lang="en-US" sz="2900" dirty="0" err="1"/>
              <a:t>na</a:t>
            </a:r>
            <a:r>
              <a:rPr lang="en-US" sz="2900" dirty="0"/>
              <a:t> </a:t>
            </a:r>
            <a:r>
              <a:rPr lang="en-US" sz="2900" dirty="0" err="1"/>
              <a:t>výzvu</a:t>
            </a:r>
            <a:r>
              <a:rPr lang="en-US" sz="2900" dirty="0"/>
              <a:t> </a:t>
            </a:r>
            <a:r>
              <a:rPr lang="en-US" sz="2900" dirty="0" err="1"/>
              <a:t>starosty</a:t>
            </a:r>
            <a:r>
              <a:rPr lang="en-US" sz="2900" dirty="0"/>
              <a:t> </a:t>
            </a:r>
            <a:r>
              <a:rPr lang="en-US" sz="2900" dirty="0" err="1"/>
              <a:t>obce</a:t>
            </a:r>
            <a:r>
              <a:rPr lang="en-US" sz="2900" dirty="0"/>
              <a:t> </a:t>
            </a:r>
            <a:r>
              <a:rPr lang="en-US" sz="2900" dirty="0" err="1"/>
              <a:t>nebo</a:t>
            </a:r>
            <a:r>
              <a:rPr lang="en-US" sz="2900" dirty="0"/>
              <a:t> </a:t>
            </a:r>
            <a:r>
              <a:rPr lang="en-US" sz="2900" dirty="0" err="1"/>
              <a:t>velitele</a:t>
            </a:r>
            <a:r>
              <a:rPr lang="en-US" sz="2900" dirty="0"/>
              <a:t> </a:t>
            </a:r>
            <a:r>
              <a:rPr lang="en-US" sz="2900" dirty="0" err="1"/>
              <a:t>zásahu</a:t>
            </a:r>
            <a:r>
              <a:rPr lang="en-US" sz="2900" dirty="0"/>
              <a:t> </a:t>
            </a:r>
            <a:r>
              <a:rPr lang="en-US" sz="2900" dirty="0" err="1"/>
              <a:t>osobní</a:t>
            </a:r>
            <a:r>
              <a:rPr lang="en-US" sz="2900" dirty="0"/>
              <a:t> </a:t>
            </a:r>
            <a:r>
              <a:rPr lang="en-US" sz="2900" dirty="0" err="1"/>
              <a:t>nebo</a:t>
            </a:r>
            <a:r>
              <a:rPr lang="en-US" sz="2900" dirty="0"/>
              <a:t> </a:t>
            </a:r>
            <a:r>
              <a:rPr lang="en-US" sz="2900" dirty="0" err="1"/>
              <a:t>věcnou</a:t>
            </a:r>
            <a:r>
              <a:rPr lang="en-US" sz="2900" dirty="0"/>
              <a:t> </a:t>
            </a:r>
            <a:r>
              <a:rPr lang="en-US" sz="2900" dirty="0" err="1"/>
              <a:t>pomoc</a:t>
            </a:r>
            <a:r>
              <a:rPr lang="en-US" sz="2900" dirty="0"/>
              <a:t>,</a:t>
            </a:r>
          </a:p>
          <a:p>
            <a:r>
              <a:rPr lang="en-US" sz="2900" b="1" dirty="0"/>
              <a:t>c)</a:t>
            </a:r>
            <a:r>
              <a:rPr lang="en-US" sz="2900" dirty="0"/>
              <a:t> </a:t>
            </a:r>
            <a:r>
              <a:rPr lang="en-US" sz="2900" dirty="0" err="1"/>
              <a:t>strpět</a:t>
            </a:r>
            <a:r>
              <a:rPr lang="en-US" sz="2900" dirty="0"/>
              <a:t>, </a:t>
            </a:r>
            <a:r>
              <a:rPr lang="en-US" sz="2900" dirty="0" err="1"/>
              <a:t>pokud</a:t>
            </a:r>
            <a:r>
              <a:rPr lang="en-US" sz="2900" dirty="0"/>
              <a:t> je to </a:t>
            </a:r>
            <a:r>
              <a:rPr lang="en-US" sz="2900" dirty="0" err="1"/>
              <a:t>nutné</a:t>
            </a:r>
            <a:r>
              <a:rPr lang="en-US" sz="2900" dirty="0"/>
              <a:t> k </a:t>
            </a:r>
            <a:r>
              <a:rPr lang="en-US" sz="2900" dirty="0" err="1"/>
              <a:t>provádění</a:t>
            </a:r>
            <a:r>
              <a:rPr lang="en-US" sz="2900" dirty="0"/>
              <a:t> </a:t>
            </a:r>
            <a:r>
              <a:rPr lang="en-US" sz="2900" dirty="0" err="1"/>
              <a:t>záchranných</a:t>
            </a:r>
            <a:r>
              <a:rPr lang="en-US" sz="2900" dirty="0"/>
              <a:t> a </a:t>
            </a:r>
            <a:r>
              <a:rPr lang="en-US" sz="2900" dirty="0" err="1"/>
              <a:t>likvidačních</a:t>
            </a:r>
            <a:r>
              <a:rPr lang="en-US" sz="2900" dirty="0"/>
              <a:t> </a:t>
            </a:r>
            <a:r>
              <a:rPr lang="en-US" sz="2900" dirty="0" err="1"/>
              <a:t>prací</a:t>
            </a:r>
            <a:r>
              <a:rPr lang="en-US" sz="2900" dirty="0"/>
              <a:t> a </a:t>
            </a:r>
            <a:r>
              <a:rPr lang="en-US" sz="2900" dirty="0" err="1"/>
              <a:t>pokud</a:t>
            </a:r>
            <a:r>
              <a:rPr lang="en-US" sz="2900" dirty="0"/>
              <a:t> je </a:t>
            </a:r>
            <a:r>
              <a:rPr lang="en-US" sz="2900" dirty="0" err="1"/>
              <a:t>vlastníkem</a:t>
            </a:r>
            <a:r>
              <a:rPr lang="en-US" sz="2900" dirty="0"/>
              <a:t>, </a:t>
            </a:r>
            <a:r>
              <a:rPr lang="en-US" sz="2900" dirty="0" err="1"/>
              <a:t>uživatelem</a:t>
            </a:r>
            <a:r>
              <a:rPr lang="en-US" sz="2900" dirty="0"/>
              <a:t> </a:t>
            </a:r>
            <a:r>
              <a:rPr lang="en-US" sz="2900" dirty="0" err="1"/>
              <a:t>nebo</a:t>
            </a:r>
            <a:r>
              <a:rPr lang="en-US" sz="2900" dirty="0"/>
              <a:t> </a:t>
            </a:r>
            <a:r>
              <a:rPr lang="en-US" sz="2900" dirty="0" err="1"/>
              <a:t>správcem</a:t>
            </a:r>
            <a:r>
              <a:rPr lang="en-US" sz="2900" dirty="0"/>
              <a:t> </a:t>
            </a:r>
            <a:r>
              <a:rPr lang="en-US" sz="2900" dirty="0" err="1"/>
              <a:t>nemovitosti</a:t>
            </a:r>
            <a:r>
              <a:rPr lang="en-US" sz="2900" dirty="0"/>
              <a:t>, </a:t>
            </a:r>
            <a:r>
              <a:rPr lang="en-US" sz="2900" dirty="0" err="1"/>
              <a:t>vstup</a:t>
            </a:r>
            <a:r>
              <a:rPr lang="en-US" sz="2900" dirty="0"/>
              <a:t> </a:t>
            </a:r>
            <a:r>
              <a:rPr lang="en-US" sz="2900" dirty="0" err="1"/>
              <a:t>osob</a:t>
            </a:r>
            <a:r>
              <a:rPr lang="en-US" sz="2900" dirty="0"/>
              <a:t> </a:t>
            </a:r>
            <a:r>
              <a:rPr lang="en-US" sz="2900" dirty="0" err="1"/>
              <a:t>provádějících</a:t>
            </a:r>
            <a:r>
              <a:rPr lang="en-US" sz="2900" dirty="0"/>
              <a:t> </a:t>
            </a:r>
            <a:r>
              <a:rPr lang="en-US" sz="2900" dirty="0" err="1"/>
              <a:t>záchranné</a:t>
            </a:r>
            <a:r>
              <a:rPr lang="en-US" sz="2900" dirty="0"/>
              <a:t> </a:t>
            </a:r>
            <a:r>
              <a:rPr lang="en-US" sz="2900" dirty="0" err="1"/>
              <a:t>nebo</a:t>
            </a:r>
            <a:r>
              <a:rPr lang="en-US" sz="2900" dirty="0"/>
              <a:t> </a:t>
            </a:r>
            <a:r>
              <a:rPr lang="en-US" sz="2900" dirty="0" err="1"/>
              <a:t>likvidační</a:t>
            </a:r>
            <a:r>
              <a:rPr lang="en-US" sz="2900" dirty="0"/>
              <a:t> </a:t>
            </a:r>
            <a:r>
              <a:rPr lang="en-US" sz="2900" dirty="0" err="1"/>
              <a:t>práce</a:t>
            </a:r>
            <a:r>
              <a:rPr lang="en-US" sz="2900" dirty="0"/>
              <a:t> </a:t>
            </a:r>
            <a:r>
              <a:rPr lang="en-US" sz="2900" dirty="0" err="1"/>
              <a:t>na</a:t>
            </a:r>
            <a:r>
              <a:rPr lang="en-US" sz="2900" dirty="0"/>
              <a:t> </a:t>
            </a:r>
            <a:r>
              <a:rPr lang="en-US" sz="2900" dirty="0" err="1"/>
              <a:t>pozemky</a:t>
            </a:r>
            <a:r>
              <a:rPr lang="en-US" sz="2900" dirty="0"/>
              <a:t> </a:t>
            </a:r>
            <a:r>
              <a:rPr lang="en-US" sz="2900" dirty="0" err="1"/>
              <a:t>nebo</a:t>
            </a:r>
            <a:r>
              <a:rPr lang="en-US" sz="2900" dirty="0"/>
              <a:t> do </a:t>
            </a:r>
            <a:r>
              <a:rPr lang="en-US" sz="2900" dirty="0" err="1"/>
              <a:t>objektů</a:t>
            </a:r>
            <a:r>
              <a:rPr lang="en-US" sz="2900" dirty="0"/>
              <a:t>, </a:t>
            </a:r>
            <a:r>
              <a:rPr lang="en-US" sz="2900" dirty="0" err="1"/>
              <a:t>použití</a:t>
            </a:r>
            <a:r>
              <a:rPr lang="en-US" sz="2900" dirty="0"/>
              <a:t> </a:t>
            </a:r>
            <a:r>
              <a:rPr lang="en-US" sz="2900" dirty="0" err="1"/>
              <a:t>nezbytné</a:t>
            </a:r>
            <a:r>
              <a:rPr lang="en-US" sz="2900" dirty="0"/>
              <a:t> </a:t>
            </a:r>
            <a:r>
              <a:rPr lang="en-US" sz="2900" dirty="0" err="1"/>
              <a:t>techniky</a:t>
            </a:r>
            <a:r>
              <a:rPr lang="en-US" sz="2900" dirty="0"/>
              <a:t>, </a:t>
            </a:r>
            <a:r>
              <a:rPr lang="en-US" sz="2900" dirty="0" err="1"/>
              <a:t>provedení</a:t>
            </a:r>
            <a:r>
              <a:rPr lang="en-US" sz="2900" dirty="0"/>
              <a:t> </a:t>
            </a:r>
            <a:r>
              <a:rPr lang="en-US" sz="2900" dirty="0" err="1"/>
              <a:t>terénních</a:t>
            </a:r>
            <a:r>
              <a:rPr lang="en-US" sz="2900" dirty="0"/>
              <a:t> </a:t>
            </a:r>
            <a:r>
              <a:rPr lang="en-US" sz="2900" dirty="0" err="1"/>
              <a:t>úprav</a:t>
            </a:r>
            <a:r>
              <a:rPr lang="en-US" sz="2900" dirty="0"/>
              <a:t>, </a:t>
            </a:r>
            <a:r>
              <a:rPr lang="en-US" sz="2900" dirty="0" err="1"/>
              <a:t>budování</a:t>
            </a:r>
            <a:r>
              <a:rPr lang="en-US" sz="2900" dirty="0"/>
              <a:t> </a:t>
            </a:r>
            <a:r>
              <a:rPr lang="en-US" sz="2900" dirty="0" err="1"/>
              <a:t>ochranných</a:t>
            </a:r>
            <a:r>
              <a:rPr lang="en-US" sz="2900" dirty="0"/>
              <a:t> </a:t>
            </a:r>
            <a:r>
              <a:rPr lang="en-US" sz="2900" dirty="0" err="1"/>
              <a:t>staveb</a:t>
            </a:r>
            <a:r>
              <a:rPr lang="en-US" sz="2900" dirty="0"/>
              <a:t>, </a:t>
            </a:r>
            <a:r>
              <a:rPr lang="en-US" sz="2900" dirty="0" err="1"/>
              <a:t>vyklizení</a:t>
            </a:r>
            <a:r>
              <a:rPr lang="en-US" sz="2900" dirty="0"/>
              <a:t> </a:t>
            </a:r>
            <a:r>
              <a:rPr lang="en-US" sz="2900" dirty="0" err="1"/>
              <a:t>pozemku</a:t>
            </a:r>
            <a:r>
              <a:rPr lang="en-US" sz="2900" dirty="0"/>
              <a:t> a </a:t>
            </a:r>
            <a:r>
              <a:rPr lang="en-US" sz="2900" dirty="0" err="1"/>
              <a:t>odstranění</a:t>
            </a:r>
            <a:r>
              <a:rPr lang="en-US" sz="2900" dirty="0"/>
              <a:t> </a:t>
            </a:r>
            <a:r>
              <a:rPr lang="en-US" sz="2900" dirty="0" err="1"/>
              <a:t>staveb</a:t>
            </a:r>
            <a:r>
              <a:rPr lang="en-US" sz="2900" dirty="0"/>
              <a:t>, </a:t>
            </a:r>
            <a:r>
              <a:rPr lang="en-US" sz="2900" dirty="0" err="1"/>
              <a:t>jejich</a:t>
            </a:r>
            <a:r>
              <a:rPr lang="en-US" sz="2900" dirty="0"/>
              <a:t> </a:t>
            </a:r>
            <a:r>
              <a:rPr lang="en-US" sz="2900" dirty="0" err="1"/>
              <a:t>částí</a:t>
            </a:r>
            <a:r>
              <a:rPr lang="en-US" sz="2900" dirty="0"/>
              <a:t>, </a:t>
            </a:r>
            <a:r>
              <a:rPr lang="en-US" sz="2900" dirty="0" err="1"/>
              <a:t>zařízení</a:t>
            </a:r>
            <a:r>
              <a:rPr lang="en-US" sz="2900" dirty="0"/>
              <a:t> a </a:t>
            </a:r>
            <a:r>
              <a:rPr lang="en-US" sz="2900" dirty="0" err="1"/>
              <a:t>porostů</a:t>
            </a:r>
            <a:r>
              <a:rPr lang="en-US" sz="2900" dirty="0"/>
              <a:t>,</a:t>
            </a:r>
          </a:p>
          <a:p>
            <a:r>
              <a:rPr lang="en-US" sz="2900" b="1" dirty="0"/>
              <a:t>d)</a:t>
            </a:r>
            <a:r>
              <a:rPr lang="en-US" sz="2900" dirty="0"/>
              <a:t> </a:t>
            </a:r>
            <a:r>
              <a:rPr lang="en-US" sz="2900" dirty="0" err="1"/>
              <a:t>poskytnout</a:t>
            </a:r>
            <a:r>
              <a:rPr lang="en-US" sz="2900" dirty="0"/>
              <a:t> </a:t>
            </a:r>
            <a:r>
              <a:rPr lang="en-US" sz="2900" dirty="0" err="1"/>
              <a:t>veliteli</a:t>
            </a:r>
            <a:r>
              <a:rPr lang="en-US" sz="2900" dirty="0"/>
              <a:t> </a:t>
            </a:r>
            <a:r>
              <a:rPr lang="en-US" sz="2900" dirty="0" err="1"/>
              <a:t>zásahu</a:t>
            </a:r>
            <a:r>
              <a:rPr lang="en-US" sz="2900" dirty="0"/>
              <a:t> </a:t>
            </a:r>
            <a:r>
              <a:rPr lang="en-US" sz="2900" dirty="0" err="1"/>
              <a:t>informace</a:t>
            </a:r>
            <a:r>
              <a:rPr lang="en-US" sz="2900" dirty="0"/>
              <a:t> o </a:t>
            </a:r>
            <a:r>
              <a:rPr lang="en-US" sz="2900" dirty="0" err="1"/>
              <a:t>skutečnostech</a:t>
            </a:r>
            <a:r>
              <a:rPr lang="en-US" sz="2900" dirty="0"/>
              <a:t>, </a:t>
            </a:r>
            <a:r>
              <a:rPr lang="en-US" sz="2900" dirty="0" err="1"/>
              <a:t>které</a:t>
            </a:r>
            <a:r>
              <a:rPr lang="en-US" sz="2900" dirty="0"/>
              <a:t> by </a:t>
            </a:r>
            <a:r>
              <a:rPr lang="en-US" sz="2900" dirty="0" err="1"/>
              <a:t>mohly</a:t>
            </a:r>
            <a:r>
              <a:rPr lang="en-US" sz="2900" dirty="0"/>
              <a:t> </a:t>
            </a:r>
            <a:r>
              <a:rPr lang="en-US" sz="2900" dirty="0" err="1"/>
              <a:t>ohrozit</a:t>
            </a:r>
            <a:r>
              <a:rPr lang="en-US" sz="2900" dirty="0"/>
              <a:t> </a:t>
            </a:r>
            <a:r>
              <a:rPr lang="en-US" sz="2900" dirty="0" err="1"/>
              <a:t>životy</a:t>
            </a:r>
            <a:r>
              <a:rPr lang="en-US" sz="2900" dirty="0"/>
              <a:t> </a:t>
            </a:r>
            <a:r>
              <a:rPr lang="en-US" sz="2900" dirty="0" err="1"/>
              <a:t>nebo</a:t>
            </a:r>
            <a:r>
              <a:rPr lang="en-US" sz="2900" dirty="0"/>
              <a:t> </a:t>
            </a:r>
            <a:r>
              <a:rPr lang="en-US" sz="2900" dirty="0" err="1"/>
              <a:t>zdraví</a:t>
            </a:r>
            <a:r>
              <a:rPr lang="en-US" sz="2900" dirty="0"/>
              <a:t> </a:t>
            </a:r>
            <a:r>
              <a:rPr lang="en-US" sz="2900" dirty="0" err="1"/>
              <a:t>osob</a:t>
            </a:r>
            <a:r>
              <a:rPr lang="en-US" sz="2900" dirty="0"/>
              <a:t> </a:t>
            </a:r>
            <a:r>
              <a:rPr lang="en-US" sz="2900" dirty="0" err="1"/>
              <a:t>provádějících</a:t>
            </a:r>
            <a:r>
              <a:rPr lang="en-US" sz="2900" dirty="0"/>
              <a:t> </a:t>
            </a:r>
            <a:r>
              <a:rPr lang="en-US" sz="2900" dirty="0" err="1"/>
              <a:t>zásah</a:t>
            </a:r>
            <a:r>
              <a:rPr lang="en-US" sz="2900" dirty="0"/>
              <a:t> </a:t>
            </a:r>
            <a:r>
              <a:rPr lang="en-US" sz="2900" dirty="0" err="1"/>
              <a:t>nebo</a:t>
            </a:r>
            <a:r>
              <a:rPr lang="en-US" sz="2900" dirty="0"/>
              <a:t> </a:t>
            </a:r>
            <a:r>
              <a:rPr lang="en-US" sz="2900" dirty="0" err="1"/>
              <a:t>ostatního</a:t>
            </a:r>
            <a:r>
              <a:rPr lang="en-US" sz="2900" dirty="0"/>
              <a:t> </a:t>
            </a:r>
            <a:r>
              <a:rPr lang="en-US" sz="2900" dirty="0" err="1"/>
              <a:t>obyvatelstva</a:t>
            </a:r>
            <a:r>
              <a:rPr lang="en-US" sz="2900" dirty="0"/>
              <a:t>, </a:t>
            </a:r>
            <a:r>
              <a:rPr lang="en-US" sz="2900" dirty="0" err="1"/>
              <a:t>zejména</a:t>
            </a:r>
            <a:r>
              <a:rPr lang="en-US" sz="2900" dirty="0"/>
              <a:t> </a:t>
            </a:r>
            <a:r>
              <a:rPr lang="en-US" sz="2900" dirty="0" err="1"/>
              <a:t>informace</a:t>
            </a:r>
            <a:r>
              <a:rPr lang="en-US" sz="2900" dirty="0"/>
              <a:t> o </a:t>
            </a:r>
            <a:r>
              <a:rPr lang="en-US" sz="2900" dirty="0" err="1"/>
              <a:t>výbušninách</a:t>
            </a:r>
            <a:r>
              <a:rPr lang="en-US" sz="2900" dirty="0"/>
              <a:t>, </a:t>
            </a:r>
            <a:r>
              <a:rPr lang="en-US" sz="2900" dirty="0" err="1"/>
              <a:t>nebezpečných</a:t>
            </a:r>
            <a:r>
              <a:rPr lang="en-US" sz="2900" dirty="0"/>
              <a:t> </a:t>
            </a:r>
            <a:r>
              <a:rPr lang="en-US" sz="2900" dirty="0" err="1"/>
              <a:t>chemických</a:t>
            </a:r>
            <a:r>
              <a:rPr lang="en-US" sz="2900" dirty="0"/>
              <a:t> </a:t>
            </a:r>
            <a:r>
              <a:rPr lang="en-US" sz="2900" dirty="0" err="1"/>
              <a:t>látkách</a:t>
            </a:r>
            <a:r>
              <a:rPr lang="en-US" sz="2900" dirty="0"/>
              <a:t>, </a:t>
            </a:r>
            <a:r>
              <a:rPr lang="en-US" sz="2900" dirty="0" err="1"/>
              <a:t>zdrojích</a:t>
            </a:r>
            <a:r>
              <a:rPr lang="en-US" sz="2900" dirty="0"/>
              <a:t> </a:t>
            </a:r>
            <a:r>
              <a:rPr lang="en-US" sz="2900" dirty="0" err="1"/>
              <a:t>ionizujícího</a:t>
            </a:r>
            <a:r>
              <a:rPr lang="en-US" sz="2900" dirty="0"/>
              <a:t> </a:t>
            </a:r>
            <a:r>
              <a:rPr lang="en-US" sz="2900" dirty="0" err="1"/>
              <a:t>záření</a:t>
            </a:r>
            <a:r>
              <a:rPr lang="en-US" sz="2900" dirty="0"/>
              <a:t>, </a:t>
            </a:r>
            <a:r>
              <a:rPr lang="en-US" sz="2900" dirty="0" err="1"/>
              <a:t>dravých</a:t>
            </a:r>
            <a:r>
              <a:rPr lang="en-US" sz="2900" dirty="0"/>
              <a:t> </a:t>
            </a:r>
            <a:r>
              <a:rPr lang="en-US" sz="2900" dirty="0" err="1"/>
              <a:t>či</a:t>
            </a:r>
            <a:r>
              <a:rPr lang="en-US" sz="2900" dirty="0"/>
              <a:t> </a:t>
            </a:r>
            <a:r>
              <a:rPr lang="en-US" sz="2900" dirty="0" err="1"/>
              <a:t>nebezpečných</a:t>
            </a:r>
            <a:r>
              <a:rPr lang="en-US" sz="2900" dirty="0"/>
              <a:t> </a:t>
            </a:r>
            <a:r>
              <a:rPr lang="en-US" sz="2900" dirty="0" err="1"/>
              <a:t>zvířatech</a:t>
            </a:r>
            <a:r>
              <a:rPr lang="en-US" sz="2900" dirty="0"/>
              <a:t>,</a:t>
            </a:r>
          </a:p>
          <a:p>
            <a:r>
              <a:rPr lang="en-US" sz="2900" b="1" dirty="0"/>
              <a:t>e)</a:t>
            </a:r>
            <a:r>
              <a:rPr lang="en-US" sz="2900" dirty="0"/>
              <a:t> </a:t>
            </a:r>
            <a:r>
              <a:rPr lang="en-US" sz="2900" dirty="0" err="1"/>
              <a:t>strpět</a:t>
            </a:r>
            <a:r>
              <a:rPr lang="en-US" sz="2900" dirty="0"/>
              <a:t> </a:t>
            </a:r>
            <a:r>
              <a:rPr lang="en-US" sz="2900" dirty="0" err="1"/>
              <a:t>umístění</a:t>
            </a:r>
            <a:r>
              <a:rPr lang="en-US" sz="2900" dirty="0"/>
              <a:t> </a:t>
            </a:r>
            <a:r>
              <a:rPr lang="en-US" sz="2900" dirty="0" err="1"/>
              <a:t>zařízení</a:t>
            </a:r>
            <a:r>
              <a:rPr lang="en-US" sz="2900" dirty="0"/>
              <a:t> </a:t>
            </a:r>
            <a:r>
              <a:rPr lang="en-US" sz="2900" dirty="0" err="1"/>
              <a:t>systému</a:t>
            </a:r>
            <a:r>
              <a:rPr lang="en-US" sz="2900" dirty="0"/>
              <a:t> </a:t>
            </a:r>
            <a:r>
              <a:rPr lang="en-US" sz="2900" dirty="0" err="1"/>
              <a:t>varování</a:t>
            </a:r>
            <a:r>
              <a:rPr lang="en-US" sz="2900" dirty="0"/>
              <a:t> a </a:t>
            </a:r>
            <a:r>
              <a:rPr lang="en-US" sz="2900" dirty="0" err="1"/>
              <a:t>vyrozumění</a:t>
            </a:r>
            <a:r>
              <a:rPr lang="en-US" sz="2900" dirty="0"/>
              <a:t> </a:t>
            </a:r>
            <a:r>
              <a:rPr lang="en-US" sz="2900" dirty="0" err="1"/>
              <a:t>na</a:t>
            </a:r>
            <a:r>
              <a:rPr lang="en-US" sz="2900" dirty="0"/>
              <a:t> </a:t>
            </a:r>
            <a:r>
              <a:rPr lang="en-US" sz="2900" dirty="0" err="1"/>
              <a:t>nemovitostech</a:t>
            </a:r>
            <a:r>
              <a:rPr lang="en-US" sz="2900" dirty="0"/>
              <a:t>, </a:t>
            </a:r>
            <a:r>
              <a:rPr lang="en-US" sz="2900" dirty="0" err="1"/>
              <a:t>které</a:t>
            </a:r>
            <a:r>
              <a:rPr lang="en-US" sz="2900" dirty="0"/>
              <a:t> </a:t>
            </a:r>
            <a:r>
              <a:rPr lang="en-US" sz="2900" dirty="0" err="1"/>
              <a:t>má</a:t>
            </a:r>
            <a:r>
              <a:rPr lang="en-US" sz="2900" dirty="0"/>
              <a:t> </a:t>
            </a:r>
            <a:r>
              <a:rPr lang="en-US" sz="2900" dirty="0" err="1"/>
              <a:t>ve</a:t>
            </a:r>
            <a:r>
              <a:rPr lang="en-US" sz="2900" dirty="0"/>
              <a:t> </a:t>
            </a:r>
            <a:r>
              <a:rPr lang="en-US" sz="2900" dirty="0" err="1"/>
              <a:t>vlastnictví</a:t>
            </a:r>
            <a:r>
              <a:rPr lang="en-US" sz="2900" dirty="0"/>
              <a:t>, a </a:t>
            </a:r>
            <a:r>
              <a:rPr lang="en-US" sz="2900" dirty="0" err="1"/>
              <a:t>umožnit</a:t>
            </a:r>
            <a:r>
              <a:rPr lang="en-US" sz="2900" dirty="0"/>
              <a:t> k </a:t>
            </a:r>
            <a:r>
              <a:rPr lang="en-US" sz="2900" dirty="0" err="1"/>
              <a:t>nim</a:t>
            </a:r>
            <a:r>
              <a:rPr lang="en-US" sz="2900" dirty="0"/>
              <a:t> </a:t>
            </a:r>
            <a:r>
              <a:rPr lang="en-US" sz="2900" dirty="0" err="1"/>
              <a:t>přístup</a:t>
            </a:r>
            <a:r>
              <a:rPr lang="en-US" sz="2900" dirty="0"/>
              <a:t> </a:t>
            </a:r>
            <a:r>
              <a:rPr lang="en-US" sz="2900" dirty="0" err="1"/>
              <a:t>hasičskému</a:t>
            </a:r>
            <a:r>
              <a:rPr lang="en-US" sz="2900" dirty="0"/>
              <a:t> </a:t>
            </a:r>
            <a:r>
              <a:rPr lang="en-US" sz="2900" dirty="0" err="1"/>
              <a:t>záchrannému</a:t>
            </a:r>
            <a:r>
              <a:rPr lang="en-US" sz="2900" dirty="0"/>
              <a:t> </a:t>
            </a:r>
            <a:r>
              <a:rPr lang="en-US" sz="2900" dirty="0" err="1"/>
              <a:t>sboru</a:t>
            </a:r>
            <a:r>
              <a:rPr lang="en-US" sz="2900" dirty="0"/>
              <a:t> </a:t>
            </a:r>
            <a:r>
              <a:rPr lang="en-US" sz="2900" dirty="0" err="1"/>
              <a:t>kraje</a:t>
            </a:r>
            <a:r>
              <a:rPr lang="en-US" sz="2900" dirty="0"/>
              <a:t> </a:t>
            </a:r>
            <a:r>
              <a:rPr lang="en-US" sz="2900" dirty="0" err="1"/>
              <a:t>nebo</a:t>
            </a:r>
            <a:r>
              <a:rPr lang="en-US" sz="2900" dirty="0"/>
              <a:t> </a:t>
            </a:r>
            <a:r>
              <a:rPr lang="en-US" sz="2900" dirty="0" err="1"/>
              <a:t>jím</a:t>
            </a:r>
            <a:r>
              <a:rPr lang="en-US" sz="2900" dirty="0"/>
              <a:t> </a:t>
            </a:r>
            <a:r>
              <a:rPr lang="en-US" sz="2900" dirty="0" err="1"/>
              <a:t>zmocněným</a:t>
            </a:r>
            <a:r>
              <a:rPr lang="en-US" sz="2900" dirty="0"/>
              <a:t> </a:t>
            </a:r>
            <a:r>
              <a:rPr lang="en-US" sz="2900" dirty="0" err="1"/>
              <a:t>osobám</a:t>
            </a:r>
            <a:r>
              <a:rPr lang="en-US" sz="2900" dirty="0"/>
              <a:t> </a:t>
            </a:r>
            <a:r>
              <a:rPr lang="en-US" sz="2900" dirty="0" err="1"/>
              <a:t>za</a:t>
            </a:r>
            <a:r>
              <a:rPr lang="en-US" sz="2900" dirty="0"/>
              <a:t> </a:t>
            </a:r>
            <a:r>
              <a:rPr lang="en-US" sz="2900" dirty="0" err="1"/>
              <a:t>účelem</a:t>
            </a:r>
            <a:r>
              <a:rPr lang="en-US" sz="2900" dirty="0"/>
              <a:t> </a:t>
            </a:r>
            <a:r>
              <a:rPr lang="en-US" sz="2900" dirty="0" err="1"/>
              <a:t>používání</a:t>
            </a:r>
            <a:r>
              <a:rPr lang="en-US" sz="2900" dirty="0"/>
              <a:t>, </a:t>
            </a:r>
            <a:r>
              <a:rPr lang="en-US" sz="2900" dirty="0" err="1"/>
              <a:t>kontroly</a:t>
            </a:r>
            <a:r>
              <a:rPr lang="en-US" sz="2900" dirty="0"/>
              <a:t>, </a:t>
            </a:r>
            <a:r>
              <a:rPr lang="en-US" sz="2900" dirty="0" err="1"/>
              <a:t>údržby</a:t>
            </a:r>
            <a:r>
              <a:rPr lang="en-US" sz="2900" dirty="0"/>
              <a:t> a </a:t>
            </a:r>
            <a:r>
              <a:rPr lang="en-US" sz="2900" dirty="0" err="1"/>
              <a:t>oprav</a:t>
            </a:r>
            <a:r>
              <a:rPr lang="en-US" sz="2900" dirty="0"/>
              <a:t>,</a:t>
            </a:r>
          </a:p>
          <a:p>
            <a:r>
              <a:rPr lang="cs-CZ" sz="2400" dirty="0" smtClean="0"/>
              <a:t>Atd.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1382545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Úkol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87237"/>
            <a:ext cx="10018713" cy="4488304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Uvažujte nad Vámi vybranou krizovou situací, která byla/je řešena na úrovni veřejného sektoru.</a:t>
            </a:r>
          </a:p>
          <a:p>
            <a:r>
              <a:rPr lang="cs-CZ" altLang="cs-CZ" sz="2800" dirty="0" smtClean="0"/>
              <a:t>Je řešení efektivní?</a:t>
            </a:r>
          </a:p>
          <a:p>
            <a:r>
              <a:rPr lang="cs-CZ" altLang="cs-CZ" sz="2800" dirty="0" smtClean="0"/>
              <a:t>V čem lze shledat neefektivity?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93463322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Část druhá – příklady krizových situací řešených na „globální“ úrovni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787237"/>
            <a:ext cx="10018713" cy="4488304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Hypoteční krize v USA (2007)</a:t>
            </a:r>
          </a:p>
          <a:p>
            <a:r>
              <a:rPr lang="cs-CZ" altLang="cs-CZ" sz="2800" dirty="0" smtClean="0"/>
              <a:t>Finanční krize (2008)</a:t>
            </a:r>
          </a:p>
          <a:p>
            <a:r>
              <a:rPr lang="cs-CZ" altLang="cs-CZ" sz="2800" dirty="0" smtClean="0"/>
              <a:t>Krize veřejných financí v EU (2010 - ???)</a:t>
            </a:r>
          </a:p>
          <a:p>
            <a:endParaRPr lang="cs-CZ" altLang="cs-CZ" sz="2800" dirty="0" smtClean="0"/>
          </a:p>
          <a:p>
            <a:r>
              <a:rPr lang="cs-CZ" altLang="cs-CZ" sz="2800" dirty="0" smtClean="0"/>
              <a:t>Další ???</a:t>
            </a:r>
          </a:p>
        </p:txBody>
      </p:sp>
    </p:spTree>
    <p:extLst>
      <p:ext uri="{BB962C8B-B14F-4D97-AF65-F5344CB8AC3E}">
        <p14:creationId xmlns:p14="http://schemas.microsoft.com/office/powerpoint/2010/main" val="37035056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dirty="0"/>
              <a:t>Několik základních pojmů krizového managementu</a:t>
            </a:r>
            <a:r>
              <a:rPr lang="cs-CZ" sz="4400" dirty="0" smtClean="0"/>
              <a:t/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2669771"/>
            <a:ext cx="10018713" cy="3934691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Krizový management jako specifická forma managementu v krizových situacích</a:t>
            </a:r>
          </a:p>
          <a:p>
            <a:r>
              <a:rPr lang="cs-CZ" sz="2800" dirty="0" smtClean="0"/>
              <a:t>V soukromém sektoru úprava v interních směrnicích</a:t>
            </a:r>
          </a:p>
          <a:p>
            <a:r>
              <a:rPr lang="cs-CZ" sz="2800" dirty="0" smtClean="0"/>
              <a:t>Ve veřejném sektoru úprava v zákonech, vyhláškách, nařízeních, interních normativních směrnicích, atd.</a:t>
            </a:r>
          </a:p>
          <a:p>
            <a:endParaRPr lang="cs-CZ" sz="2800" dirty="0"/>
          </a:p>
          <a:p>
            <a:r>
              <a:rPr lang="cs-CZ" sz="2800" dirty="0" smtClean="0"/>
              <a:t>Co může být „krizovou“ situací v oblasti veřejného sektoru?</a:t>
            </a:r>
            <a:endParaRPr lang="cs-CZ" sz="2800" dirty="0"/>
          </a:p>
          <a:p>
            <a:endParaRPr lang="cs-CZ" sz="2800" dirty="0" smtClean="0"/>
          </a:p>
          <a:p>
            <a:endParaRPr lang="cs-CZ" sz="2800" dirty="0" smtClean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dirty="0"/>
              <a:t>Několik základních pojmů krizového managementu</a:t>
            </a:r>
            <a:r>
              <a:rPr lang="cs-CZ" sz="4400" dirty="0" smtClean="0"/>
              <a:t/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2669771"/>
            <a:ext cx="10018713" cy="3934691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pojem - 60. léta hlavně ve vztahu k vojenským rizikám</a:t>
            </a:r>
          </a:p>
          <a:p>
            <a:r>
              <a:rPr lang="cs-CZ" sz="2800" dirty="0" smtClean="0"/>
              <a:t>následně vztahován na další rizika</a:t>
            </a:r>
          </a:p>
          <a:p>
            <a:r>
              <a:rPr lang="cs-CZ" sz="2800" dirty="0" smtClean="0"/>
              <a:t>vnější bezpečnost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ztah s ostatními státy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opř. nestátními „organizacemi“</a:t>
            </a:r>
          </a:p>
          <a:p>
            <a:r>
              <a:rPr lang="cs-CZ" sz="2800" dirty="0" smtClean="0"/>
              <a:t>vnitřní bezpečnost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otenciální hrozby na úrovni státu</a:t>
            </a:r>
          </a:p>
          <a:p>
            <a:endParaRPr lang="cs-CZ" sz="2800" dirty="0" smtClean="0"/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695439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dirty="0"/>
              <a:t>Několik základních pojmů krizového managementu</a:t>
            </a:r>
            <a:r>
              <a:rPr lang="cs-CZ" sz="4400" dirty="0" smtClean="0"/>
              <a:t/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2669771"/>
            <a:ext cx="10018713" cy="3934691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NATO – krizové řízení: </a:t>
            </a:r>
            <a:r>
              <a:rPr lang="cs-CZ" sz="2800" i="1" dirty="0" smtClean="0"/>
              <a:t>„proces zvládání krizí v širokém slova smyslu, založený na třech vzájemně se podporujících prvcích, dialogu, spolupráci a udržování schopnosti čelit jakékoli krizi“</a:t>
            </a:r>
          </a:p>
          <a:p>
            <a:endParaRPr lang="cs-CZ" sz="2800" dirty="0"/>
          </a:p>
          <a:p>
            <a:r>
              <a:rPr lang="cs-CZ" sz="2800" dirty="0" smtClean="0"/>
              <a:t>Pojem používán např. i v NATO Strategic Concept 2010:</a:t>
            </a:r>
            <a:r>
              <a:rPr lang="en-US" sz="2800" dirty="0" smtClean="0"/>
              <a:t> </a:t>
            </a:r>
            <a:r>
              <a:rPr lang="cs-CZ" sz="2800" i="1" dirty="0" smtClean="0"/>
              <a:t>„</a:t>
            </a:r>
            <a:r>
              <a:rPr lang="en-US" sz="2800" i="1" dirty="0"/>
              <a:t>Crises and conflicts beyond NATO’s borders can pose a direct threat to the security of Alliance territory and populations. NATO will therefore engage, where possible and when necessary, to prevent crises, manage crises, stabilize post-conflict situations and support reconstruction </a:t>
            </a:r>
            <a:r>
              <a:rPr lang="cs-CZ" sz="2800" i="1" dirty="0" smtClean="0"/>
              <a:t>“</a:t>
            </a:r>
          </a:p>
          <a:p>
            <a:pPr lvl="1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912495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dirty="0" smtClean="0"/>
              <a:t>Krizový management jako vícefázový proces</a:t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704109"/>
            <a:ext cx="10018713" cy="490035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 smtClean="0"/>
              <a:t>Prevence</a:t>
            </a:r>
            <a:r>
              <a:rPr lang="cs-CZ" sz="2800" dirty="0" smtClean="0"/>
              <a:t> (zabránění vzniku a eskalaci hrozeb)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/>
              <a:t>Korekce</a:t>
            </a:r>
            <a:r>
              <a:rPr lang="cs-CZ" sz="2800" dirty="0" smtClean="0"/>
              <a:t> (rozhodnutí směřující k minimializaci potenciálních hrozeb)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/>
              <a:t>Protikrizová</a:t>
            </a:r>
            <a:r>
              <a:rPr lang="cs-CZ" sz="2800" dirty="0" smtClean="0"/>
              <a:t> </a:t>
            </a:r>
            <a:r>
              <a:rPr lang="cs-CZ" sz="2800" b="1" dirty="0" smtClean="0"/>
              <a:t>intervence</a:t>
            </a:r>
            <a:r>
              <a:rPr lang="cs-CZ" sz="2800" dirty="0" smtClean="0"/>
              <a:t> (proaktivní opatření, stabilizace)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/>
              <a:t>Redukce</a:t>
            </a:r>
            <a:r>
              <a:rPr lang="cs-CZ" sz="2800" dirty="0" smtClean="0"/>
              <a:t> (realizace opatření krizových plánů)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b="1" dirty="0" smtClean="0"/>
              <a:t>Obnova</a:t>
            </a:r>
            <a:r>
              <a:rPr lang="cs-CZ" sz="2800" dirty="0" smtClean="0"/>
              <a:t> (likvidace následků)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61799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Krizový management ve veřejné správě</a:t>
            </a:r>
            <a:br>
              <a:rPr lang="cs-CZ" sz="4400" dirty="0" smtClean="0"/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704109"/>
            <a:ext cx="10018713" cy="490035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KM ve veřejné správě – proces ve veřejném zájmu</a:t>
            </a:r>
          </a:p>
          <a:p>
            <a:r>
              <a:rPr lang="cs-CZ" sz="2800" dirty="0" smtClean="0"/>
              <a:t>Ovlivňuje chod státu, resp. menších společenských celků</a:t>
            </a:r>
          </a:p>
          <a:p>
            <a:r>
              <a:rPr lang="cs-CZ" sz="2800" dirty="0" smtClean="0"/>
              <a:t>Snaha o zavedení efektivního, účelného mechanismu</a:t>
            </a:r>
          </a:p>
          <a:p>
            <a:r>
              <a:rPr lang="cs-CZ" sz="2800" dirty="0" smtClean="0"/>
              <a:t>Předvídání krizových situací</a:t>
            </a:r>
          </a:p>
          <a:p>
            <a:r>
              <a:rPr lang="cs-CZ" sz="2800" dirty="0" smtClean="0"/>
              <a:t>V ČR zřízen „integrovaný záchranný systém“</a:t>
            </a:r>
          </a:p>
          <a:p>
            <a:r>
              <a:rPr lang="cs-CZ" sz="2800" dirty="0"/>
              <a:t>z</a:t>
            </a:r>
            <a:r>
              <a:rPr lang="cs-CZ" sz="2800" dirty="0" smtClean="0"/>
              <a:t>ák. č. 239/2000 Sb., o integrovaném záchranném systému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11002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Úrovně krizového </a:t>
            </a:r>
            <a:r>
              <a:rPr lang="cs-CZ" sz="4400" dirty="0" smtClean="0"/>
              <a:t>managementu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VS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704109"/>
            <a:ext cx="10018713" cy="490035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Nadnárodní (vojenská, terorismus, ekol. katastr., uprchl. krize, fin. krize)</a:t>
            </a:r>
          </a:p>
          <a:p>
            <a:r>
              <a:rPr lang="cs-CZ" sz="2800" dirty="0" smtClean="0"/>
              <a:t>Národní</a:t>
            </a:r>
          </a:p>
          <a:p>
            <a:r>
              <a:rPr lang="cs-CZ" sz="2800" dirty="0" smtClean="0"/>
              <a:t>Regionální</a:t>
            </a:r>
          </a:p>
          <a:p>
            <a:r>
              <a:rPr lang="cs-CZ" sz="2800" dirty="0" smtClean="0"/>
              <a:t>Místní</a:t>
            </a:r>
          </a:p>
          <a:p>
            <a:r>
              <a:rPr lang="cs-CZ" sz="2800" dirty="0" smtClean="0"/>
              <a:t>Individuální (např. u jednotlivých orgánů)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586110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48056"/>
            <a:ext cx="10018713" cy="1752599"/>
          </a:xfrm>
        </p:spPr>
        <p:txBody>
          <a:bodyPr>
            <a:normAutofit/>
          </a:bodyPr>
          <a:lstStyle/>
          <a:p>
            <a:pPr algn="l"/>
            <a:r>
              <a:rPr lang="cs-CZ" sz="4400" dirty="0" smtClean="0"/>
              <a:t>Integrovaný záchranný systém v ČR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5765" y="1704109"/>
            <a:ext cx="10018713" cy="490035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i</a:t>
            </a:r>
            <a:r>
              <a:rPr lang="en-US" sz="2800" b="1" dirty="0" err="1" smtClean="0"/>
              <a:t>ntegrovaný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záchranný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systém</a:t>
            </a:r>
            <a:r>
              <a:rPr lang="cs-CZ" sz="2800" b="1" dirty="0" smtClean="0"/>
              <a:t> </a:t>
            </a:r>
            <a:r>
              <a:rPr lang="cs-CZ" sz="2800" dirty="0" smtClean="0"/>
              <a:t>- </a:t>
            </a:r>
            <a:r>
              <a:rPr lang="en-US" sz="2800" dirty="0" smtClean="0"/>
              <a:t> </a:t>
            </a:r>
            <a:r>
              <a:rPr lang="en-US" sz="2800" u="sng" dirty="0" err="1"/>
              <a:t>koordinovaný</a:t>
            </a:r>
            <a:r>
              <a:rPr lang="en-US" sz="2800" u="sng" dirty="0"/>
              <a:t> </a:t>
            </a:r>
            <a:r>
              <a:rPr lang="en-US" sz="2800" u="sng" dirty="0" err="1"/>
              <a:t>postup</a:t>
            </a:r>
            <a:r>
              <a:rPr lang="en-US" sz="2800" dirty="0"/>
              <a:t> </a:t>
            </a:r>
            <a:r>
              <a:rPr lang="en-US" sz="2800" dirty="0" err="1"/>
              <a:t>jeho</a:t>
            </a:r>
            <a:r>
              <a:rPr lang="en-US" sz="2800" dirty="0"/>
              <a:t> </a:t>
            </a:r>
            <a:r>
              <a:rPr lang="en-US" sz="2800" dirty="0" err="1"/>
              <a:t>složek</a:t>
            </a:r>
            <a:r>
              <a:rPr lang="en-US" sz="2800" dirty="0"/>
              <a:t> </a:t>
            </a:r>
            <a:r>
              <a:rPr lang="en-US" sz="2800" dirty="0" err="1"/>
              <a:t>při</a:t>
            </a:r>
            <a:r>
              <a:rPr lang="en-US" sz="2800" dirty="0"/>
              <a:t> </a:t>
            </a:r>
            <a:r>
              <a:rPr lang="en-US" sz="2800" dirty="0" err="1"/>
              <a:t>přípravě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mimořádné</a:t>
            </a:r>
            <a:r>
              <a:rPr lang="en-US" sz="2800" dirty="0"/>
              <a:t> </a:t>
            </a:r>
            <a:r>
              <a:rPr lang="en-US" sz="2800" dirty="0" err="1"/>
              <a:t>události</a:t>
            </a:r>
            <a:r>
              <a:rPr lang="en-US" sz="2800" dirty="0"/>
              <a:t> a </a:t>
            </a:r>
            <a:r>
              <a:rPr lang="en-US" sz="2800" dirty="0" err="1"/>
              <a:t>při</a:t>
            </a:r>
            <a:r>
              <a:rPr lang="en-US" sz="2800" dirty="0"/>
              <a:t> </a:t>
            </a:r>
            <a:r>
              <a:rPr lang="en-US" sz="2800" dirty="0" err="1"/>
              <a:t>provádění</a:t>
            </a:r>
            <a:r>
              <a:rPr lang="en-US" sz="2800" dirty="0"/>
              <a:t> </a:t>
            </a:r>
            <a:r>
              <a:rPr lang="en-US" sz="2800" dirty="0" err="1"/>
              <a:t>záchranných</a:t>
            </a:r>
            <a:r>
              <a:rPr lang="en-US" sz="2800" dirty="0"/>
              <a:t> a </a:t>
            </a:r>
            <a:r>
              <a:rPr lang="en-US" sz="2800" dirty="0" err="1"/>
              <a:t>likvidačních</a:t>
            </a:r>
            <a:r>
              <a:rPr lang="en-US" sz="2800" dirty="0"/>
              <a:t> </a:t>
            </a:r>
            <a:r>
              <a:rPr lang="en-US" sz="2800" dirty="0" err="1" smtClean="0"/>
              <a:t>prací</a:t>
            </a:r>
            <a:endParaRPr lang="cs-CZ" sz="2800" dirty="0" smtClean="0"/>
          </a:p>
          <a:p>
            <a:pPr lvl="1"/>
            <a:r>
              <a:rPr lang="cs-CZ" sz="2400" dirty="0" smtClean="0"/>
              <a:t>Koordinovaný postup představuje základní těžiště regulace integrovanéh záchranného systému v ČR</a:t>
            </a:r>
          </a:p>
          <a:p>
            <a:r>
              <a:rPr lang="en-US" sz="2800" b="1" dirty="0" err="1" smtClean="0"/>
              <a:t>mimořádn</a:t>
            </a:r>
            <a:r>
              <a:rPr lang="cs-CZ" sz="2800" b="1" dirty="0" smtClean="0"/>
              <a:t>á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událost</a:t>
            </a:r>
            <a:r>
              <a:rPr lang="cs-CZ" sz="2800" b="1" dirty="0" smtClean="0"/>
              <a:t> </a:t>
            </a:r>
            <a:r>
              <a:rPr lang="cs-CZ" sz="2800" dirty="0" smtClean="0"/>
              <a:t>-</a:t>
            </a:r>
            <a:r>
              <a:rPr lang="en-US" sz="2800" dirty="0" smtClean="0"/>
              <a:t> </a:t>
            </a:r>
            <a:r>
              <a:rPr lang="en-US" sz="2800" dirty="0" err="1"/>
              <a:t>škodlivé</a:t>
            </a:r>
            <a:r>
              <a:rPr lang="en-US" sz="2800" dirty="0"/>
              <a:t> </a:t>
            </a:r>
            <a:r>
              <a:rPr lang="en-US" sz="2800" dirty="0" err="1"/>
              <a:t>působení</a:t>
            </a:r>
            <a:r>
              <a:rPr lang="en-US" sz="2800" dirty="0"/>
              <a:t> </a:t>
            </a:r>
            <a:r>
              <a:rPr lang="en-US" sz="2800" dirty="0" err="1"/>
              <a:t>sil</a:t>
            </a:r>
            <a:r>
              <a:rPr lang="en-US" sz="2800" dirty="0"/>
              <a:t> a </a:t>
            </a:r>
            <a:r>
              <a:rPr lang="en-US" sz="2800" dirty="0" err="1"/>
              <a:t>jevů</a:t>
            </a:r>
            <a:r>
              <a:rPr lang="en-US" sz="2800" dirty="0"/>
              <a:t> </a:t>
            </a:r>
            <a:r>
              <a:rPr lang="en-US" sz="2800" dirty="0" err="1"/>
              <a:t>vyvolaných</a:t>
            </a:r>
            <a:r>
              <a:rPr lang="en-US" sz="2800" dirty="0"/>
              <a:t> </a:t>
            </a:r>
            <a:r>
              <a:rPr lang="en-US" sz="2800" dirty="0" err="1"/>
              <a:t>činností</a:t>
            </a:r>
            <a:r>
              <a:rPr lang="en-US" sz="2800" dirty="0"/>
              <a:t> </a:t>
            </a:r>
            <a:r>
              <a:rPr lang="en-US" sz="2800" dirty="0" err="1"/>
              <a:t>člověka</a:t>
            </a:r>
            <a:r>
              <a:rPr lang="en-US" sz="2800" dirty="0"/>
              <a:t>, </a:t>
            </a:r>
            <a:r>
              <a:rPr lang="en-US" sz="2800" dirty="0" err="1"/>
              <a:t>přírodními</a:t>
            </a:r>
            <a:r>
              <a:rPr lang="en-US" sz="2800" dirty="0"/>
              <a:t> </a:t>
            </a:r>
            <a:r>
              <a:rPr lang="en-US" sz="2800" dirty="0" err="1"/>
              <a:t>vlivy</a:t>
            </a:r>
            <a:r>
              <a:rPr lang="en-US" sz="2800" dirty="0"/>
              <a:t>, a </a:t>
            </a:r>
            <a:r>
              <a:rPr lang="en-US" sz="2800" dirty="0" err="1"/>
              <a:t>také</a:t>
            </a:r>
            <a:r>
              <a:rPr lang="en-US" sz="2800" dirty="0"/>
              <a:t> </a:t>
            </a:r>
            <a:r>
              <a:rPr lang="en-US" sz="2800" dirty="0" err="1"/>
              <a:t>havárie</a:t>
            </a:r>
            <a:r>
              <a:rPr lang="en-US" sz="2800" dirty="0"/>
              <a:t>, </a:t>
            </a:r>
            <a:r>
              <a:rPr lang="en-US" sz="2800" dirty="0" err="1"/>
              <a:t>které</a:t>
            </a:r>
            <a:r>
              <a:rPr lang="en-US" sz="2800" dirty="0"/>
              <a:t> </a:t>
            </a:r>
            <a:r>
              <a:rPr lang="en-US" sz="2800" dirty="0" err="1"/>
              <a:t>ohrožují</a:t>
            </a:r>
            <a:r>
              <a:rPr lang="en-US" sz="2800" dirty="0"/>
              <a:t> </a:t>
            </a:r>
            <a:r>
              <a:rPr lang="en-US" sz="2800" dirty="0" err="1"/>
              <a:t>život</a:t>
            </a:r>
            <a:r>
              <a:rPr lang="en-US" sz="2800" dirty="0"/>
              <a:t>, </a:t>
            </a:r>
            <a:r>
              <a:rPr lang="en-US" sz="2800" dirty="0" err="1"/>
              <a:t>zdraví</a:t>
            </a:r>
            <a:r>
              <a:rPr lang="en-US" sz="2800" dirty="0"/>
              <a:t>, </a:t>
            </a:r>
            <a:r>
              <a:rPr lang="en-US" sz="2800" dirty="0" err="1"/>
              <a:t>majetek</a:t>
            </a:r>
            <a:r>
              <a:rPr lang="en-US" sz="2800" dirty="0"/>
              <a:t> </a:t>
            </a:r>
            <a:r>
              <a:rPr lang="en-US" sz="2800" dirty="0" err="1"/>
              <a:t>nebo</a:t>
            </a:r>
            <a:r>
              <a:rPr lang="en-US" sz="2800" dirty="0"/>
              <a:t> </a:t>
            </a:r>
            <a:r>
              <a:rPr lang="en-US" sz="2800" dirty="0" err="1"/>
              <a:t>životní</a:t>
            </a:r>
            <a:r>
              <a:rPr lang="en-US" sz="2800" dirty="0"/>
              <a:t> </a:t>
            </a:r>
            <a:r>
              <a:rPr lang="en-US" sz="2800" dirty="0" err="1"/>
              <a:t>prostředí</a:t>
            </a:r>
            <a:r>
              <a:rPr lang="en-US" sz="2800" dirty="0"/>
              <a:t> a </a:t>
            </a:r>
            <a:r>
              <a:rPr lang="en-US" sz="2800" dirty="0" err="1"/>
              <a:t>vyžadují</a:t>
            </a:r>
            <a:r>
              <a:rPr lang="en-US" sz="2800" dirty="0"/>
              <a:t> </a:t>
            </a:r>
            <a:r>
              <a:rPr lang="en-US" sz="2800" dirty="0" err="1"/>
              <a:t>provedení</a:t>
            </a:r>
            <a:r>
              <a:rPr lang="en-US" sz="2800" dirty="0"/>
              <a:t> </a:t>
            </a:r>
            <a:r>
              <a:rPr lang="en-US" sz="2800" dirty="0" err="1"/>
              <a:t>záchranných</a:t>
            </a:r>
            <a:r>
              <a:rPr lang="en-US" sz="2800" dirty="0"/>
              <a:t> a </a:t>
            </a:r>
            <a:r>
              <a:rPr lang="en-US" sz="2800" dirty="0" err="1"/>
              <a:t>likvidačních</a:t>
            </a:r>
            <a:r>
              <a:rPr lang="en-US" sz="2800" dirty="0"/>
              <a:t> </a:t>
            </a:r>
            <a:r>
              <a:rPr lang="en-US" sz="2800" dirty="0" err="1" smtClean="0"/>
              <a:t>prací</a:t>
            </a:r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371441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2494</TotalTime>
  <Words>1358</Words>
  <Application>Microsoft Office PowerPoint</Application>
  <PresentationFormat>Custom</PresentationFormat>
  <Paragraphs>141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Paralaxa</vt:lpstr>
      <vt:lpstr>Krizový management ve veřejné správě</vt:lpstr>
      <vt:lpstr>Dnešní přednáška </vt:lpstr>
      <vt:lpstr>Několik základních pojmů krizového managementu </vt:lpstr>
      <vt:lpstr>Několik základních pojmů krizového managementu </vt:lpstr>
      <vt:lpstr>Několik základních pojmů krizového managementu </vt:lpstr>
      <vt:lpstr>Krizový management jako vícefázový proces </vt:lpstr>
      <vt:lpstr>Krizový management ve veřejné správě </vt:lpstr>
      <vt:lpstr>Úrovně krizového managementu ve VS</vt:lpstr>
      <vt:lpstr>Integrovaný záchranný systém v ČR</vt:lpstr>
      <vt:lpstr>Krizové stavy v ČR</vt:lpstr>
      <vt:lpstr>Integrovaný záchranný systém v ČR</vt:lpstr>
      <vt:lpstr>Integrovaný záchranný systém v ČR</vt:lpstr>
      <vt:lpstr>Integrovaný záchranný systém v ČR</vt:lpstr>
      <vt:lpstr>Složky IZS</vt:lpstr>
      <vt:lpstr>Složky IZS</vt:lpstr>
      <vt:lpstr>Složky IZS</vt:lpstr>
      <vt:lpstr>Stav stav nebezpečí</vt:lpstr>
      <vt:lpstr>Nouzový stav</vt:lpstr>
      <vt:lpstr>Nouzový stav</vt:lpstr>
      <vt:lpstr>Stav ohrožení státu</vt:lpstr>
      <vt:lpstr>Dopad do roviny jednotlivců</vt:lpstr>
      <vt:lpstr>Dopad do roviny jednotlivců</vt:lpstr>
      <vt:lpstr>Úkol 1</vt:lpstr>
      <vt:lpstr>Část druhá – příklady krizových situací řešených na „globální“ úrovni</vt:lpstr>
      <vt:lpstr>Otázky?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Jay S</cp:lastModifiedBy>
  <cp:revision>187</cp:revision>
  <cp:lastPrinted>2016-12-01T06:58:45Z</cp:lastPrinted>
  <dcterms:created xsi:type="dcterms:W3CDTF">2016-10-17T17:38:14Z</dcterms:created>
  <dcterms:modified xsi:type="dcterms:W3CDTF">2017-03-09T17:31:16Z</dcterms:modified>
</cp:coreProperties>
</file>