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329" r:id="rId4"/>
    <p:sldId id="330" r:id="rId5"/>
    <p:sldId id="304" r:id="rId6"/>
    <p:sldId id="280" r:id="rId7"/>
    <p:sldId id="310" r:id="rId8"/>
    <p:sldId id="281" r:id="rId9"/>
    <p:sldId id="299" r:id="rId10"/>
    <p:sldId id="315" r:id="rId11"/>
    <p:sldId id="311" r:id="rId12"/>
    <p:sldId id="309" r:id="rId13"/>
    <p:sldId id="314" r:id="rId14"/>
    <p:sldId id="316" r:id="rId15"/>
    <p:sldId id="317" r:id="rId16"/>
    <p:sldId id="323" r:id="rId17"/>
    <p:sldId id="318" r:id="rId18"/>
    <p:sldId id="319" r:id="rId19"/>
    <p:sldId id="320" r:id="rId20"/>
    <p:sldId id="321" r:id="rId21"/>
    <p:sldId id="322" r:id="rId22"/>
    <p:sldId id="324" r:id="rId23"/>
    <p:sldId id="325" r:id="rId24"/>
    <p:sldId id="326" r:id="rId25"/>
    <p:sldId id="327" r:id="rId26"/>
    <p:sldId id="328" r:id="rId27"/>
    <p:sldId id="307" r:id="rId28"/>
    <p:sldId id="313" r:id="rId29"/>
    <p:sldId id="300" r:id="rId30"/>
    <p:sldId id="301" r:id="rId31"/>
    <p:sldId id="308" r:id="rId32"/>
    <p:sldId id="261" r:id="rId3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17.02.2017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17.02.2017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Úvod do managementu veřejné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 veřejné správy – NP203Zk</a:t>
            </a:r>
            <a:br>
              <a:rPr lang="cs-CZ" sz="2400" dirty="0" smtClean="0"/>
            </a:br>
            <a:r>
              <a:rPr lang="cs-CZ" sz="2400" dirty="0" smtClean="0"/>
              <a:t>Blok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>
            <a:noAutofit/>
          </a:bodyPr>
          <a:lstStyle/>
          <a:p>
            <a:r>
              <a:rPr lang="cs-CZ" altLang="cs-CZ" sz="2800" dirty="0" smtClean="0"/>
              <a:t>New Public Management</a:t>
            </a:r>
          </a:p>
          <a:p>
            <a:pPr lvl="1"/>
            <a:r>
              <a:rPr lang="cs-CZ" altLang="cs-CZ" dirty="0" smtClean="0"/>
              <a:t>VB, Australie, 80. léta 20.st.</a:t>
            </a:r>
          </a:p>
          <a:p>
            <a:pPr lvl="1"/>
            <a:r>
              <a:rPr lang="cs-CZ" altLang="cs-CZ" dirty="0" smtClean="0"/>
              <a:t>Margaret </a:t>
            </a:r>
            <a:r>
              <a:rPr lang="cs-CZ" altLang="cs-CZ" dirty="0" err="1" smtClean="0"/>
              <a:t>Thatcherová</a:t>
            </a:r>
            <a:r>
              <a:rPr lang="cs-CZ" altLang="cs-CZ" dirty="0" smtClean="0"/>
              <a:t>,  zavádění tržních principů do veřejné správy</a:t>
            </a:r>
          </a:p>
          <a:p>
            <a:pPr lvl="1"/>
            <a:r>
              <a:rPr lang="cs-CZ" altLang="cs-CZ" dirty="0" smtClean="0"/>
              <a:t>Snahy o:</a:t>
            </a:r>
          </a:p>
          <a:p>
            <a:pPr lvl="2"/>
            <a:r>
              <a:rPr lang="cs-CZ" altLang="cs-CZ" dirty="0" smtClean="0"/>
              <a:t>Decentralizaci veřejné správy</a:t>
            </a:r>
          </a:p>
          <a:p>
            <a:pPr lvl="2"/>
            <a:r>
              <a:rPr lang="cs-CZ" altLang="cs-CZ" dirty="0" smtClean="0"/>
              <a:t>Konkurenční prostředí</a:t>
            </a:r>
          </a:p>
          <a:p>
            <a:pPr lvl="2"/>
            <a:r>
              <a:rPr lang="cs-CZ" altLang="cs-CZ" dirty="0" smtClean="0"/>
              <a:t>Snižování nákladů</a:t>
            </a:r>
          </a:p>
          <a:p>
            <a:pPr lvl="2"/>
            <a:r>
              <a:rPr lang="cs-CZ" altLang="cs-CZ" dirty="0" smtClean="0"/>
              <a:t>Kontrola výstupů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Reformy zavádějící </a:t>
            </a:r>
            <a:r>
              <a:rPr lang="cs-CZ" dirty="0" err="1" smtClean="0"/>
              <a:t>managerské</a:t>
            </a:r>
            <a:r>
              <a:rPr lang="cs-CZ" dirty="0" smtClean="0"/>
              <a:t> principy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4311" y="1753394"/>
            <a:ext cx="73533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6755794" y="3659572"/>
            <a:ext cx="4471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Kerlinová</a:t>
            </a:r>
            <a:r>
              <a:rPr lang="cs-CZ" sz="1400" dirty="0" smtClean="0"/>
              <a:t>, A., 2015;  </a:t>
            </a:r>
            <a:r>
              <a:rPr lang="cs-CZ" sz="1400" dirty="0" err="1" smtClean="0"/>
              <a:t>Schedler</a:t>
            </a:r>
            <a:r>
              <a:rPr lang="cs-CZ" sz="1400" dirty="0" smtClean="0"/>
              <a:t>, 1995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Jak dle vašeho názoru vnímá veřejnou správu veřejnost ?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Proč ji takto vnímá?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Jak její fungování v ČR vnímáte Vy?</a:t>
            </a:r>
          </a:p>
          <a:p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02132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SMART </a:t>
            </a:r>
            <a:r>
              <a:rPr lang="cs-CZ" altLang="cs-CZ" dirty="0" err="1" smtClean="0"/>
              <a:t>governance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76192"/>
            <a:ext cx="451165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reprezentuje především principy</a:t>
            </a:r>
          </a:p>
          <a:p>
            <a:pPr lvl="1"/>
            <a:r>
              <a:rPr lang="cs-CZ" dirty="0" smtClean="0"/>
              <a:t> transparentnosti</a:t>
            </a:r>
          </a:p>
          <a:p>
            <a:pPr lvl="1"/>
            <a:r>
              <a:rPr lang="cs-CZ" dirty="0" smtClean="0"/>
              <a:t>přehlednosti </a:t>
            </a:r>
          </a:p>
          <a:p>
            <a:pPr lvl="1"/>
            <a:r>
              <a:rPr lang="cs-CZ" dirty="0" smtClean="0"/>
              <a:t>3E, tj. hospodárnosti, účelnosti, efektivity</a:t>
            </a:r>
          </a:p>
          <a:p>
            <a:r>
              <a:rPr lang="cs-CZ" dirty="0" smtClean="0"/>
              <a:t>hlavním cílem SMART </a:t>
            </a:r>
            <a:r>
              <a:rPr lang="cs-CZ" dirty="0" err="1" smtClean="0"/>
              <a:t>Governance</a:t>
            </a:r>
            <a:r>
              <a:rPr lang="cs-CZ" dirty="0" smtClean="0"/>
              <a:t> je hledat mezi těmito principy, které jdou přirozeně proti sobě, rovnováhu a maximální hodnotu za vynaložené peníze	</a:t>
            </a:r>
            <a:endParaRPr lang="cs-CZ" altLang="cs-CZ" dirty="0" smtClean="0"/>
          </a:p>
        </p:txBody>
      </p:sp>
      <p:pic>
        <p:nvPicPr>
          <p:cNvPr id="5" name="Obrázek 4" descr="sm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2512" y="1174394"/>
            <a:ext cx="5396118" cy="5266981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 rot="16200000">
            <a:off x="9623080" y="3831743"/>
            <a:ext cx="4618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Ministerstvo financí ČR, 2016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sz="1600" dirty="0" smtClean="0"/>
              <a:t>7. července 2016 vláda schválila </a:t>
            </a:r>
            <a:r>
              <a:rPr lang="cs-CZ" sz="1600" b="1" dirty="0" smtClean="0"/>
              <a:t>Metodický pokyn CHJ č. 3, kterým je Metodika veřejného nakupování: Naplňování principů 3E v praxi veřejného zadávání.</a:t>
            </a:r>
          </a:p>
          <a:p>
            <a:r>
              <a:rPr lang="cs-CZ" sz="1600" dirty="0" smtClean="0"/>
              <a:t>Metodický pokyn CHJ č. 3, který se zaměřuje na oblast naplňování principů hospodárnosti, efektivity a účelnosti (tj. „principy 3E“) v praxi veřejného zadávání. Jedná se o dokument doporučujícího charakteru.</a:t>
            </a:r>
          </a:p>
          <a:p>
            <a:r>
              <a:rPr lang="cs-CZ" sz="1600" dirty="0" smtClean="0"/>
              <a:t>Dokument představuje </a:t>
            </a:r>
            <a:r>
              <a:rPr lang="cs-CZ" sz="1600" b="1" dirty="0" smtClean="0"/>
              <a:t>metodickou pomůcku ve vztahu k naplňování principů 3E v procesu veřejného zadávání. </a:t>
            </a:r>
            <a:r>
              <a:rPr lang="cs-CZ" sz="1600" dirty="0" smtClean="0"/>
              <a:t>Rozpracovává principy upravené č. 320/2001 Sb., o finanční kontrole ve veřejné správě, ve znění pozdějších předpisů, jehož je Ministerstvo financí gestorem.</a:t>
            </a:r>
          </a:p>
          <a:p>
            <a:r>
              <a:rPr lang="cs-CZ" sz="1600" dirty="0" smtClean="0"/>
              <a:t>Cílem metodiky není výklad zákona č. 134/2016 Sb., o zadávání veřejných zakázek. Metodika je zpracována v souladu se zákonem o zadávání veřejných zakázek a byla se zástupci Ministerstva pro místní rozvoj průběžně konzultována.</a:t>
            </a:r>
          </a:p>
          <a:p>
            <a:r>
              <a:rPr lang="cs-CZ" sz="1600" dirty="0" smtClean="0"/>
              <a:t>Metodika je zaměřena pouze na ty fáze zadávání veřejných zakázek, které jsou považovány za stěžejní s ohledem na naplňování zmíněných principů 3E, a to výhradně z pohledu naplňování těchto principů. Výkladová stanoviska a související metodiky k novému zákonu o zadávání veřejných zakázek bude i nadále připravovat Ministerstvo pro místní rozvoj.</a:t>
            </a:r>
          </a:p>
          <a:p>
            <a:r>
              <a:rPr lang="cs-CZ" sz="1600" dirty="0" smtClean="0"/>
              <a:t>Metodika byla schválena usnesením vlády ze dne 7. července 2016 č. 620.</a:t>
            </a:r>
          </a:p>
          <a:p>
            <a:endParaRPr lang="cs-CZ" alt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9079992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metodika je určena pro všechny organizace, které hospodaří s veřejnými prostředky. Primárně se jedná o veřejné zadavatele, a to jak na úrovni ústřední státní správy, tak i na úrovni územních samosprávných celků. </a:t>
            </a:r>
          </a:p>
          <a:p>
            <a:r>
              <a:rPr lang="cs-CZ" dirty="0" smtClean="0"/>
              <a:t>v České republice je ročně prostřednictvím veřejných zakázek alokováno kolem 600 mld. Kč - více než polovina státního rozpočtu a více než 15 % celkového hrubého domácího produktu ČR. </a:t>
            </a:r>
          </a:p>
          <a:p>
            <a:r>
              <a:rPr lang="cs-CZ" dirty="0" smtClean="0"/>
              <a:t>Míra 3 E při alokování těchto prostředků tak má dopad nejen na poskytování kvalitních služeb občanům, ale i na celé národní hospodářství a celkové tržní prostředí v České republice. </a:t>
            </a:r>
            <a:endParaRPr lang="cs-CZ" alt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7569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 - </a:t>
            </a:r>
            <a:r>
              <a:rPr lang="cs-CZ" dirty="0" smtClean="0"/>
              <a:t>Veřejný nákup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80615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Veřejný nákup začíná již ve fázi stanovování cílů a plánování výdajů (přípravy rozpočtu, přípravy projektové dokumentace, přípravy plánu veřejných zakázek), nepodílí se na něm pouze útvar veřejných zakázek. </a:t>
            </a:r>
          </a:p>
          <a:p>
            <a:r>
              <a:rPr lang="cs-CZ" dirty="0" smtClean="0"/>
              <a:t>metodika je určena mnohem širšímu okruhu osob, které se v jednotlivých fázích životního cyklu veřejného výdaje v organizaci podílejí na rozhodování o veřejném výdaji, který je následně realizován formou veřejné zakázky. </a:t>
            </a:r>
          </a:p>
          <a:p>
            <a:r>
              <a:rPr lang="cs-CZ" dirty="0" smtClean="0"/>
              <a:t>Veřejným nakupováním je přitom myšlen celý tento proces od identifikace potřeby až po finální vyhodnocení toho, zda a v jaké míře veřejnou zakázkou došlo k naplnění potřeby zadavatele a ke splnění stanovených cílů.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 - </a:t>
            </a:r>
            <a:r>
              <a:rPr lang="cs-CZ" dirty="0" smtClean="0"/>
              <a:t>Legislativní rámec veřejného nakupování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Základní procesní povinnosti v oblasti veřejného nakupování jsou definovány zákonem č. 134/2016 Sb., o zadávání veřejných zakázek</a:t>
            </a:r>
          </a:p>
          <a:p>
            <a:r>
              <a:rPr lang="cs-CZ" dirty="0" smtClean="0"/>
              <a:t>v § 6 stanovuje obecnou povinnost dodržovat při zadávání veřejných zakázek zásadu </a:t>
            </a:r>
            <a:r>
              <a:rPr lang="cs-CZ" b="1" dirty="0" smtClean="0"/>
              <a:t>transparentnosti, přiměřenosti a ve vztahu k dodavatelům zásadu rovného zacházení a zákazu diskriminace</a:t>
            </a:r>
            <a:endParaRPr lang="cs-CZ" dirty="0" smtClean="0"/>
          </a:p>
          <a:p>
            <a:r>
              <a:rPr lang="cs-CZ" dirty="0" smtClean="0"/>
              <a:t>dílčí oblasti vztahující se zadávání veřejných zakázek jsou pak podrobněji upraveny jednotlivými prováděcími předpisy </a:t>
            </a:r>
            <a:endParaRPr lang="cs-CZ" alt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 - </a:t>
            </a:r>
            <a:r>
              <a:rPr lang="cs-CZ" dirty="0" smtClean="0"/>
              <a:t>Legislativní rámec veřejného nakupování II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Povinnost zajistit hospodárný, efektivní a účelný výkon veřejné správy stanovuje zákon č. 320/2001 Sb., o finanční kontrole ve veřejné správě </a:t>
            </a:r>
          </a:p>
          <a:p>
            <a:r>
              <a:rPr lang="cs-CZ" dirty="0" smtClean="0"/>
              <a:t>v § 4 uvádí, že hlavními cíli finanční kontroly je prověřovat:</a:t>
            </a:r>
          </a:p>
          <a:p>
            <a:pPr>
              <a:buNone/>
            </a:pPr>
            <a:r>
              <a:rPr lang="cs-CZ" dirty="0" smtClean="0"/>
              <a:t> a. dodržování právních předpisů a opatření přijatých orgány veřejné správy v mezích těchto předpisů při hospodaření s veřejnými prostředky k zajištění stanovených úkolů těmito orgány, </a:t>
            </a:r>
          </a:p>
          <a:p>
            <a:pPr>
              <a:buNone/>
            </a:pPr>
            <a:r>
              <a:rPr lang="cs-CZ" dirty="0" err="1" smtClean="0"/>
              <a:t>b</a:t>
            </a:r>
            <a:r>
              <a:rPr lang="cs-CZ" dirty="0" smtClean="0"/>
              <a:t>. zajištění ochrany veřejných prostředků proti rizikům, nesrovnalostem nebo jiným nedostatkům způsobeným zejména porušením právních předpisů, nehospodárným, neúčelným a neefektivním nakládáním s veřejnými prostředky nebo trestnou činností</a:t>
            </a:r>
            <a:endParaRPr lang="cs-CZ" alt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 - </a:t>
            </a:r>
            <a:r>
              <a:rPr lang="cs-CZ" dirty="0" smtClean="0"/>
              <a:t>Legislativní rámec veřejného nakupování III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err="1" smtClean="0"/>
              <a:t>c</a:t>
            </a:r>
            <a:r>
              <a:rPr lang="cs-CZ" dirty="0" smtClean="0"/>
              <a:t>. včasné a spolehlivé informování vedoucích orgánů veřejné správy o nakládání s veřejnými prostředky, o prováděných operacích, o jejich průkazném účetním zpracování za účelem účinného usměrňování činnosti orgánů veřejné správy v souladu se stanovenými úkoly, </a:t>
            </a:r>
          </a:p>
          <a:p>
            <a:endParaRPr lang="cs-CZ" dirty="0" smtClean="0"/>
          </a:p>
          <a:p>
            <a:r>
              <a:rPr lang="cs-CZ" dirty="0" err="1" smtClean="0"/>
              <a:t>d</a:t>
            </a:r>
            <a:r>
              <a:rPr lang="cs-CZ" dirty="0" smtClean="0"/>
              <a:t>. </a:t>
            </a:r>
            <a:r>
              <a:rPr lang="cs-CZ" b="1" dirty="0" smtClean="0"/>
              <a:t>hospodárný, efektivní a účelný výkon veřejné správy</a:t>
            </a:r>
            <a:r>
              <a:rPr lang="cs-CZ" dirty="0" smtClean="0"/>
              <a:t>.</a:t>
            </a:r>
            <a:endParaRPr lang="cs-CZ" alt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důležitých pojmů na úvod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05" y="2347237"/>
            <a:ext cx="10018713" cy="419072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 smtClean="0"/>
              <a:t>Statky</a:t>
            </a:r>
            <a:r>
              <a:rPr lang="cs-CZ" sz="2800" dirty="0" smtClean="0"/>
              <a:t> – zboží (produkty) a služby</a:t>
            </a:r>
          </a:p>
          <a:p>
            <a:r>
              <a:rPr lang="cs-CZ" sz="2800" b="1" dirty="0" smtClean="0"/>
              <a:t>Volné zdroje </a:t>
            </a:r>
            <a:r>
              <a:rPr lang="cs-CZ" sz="2800" dirty="0" smtClean="0"/>
              <a:t>– zdroje, které jsou využívány bezplatně (většinou ve veřejném vlastnictví, výjimečně v soukromém)</a:t>
            </a:r>
          </a:p>
          <a:p>
            <a:r>
              <a:rPr lang="cs-CZ" sz="2800" dirty="0" smtClean="0"/>
              <a:t>Pokud jsou „vzácné“ zájemci si navzájem konkurují</a:t>
            </a:r>
          </a:p>
          <a:p>
            <a:r>
              <a:rPr lang="cs-CZ" sz="2800" dirty="0" smtClean="0"/>
              <a:t>Soukromí vlastník „vtělí“ vzácnost do ceny</a:t>
            </a:r>
          </a:p>
          <a:p>
            <a:r>
              <a:rPr lang="cs-CZ" sz="2800" dirty="0" smtClean="0"/>
              <a:t>Pro veřejného vlastníka to může být více problematické (nepřináší-li užívání žádné náklady)</a:t>
            </a:r>
          </a:p>
          <a:p>
            <a:pPr lvl="1"/>
            <a:r>
              <a:rPr lang="cs-CZ" dirty="0" smtClean="0"/>
              <a:t>např. parkování na soukromém pozemku vs. obecním pozemku</a:t>
            </a:r>
          </a:p>
          <a:p>
            <a:pPr lvl="1"/>
            <a:endParaRPr lang="cs-CZ" dirty="0" smtClean="0"/>
          </a:p>
          <a:p>
            <a:r>
              <a:rPr lang="cs-CZ" sz="2800" dirty="0" smtClean="0"/>
              <a:t>Volnost zdroje obvykle vede k jeho nedostatku</a:t>
            </a:r>
          </a:p>
          <a:p>
            <a:pPr lvl="1"/>
            <a:r>
              <a:rPr lang="cs-CZ" dirty="0" smtClean="0"/>
              <a:t>příklad – zpoplatnění parkování na obecním pozemku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 - </a:t>
            </a:r>
            <a:r>
              <a:rPr lang="cs-CZ" dirty="0" smtClean="0"/>
              <a:t>Legislativní rámec veřejného nakupování IV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Principy účelnosti, hospodárnosti a efektivity zakotveny rovněž v zákoně č. 166/1993 Sb., o Nejvyšším kontrolním úřadu</a:t>
            </a:r>
          </a:p>
          <a:p>
            <a:endParaRPr lang="cs-CZ" dirty="0" smtClean="0"/>
          </a:p>
          <a:p>
            <a:r>
              <a:rPr lang="cs-CZ" dirty="0" smtClean="0"/>
              <a:t>v § 4 stanovuje, že </a:t>
            </a:r>
            <a:r>
              <a:rPr lang="cs-CZ" i="1" dirty="0" smtClean="0"/>
              <a:t>„při kontrole Úřad prověřuje, zda kontrolované činnosti jsou v souladu s právními předpisy, přezkoumává jejich věcnou a formální správnost a posuzuje, zda jsou </a:t>
            </a:r>
            <a:r>
              <a:rPr lang="cs-CZ" b="1" i="1" dirty="0" smtClean="0"/>
              <a:t>účelné, hospodárné a efektivní</a:t>
            </a:r>
            <a:r>
              <a:rPr lang="cs-CZ" i="1" dirty="0" smtClean="0"/>
              <a:t>.“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Metodika veřejného nakupování  - </a:t>
            </a:r>
            <a:r>
              <a:rPr lang="cs-CZ" dirty="0" smtClean="0"/>
              <a:t>Legislativní rámec veřejného nakupování V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Požadavky hospodárnosti, efektivnosti a účelnosti lze nalézt i  v zákoně č. 218/2000 Sb., o rozpočtových pravidlech a o změně některých souvisejících zákonů</a:t>
            </a:r>
          </a:p>
          <a:p>
            <a:r>
              <a:rPr lang="cs-CZ" dirty="0" smtClean="0"/>
              <a:t>v § 39 stanovuje, že </a:t>
            </a:r>
            <a:r>
              <a:rPr lang="cs-CZ" i="1" dirty="0" smtClean="0"/>
              <a:t>„správce kapitoly soustavně sleduje a vyhodnocuje </a:t>
            </a:r>
            <a:r>
              <a:rPr lang="cs-CZ" b="1" i="1" dirty="0" smtClean="0"/>
              <a:t>hospodárnost, efektivnost a účelnost </a:t>
            </a:r>
            <a:r>
              <a:rPr lang="cs-CZ" i="1" dirty="0" smtClean="0"/>
              <a:t>vynakládání výdajů ve své kapitole. Je-li zřizovatelem organizační složky státu nebo příspěvkové organizace nebo funkci zřizovatele vykonává, působí při jejím řízení k tomu, aby vynakládání výdajů bylo co nejhospodárnější, nejefektivnější a nejúčelnější“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152144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Definice principů 3E je v odborné literatuře různá (často ne zcela jednoznačná)</a:t>
            </a:r>
          </a:p>
          <a:p>
            <a:r>
              <a:rPr lang="cs-CZ" dirty="0" smtClean="0"/>
              <a:t>metodika pracuje s definicí pojmů převzatou přímo z nařízení Evropského Parlamentu a Rady, kterým se stanoví finanční pravidla o souhrnném rozpočtu Unie (</a:t>
            </a:r>
            <a:r>
              <a:rPr lang="pt-BR" dirty="0" smtClean="0"/>
              <a:t>Nařízení (EU, EURATOM) č. 966/2012</a:t>
            </a:r>
            <a:r>
              <a:rPr lang="cs-CZ" dirty="0" smtClean="0"/>
              <a:t>)</a:t>
            </a:r>
          </a:p>
          <a:p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3177" y="4128064"/>
            <a:ext cx="37147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Účelnost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152144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Účelnost (</a:t>
            </a:r>
            <a:r>
              <a:rPr lang="cs-CZ" dirty="0" err="1" smtClean="0"/>
              <a:t>Effectiveness</a:t>
            </a:r>
            <a:r>
              <a:rPr lang="cs-CZ" dirty="0" smtClean="0"/>
              <a:t>)</a:t>
            </a:r>
          </a:p>
          <a:p>
            <a:r>
              <a:rPr lang="cs-CZ" dirty="0" smtClean="0"/>
              <a:t>Účelným nakládáním s veřejnými prostředky se rozumí, že dosažené </a:t>
            </a:r>
            <a:r>
              <a:rPr lang="cs-CZ" b="1" dirty="0" smtClean="0"/>
              <a:t>výsledky odpovídají stanovené a prokázané potřebě</a:t>
            </a:r>
          </a:p>
          <a:p>
            <a:r>
              <a:rPr lang="cs-CZ" dirty="0" smtClean="0"/>
              <a:t>jedná o naplnění cílů organizace, kvůli kterým daná potřeba vznikla</a:t>
            </a:r>
          </a:p>
          <a:p>
            <a:r>
              <a:rPr lang="cs-CZ" dirty="0" smtClean="0"/>
              <a:t>účelnost se váže na to, jak užitečná (přínosná) je daná veřejná zakázka ve vztahu k dosažení požadovaných výsledků, tedy naplnění cílů organizace. </a:t>
            </a:r>
          </a:p>
          <a:p>
            <a:r>
              <a:rPr lang="cs-CZ" dirty="0" smtClean="0"/>
              <a:t>v praxi veřejného nakupování se tedy primárně jedná o to, jestli je poptávána správná věc (zboží či služba)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Hospodárnost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332268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Hospodárnost (</a:t>
            </a:r>
            <a:r>
              <a:rPr lang="cs-CZ" dirty="0" err="1" smtClean="0"/>
              <a:t>Economy</a:t>
            </a:r>
            <a:r>
              <a:rPr lang="cs-CZ" dirty="0" smtClean="0"/>
              <a:t>)</a:t>
            </a:r>
          </a:p>
          <a:p>
            <a:r>
              <a:rPr lang="cs-CZ" dirty="0" smtClean="0"/>
              <a:t>Hospodárným nakládáním s veřejnými prostředky se rozumí, že zdroje jsou k dispozici ve správnou dobu, v dostatečném množství, v přiměřené kvalitě a za co nejvýhodnější cenu. </a:t>
            </a:r>
          </a:p>
          <a:p>
            <a:r>
              <a:rPr lang="cs-CZ" dirty="0" smtClean="0"/>
              <a:t>jedná se o minimalizaci nákladů na zdroje použité k dosažení plánovaných výkonů nebo výstupů nějaké činnosti při zohlednění řádné kvality takových výstupů nebo výkonů</a:t>
            </a:r>
          </a:p>
          <a:p>
            <a:r>
              <a:rPr lang="cs-CZ" dirty="0" smtClean="0"/>
              <a:t>v praxi veřejného nakupování se primárně jedná o to, jestli je poptávaná věc (zboží či služba) získána za co nejvýhodnějších podmínek pro zadavatele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Efektivita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332268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Efektivita/účinnost (</a:t>
            </a:r>
            <a:r>
              <a:rPr lang="cs-CZ" dirty="0" err="1" smtClean="0"/>
              <a:t>Efficiency</a:t>
            </a:r>
            <a:r>
              <a:rPr lang="cs-CZ" dirty="0" smtClean="0"/>
              <a:t>)</a:t>
            </a:r>
          </a:p>
          <a:p>
            <a:r>
              <a:rPr lang="cs-CZ" dirty="0" smtClean="0"/>
              <a:t>Efektivním nakládáním s veřejnými prostředky se rozumí, že je dosahováno co nejlepšího vztahu mezi použitými prostředky a dosaženými výsledky.</a:t>
            </a:r>
          </a:p>
          <a:p>
            <a:r>
              <a:rPr lang="cs-CZ" dirty="0" smtClean="0"/>
              <a:t>Jedná o maximalizaci přínosů, kterých lze vynaložením veřejných prostředků dosáhnout. Efektivita se váže na to, jak byla daná potřeba zajištěna.</a:t>
            </a:r>
          </a:p>
          <a:p>
            <a:r>
              <a:rPr lang="cs-CZ" dirty="0" smtClean="0"/>
              <a:t>V praxi veřejného nakupování se tedy primárně jedná o to, jestli byla daná věc (zboží či služba) poptávána správně, tj. zda zadavatel využil veškeré možnosti, které přispívají k maximalizaci přínosů z vynaložených prostředků.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– Celkový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688884"/>
            <a:ext cx="5968049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Dodržování principů 3E by mělo být vždy posuzováno jako celek, nikoliv jako jednotlivé dílčí aspekty. Pouze v takovém případě je zajištěn optimální výsledek, kterým je co nejvyšší přidaná hodnota pro naplnění cílů organizace. </a:t>
            </a:r>
          </a:p>
          <a:p>
            <a:r>
              <a:rPr lang="cs-CZ" dirty="0" smtClean="0"/>
              <a:t>Optimum je tedy dosaženo pouze při uplatnění všech tří principů současně.</a:t>
            </a:r>
          </a:p>
          <a:p>
            <a:r>
              <a:rPr lang="cs-CZ" dirty="0" smtClean="0"/>
              <a:t>nakonec dosaženo za vynaložené prostředky co nejlepší hodnoty a aby tato hodnota naplňovala konkrétní legitimní účel a byla k němu přiměřená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4767" y="1572768"/>
            <a:ext cx="4949428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Jak je dle Vaše názoru aplikován princip 3E ve veřejné správě v současné době?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Uveďte konkrétní oblast, kde shledáváte nedostatky.</a:t>
            </a:r>
          </a:p>
          <a:p>
            <a:pPr marL="0" indent="0"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7388077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444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Řízení ve veřejné správě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54610"/>
            <a:ext cx="10018713" cy="3572040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Autoritativní styl</a:t>
            </a:r>
          </a:p>
          <a:p>
            <a:r>
              <a:rPr lang="cs-CZ" altLang="cs-CZ" sz="2800" dirty="0" smtClean="0"/>
              <a:t>Demokratický styl</a:t>
            </a:r>
          </a:p>
          <a:p>
            <a:r>
              <a:rPr lang="cs-CZ" altLang="cs-CZ" sz="2800" dirty="0" smtClean="0"/>
              <a:t>Laissez-faire styl</a:t>
            </a:r>
          </a:p>
          <a:p>
            <a:endParaRPr lang="cs-CZ" altLang="cs-CZ" sz="2800" dirty="0"/>
          </a:p>
          <a:p>
            <a:r>
              <a:rPr lang="cs-CZ" altLang="cs-CZ" sz="2800" dirty="0" smtClean="0"/>
              <a:t>Různé styly pro různé oblasti veřejné správy</a:t>
            </a:r>
          </a:p>
          <a:p>
            <a:r>
              <a:rPr lang="cs-CZ" altLang="cs-CZ" sz="2800" dirty="0" smtClean="0"/>
              <a:t>klady/zápory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 organizace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020824"/>
            <a:ext cx="5373684" cy="331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619488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434072" y="2020824"/>
            <a:ext cx="4233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Vedení má více času na plánování a rozhodování</a:t>
            </a:r>
          </a:p>
          <a:p>
            <a:pPr>
              <a:buFontTx/>
              <a:buChar char="-"/>
            </a:pPr>
            <a:r>
              <a:rPr lang="cs-CZ" dirty="0" smtClean="0"/>
              <a:t>Vedení může lépe poznávat práci podřízených</a:t>
            </a:r>
          </a:p>
          <a:p>
            <a:pPr>
              <a:buFontTx/>
              <a:buChar char="-"/>
            </a:pPr>
            <a:r>
              <a:rPr lang="cs-CZ" dirty="0" smtClean="0"/>
              <a:t>Účinnější koordinace a kontrola</a:t>
            </a:r>
          </a:p>
          <a:p>
            <a:pPr>
              <a:buFontTx/>
              <a:buChar char="-"/>
            </a:pPr>
            <a:r>
              <a:rPr lang="cs-CZ" dirty="0" smtClean="0"/>
              <a:t>Lepší „obrázek“ fungování celku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Nevýhody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Sklon k detailnímu vedení lidí</a:t>
            </a:r>
          </a:p>
          <a:p>
            <a:pPr>
              <a:buFontTx/>
              <a:buChar char="-"/>
            </a:pPr>
            <a:r>
              <a:rPr lang="cs-CZ" dirty="0" smtClean="0"/>
              <a:t>Přehnaná kontrolní činnost</a:t>
            </a:r>
          </a:p>
          <a:p>
            <a:pPr>
              <a:buFontTx/>
              <a:buChar char="-"/>
            </a:pPr>
            <a:r>
              <a:rPr lang="cs-CZ" dirty="0" smtClean="0"/>
              <a:t>Centralizace v rozhodování</a:t>
            </a:r>
          </a:p>
          <a:p>
            <a:pPr>
              <a:buFontTx/>
              <a:buChar char="-"/>
            </a:pPr>
            <a:r>
              <a:rPr lang="cs-CZ" dirty="0" smtClean="0"/>
              <a:t>Nebezpečí zkreslování informací při velkém stupni úrovní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důležitých pojmů na úvod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2359152"/>
            <a:ext cx="10018713" cy="4484993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Volné statky </a:t>
            </a:r>
            <a:r>
              <a:rPr lang="cs-CZ" sz="2800" dirty="0" smtClean="0"/>
              <a:t>– statky, za které spotřebitelé  „přímo“ neplatí; míra spotřeby není závislá na výši platby</a:t>
            </a:r>
          </a:p>
          <a:p>
            <a:r>
              <a:rPr lang="cs-CZ" sz="2800" dirty="0" smtClean="0"/>
              <a:t>rozdělování se neřídí zákony nabídky a poptávky</a:t>
            </a:r>
          </a:p>
          <a:p>
            <a:r>
              <a:rPr lang="cs-CZ" sz="2800" smtClean="0"/>
              <a:t>Počáteční </a:t>
            </a:r>
            <a:r>
              <a:rPr lang="cs-CZ" sz="2800" dirty="0" smtClean="0"/>
              <a:t>„platba“ je konstantní, nezvyšuje se se spotřebou (utopený náklad)</a:t>
            </a:r>
          </a:p>
          <a:p>
            <a:pPr lvl="1"/>
            <a:r>
              <a:rPr lang="cs-CZ" dirty="0" smtClean="0"/>
              <a:t>Např. zdravotní péče hrazená veřejným zdravotním „pojištěním“</a:t>
            </a:r>
          </a:p>
          <a:p>
            <a:pPr lvl="1"/>
            <a:r>
              <a:rPr lang="cs-CZ" dirty="0" smtClean="0"/>
              <a:t>Voda v bytech bez měřičů spotřeby vody v jednotkách</a:t>
            </a:r>
          </a:p>
          <a:p>
            <a:r>
              <a:rPr lang="cs-CZ" sz="2800" dirty="0" smtClean="0"/>
              <a:t>Plýtvání, nedostatek, zbytečné náklady poskytovatele takových služeb</a:t>
            </a:r>
            <a:endParaRPr lang="cs-CZ" sz="2800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 organizace II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020824"/>
            <a:ext cx="5887654" cy="331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619488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927848" y="2020824"/>
            <a:ext cx="35751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Výhody:</a:t>
            </a:r>
          </a:p>
          <a:p>
            <a:pPr>
              <a:buFontTx/>
              <a:buChar char="-"/>
            </a:pPr>
            <a:r>
              <a:rPr lang="cs-CZ" dirty="0" smtClean="0"/>
              <a:t>Menší počet organizačních úrovní, stupňů řízení</a:t>
            </a:r>
          </a:p>
          <a:p>
            <a:pPr>
              <a:buFontTx/>
              <a:buChar char="-"/>
            </a:pPr>
            <a:r>
              <a:rPr lang="cs-CZ" dirty="0" smtClean="0"/>
              <a:t>Účelná decentralizace kompetencí</a:t>
            </a:r>
          </a:p>
          <a:p>
            <a:pPr>
              <a:buFontTx/>
              <a:buChar char="-"/>
            </a:pPr>
            <a:r>
              <a:rPr lang="cs-CZ" dirty="0" smtClean="0"/>
              <a:t>Předpoklady pro širší iniciativu zdola</a:t>
            </a:r>
          </a:p>
          <a:p>
            <a:pPr>
              <a:buFontTx/>
              <a:buChar char="-"/>
            </a:pPr>
            <a:r>
              <a:rPr lang="cs-CZ" dirty="0" smtClean="0"/>
              <a:t>Rychlejší rozhodování</a:t>
            </a:r>
          </a:p>
          <a:p>
            <a:r>
              <a:rPr lang="cs-CZ" b="1" dirty="0" smtClean="0"/>
              <a:t>Nevýhody:</a:t>
            </a:r>
          </a:p>
          <a:p>
            <a:pPr>
              <a:buFontTx/>
              <a:buChar char="-"/>
            </a:pPr>
            <a:r>
              <a:rPr lang="cs-CZ" dirty="0" smtClean="0"/>
              <a:t>Přetěžování vedení</a:t>
            </a:r>
          </a:p>
          <a:p>
            <a:pPr>
              <a:buFontTx/>
              <a:buChar char="-"/>
            </a:pPr>
            <a:r>
              <a:rPr lang="cs-CZ" dirty="0" smtClean="0"/>
              <a:t>Menší možnost neformálního kontaktu vedení</a:t>
            </a:r>
          </a:p>
          <a:p>
            <a:pPr>
              <a:buFontTx/>
              <a:buChar char="-"/>
            </a:pPr>
            <a:r>
              <a:rPr lang="cs-CZ" dirty="0" smtClean="0"/>
              <a:t>Možnost povrchnějšího vnímání problémů jednotlivých středisek vedením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Jaký způsob vedení je aplikován na Vašem pracovišti?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Jaká je organizační struktura na Vašem pracovišti?</a:t>
            </a:r>
          </a:p>
          <a:p>
            <a:endParaRPr lang="cs-CZ" altLang="cs-CZ" sz="2800" dirty="0" smtClean="0"/>
          </a:p>
          <a:p>
            <a:pPr marL="0" indent="0"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127879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důležitých pojmů na úvod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2420389"/>
            <a:ext cx="10018713" cy="3934691"/>
          </a:xfrm>
        </p:spPr>
        <p:txBody>
          <a:bodyPr>
            <a:normAutofit fontScale="70000" lnSpcReduction="20000"/>
          </a:bodyPr>
          <a:lstStyle/>
          <a:p>
            <a:r>
              <a:rPr lang="cs-CZ" sz="2800" dirty="0" smtClean="0"/>
              <a:t>Veřejné statky – nejsou přímo být zpoplatněny, z podstaty jsou  nabízeny bezplatně </a:t>
            </a:r>
          </a:p>
          <a:p>
            <a:pPr lvl="1"/>
            <a:r>
              <a:rPr lang="cs-CZ" dirty="0" smtClean="0"/>
              <a:t>veřejné osvětlení</a:t>
            </a:r>
          </a:p>
          <a:p>
            <a:pPr lvl="1"/>
            <a:r>
              <a:rPr lang="cs-CZ" dirty="0" smtClean="0"/>
              <a:t>armáda</a:t>
            </a:r>
          </a:p>
          <a:p>
            <a:r>
              <a:rPr lang="cs-CZ" sz="2800" dirty="0" smtClean="0"/>
              <a:t>„neplatící“ nelze vyloučit ze spotřeby (problém černých pasažérů)</a:t>
            </a:r>
          </a:p>
          <a:p>
            <a:r>
              <a:rPr lang="cs-CZ" sz="2800" dirty="0" smtClean="0"/>
              <a:t>O množství veřejného statku nerozhodují spotřebitelé přímo projevením svých preferencí (poptávky) na trhu, určuje je obec (stát)</a:t>
            </a:r>
          </a:p>
          <a:p>
            <a:r>
              <a:rPr lang="cs-CZ" sz="2800" dirty="0" smtClean="0"/>
              <a:t>Výpočet poptávky po veřejných statcích je problematický</a:t>
            </a:r>
          </a:p>
          <a:p>
            <a:r>
              <a:rPr lang="cs-CZ" sz="2800" dirty="0" smtClean="0"/>
              <a:t>Jsou financovány z veřejných fondů </a:t>
            </a:r>
          </a:p>
          <a:p>
            <a:endParaRPr lang="cs-CZ" sz="2800" dirty="0" smtClean="0"/>
          </a:p>
          <a:p>
            <a:r>
              <a:rPr lang="cs-CZ" sz="2800" dirty="0" smtClean="0"/>
              <a:t>Poskytování veřejných statků je závislé na rozhodování voličů, politiků, úředníků, apod.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193024" y="5830300"/>
            <a:ext cx="367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HOLMAN, R. Ekonomie, 2008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důležitých pojmů na úvod 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87236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dirty="0" smtClean="0"/>
              <a:t>Nabídka</a:t>
            </a:r>
          </a:p>
          <a:p>
            <a:pPr lvl="1"/>
            <a:r>
              <a:rPr lang="cs-CZ" sz="2800" dirty="0" smtClean="0"/>
              <a:t>Poptávka</a:t>
            </a:r>
          </a:p>
          <a:p>
            <a:pPr lvl="1"/>
            <a:r>
              <a:rPr lang="cs-CZ" sz="2800" dirty="0" smtClean="0"/>
              <a:t>cena</a:t>
            </a:r>
          </a:p>
          <a:p>
            <a:endParaRPr lang="cs-CZ" sz="3200" dirty="0" smtClean="0"/>
          </a:p>
          <a:p>
            <a:r>
              <a:rPr lang="cs-CZ" sz="3200" dirty="0" smtClean="0"/>
              <a:t>Regulace cen</a:t>
            </a:r>
          </a:p>
          <a:p>
            <a:r>
              <a:rPr lang="cs-CZ" sz="3200" dirty="0" smtClean="0"/>
              <a:t>Stimulace nabídky/poptávky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55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3475" y="2699359"/>
            <a:ext cx="10018713" cy="4158641"/>
          </a:xfrm>
        </p:spPr>
        <p:txBody>
          <a:bodyPr>
            <a:normAutofit lnSpcReduction="10000"/>
          </a:bodyPr>
          <a:lstStyle/>
          <a:p>
            <a:endParaRPr lang="cs-CZ" altLang="cs-CZ" sz="3200" dirty="0" smtClean="0"/>
          </a:p>
          <a:p>
            <a:r>
              <a:rPr lang="cs-CZ" altLang="cs-CZ" sz="3200" dirty="0" smtClean="0"/>
              <a:t>Klíčové znaky:</a:t>
            </a:r>
          </a:p>
          <a:p>
            <a:pPr lvl="1"/>
            <a:r>
              <a:rPr lang="cs-CZ" altLang="cs-CZ" sz="2800" dirty="0" smtClean="0"/>
              <a:t>Veřejné služby</a:t>
            </a:r>
          </a:p>
          <a:p>
            <a:pPr lvl="1"/>
            <a:r>
              <a:rPr lang="cs-CZ" altLang="cs-CZ" sz="2800" dirty="0" smtClean="0"/>
              <a:t>Veřejné záležitosti</a:t>
            </a:r>
          </a:p>
          <a:p>
            <a:pPr lvl="1"/>
            <a:r>
              <a:rPr lang="cs-CZ" altLang="cs-CZ" sz="2800" dirty="0" smtClean="0"/>
              <a:t>Veřejný zájem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 smtClean="0"/>
              <a:t>Absence „tržních principů“ v činnosti veřejné správy?</a:t>
            </a:r>
          </a:p>
          <a:p>
            <a:endParaRPr lang="cs-CZ" altLang="cs-CZ" sz="3200" dirty="0" smtClean="0"/>
          </a:p>
          <a:p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3017" y="1027039"/>
            <a:ext cx="5916040" cy="277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10664691" y="2404243"/>
            <a:ext cx="2496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Kerlinová</a:t>
            </a:r>
            <a:r>
              <a:rPr lang="cs-CZ" sz="1400" dirty="0" smtClean="0"/>
              <a:t>, A., 2015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Uspořádání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>
            <a:normAutofit fontScale="92500" lnSpcReduction="10000"/>
          </a:bodyPr>
          <a:lstStyle/>
          <a:p>
            <a:endParaRPr lang="cs-CZ" altLang="cs-CZ" sz="3200" dirty="0" smtClean="0"/>
          </a:p>
          <a:p>
            <a:r>
              <a:rPr lang="cs-CZ" sz="3200" dirty="0" smtClean="0"/>
              <a:t>Tři základní systémy uspořádání: </a:t>
            </a:r>
          </a:p>
          <a:p>
            <a:r>
              <a:rPr lang="cs-CZ" sz="3200" dirty="0" err="1" smtClean="0"/>
              <a:t>Anglo</a:t>
            </a:r>
            <a:r>
              <a:rPr lang="cs-CZ" sz="3200" dirty="0" smtClean="0"/>
              <a:t>-americký systém – na místní úrovni jen samospráva</a:t>
            </a:r>
          </a:p>
          <a:p>
            <a:r>
              <a:rPr lang="cs-CZ" sz="3200" dirty="0" smtClean="0"/>
              <a:t>Francouzský systém – na místní úrovni odděleně samospráva i místní státní správa </a:t>
            </a:r>
          </a:p>
          <a:p>
            <a:r>
              <a:rPr lang="cs-CZ" sz="3200" dirty="0" smtClean="0"/>
              <a:t>Smíšený systém – na místní úrovni samospráva a státní správa vykonávány společně (samostatná a přenesená působnost) - ČR</a:t>
            </a: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Vyberte si jakoukoli oblast veřejné správy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Shledáváte v této vybrané oblasti nějaké neefektivity?</a:t>
            </a:r>
          </a:p>
          <a:p>
            <a:endParaRPr lang="cs-CZ" altLang="cs-CZ" sz="2800" dirty="0"/>
          </a:p>
          <a:p>
            <a:r>
              <a:rPr lang="cs-CZ" altLang="cs-CZ" sz="2800" dirty="0" smtClean="0"/>
              <a:t>Pokud ano, v čem spočívají?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>
            <a:noAutofit/>
          </a:bodyPr>
          <a:lstStyle/>
          <a:p>
            <a:r>
              <a:rPr lang="cs-CZ" altLang="cs-CZ" sz="2800" dirty="0" smtClean="0"/>
              <a:t>New Public Administration</a:t>
            </a:r>
          </a:p>
          <a:p>
            <a:pPr lvl="1"/>
            <a:r>
              <a:rPr lang="cs-CZ" altLang="cs-CZ" dirty="0" smtClean="0"/>
              <a:t>USA, 60. a 70. léta 20. st.</a:t>
            </a:r>
          </a:p>
          <a:p>
            <a:pPr lvl="1"/>
            <a:r>
              <a:rPr lang="cs-CZ" altLang="cs-CZ" dirty="0" smtClean="0"/>
              <a:t>veřejná správa blíže občanům</a:t>
            </a:r>
          </a:p>
          <a:p>
            <a:pPr lvl="1"/>
            <a:r>
              <a:rPr lang="cs-CZ" altLang="cs-CZ" dirty="0" smtClean="0"/>
              <a:t>nejedná se o určité principy řízení, ale obecný koncept veřejné správy</a:t>
            </a:r>
          </a:p>
          <a:p>
            <a:pPr lvl="1"/>
            <a:r>
              <a:rPr lang="cs-CZ" altLang="cs-CZ" dirty="0" smtClean="0"/>
              <a:t>Vnímání okolního prostředí – ekonomické, environmentální, sociální faktory, atd.</a:t>
            </a:r>
          </a:p>
          <a:p>
            <a:pPr lvl="1"/>
            <a:r>
              <a:rPr lang="cs-CZ" altLang="cs-CZ" dirty="0" smtClean="0"/>
              <a:t>Zaměření na příjemce veřejných statků</a:t>
            </a:r>
          </a:p>
          <a:p>
            <a:pPr lvl="1"/>
            <a:endParaRPr lang="cs-CZ" altLang="cs-CZ" dirty="0" smtClean="0"/>
          </a:p>
          <a:p>
            <a:pPr lvl="1">
              <a:buNone/>
            </a:pPr>
            <a:endParaRPr lang="cs-CZ" altLang="cs-CZ" dirty="0" smtClean="0"/>
          </a:p>
          <a:p>
            <a:pPr lvl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2115</TotalTime>
  <Words>2034</Words>
  <Application>Microsoft Office PowerPoint</Application>
  <PresentationFormat>Širokoúhlá obrazovka</PresentationFormat>
  <Paragraphs>216</Paragraphs>
  <Slides>32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Corbel</vt:lpstr>
      <vt:lpstr>Paralaxa</vt:lpstr>
      <vt:lpstr>Úvod do managementu veřejné správy</vt:lpstr>
      <vt:lpstr>Několik důležitých pojmů na úvod </vt:lpstr>
      <vt:lpstr>Několik důležitých pojmů na úvod </vt:lpstr>
      <vt:lpstr>Několik důležitých pojmů na úvod </vt:lpstr>
      <vt:lpstr>Několik důležitých pojmů na úvod II </vt:lpstr>
      <vt:lpstr>Veřejná správa</vt:lpstr>
      <vt:lpstr>Uspořádání veřejné správy</vt:lpstr>
      <vt:lpstr>Úkol 1</vt:lpstr>
      <vt:lpstr>Pár dalších pojmů ...</vt:lpstr>
      <vt:lpstr>Pár dalších pojmů ...</vt:lpstr>
      <vt:lpstr>Reformy zavádějící managerské principy</vt:lpstr>
      <vt:lpstr>Úkol 2</vt:lpstr>
      <vt:lpstr>SMART governance</vt:lpstr>
      <vt:lpstr>Metodika veřejného nakupování I</vt:lpstr>
      <vt:lpstr>Metodika veřejného nakupování II</vt:lpstr>
      <vt:lpstr>Metodika veřejného nakupování  - Veřejný nákup</vt:lpstr>
      <vt:lpstr>Metodika veřejného nakupování  - Legislativní rámec veřejného nakupování</vt:lpstr>
      <vt:lpstr>Metodika veřejného nakupování  - Legislativní rámec veřejného nakupování II</vt:lpstr>
      <vt:lpstr>Metodika veřejného nakupování  - Legislativní rámec veřejného nakupování III</vt:lpstr>
      <vt:lpstr>Metodika veřejného nakupování  - Legislativní rámec veřejného nakupování IV</vt:lpstr>
      <vt:lpstr>Metodika veřejného nakupování  - Legislativní rámec veřejného nakupování V</vt:lpstr>
      <vt:lpstr>Principy 3 E</vt:lpstr>
      <vt:lpstr>Principy 3 E - Účelnost</vt:lpstr>
      <vt:lpstr>Principy 3 E - Hospodárnost</vt:lpstr>
      <vt:lpstr>Principy 3 E - Efektivita</vt:lpstr>
      <vt:lpstr>Principy 3 E – Celkový pohled</vt:lpstr>
      <vt:lpstr>Úkol 3</vt:lpstr>
      <vt:lpstr>Řízení ve veřejné správě</vt:lpstr>
      <vt:lpstr>Příklady organizace</vt:lpstr>
      <vt:lpstr>Příklady organizace II</vt:lpstr>
      <vt:lpstr>Úkol 4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165</cp:revision>
  <cp:lastPrinted>2016-12-01T06:58:45Z</cp:lastPrinted>
  <dcterms:created xsi:type="dcterms:W3CDTF">2016-10-17T17:38:14Z</dcterms:created>
  <dcterms:modified xsi:type="dcterms:W3CDTF">2017-02-17T14:08:26Z</dcterms:modified>
</cp:coreProperties>
</file>