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2" r:id="rId20"/>
    <p:sldId id="284" r:id="rId21"/>
    <p:sldId id="285" r:id="rId22"/>
    <p:sldId id="286" r:id="rId23"/>
    <p:sldId id="287" r:id="rId24"/>
    <p:sldId id="288" r:id="rId25"/>
    <p:sldId id="283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61" r:id="rId3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4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09.04.2017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veřejné správy</a:t>
            </a:r>
            <a:br>
              <a:rPr lang="cs-CZ" sz="2400" dirty="0" smtClean="0"/>
            </a:br>
            <a:r>
              <a:rPr lang="cs-CZ" sz="2400" dirty="0" smtClean="0"/>
              <a:t>Blok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časové – majetek se odepisuje podle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211" y="2438399"/>
            <a:ext cx="7918099" cy="404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výkonové – odepis dle výkonu, např. jednotek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445257"/>
            <a:ext cx="8826915" cy="42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Část 2 – Několik základních ekonomických pojmů v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sz="2800" b="1" dirty="0" smtClean="0"/>
              <a:t>Úrok</a:t>
            </a:r>
          </a:p>
          <a:p>
            <a:pPr>
              <a:defRPr/>
            </a:pPr>
            <a:r>
              <a:rPr lang="cs-CZ" altLang="cs-CZ" dirty="0" smtClean="0"/>
              <a:t>Právní a ekonomický institut</a:t>
            </a:r>
          </a:p>
          <a:p>
            <a:pPr lvl="1">
              <a:defRPr/>
            </a:pPr>
            <a:r>
              <a:rPr lang="cs-CZ" altLang="cs-CZ" dirty="0" smtClean="0"/>
              <a:t>Občanské právo</a:t>
            </a:r>
          </a:p>
          <a:p>
            <a:pPr lvl="1">
              <a:defRPr/>
            </a:pPr>
            <a:r>
              <a:rPr lang="cs-CZ" altLang="cs-CZ" dirty="0" smtClean="0"/>
              <a:t>Obchodní právo</a:t>
            </a:r>
          </a:p>
          <a:p>
            <a:pPr lvl="1">
              <a:defRPr/>
            </a:pPr>
            <a:r>
              <a:rPr lang="cs-CZ" altLang="cs-CZ" dirty="0" smtClean="0"/>
              <a:t>Finanční právo (daně, měnové právo)</a:t>
            </a:r>
          </a:p>
          <a:p>
            <a:pPr lvl="1">
              <a:defRPr/>
            </a:pPr>
            <a:r>
              <a:rPr lang="cs-CZ" altLang="cs-CZ" dirty="0" smtClean="0"/>
              <a:t>Trestní právo, atd.</a:t>
            </a:r>
          </a:p>
          <a:p>
            <a:pPr>
              <a:defRPr/>
            </a:pPr>
            <a:r>
              <a:rPr lang="cs-CZ" altLang="cs-CZ" dirty="0" smtClean="0"/>
              <a:t>Scholastici, </a:t>
            </a:r>
            <a:r>
              <a:rPr lang="cs-CZ" altLang="cs-CZ" dirty="0" err="1" smtClean="0"/>
              <a:t>Eugen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Böhm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Bawerk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Irving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Fisher</a:t>
            </a: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„cena peněz v čase“</a:t>
            </a:r>
          </a:p>
          <a:p>
            <a:pPr>
              <a:defRPr/>
            </a:pPr>
            <a:r>
              <a:rPr lang="cs-CZ" altLang="cs-CZ" dirty="0" smtClean="0"/>
              <a:t>časová preference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Časová preference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b="1" dirty="0" smtClean="0"/>
              <a:t>Volba: rozhodnete se pro 1 mil. Kč za pět let nebo pro 900 tis. dnes?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časová preference je subjektivní</a:t>
            </a:r>
          </a:p>
          <a:p>
            <a:pPr>
              <a:defRPr/>
            </a:pPr>
            <a:r>
              <a:rPr lang="cs-CZ" altLang="cs-CZ" sz="2800" dirty="0" smtClean="0"/>
              <a:t>ovlivňována ekonomickými  i neekonomickými faktory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Úroková míra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časová preference (čistý úrok)</a:t>
            </a:r>
          </a:p>
          <a:p>
            <a:r>
              <a:rPr lang="cs-CZ" altLang="cs-CZ" sz="2800" dirty="0" smtClean="0"/>
              <a:t>inflace</a:t>
            </a:r>
          </a:p>
          <a:p>
            <a:r>
              <a:rPr lang="cs-CZ" altLang="cs-CZ" sz="2800" dirty="0" smtClean="0"/>
              <a:t>riziková přirážka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dopady „úrokových stropů“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Úroky v soukromém právu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Smluvní úrok (autonomie vůle)</a:t>
            </a:r>
          </a:p>
          <a:p>
            <a:pPr>
              <a:defRPr/>
            </a:pPr>
            <a:r>
              <a:rPr lang="cs-CZ" altLang="cs-CZ" sz="2800" dirty="0" smtClean="0"/>
              <a:t>Úrok z prodlení (smlouva/regulace)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od 1.1.2014 </a:t>
            </a:r>
            <a:r>
              <a:rPr lang="cs-CZ" altLang="cs-CZ" sz="2800" dirty="0" err="1" smtClean="0"/>
              <a:t>nař</a:t>
            </a:r>
            <a:r>
              <a:rPr lang="cs-CZ" altLang="cs-CZ" sz="2800" dirty="0" smtClean="0"/>
              <a:t>. </a:t>
            </a:r>
            <a:r>
              <a:rPr lang="cs-CZ" altLang="cs-CZ" sz="2800" dirty="0" err="1" smtClean="0"/>
              <a:t>vl</a:t>
            </a:r>
            <a:r>
              <a:rPr lang="cs-CZ" altLang="cs-CZ" sz="2800" dirty="0" smtClean="0"/>
              <a:t>. č. 351/2013 Sb.</a:t>
            </a:r>
          </a:p>
          <a:p>
            <a:pPr>
              <a:defRPr/>
            </a:pPr>
            <a:r>
              <a:rPr lang="cs-CZ" altLang="cs-CZ" sz="2800" dirty="0" smtClean="0"/>
              <a:t>§ 2 – </a:t>
            </a:r>
            <a:r>
              <a:rPr lang="cs-CZ" altLang="cs-CZ" sz="2800" i="1" dirty="0" smtClean="0"/>
              <a:t>„Výše úroku z prodlení odpovídá ročně výši </a:t>
            </a:r>
            <a:r>
              <a:rPr lang="cs-CZ" altLang="cs-CZ" sz="2800" i="1" dirty="0" err="1" smtClean="0"/>
              <a:t>repo</a:t>
            </a:r>
            <a:r>
              <a:rPr lang="cs-CZ" altLang="cs-CZ" sz="2800" i="1" dirty="0" smtClean="0"/>
              <a:t> sazby stanovené Českou národní bankou pro první den kalendářního pololetí, v němž došlo k prodlení, zvýšené o 8 procentních bodů.“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err="1" smtClean="0"/>
              <a:t>Repo</a:t>
            </a:r>
            <a:r>
              <a:rPr lang="cs-CZ" dirty="0" smtClean="0"/>
              <a:t> 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84249"/>
            <a:ext cx="10018713" cy="4612792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Určuje ČNB</a:t>
            </a:r>
          </a:p>
          <a:p>
            <a:r>
              <a:rPr lang="cs-CZ" altLang="cs-CZ" dirty="0" smtClean="0"/>
              <a:t>V rámci </a:t>
            </a:r>
            <a:r>
              <a:rPr lang="cs-CZ" altLang="cs-CZ" dirty="0" err="1" smtClean="0"/>
              <a:t>měnověpolitického</a:t>
            </a:r>
            <a:r>
              <a:rPr lang="cs-CZ" altLang="cs-CZ" dirty="0" smtClean="0"/>
              <a:t> nástroje „operace na volném trhu“</a:t>
            </a:r>
          </a:p>
          <a:p>
            <a:r>
              <a:rPr lang="cs-CZ" altLang="cs-CZ" dirty="0" smtClean="0"/>
              <a:t>Usměrňování úrokových sazeb v ekonomice</a:t>
            </a:r>
          </a:p>
          <a:p>
            <a:r>
              <a:rPr lang="cs-CZ" altLang="cs-CZ" dirty="0" smtClean="0"/>
              <a:t>Od 2.11.2012 ve výši 0.05%</a:t>
            </a:r>
          </a:p>
          <a:p>
            <a:r>
              <a:rPr lang="cs-CZ" altLang="cs-CZ" dirty="0" smtClean="0"/>
              <a:t>Transmisní mechanismus</a:t>
            </a:r>
          </a:p>
          <a:p>
            <a:pPr lvl="1"/>
            <a:r>
              <a:rPr lang="cs-CZ" altLang="cs-CZ" dirty="0" smtClean="0"/>
              <a:t>„levné“ peníze</a:t>
            </a:r>
          </a:p>
          <a:p>
            <a:pPr lvl="1"/>
            <a:r>
              <a:rPr lang="cs-CZ" altLang="cs-CZ" dirty="0" smtClean="0"/>
              <a:t>vyšší poptávka</a:t>
            </a:r>
          </a:p>
          <a:p>
            <a:pPr lvl="1"/>
            <a:r>
              <a:rPr lang="cs-CZ" altLang="cs-CZ" dirty="0" smtClean="0"/>
              <a:t>růst inflace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Dlužník měl k 31.12. 2013 uhradit částku 100.000,- Kč. Ve smlouvě nebyly dohodnuty úroky z prodlení. Svůj závazek splnil až k 31.3.2015. Jaká byla výše úroku z 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Dlužník měl k 31.12. 2013 uhradit částku 200.000,- Kč. Ve smlouvě byly dohodnuty úroky z prodlení ve výši 10% měsíčně. Svůj závazek splnil až k 31.3.2015. Jaká byla výše úroku z prodlení?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Pohledávka představuje nárok na zaplacení určité částky</a:t>
            </a:r>
          </a:p>
          <a:p>
            <a:r>
              <a:rPr lang="cs-CZ" altLang="cs-CZ" sz="2800" dirty="0" smtClean="0"/>
              <a:t>Pohledávka je aktivum</a:t>
            </a:r>
          </a:p>
          <a:p>
            <a:r>
              <a:rPr lang="cs-CZ" altLang="cs-CZ" sz="2800" dirty="0" smtClean="0"/>
              <a:t>Pohledávky lze postupovat (není-li to smluvně či zákonem zakázáno)</a:t>
            </a:r>
          </a:p>
          <a:p>
            <a:r>
              <a:rPr lang="cs-CZ" altLang="cs-CZ" sz="2800" dirty="0" smtClean="0"/>
              <a:t>Pohledávky lze rozdělit (není-li to smluvně či zákonem zakázáno)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Náplň dnešního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0"/>
            <a:ext cx="10018713" cy="4517135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 první části se zaměříme na základní pojmy </a:t>
            </a:r>
            <a:r>
              <a:rPr lang="cs-CZ" b="1" dirty="0" smtClean="0"/>
              <a:t>finančního účetnictví</a:t>
            </a:r>
          </a:p>
          <a:p>
            <a:pPr lvl="1"/>
            <a:r>
              <a:rPr lang="cs-CZ" dirty="0" smtClean="0"/>
              <a:t>cílem není naučit účtovat, ale seznámit se základními účetními pojmy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Ve druhé části se zaměříme na několik </a:t>
            </a:r>
            <a:r>
              <a:rPr lang="cs-CZ" b="1" dirty="0" smtClean="0"/>
              <a:t>ekonomických pojmů </a:t>
            </a:r>
            <a:r>
              <a:rPr lang="cs-CZ" dirty="0" smtClean="0"/>
              <a:t>v právním řádu</a:t>
            </a:r>
          </a:p>
          <a:p>
            <a:pPr lvl="1"/>
            <a:r>
              <a:rPr lang="cs-CZ" dirty="0" smtClean="0"/>
              <a:t>cílem je porozumění pojmům, jako např. úrok, </a:t>
            </a:r>
            <a:r>
              <a:rPr lang="cs-CZ" dirty="0" err="1" smtClean="0"/>
              <a:t>úrok</a:t>
            </a:r>
            <a:r>
              <a:rPr lang="cs-CZ" dirty="0" smtClean="0"/>
              <a:t> z prodlení, postupy pohledávek, reálná vs. nominální hodnota, úpadek (a způsoby jeho řešení). 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C?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3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19080" y="1900824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20352" y="1900824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70888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8896" y="1900824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200 tis. Kč. Tuto pohledávku rozdělí na dvě pohledávky o stejné hodnotě. První polovinu postoupí na subjekt C za 50% nominální hodnoty, druhou polovinu postoupí za 75%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hodnoty na subjekt D.</a:t>
            </a:r>
          </a:p>
          <a:p>
            <a:pPr marL="0" indent="0" algn="just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má subjekt C pohledávku za subjektem B?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po této transakci subjekt A za subjektem C a D?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Jak vysokou pohledávku má subjekt D a za kým ji má?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4 (řešení)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31048" y="2136647"/>
            <a:ext cx="576064" cy="407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lang="cs-CZ" altLang="cs-CZ" sz="2400" dirty="0" smtClean="0"/>
          </a:p>
          <a:p>
            <a:pPr marL="285750" marR="0" lvl="0" indent="-28575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tabLst/>
              <a:defRPr/>
            </a:pPr>
            <a:endParaRPr kumimoji="0" lang="cs-CZ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Wingdings" pitchFamily="2" charset="2"/>
              <a:buNone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en-US" alt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5760" y="2136647"/>
            <a:ext cx="18002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za B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za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za D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35960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B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2</a:t>
            </a:r>
            <a:r>
              <a:rPr lang="cs-CZ" altLang="cs-CZ" dirty="0" smtClean="0"/>
              <a:t>00 vůči A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200 vůči C a D (solid.)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popř.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vůči D 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60156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/>
              <a:t>C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50 vůči A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315352" y="2136647"/>
            <a:ext cx="1944216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D</a:t>
            </a:r>
            <a:endParaRPr lang="cs-CZ" altLang="cs-CZ" b="1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-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/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100 za B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/>
              <a:t>75 vůči A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Úkol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572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cs-CZ" altLang="cs-CZ" sz="2800" dirty="0" smtClean="0"/>
              <a:t>Subjekt A vlastní pohledávku za subjektem B v </a:t>
            </a:r>
            <a:r>
              <a:rPr lang="cs-CZ" altLang="cs-CZ" sz="2800" dirty="0" err="1" smtClean="0"/>
              <a:t>nom</a:t>
            </a:r>
            <a:r>
              <a:rPr lang="cs-CZ" altLang="cs-CZ" sz="2800" dirty="0" smtClean="0"/>
              <a:t>. výši 100 tis. Kč. Tuto pohledávku postoupí na subjekt C za 50% nominální hodnoty. Subjekt C ovšem měl před tím za subjektem A pohledávku ve výši 200 tis. Kč a tak namísto toho, aby uhradil subjektu A za postoupenou pohledávku za subjektem B, její cenu započetl vůči své pohledávce za subjektem A.</a:t>
            </a:r>
          </a:p>
          <a:p>
            <a:pPr marL="0" indent="0" algn="just">
              <a:buNone/>
              <a:defRPr/>
            </a:pPr>
            <a:r>
              <a:rPr lang="cs-CZ" altLang="cs-CZ" sz="2800" dirty="0" smtClean="0"/>
              <a:t>Zbývající část své pohledávky za subjektem A převedl subjekt C na subjekt B (za nominální hodnotu).</a:t>
            </a:r>
          </a:p>
          <a:p>
            <a:pPr marL="0" indent="0">
              <a:buNone/>
              <a:defRPr/>
            </a:pPr>
            <a:r>
              <a:rPr lang="cs-CZ" altLang="cs-CZ" sz="2800" dirty="0" smtClean="0"/>
              <a:t> 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Jak vysokou pohledávku má nyní subjekt C za subjektem B?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Reálná vs. nominální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 smtClean="0"/>
              <a:t>Současná hodnota budoucích příjmů (cash </a:t>
            </a:r>
            <a:r>
              <a:rPr lang="cs-CZ" altLang="cs-CZ" sz="2800" dirty="0" err="1" smtClean="0"/>
              <a:t>flow</a:t>
            </a:r>
            <a:r>
              <a:rPr lang="cs-CZ" altLang="cs-CZ" sz="2800" dirty="0" smtClean="0"/>
              <a:t>, CF)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hodnotíme vliv inflace na hodnotu peněz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vyjádření hodnoty korun t1 v korunách t0)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Reálná vs. nominální hodnota</a:t>
            </a:r>
            <a:endParaRPr lang="cs-CZ" dirty="0"/>
          </a:p>
        </p:txBody>
      </p:sp>
      <p:sp>
        <p:nvSpPr>
          <p:cNvPr id="4" name="Zástupný symbol pro obsah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2362200"/>
            <a:ext cx="7799784" cy="3733800"/>
          </a:xfrm>
          <a:prstGeom prst="rect">
            <a:avLst/>
          </a:prstGeom>
          <a:blipFill rotWithShape="0">
            <a:blip r:embed="rId2" cstate="print"/>
            <a:stretch>
              <a:fillRect l="-781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Vzali jste si hypotéku. Po 30 letech splácení (na konci 30. roku) dostanete „bonus“ ve výši 100.000,- Kč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Jaká je hodnota 100.000,- Kč za třicet let v současných korunách?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 marL="0" indent="0">
              <a:buNone/>
              <a:defRPr/>
            </a:pPr>
            <a:r>
              <a:rPr lang="cs-CZ" altLang="cs-CZ" sz="2800" dirty="0" smtClean="0"/>
              <a:t>Vycházíme z předpokladu 2% roční inflace.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6 (řešení)</a:t>
            </a:r>
            <a:endParaRPr lang="cs-CZ" dirty="0"/>
          </a:p>
        </p:txBody>
      </p:sp>
      <p:sp>
        <p:nvSpPr>
          <p:cNvPr id="5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2496"/>
            <a:ext cx="10018713" cy="41586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800" dirty="0" smtClean="0"/>
              <a:t>Vyhráli jsme v loterii 1 mil. USD s tím, že tuto částku dostaneme ve dvou splátkách, po pěti letech polovinu a na konci 10. roku druhou polovinu. Předpokládaná míra inflace je 2%. Nyní nepočítejte s tím, že byste částku dokázali jinde zúročit. Já je současná hodnota celkové částky, kterou dostanete?</a:t>
            </a: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8009" y="1980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Část 1 –</a:t>
            </a:r>
            <a:br>
              <a:rPr lang="cs-CZ" dirty="0" smtClean="0"/>
            </a:br>
            <a:r>
              <a:rPr lang="cs-CZ" dirty="0" smtClean="0"/>
              <a:t>K několika základním zásadám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7366" y="2127906"/>
            <a:ext cx="4708671" cy="415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náklady x výnosy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výkaz zisku a ztrát (výsledovka)</a:t>
            </a:r>
          </a:p>
          <a:p>
            <a:pPr marL="0" indent="0">
              <a:buFont typeface="Arial"/>
              <a:buNone/>
            </a:pPr>
            <a:endParaRPr lang="cs-CZ" altLang="cs-CZ" sz="2800" dirty="0"/>
          </a:p>
        </p:txBody>
      </p:sp>
      <p:sp>
        <p:nvSpPr>
          <p:cNvPr id="6" name="Down Arrow 5"/>
          <p:cNvSpPr/>
          <p:nvPr/>
        </p:nvSpPr>
        <p:spPr>
          <a:xfrm>
            <a:off x="2798618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80219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889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7 (řešení)</a:t>
            </a:r>
            <a:endParaRPr lang="cs-CZ" dirty="0"/>
          </a:p>
        </p:txBody>
      </p:sp>
      <p:sp>
        <p:nvSpPr>
          <p:cNvPr id="4" name="Rectangle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1916832"/>
            <a:ext cx="7883525" cy="4465637"/>
          </a:xfrm>
          <a:prstGeom prst="rect">
            <a:avLst/>
          </a:prstGeom>
          <a:blipFill rotWithShape="1">
            <a:blip r:embed="rId2" cstate="print"/>
            <a:stretch>
              <a:fillRect l="-1083"/>
            </a:stretch>
          </a:blipFill>
          <a:extLst/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Insolvenční řízení z pohledu cash </a:t>
            </a:r>
            <a:r>
              <a:rPr lang="cs-CZ" alt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9007"/>
            <a:ext cx="10018713" cy="4158641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sz="3200" dirty="0" smtClean="0"/>
              <a:t>řešení úpadku dlužníka</a:t>
            </a:r>
          </a:p>
          <a:p>
            <a:pPr lvl="1">
              <a:defRPr/>
            </a:pPr>
            <a:r>
              <a:rPr lang="cs-CZ" altLang="cs-CZ" sz="2800" dirty="0" smtClean="0"/>
              <a:t>oddlužení</a:t>
            </a:r>
          </a:p>
          <a:p>
            <a:pPr lvl="1">
              <a:defRPr/>
            </a:pPr>
            <a:r>
              <a:rPr lang="cs-CZ" altLang="cs-CZ" sz="2800" dirty="0" smtClean="0"/>
              <a:t>reorganizace</a:t>
            </a:r>
          </a:p>
          <a:p>
            <a:pPr lvl="1">
              <a:defRPr/>
            </a:pPr>
            <a:r>
              <a:rPr lang="cs-CZ" altLang="cs-CZ" sz="2800" dirty="0" smtClean="0"/>
              <a:t>konkurz</a:t>
            </a:r>
          </a:p>
          <a:p>
            <a:pPr>
              <a:defRPr/>
            </a:pPr>
            <a:endParaRPr lang="cs-CZ" altLang="cs-CZ" sz="3200" dirty="0" smtClean="0"/>
          </a:p>
          <a:p>
            <a:pPr>
              <a:defRPr/>
            </a:pPr>
            <a:r>
              <a:rPr lang="cs-CZ" altLang="cs-CZ" sz="3200" dirty="0" smtClean="0"/>
              <a:t>poměrné uspokojování věřitelů</a:t>
            </a:r>
          </a:p>
          <a:p>
            <a:pPr>
              <a:defRPr/>
            </a:pPr>
            <a:r>
              <a:rPr lang="cs-CZ" altLang="cs-CZ" sz="3200" dirty="0" smtClean="0"/>
              <a:t>druhy pohledávek:</a:t>
            </a:r>
          </a:p>
          <a:p>
            <a:pPr lvl="1">
              <a:defRPr/>
            </a:pPr>
            <a:r>
              <a:rPr lang="cs-CZ" altLang="cs-CZ" dirty="0" smtClean="0"/>
              <a:t>Zajištěné</a:t>
            </a:r>
          </a:p>
          <a:p>
            <a:pPr lvl="1">
              <a:defRPr/>
            </a:pPr>
            <a:r>
              <a:rPr lang="cs-CZ" altLang="cs-CZ" dirty="0" smtClean="0"/>
              <a:t>Nezajištěné</a:t>
            </a:r>
          </a:p>
          <a:p>
            <a:pPr lvl="1">
              <a:defRPr/>
            </a:pPr>
            <a:r>
              <a:rPr lang="cs-CZ" altLang="cs-CZ" dirty="0" smtClean="0"/>
              <a:t>Za majetkovou podstatou</a:t>
            </a:r>
          </a:p>
          <a:p>
            <a:pPr lvl="1">
              <a:defRPr/>
            </a:pPr>
            <a:r>
              <a:rPr lang="cs-CZ" altLang="cs-CZ" dirty="0" smtClean="0"/>
              <a:t>Atd.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Úkol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9007"/>
            <a:ext cx="10018713" cy="41586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cs-CZ" altLang="cs-CZ" sz="3200" dirty="0" smtClean="0"/>
              <a:t>Do </a:t>
            </a:r>
            <a:r>
              <a:rPr lang="cs-CZ" altLang="cs-CZ" sz="3200" dirty="0" err="1" smtClean="0"/>
              <a:t>ins</a:t>
            </a:r>
            <a:r>
              <a:rPr lang="cs-CZ" altLang="cs-CZ" sz="3200" dirty="0" smtClean="0"/>
              <a:t>. řízení jste přihlásili nezajištěnou pohledávku ve výši 100.000,- Kč a zajištěnou pohledávku (na nemovitosti) ve výši 500 tis. Kč.</a:t>
            </a:r>
          </a:p>
          <a:p>
            <a:pPr marL="0" indent="0">
              <a:buNone/>
              <a:defRPr/>
            </a:pPr>
            <a:endParaRPr lang="cs-CZ" altLang="cs-CZ" sz="3200" dirty="0" smtClean="0"/>
          </a:p>
          <a:p>
            <a:pPr marL="0" indent="0">
              <a:buNone/>
              <a:defRPr/>
            </a:pPr>
            <a:r>
              <a:rPr lang="cs-CZ" altLang="cs-CZ" sz="3200" dirty="0" smtClean="0"/>
              <a:t>Po </a:t>
            </a:r>
            <a:r>
              <a:rPr lang="cs-CZ" altLang="cs-CZ" sz="3200" dirty="0" err="1" smtClean="0"/>
              <a:t>odečetení</a:t>
            </a:r>
            <a:r>
              <a:rPr lang="cs-CZ" altLang="cs-CZ" sz="3200" dirty="0" smtClean="0"/>
              <a:t> všech nákladů budou nezajištěné pohledávky uspokojeny ve výši 8%. Vaše zajištěná pohledávka bude uspokojena ve výši 60%. Kolik získáte celkem?</a:t>
            </a:r>
          </a:p>
          <a:p>
            <a:pPr marL="0" indent="0">
              <a:buNone/>
              <a:defRPr/>
            </a:pPr>
            <a:endParaRPr lang="cs-CZ" altLang="cs-CZ" sz="3200" dirty="0" smtClean="0"/>
          </a:p>
          <a:p>
            <a:pPr marL="0" indent="0">
              <a:buNone/>
              <a:defRPr/>
            </a:pPr>
            <a:r>
              <a:rPr lang="cs-CZ" altLang="cs-CZ" sz="3200" dirty="0" smtClean="0"/>
              <a:t>Trvalo-li insolvenční řízení 5 let a vy prostředky získáte až na konci 5. roku, jaká bude jejich hodnota v současných korunách?</a:t>
            </a:r>
          </a:p>
          <a:p>
            <a:pPr marL="0" indent="0">
              <a:buNone/>
              <a:defRPr/>
            </a:pPr>
            <a:r>
              <a:rPr lang="cs-CZ" altLang="cs-CZ" sz="3200" dirty="0" smtClean="0"/>
              <a:t>Vycházíme z očekávané inflace ve výši 2%.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3044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Bilanční princip a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5) </a:t>
            </a:r>
            <a:r>
              <a:rPr lang="cs-CZ" altLang="en-US" sz="2400" dirty="0"/>
              <a:t>položka aktiv </a:t>
            </a:r>
            <a:r>
              <a:rPr lang="cs-CZ" altLang="en-US" sz="2400" dirty="0" smtClean="0"/>
              <a:t>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xmlns="" val="20903001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Dva pohledy na strukturu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6810" y="1784390"/>
            <a:ext cx="9058998" cy="459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4562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Hospodářský výsledek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výkazu zisku a </a:t>
            </a:r>
            <a:r>
              <a:rPr lang="cs-CZ" altLang="en-US" sz="2400" dirty="0" smtClean="0"/>
              <a:t>ztráty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6682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Účelové - druhové členění nákladů a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904006"/>
            <a:ext cx="8380125" cy="477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altLang="en-US" sz="2400" dirty="0"/>
              <a:t>Náklady mají zachycovat v zásadě všechny úbytky majetku podniku – včetně těch předpokládaných</a:t>
            </a:r>
            <a:r>
              <a:rPr lang="cs-CZ" altLang="en-US" sz="2400" dirty="0" smtClean="0"/>
              <a:t>.</a:t>
            </a: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Náklady v účetnictví podniku nejsou vždy totožné s daňovými náklady dle daňových předpisů.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Součástí nákladů je i tvorba rezerv, opravných položek, daň z příjmů, atd.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Výnosy – náklady = výsledek hospodaření </a:t>
            </a:r>
          </a:p>
        </p:txBody>
      </p:sp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 smtClean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 smtClean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932761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1958</TotalTime>
  <Words>1141</Words>
  <Application>Microsoft Office PowerPoint</Application>
  <PresentationFormat>Vlastní</PresentationFormat>
  <Paragraphs>274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Paralaxa</vt:lpstr>
      <vt:lpstr>Finanční management</vt:lpstr>
      <vt:lpstr>Náplň dnešního bloku</vt:lpstr>
      <vt:lpstr>Část 1 – K několika základním zásadám účetnictví</vt:lpstr>
      <vt:lpstr>Bilanční princip a rozvaha</vt:lpstr>
      <vt:lpstr>Dva pohledy na strukturu majetku</vt:lpstr>
      <vt:lpstr>Náklady – výnosy</vt:lpstr>
      <vt:lpstr>Účelové - druhové členění nákladů a výnosů</vt:lpstr>
      <vt:lpstr>Náklady – výnosy</vt:lpstr>
      <vt:lpstr>Účetní odpisy</vt:lpstr>
      <vt:lpstr>Odpisy časové – majetek se odepisuje podle času</vt:lpstr>
      <vt:lpstr>Odpisy výkonové – odepis dle výkonu, např. jednotek výroby</vt:lpstr>
      <vt:lpstr>Část 2 – Několik základních ekonomických pojmů v právu</vt:lpstr>
      <vt:lpstr>Časová preference</vt:lpstr>
      <vt:lpstr>Úroková míra</vt:lpstr>
      <vt:lpstr>Úroky v soukromém právu</vt:lpstr>
      <vt:lpstr>Repo sazba</vt:lpstr>
      <vt:lpstr>Úkol 1</vt:lpstr>
      <vt:lpstr>Úkol 2</vt:lpstr>
      <vt:lpstr>Pohledávky</vt:lpstr>
      <vt:lpstr>Úkol 3</vt:lpstr>
      <vt:lpstr>Úkol 3 (řešení)</vt:lpstr>
      <vt:lpstr>Úkol 4</vt:lpstr>
      <vt:lpstr>Úkol 4 (řešení)</vt:lpstr>
      <vt:lpstr>Úkol 5</vt:lpstr>
      <vt:lpstr>Reálná vs. nominální hodnota</vt:lpstr>
      <vt:lpstr>Reálná vs. nominální hodnota</vt:lpstr>
      <vt:lpstr>Úkol 6</vt:lpstr>
      <vt:lpstr>Úkol 6 (řešení)</vt:lpstr>
      <vt:lpstr>Úkol 7</vt:lpstr>
      <vt:lpstr>Úkol 7 (řešení)</vt:lpstr>
      <vt:lpstr>Insolvenční řízení z pohledu cash flow</vt:lpstr>
      <vt:lpstr>Úkol 8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147</cp:revision>
  <cp:lastPrinted>2016-12-01T06:58:45Z</cp:lastPrinted>
  <dcterms:created xsi:type="dcterms:W3CDTF">2016-10-17T17:38:14Z</dcterms:created>
  <dcterms:modified xsi:type="dcterms:W3CDTF">2017-04-09T20:33:19Z</dcterms:modified>
</cp:coreProperties>
</file>