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5" r:id="rId6"/>
    <p:sldId id="264" r:id="rId7"/>
    <p:sldId id="266" r:id="rId8"/>
    <p:sldId id="267" r:id="rId9"/>
    <p:sldId id="263" r:id="rId10"/>
    <p:sldId id="258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E9FC36"/>
    <a:srgbClr val="CCFF33"/>
    <a:srgbClr val="FFFF4B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02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859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6386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119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4473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82774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892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2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92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892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55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A61697-3C10-4D30-B140-1E6916371DF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7550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A61697-3C10-4D30-B140-1E6916371DFD}" type="datetimeFigureOut">
              <a:rPr lang="cs-CZ" smtClean="0"/>
              <a:t>7.3.2017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CF39E-8516-4401-AEBF-BABE5A7A602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5566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306/05&amp;datefs=&amp;datefe=&amp;nomusuel=&amp;domaine=&amp;mots=&amp;resmax=100" TargetMode="External"/><Relationship Id="rId2" Type="http://schemas.openxmlformats.org/officeDocument/2006/relationships/hyperlink" Target="http://curia.europa.eu/jurisp/cgi-bin/form.pl?lang=cs&amp;Submit=Vyhled%C3%A1v%C3%A1n%C3%AD&amp;alldocs=alldocs&amp;docj=docj&amp;amp;amp;docop=docop&amp;docor=docor&amp;docjo=docjo&amp;numaff=C-282/06&amp;datefs=&amp;datefe=&amp;nomusuel=&amp;domaine=&amp;mots=&amp;resmax=10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Řízení o předběžné otázce</a:t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  <a:t>čl. 267 SFEU</a:t>
            </a:r>
            <a:br>
              <a:rPr lang="cs-CZ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České vrcholné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NSS: již téměř 20 </a:t>
            </a:r>
            <a:r>
              <a:rPr lang="cs-CZ" dirty="0" err="1" smtClean="0"/>
              <a:t>předb</a:t>
            </a:r>
            <a:r>
              <a:rPr lang="cs-CZ" dirty="0" smtClean="0"/>
              <a:t>. </a:t>
            </a:r>
            <a:r>
              <a:rPr lang="cs-CZ" dirty="0" err="1" smtClean="0"/>
              <a:t>ot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krajské soudy ve správním řízení: nejsou povinny</a:t>
            </a:r>
          </a:p>
          <a:p>
            <a:pPr lvl="1"/>
            <a:r>
              <a:rPr lang="cs-CZ" dirty="0" smtClean="0"/>
              <a:t>další důvod předložení: autorita SD</a:t>
            </a:r>
          </a:p>
          <a:p>
            <a:pPr lvl="1"/>
            <a:r>
              <a:rPr lang="cs-CZ" dirty="0" smtClean="0"/>
              <a:t>válka soudů</a:t>
            </a:r>
            <a:endParaRPr lang="cs-CZ" dirty="0"/>
          </a:p>
          <a:p>
            <a:r>
              <a:rPr lang="cs-CZ" dirty="0" smtClean="0"/>
              <a:t> NSS a Ústavní soud – „slovenské důchody“ </a:t>
            </a:r>
          </a:p>
          <a:p>
            <a:pPr lvl="1"/>
            <a:r>
              <a:rPr lang="cs-CZ" dirty="0" smtClean="0"/>
              <a:t>doplatek Čechům zaměstnaným na Slovensku před 1993</a:t>
            </a:r>
          </a:p>
          <a:p>
            <a:pPr lvl="1"/>
            <a:r>
              <a:rPr lang="cs-CZ" dirty="0" smtClean="0"/>
              <a:t>NSS: ano – SD: </a:t>
            </a:r>
            <a:r>
              <a:rPr lang="cs-CZ" dirty="0" err="1" smtClean="0"/>
              <a:t>Landtová</a:t>
            </a:r>
            <a:r>
              <a:rPr lang="cs-CZ" dirty="0" smtClean="0"/>
              <a:t> C-399/09</a:t>
            </a:r>
          </a:p>
          <a:p>
            <a:pPr lvl="1"/>
            <a:r>
              <a:rPr lang="cs-CZ" dirty="0" smtClean="0"/>
              <a:t>Ústavní soud: ne – SD překročil pravomoci – není to mezistátní (unijní) problém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667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Úvodní poznámky – zajištění jednotného výkladu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cs-CZ" dirty="0" smtClean="0">
              <a:effectLst/>
            </a:endParaRPr>
          </a:p>
          <a:p>
            <a:r>
              <a:rPr lang="cs-CZ" dirty="0" smtClean="0"/>
              <a:t>problémové </a:t>
            </a:r>
            <a:r>
              <a:rPr lang="cs-CZ" dirty="0"/>
              <a:t>otázky interpretace práva EU </a:t>
            </a:r>
            <a:r>
              <a:rPr lang="cs-CZ" dirty="0" smtClean="0"/>
              <a:t>– </a:t>
            </a:r>
          </a:p>
          <a:p>
            <a:endParaRPr lang="cs-CZ" dirty="0"/>
          </a:p>
          <a:p>
            <a:r>
              <a:rPr lang="cs-CZ" dirty="0" smtClean="0"/>
              <a:t>1</a:t>
            </a:r>
            <a:r>
              <a:rPr lang="cs-CZ" dirty="0"/>
              <a:t>) je rámcové (obecné formulace)</a:t>
            </a:r>
            <a:endParaRPr lang="cs-CZ" dirty="0" smtClean="0">
              <a:effectLst/>
            </a:endParaRPr>
          </a:p>
          <a:p>
            <a:r>
              <a:rPr lang="cs-CZ" dirty="0"/>
              <a:t>2) odlišná právní kultura a terminologie v jednotlivých </a:t>
            </a:r>
            <a:r>
              <a:rPr lang="cs-CZ" dirty="0" smtClean="0"/>
              <a:t>zemích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err="1"/>
              <a:t>ESD</a:t>
            </a:r>
            <a:r>
              <a:rPr lang="cs-CZ" dirty="0"/>
              <a:t> a výklad </a:t>
            </a:r>
            <a:r>
              <a:rPr lang="cs-CZ" dirty="0" smtClean="0"/>
              <a:t>práva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  <a:p>
            <a:r>
              <a:rPr lang="cs-CZ" dirty="0" smtClean="0">
                <a:effectLst/>
              </a:rPr>
              <a:t>Poznámky o výkladu </a:t>
            </a:r>
            <a:r>
              <a:rPr lang="cs-CZ" dirty="0" err="1" smtClean="0">
                <a:effectLst/>
              </a:rPr>
              <a:t>SD</a:t>
            </a:r>
            <a:r>
              <a:rPr lang="cs-CZ" dirty="0" smtClean="0">
                <a:effectLst/>
              </a:rPr>
              <a:t> EU</a:t>
            </a:r>
            <a:br>
              <a:rPr lang="cs-CZ" dirty="0" smtClean="0">
                <a:effectLst/>
              </a:rPr>
            </a:br>
            <a:endParaRPr lang="cs-CZ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00882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8454"/>
          </a:xfrm>
        </p:spPr>
        <p:txBody>
          <a:bodyPr/>
          <a:lstStyle/>
          <a:p>
            <a:pPr algn="ctr"/>
            <a:r>
              <a:rPr lang="cs-CZ" dirty="0" err="1" smtClean="0"/>
              <a:t>SEU</a:t>
            </a:r>
            <a:r>
              <a:rPr lang="cs-CZ" dirty="0" smtClean="0"/>
              <a:t> - </a:t>
            </a:r>
            <a:r>
              <a:rPr lang="cs-CZ" dirty="0" err="1" smtClean="0"/>
              <a:t>SFEU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3580"/>
            <a:ext cx="10515600" cy="535806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r>
              <a:rPr lang="cs-CZ" i="1" dirty="0" smtClean="0"/>
              <a:t>Článek </a:t>
            </a:r>
            <a:r>
              <a:rPr lang="cs-CZ" i="1" dirty="0"/>
              <a:t>19 </a:t>
            </a:r>
            <a:r>
              <a:rPr lang="cs-CZ" i="1" dirty="0" err="1"/>
              <a:t>SEU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1. Soudní dvůr Evropské unie zajišťuje dodržování práva </a:t>
            </a:r>
            <a:r>
              <a:rPr lang="cs-CZ" b="1" i="1" dirty="0">
                <a:solidFill>
                  <a:srgbClr val="C00000"/>
                </a:solidFill>
              </a:rPr>
              <a:t>při výkladu a provádění </a:t>
            </a:r>
            <a:r>
              <a:rPr lang="cs-CZ" i="1" dirty="0"/>
              <a:t>Smluv.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3. Soudní dvůr Evropské unie rozhoduje v souladu se Smlouvami: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b="1" i="1" dirty="0">
                <a:solidFill>
                  <a:srgbClr val="C00000"/>
                </a:solidFill>
              </a:rPr>
              <a:t>b) na žádost vnitrostátních soudů o předběžných otázkách týkajících se výkladu práva Unie nebo platnosti aktů přijatých orgány...</a:t>
            </a:r>
            <a:endParaRPr lang="cs-CZ" b="1" dirty="0" smtClean="0">
              <a:solidFill>
                <a:srgbClr val="C00000"/>
              </a:solidFill>
              <a:effectLst/>
            </a:endParaRPr>
          </a:p>
          <a:p>
            <a:pPr marL="0" indent="0">
              <a:buNone/>
            </a:pP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Článek 267 </a:t>
            </a:r>
            <a:r>
              <a:rPr lang="cs-CZ" i="1" dirty="0" err="1"/>
              <a:t>SFEU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 smtClean="0"/>
              <a:t>1. Soudní </a:t>
            </a:r>
            <a:r>
              <a:rPr lang="cs-CZ" i="1" dirty="0"/>
              <a:t>dvůr Evropské unie má pravomoc rozhodovat o předběžných otázkách týkajících se: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a) výkladu Smluv,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/>
              <a:t>b) platnosti a výkladu aktů přijatých orgány, institucemi nebo jinými subjekty Unie.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b="1" i="1" dirty="0" smtClean="0"/>
              <a:t>2. Vyvstane-li</a:t>
            </a:r>
            <a:r>
              <a:rPr lang="cs-CZ" i="1" dirty="0" smtClean="0"/>
              <a:t> </a:t>
            </a:r>
            <a:r>
              <a:rPr lang="cs-CZ" i="1" dirty="0"/>
              <a:t>taková otázka před </a:t>
            </a:r>
            <a:r>
              <a:rPr lang="cs-CZ" b="1" dirty="0">
                <a:solidFill>
                  <a:srgbClr val="C00000"/>
                </a:solidFill>
              </a:rPr>
              <a:t>soudem členského státu</a:t>
            </a:r>
            <a:r>
              <a:rPr lang="cs-CZ" i="1" dirty="0"/>
              <a:t>, </a:t>
            </a:r>
            <a:r>
              <a:rPr lang="cs-CZ" b="1" i="1" dirty="0"/>
              <a:t>může</a:t>
            </a:r>
            <a:r>
              <a:rPr lang="cs-CZ" i="1" dirty="0"/>
              <a:t> tento soud, </a:t>
            </a:r>
            <a:r>
              <a:rPr lang="cs-CZ" b="1" i="1" dirty="0"/>
              <a:t>považuje-li rozhodnutí o této otázce za nezbytné</a:t>
            </a:r>
            <a:r>
              <a:rPr lang="cs-CZ" i="1" dirty="0"/>
              <a:t> k vynesení svého rozsudku, požádat Soudní dvůr Evropské unie o rozhodnutí o této otázce.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b="1" i="1" dirty="0" smtClean="0"/>
              <a:t>3. Vyvstane-li</a:t>
            </a:r>
            <a:r>
              <a:rPr lang="cs-CZ" i="1" dirty="0" smtClean="0"/>
              <a:t> </a:t>
            </a:r>
            <a:r>
              <a:rPr lang="cs-CZ" i="1" dirty="0"/>
              <a:t>taková otázka při jednání před </a:t>
            </a:r>
            <a:r>
              <a:rPr lang="cs-CZ" b="1" dirty="0">
                <a:solidFill>
                  <a:srgbClr val="C00000"/>
                </a:solidFill>
              </a:rPr>
              <a:t>soudem členského státu, jehož rozhodnutí nelze napadnout opravnými prostředky </a:t>
            </a:r>
            <a:r>
              <a:rPr lang="cs-CZ" i="1" dirty="0"/>
              <a:t>podle vnitrostátního práva, </a:t>
            </a:r>
            <a:r>
              <a:rPr lang="cs-CZ" b="1" i="1" dirty="0"/>
              <a:t>je tento soud povinen</a:t>
            </a:r>
            <a:r>
              <a:rPr lang="cs-CZ" i="1" dirty="0"/>
              <a:t> obrátit se na Soudní dvůr Evropské unie.</a:t>
            </a: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i="1" dirty="0" smtClean="0"/>
              <a:t>4. Vyvstane-li </a:t>
            </a:r>
            <a:r>
              <a:rPr lang="cs-CZ" i="1" dirty="0"/>
              <a:t>taková otázka při jednání před soudem členského státu, které se týká osoby ve vazbě, rozhodne Soudní dvůr Evropské unie v co nejkratší lhůtě</a:t>
            </a:r>
            <a:r>
              <a:rPr lang="cs-CZ" i="1" dirty="0" smtClean="0"/>
              <a:t>.</a:t>
            </a:r>
            <a:r>
              <a:rPr lang="cs-CZ" dirty="0" smtClean="0">
                <a:effectLst/>
              </a:rPr>
              <a:t/>
            </a:r>
            <a:br>
              <a:rPr lang="cs-CZ" dirty="0" smtClean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412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 smtClean="0"/>
              <a:t>Jednotlivosti - 1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5308355"/>
          </a:xfrm>
          <a:solidFill>
            <a:srgbClr val="FFFF4B"/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cs-CZ" dirty="0" smtClean="0">
              <a:effectLst/>
            </a:endParaRPr>
          </a:p>
          <a:p>
            <a:pPr marL="0" indent="0">
              <a:buNone/>
            </a:pPr>
            <a:r>
              <a:rPr lang="cs-CZ" dirty="0" smtClean="0">
                <a:effectLst/>
              </a:rPr>
              <a:t>předběžná otázka = </a:t>
            </a:r>
            <a:r>
              <a:rPr lang="cs-CZ" b="1" dirty="0" smtClean="0">
                <a:solidFill>
                  <a:srgbClr val="C00000"/>
                </a:solidFill>
                <a:effectLst/>
              </a:rPr>
              <a:t>problém</a:t>
            </a:r>
            <a:r>
              <a:rPr lang="cs-CZ" dirty="0" smtClean="0">
                <a:effectLst/>
              </a:rPr>
              <a:t> k vyřešení před rozhodnutím ve věci samé</a:t>
            </a:r>
          </a:p>
          <a:p>
            <a:pPr marL="0" indent="0">
              <a:buNone/>
            </a:pPr>
            <a:r>
              <a:rPr lang="cs-CZ" dirty="0" smtClean="0"/>
              <a:t>forma podání k SDEU: </a:t>
            </a:r>
            <a:r>
              <a:rPr lang="cs-CZ" b="1" dirty="0" smtClean="0">
                <a:solidFill>
                  <a:srgbClr val="C00000"/>
                </a:solidFill>
              </a:rPr>
              <a:t>dotaz</a:t>
            </a:r>
            <a:r>
              <a:rPr lang="cs-CZ" dirty="0" smtClean="0"/>
              <a:t> ohledně výkladu nebo platnosti</a:t>
            </a:r>
          </a:p>
          <a:p>
            <a:pPr marL="0" indent="0">
              <a:buNone/>
            </a:pPr>
            <a:r>
              <a:rPr lang="cs-CZ" dirty="0" smtClean="0">
                <a:effectLst/>
              </a:rPr>
              <a:t>„podání předběžné otázky“ = velmi nepřesná zkratka</a:t>
            </a:r>
          </a:p>
          <a:p>
            <a:pPr marL="0" indent="0">
              <a:buNone/>
            </a:pPr>
            <a:r>
              <a:rPr lang="cs-CZ" dirty="0" err="1" smtClean="0"/>
              <a:t>preliminary</a:t>
            </a:r>
            <a:r>
              <a:rPr lang="cs-CZ" dirty="0" smtClean="0"/>
              <a:t> reference, </a:t>
            </a:r>
            <a:r>
              <a:rPr lang="cs-CZ" dirty="0" err="1" smtClean="0"/>
              <a:t>renvoi</a:t>
            </a:r>
            <a:r>
              <a:rPr lang="cs-CZ" dirty="0" smtClean="0"/>
              <a:t> </a:t>
            </a:r>
            <a:r>
              <a:rPr lang="cs-CZ" dirty="0" err="1" smtClean="0"/>
              <a:t>préjudiciel</a:t>
            </a:r>
            <a:r>
              <a:rPr lang="cs-CZ" dirty="0" smtClean="0"/>
              <a:t> (předběžný odkaz ve formě dotazu)</a:t>
            </a:r>
            <a:endParaRPr lang="cs-CZ" dirty="0" smtClean="0">
              <a:effectLst/>
            </a:endParaRPr>
          </a:p>
          <a:p>
            <a:r>
              <a:rPr lang="cs-CZ" b="1" i="1" dirty="0" smtClean="0"/>
              <a:t>proces</a:t>
            </a:r>
            <a:r>
              <a:rPr lang="cs-CZ" b="1" i="1" dirty="0"/>
              <a:t>: přerušení </a:t>
            </a:r>
            <a:r>
              <a:rPr lang="cs-CZ" b="1" i="1" dirty="0" smtClean="0"/>
              <a:t>řízení před národním soudem</a:t>
            </a:r>
          </a:p>
          <a:p>
            <a:r>
              <a:rPr lang="cs-CZ" b="1" i="1" dirty="0" smtClean="0"/>
              <a:t>v ČR: existuje ve vztahu k Ústavnímu soudu (jen platnost)</a:t>
            </a:r>
          </a:p>
          <a:p>
            <a:r>
              <a:rPr lang="cs-CZ" b="1" i="1" dirty="0" smtClean="0">
                <a:effectLst/>
              </a:rPr>
              <a:t>podání otázky národním soudem je návrhem na zahájení řízení u SDEU</a:t>
            </a:r>
            <a:endParaRPr lang="cs-CZ" dirty="0" smtClean="0">
              <a:effectLst/>
            </a:endParaRPr>
          </a:p>
          <a:p>
            <a:r>
              <a:rPr lang="cs-CZ" b="1" i="1" dirty="0"/>
              <a:t>ESD jen určí, co má </a:t>
            </a:r>
            <a:r>
              <a:rPr lang="cs-CZ" b="1" i="1" dirty="0" smtClean="0"/>
              <a:t>nebo nemá být </a:t>
            </a:r>
            <a:r>
              <a:rPr lang="cs-CZ" b="1" i="1" dirty="0"/>
              <a:t>aplikováno, nerozhoduje meritorně (ale - </a:t>
            </a:r>
            <a:r>
              <a:rPr lang="cs-CZ" b="1" i="1" dirty="0" err="1"/>
              <a:t>Cristini</a:t>
            </a:r>
            <a:r>
              <a:rPr lang="cs-CZ" b="1" i="1" dirty="0"/>
              <a:t> - 32/75)</a:t>
            </a:r>
            <a:endParaRPr lang="cs-CZ" dirty="0" smtClean="0">
              <a:effectLst/>
            </a:endParaRPr>
          </a:p>
          <a:p>
            <a:r>
              <a:rPr lang="cs-CZ" b="1" dirty="0"/>
              <a:t>výklad - včetně přímého účinku = aplikace</a:t>
            </a:r>
            <a:endParaRPr lang="cs-CZ" i="0" dirty="0" smtClean="0">
              <a:effectLst/>
            </a:endParaRPr>
          </a:p>
          <a:p>
            <a:r>
              <a:rPr lang="cs-CZ" b="1" dirty="0"/>
              <a:t>nelze </a:t>
            </a:r>
            <a:r>
              <a:rPr lang="cs-CZ" b="1" dirty="0" smtClean="0"/>
              <a:t>zkoumat platnost </a:t>
            </a:r>
            <a:r>
              <a:rPr lang="cs-CZ" b="1" dirty="0"/>
              <a:t>primárního </a:t>
            </a:r>
            <a:r>
              <a:rPr lang="cs-CZ" b="1" dirty="0" smtClean="0"/>
              <a:t>práva, jen sekundárního</a:t>
            </a:r>
            <a:endParaRPr lang="cs-CZ" i="0" dirty="0" smtClean="0">
              <a:effectLst/>
            </a:endParaRPr>
          </a:p>
          <a:p>
            <a:r>
              <a:rPr lang="cs-CZ" b="1" dirty="0"/>
              <a:t>žádá národní soud, nikoli strana v řízení - není opravný </a:t>
            </a:r>
            <a:r>
              <a:rPr lang="cs-CZ" b="1" dirty="0" smtClean="0"/>
              <a:t>prostředek proti podání nebo nepodání otázky</a:t>
            </a:r>
            <a:r>
              <a:rPr lang="cs-CZ" i="0" dirty="0" smtClean="0">
                <a:effectLst/>
              </a:rPr>
              <a:t/>
            </a:r>
            <a:br>
              <a:rPr lang="cs-CZ" i="0" dirty="0" smtClean="0">
                <a:effectLst/>
              </a:rPr>
            </a:br>
            <a:endParaRPr lang="cs-CZ" i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34052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26353"/>
          </a:xfrm>
        </p:spPr>
        <p:txBody>
          <a:bodyPr>
            <a:normAutofit/>
          </a:bodyPr>
          <a:lstStyle/>
          <a:p>
            <a:pPr algn="ctr"/>
            <a:r>
              <a:rPr lang="cs-CZ" sz="4000" b="1" dirty="0" smtClean="0"/>
              <a:t>Obsah </a:t>
            </a:r>
            <a:r>
              <a:rPr lang="cs-CZ" sz="4000" b="1" dirty="0"/>
              <a:t>žádosti o rozhodnutí o předběžné otázce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4487"/>
            <a:ext cx="10515600" cy="5155096"/>
          </a:xfrm>
        </p:spPr>
        <p:txBody>
          <a:bodyPr>
            <a:normAutofit lnSpcReduction="10000"/>
          </a:bodyPr>
          <a:lstStyle/>
          <a:p>
            <a:r>
              <a:rPr lang="cs-CZ" b="1" i="1" dirty="0" smtClean="0"/>
              <a:t>Žádost </a:t>
            </a:r>
            <a:r>
              <a:rPr lang="cs-CZ" b="1" i="1" dirty="0"/>
              <a:t>o rozhodnutí o předběžné otázce obsahuje kromě znění předběžných otázek položených Soudnímu dvoru</a:t>
            </a:r>
            <a:r>
              <a:rPr lang="cs-CZ" b="1" i="1" dirty="0" smtClean="0"/>
              <a:t>:</a:t>
            </a:r>
          </a:p>
          <a:p>
            <a:r>
              <a:rPr lang="cs-CZ" dirty="0"/>
              <a:t>a) </a:t>
            </a:r>
            <a:r>
              <a:rPr lang="cs-CZ" b="1" dirty="0" smtClean="0">
                <a:solidFill>
                  <a:srgbClr val="C00000"/>
                </a:solidFill>
              </a:rPr>
              <a:t>stručné vylíčení předmětu </a:t>
            </a:r>
            <a:r>
              <a:rPr lang="cs-CZ" b="1" dirty="0">
                <a:solidFill>
                  <a:srgbClr val="C00000"/>
                </a:solidFill>
              </a:rPr>
              <a:t>sporu, </a:t>
            </a:r>
            <a:r>
              <a:rPr lang="cs-CZ" dirty="0"/>
              <a:t>jakož i rozhodných </a:t>
            </a:r>
            <a:r>
              <a:rPr lang="cs-CZ" dirty="0" smtClean="0"/>
              <a:t>skuteč­ností </a:t>
            </a:r>
            <a:r>
              <a:rPr lang="cs-CZ" dirty="0"/>
              <a:t>tak, jak byly </a:t>
            </a:r>
            <a:r>
              <a:rPr lang="cs-CZ" dirty="0" smtClean="0"/>
              <a:t>zjištěny předkládajícím </a:t>
            </a:r>
            <a:r>
              <a:rPr lang="cs-CZ" dirty="0"/>
              <a:t>soudem, nebo </a:t>
            </a:r>
            <a:r>
              <a:rPr lang="cs-CZ" dirty="0" smtClean="0"/>
              <a:t>alespoň vylíčení </a:t>
            </a:r>
            <a:r>
              <a:rPr lang="cs-CZ" dirty="0"/>
              <a:t>skutkových okolností, na kterých jsou </a:t>
            </a:r>
            <a:r>
              <a:rPr lang="cs-CZ" dirty="0" smtClean="0"/>
              <a:t>otázky </a:t>
            </a:r>
            <a:r>
              <a:rPr lang="cs-CZ" dirty="0"/>
              <a:t>založeny</a:t>
            </a:r>
            <a:r>
              <a:rPr lang="cs-CZ" dirty="0" smtClean="0"/>
              <a:t>;</a:t>
            </a:r>
          </a:p>
          <a:p>
            <a:r>
              <a:rPr lang="cs-CZ" dirty="0"/>
              <a:t>b) </a:t>
            </a:r>
            <a:r>
              <a:rPr lang="cs-CZ" b="1" dirty="0" smtClean="0">
                <a:solidFill>
                  <a:srgbClr val="C00000"/>
                </a:solidFill>
              </a:rPr>
              <a:t>znění </a:t>
            </a:r>
            <a:r>
              <a:rPr lang="cs-CZ" b="1" dirty="0">
                <a:solidFill>
                  <a:srgbClr val="C00000"/>
                </a:solidFill>
              </a:rPr>
              <a:t>vnitrostátních </a:t>
            </a:r>
            <a:r>
              <a:rPr lang="cs-CZ" b="1" dirty="0" smtClean="0">
                <a:solidFill>
                  <a:srgbClr val="C00000"/>
                </a:solidFill>
              </a:rPr>
              <a:t>předpisů, </a:t>
            </a:r>
            <a:r>
              <a:rPr lang="cs-CZ" dirty="0"/>
              <a:t>jejichž použití </a:t>
            </a:r>
            <a:r>
              <a:rPr lang="cs-CZ" dirty="0" smtClean="0"/>
              <a:t>přichází v </a:t>
            </a:r>
            <a:r>
              <a:rPr lang="cs-CZ" dirty="0"/>
              <a:t>projednávané </a:t>
            </a:r>
            <a:r>
              <a:rPr lang="cs-CZ" dirty="0" smtClean="0"/>
              <a:t>věci </a:t>
            </a:r>
            <a:r>
              <a:rPr lang="cs-CZ" dirty="0"/>
              <a:t>v úvahu, a </a:t>
            </a:r>
            <a:r>
              <a:rPr lang="cs-CZ" dirty="0" smtClean="0"/>
              <a:t>případně příslušnou vnitrostátní </a:t>
            </a:r>
            <a:r>
              <a:rPr lang="cs-CZ" dirty="0"/>
              <a:t>judikaturu</a:t>
            </a:r>
            <a:r>
              <a:rPr lang="cs-CZ" dirty="0" smtClean="0"/>
              <a:t>;</a:t>
            </a:r>
          </a:p>
          <a:p>
            <a:r>
              <a:rPr lang="cs-CZ" dirty="0"/>
              <a:t>c) uvedení </a:t>
            </a:r>
            <a:r>
              <a:rPr lang="cs-CZ" b="1" dirty="0" smtClean="0">
                <a:solidFill>
                  <a:srgbClr val="C00000"/>
                </a:solidFill>
              </a:rPr>
              <a:t>důvodů</a:t>
            </a:r>
            <a:r>
              <a:rPr lang="cs-CZ" dirty="0" smtClean="0"/>
              <a:t>, </a:t>
            </a:r>
            <a:r>
              <a:rPr lang="cs-CZ" dirty="0"/>
              <a:t>na </a:t>
            </a:r>
            <a:r>
              <a:rPr lang="cs-CZ" dirty="0" smtClean="0"/>
              <a:t>základě kterých </a:t>
            </a:r>
            <a:r>
              <a:rPr lang="cs-CZ" dirty="0"/>
              <a:t>má </a:t>
            </a:r>
            <a:r>
              <a:rPr lang="cs-CZ" dirty="0" smtClean="0"/>
              <a:t>předkládající </a:t>
            </a:r>
            <a:r>
              <a:rPr lang="cs-CZ" dirty="0"/>
              <a:t>soud </a:t>
            </a:r>
            <a:r>
              <a:rPr lang="cs-CZ" b="1" dirty="0" smtClean="0">
                <a:solidFill>
                  <a:srgbClr val="C00000"/>
                </a:solidFill>
              </a:rPr>
              <a:t>pochybnosti </a:t>
            </a:r>
            <a:r>
              <a:rPr lang="cs-CZ" b="1" dirty="0">
                <a:solidFill>
                  <a:srgbClr val="C00000"/>
                </a:solidFill>
              </a:rPr>
              <a:t>o výkladu nebo platnosti </a:t>
            </a:r>
            <a:r>
              <a:rPr lang="cs-CZ" b="1" dirty="0" smtClean="0">
                <a:solidFill>
                  <a:srgbClr val="C00000"/>
                </a:solidFill>
              </a:rPr>
              <a:t>určitých </a:t>
            </a:r>
            <a:r>
              <a:rPr lang="cs-CZ" b="1" dirty="0">
                <a:solidFill>
                  <a:srgbClr val="C00000"/>
                </a:solidFill>
              </a:rPr>
              <a:t>ustanovení </a:t>
            </a:r>
            <a:r>
              <a:rPr lang="cs-CZ" b="1" dirty="0" smtClean="0">
                <a:solidFill>
                  <a:srgbClr val="C00000"/>
                </a:solidFill>
              </a:rPr>
              <a:t>práva </a:t>
            </a:r>
            <a:r>
              <a:rPr lang="cs-CZ" b="1" dirty="0">
                <a:solidFill>
                  <a:srgbClr val="C00000"/>
                </a:solidFill>
              </a:rPr>
              <a:t>Unie, </a:t>
            </a:r>
            <a:r>
              <a:rPr lang="cs-CZ" dirty="0"/>
              <a:t>jakož i vztah, který </a:t>
            </a:r>
            <a:r>
              <a:rPr lang="cs-CZ" dirty="0" smtClean="0"/>
              <a:t>spatřuje </a:t>
            </a:r>
            <a:r>
              <a:rPr lang="cs-CZ" dirty="0"/>
              <a:t>mezi </a:t>
            </a:r>
            <a:r>
              <a:rPr lang="cs-CZ" dirty="0" smtClean="0"/>
              <a:t>těmito ustanoveními </a:t>
            </a:r>
            <a:r>
              <a:rPr lang="cs-CZ" dirty="0"/>
              <a:t>a </a:t>
            </a:r>
            <a:r>
              <a:rPr lang="cs-CZ" b="1" dirty="0">
                <a:solidFill>
                  <a:srgbClr val="C00000"/>
                </a:solidFill>
              </a:rPr>
              <a:t>vnitrostátními</a:t>
            </a:r>
            <a:r>
              <a:rPr lang="cs-CZ" dirty="0"/>
              <a:t> právními </a:t>
            </a:r>
            <a:r>
              <a:rPr lang="cs-CZ" dirty="0" smtClean="0"/>
              <a:t>předpisy </a:t>
            </a:r>
            <a:r>
              <a:rPr lang="cs-CZ" dirty="0"/>
              <a:t>použitelnými </a:t>
            </a:r>
            <a:r>
              <a:rPr lang="cs-CZ" dirty="0" smtClean="0"/>
              <a:t>ve </a:t>
            </a:r>
            <a:r>
              <a:rPr lang="cs-CZ" dirty="0"/>
              <a:t>sporu v </a:t>
            </a:r>
            <a:r>
              <a:rPr lang="cs-CZ" dirty="0" smtClean="0"/>
              <a:t>původním řízení.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0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9426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>Jednotlivosti - 2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473521"/>
          </a:xfrm>
          <a:solidFill>
            <a:srgbClr val="FFFF4B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i="0" dirty="0" smtClean="0">
              <a:effectLst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Otázka by neměla směřovat k národnímu právu – národním právem se SDEU nezabývá.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i="0" dirty="0" smtClean="0">
                <a:effectLst/>
              </a:rPr>
              <a:t> </a:t>
            </a:r>
            <a:r>
              <a:rPr lang="cs-CZ" b="1" i="1" dirty="0" smtClean="0">
                <a:effectLst/>
              </a:rPr>
              <a:t>Klasický dotaz: </a:t>
            </a:r>
            <a:r>
              <a:rPr lang="cs-CZ" i="0" dirty="0" smtClean="0">
                <a:effectLst/>
              </a:rPr>
              <a:t>Je možno ustanovení … (práva EU) vykládat tak, že … zahrnuje situace … (národní právo)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 SD neodpovídá na dotazy obecné nebo hypotetické – jen na ty, které jsou nezbytné pro </a:t>
            </a:r>
            <a:r>
              <a:rPr lang="cs-CZ" u="sng" dirty="0" smtClean="0"/>
              <a:t>konkrétní</a:t>
            </a:r>
            <a:r>
              <a:rPr lang="cs-CZ" dirty="0" smtClean="0"/>
              <a:t> národní řízení.</a:t>
            </a:r>
          </a:p>
          <a:p>
            <a:r>
              <a:rPr lang="cs-CZ" b="1" dirty="0">
                <a:solidFill>
                  <a:srgbClr val="C00000"/>
                </a:solidFill>
              </a:rPr>
              <a:t>co je soud ? </a:t>
            </a:r>
            <a:r>
              <a:rPr lang="cs-CZ" b="1" dirty="0" err="1"/>
              <a:t>Vaassen</a:t>
            </a:r>
            <a:r>
              <a:rPr lang="cs-CZ" b="1" dirty="0"/>
              <a:t> - 61/65 - kritéria</a:t>
            </a:r>
            <a:r>
              <a:rPr lang="cs-CZ" b="1" dirty="0" smtClean="0"/>
              <a:t>:</a:t>
            </a:r>
          </a:p>
          <a:p>
            <a:r>
              <a:rPr lang="cs-CZ" b="1" dirty="0" err="1"/>
              <a:t>Vaassenská</a:t>
            </a:r>
            <a:r>
              <a:rPr lang="cs-CZ" b="1" dirty="0"/>
              <a:t> kritéria</a:t>
            </a:r>
            <a:r>
              <a:rPr lang="cs-CZ" dirty="0"/>
              <a:t> </a:t>
            </a:r>
            <a:r>
              <a:rPr lang="cs-CZ" dirty="0" smtClean="0"/>
              <a:t>– soud je instituce, která</a:t>
            </a:r>
            <a:endParaRPr lang="cs-CZ" dirty="0"/>
          </a:p>
          <a:p>
            <a:pPr lvl="1"/>
            <a:r>
              <a:rPr lang="cs-CZ" dirty="0"/>
              <a:t>má zákonný základ</a:t>
            </a:r>
          </a:p>
          <a:p>
            <a:pPr lvl="1"/>
            <a:r>
              <a:rPr lang="cs-CZ" dirty="0"/>
              <a:t>je nezávislá a rozhoduje nestranně</a:t>
            </a:r>
          </a:p>
          <a:p>
            <a:pPr lvl="1"/>
            <a:r>
              <a:rPr lang="cs-CZ" dirty="0"/>
              <a:t>má trvalý charakter</a:t>
            </a:r>
          </a:p>
          <a:p>
            <a:pPr lvl="1"/>
            <a:r>
              <a:rPr lang="cs-CZ" dirty="0"/>
              <a:t>má obligatorní jurisdikci (jurisdikci založenou zákonem)</a:t>
            </a:r>
          </a:p>
          <a:p>
            <a:pPr lvl="1"/>
            <a:r>
              <a:rPr lang="cs-CZ" dirty="0"/>
              <a:t>řídí se v rozhodování zákonnými předpisy, tj. ne na základě volního </a:t>
            </a:r>
            <a:r>
              <a:rPr lang="cs-CZ" dirty="0" smtClean="0"/>
              <a:t>uvážení (ex aequo et bono)</a:t>
            </a:r>
            <a:endParaRPr lang="cs-CZ" dirty="0"/>
          </a:p>
          <a:p>
            <a:pPr lvl="1"/>
            <a:r>
              <a:rPr lang="cs-CZ" dirty="0"/>
              <a:t>rozhoduje ve sporném řízení</a:t>
            </a:r>
          </a:p>
          <a:p>
            <a:r>
              <a:rPr lang="cs-CZ" b="1" dirty="0" smtClean="0"/>
              <a:t>102/81 </a:t>
            </a:r>
            <a:r>
              <a:rPr lang="cs-CZ" b="1" dirty="0" err="1"/>
              <a:t>Nordsee</a:t>
            </a:r>
            <a:r>
              <a:rPr lang="cs-CZ" b="1" dirty="0"/>
              <a:t> - rozhodčí soud ne, ledaže je soudní přezkum</a:t>
            </a:r>
            <a:endParaRPr lang="cs-CZ" dirty="0"/>
          </a:p>
          <a:p>
            <a:pPr marL="0" indent="0">
              <a:buNone/>
            </a:pPr>
            <a:endParaRPr lang="cs-CZ" i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97497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 smtClean="0"/>
              <a:t>Jednotlivosti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2948"/>
            <a:ext cx="10515600" cy="5550568"/>
          </a:xfrm>
          <a:solidFill>
            <a:srgbClr val="E9FC36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i="0" dirty="0" smtClean="0">
              <a:effectLst/>
            </a:endParaRPr>
          </a:p>
          <a:p>
            <a:r>
              <a:rPr lang="cs-CZ" b="1" dirty="0" smtClean="0">
                <a:solidFill>
                  <a:srgbClr val="C00000"/>
                </a:solidFill>
              </a:rPr>
              <a:t>co </a:t>
            </a:r>
            <a:r>
              <a:rPr lang="cs-CZ" b="1" dirty="0">
                <a:solidFill>
                  <a:srgbClr val="C00000"/>
                </a:solidFill>
              </a:rPr>
              <a:t>je soud </a:t>
            </a:r>
            <a:r>
              <a:rPr lang="cs-CZ" b="1" u="sng" dirty="0">
                <a:solidFill>
                  <a:srgbClr val="C00000"/>
                </a:solidFill>
              </a:rPr>
              <a:t>podle třetího </a:t>
            </a:r>
            <a:r>
              <a:rPr lang="cs-CZ" b="1" u="sng" dirty="0" smtClean="0">
                <a:solidFill>
                  <a:srgbClr val="C00000"/>
                </a:solidFill>
              </a:rPr>
              <a:t>odstavce (povinnost) ?</a:t>
            </a:r>
          </a:p>
          <a:p>
            <a:pPr lvl="1"/>
            <a:r>
              <a:rPr lang="cs-CZ" b="1" i="0" dirty="0" smtClean="0">
                <a:effectLst/>
              </a:rPr>
              <a:t>není-li možný opravný prostředek – ale jaký ?</a:t>
            </a:r>
            <a:endParaRPr lang="cs-CZ" i="0" dirty="0" smtClean="0">
              <a:effectLst/>
            </a:endParaRPr>
          </a:p>
          <a:p>
            <a:r>
              <a:rPr lang="cs-CZ" b="1" dirty="0" smtClean="0"/>
              <a:t>Výjimky z povinnosti:</a:t>
            </a:r>
          </a:p>
          <a:p>
            <a:r>
              <a:rPr lang="cs-CZ" b="1" u="sng" dirty="0" err="1" smtClean="0">
                <a:solidFill>
                  <a:srgbClr val="C00000"/>
                </a:solidFill>
              </a:rPr>
              <a:t>acte</a:t>
            </a:r>
            <a:r>
              <a:rPr lang="cs-CZ" b="1" u="sng" dirty="0" smtClean="0">
                <a:solidFill>
                  <a:srgbClr val="C00000"/>
                </a:solidFill>
              </a:rPr>
              <a:t> </a:t>
            </a:r>
            <a:r>
              <a:rPr lang="cs-CZ" b="1" u="sng" dirty="0" err="1" smtClean="0">
                <a:solidFill>
                  <a:srgbClr val="C00000"/>
                </a:solidFill>
              </a:rPr>
              <a:t>clair</a:t>
            </a:r>
            <a:r>
              <a:rPr lang="cs-CZ" b="1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283/81 </a:t>
            </a:r>
            <a:r>
              <a:rPr lang="cs-CZ" b="1" dirty="0"/>
              <a:t>CILFIT (francouzská </a:t>
            </a:r>
            <a:r>
              <a:rPr lang="cs-CZ" b="1" dirty="0" err="1"/>
              <a:t>doktrina</a:t>
            </a:r>
            <a:r>
              <a:rPr lang="cs-CZ" b="1" dirty="0"/>
              <a:t>) - není třeba výkladu (již byl proveden nebo případ je nad slunce jasný)</a:t>
            </a:r>
            <a:endParaRPr lang="cs-CZ" i="0" dirty="0" smtClean="0">
              <a:effectLst/>
            </a:endParaRPr>
          </a:p>
          <a:p>
            <a:r>
              <a:rPr lang="cs-CZ" b="1" u="sng" dirty="0" err="1">
                <a:solidFill>
                  <a:srgbClr val="C00000"/>
                </a:solidFill>
              </a:rPr>
              <a:t>acte</a:t>
            </a:r>
            <a:r>
              <a:rPr lang="cs-CZ" b="1" u="sng" dirty="0">
                <a:solidFill>
                  <a:srgbClr val="C00000"/>
                </a:solidFill>
              </a:rPr>
              <a:t> </a:t>
            </a:r>
            <a:r>
              <a:rPr lang="cs-CZ" b="1" u="sng" dirty="0" err="1" smtClean="0">
                <a:solidFill>
                  <a:srgbClr val="C00000"/>
                </a:solidFill>
              </a:rPr>
              <a:t>éclairé</a:t>
            </a:r>
            <a:r>
              <a:rPr lang="cs-CZ" b="1" u="sng" dirty="0" smtClean="0">
                <a:solidFill>
                  <a:srgbClr val="C00000"/>
                </a:solidFill>
              </a:rPr>
              <a:t> </a:t>
            </a:r>
            <a:r>
              <a:rPr lang="cs-CZ" b="1" dirty="0" smtClean="0"/>
              <a:t>– </a:t>
            </a:r>
            <a:r>
              <a:rPr lang="cs-CZ" b="1" i="1" dirty="0" smtClean="0"/>
              <a:t>otázka již v minulosti vyřešena</a:t>
            </a:r>
          </a:p>
          <a:p>
            <a:r>
              <a:rPr lang="cs-CZ" b="1" i="1" dirty="0"/>
              <a:t>Článek </a:t>
            </a:r>
            <a:r>
              <a:rPr lang="cs-CZ" b="1" i="1" dirty="0" smtClean="0"/>
              <a:t>99 - Odpověď </a:t>
            </a:r>
            <a:r>
              <a:rPr lang="cs-CZ" b="1" i="1" dirty="0"/>
              <a:t>usnesením s odůvodněním</a:t>
            </a:r>
            <a:endParaRPr lang="cs-CZ" dirty="0"/>
          </a:p>
          <a:p>
            <a:pPr lvl="1"/>
            <a:r>
              <a:rPr lang="cs-CZ" b="1" i="1" dirty="0"/>
              <a:t>Pokud se položená předběžná otázka </a:t>
            </a:r>
            <a:endParaRPr lang="cs-CZ" b="1" i="1" dirty="0" smtClean="0"/>
          </a:p>
          <a:p>
            <a:pPr lvl="2"/>
            <a:r>
              <a:rPr lang="cs-CZ" b="1" i="1" dirty="0" smtClean="0"/>
              <a:t>shoduje </a:t>
            </a:r>
            <a:r>
              <a:rPr lang="cs-CZ" b="1" i="1" dirty="0"/>
              <a:t>s otázkou, o níž již Soudní dvůr rozhodl, </a:t>
            </a:r>
            <a:endParaRPr lang="cs-CZ" b="1" i="1" dirty="0" smtClean="0"/>
          </a:p>
          <a:p>
            <a:pPr lvl="2"/>
            <a:r>
              <a:rPr lang="cs-CZ" b="1" i="1" dirty="0" smtClean="0"/>
              <a:t>pokud </a:t>
            </a:r>
            <a:r>
              <a:rPr lang="cs-CZ" b="1" i="1" dirty="0"/>
              <a:t>lze odpověď na tuto otázku jasně vyvodit z judikatury nebo </a:t>
            </a:r>
            <a:endParaRPr lang="cs-CZ" b="1" i="1" dirty="0" smtClean="0"/>
          </a:p>
          <a:p>
            <a:pPr lvl="2"/>
            <a:r>
              <a:rPr lang="cs-CZ" b="1" i="1" dirty="0" smtClean="0"/>
              <a:t>pokud </a:t>
            </a:r>
            <a:r>
              <a:rPr lang="cs-CZ" b="1" i="1" dirty="0"/>
              <a:t>o odpovědi na položenou předběžnou otázku nelze rozumně pochybovat, </a:t>
            </a:r>
            <a:endParaRPr lang="cs-CZ" b="1" i="1" dirty="0" smtClean="0"/>
          </a:p>
          <a:p>
            <a:pPr marL="914400" lvl="2" indent="0">
              <a:buNone/>
            </a:pPr>
            <a:r>
              <a:rPr lang="cs-CZ" b="1" i="1" dirty="0" smtClean="0"/>
              <a:t>může </a:t>
            </a:r>
            <a:r>
              <a:rPr lang="cs-CZ" b="1" i="1" dirty="0"/>
              <a:t>Soudní dvůr kdykoli na návrh soudce zpravodaje a po vyslechnutí generálního advokáta rozhodnout usnesením s odůvodněním.</a:t>
            </a:r>
            <a:endParaRPr lang="cs-CZ" dirty="0"/>
          </a:p>
          <a:p>
            <a:pPr lvl="1"/>
            <a:endParaRPr lang="cs-CZ" b="1" u="sng" dirty="0" smtClean="0">
              <a:solidFill>
                <a:srgbClr val="C00000"/>
              </a:solidFill>
            </a:endParaRPr>
          </a:p>
          <a:p>
            <a:r>
              <a:rPr lang="cs-CZ" b="1" dirty="0" smtClean="0">
                <a:effectLst/>
              </a:rPr>
              <a:t>Soudy nižší (odst. 2): není povinnost, ale …</a:t>
            </a:r>
          </a:p>
          <a:p>
            <a:pPr lvl="1"/>
            <a:r>
              <a:rPr lang="cs-CZ" b="1" dirty="0" smtClean="0"/>
              <a:t>pochybnosti o platnosti aktu</a:t>
            </a:r>
          </a:p>
          <a:p>
            <a:pPr lvl="1"/>
            <a:r>
              <a:rPr lang="cs-CZ" b="1" dirty="0" smtClean="0">
                <a:effectLst/>
              </a:rPr>
              <a:t>odchylka od ustálené judikatury</a:t>
            </a:r>
            <a:endParaRPr lang="cs-CZ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034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 </a:t>
            </a:r>
            <a:r>
              <a:rPr lang="cs-CZ" dirty="0" err="1" smtClean="0"/>
              <a:t>acte</a:t>
            </a:r>
            <a:r>
              <a:rPr lang="cs-CZ" dirty="0" smtClean="0"/>
              <a:t> </a:t>
            </a:r>
            <a:r>
              <a:rPr lang="cs-CZ" dirty="0" err="1" smtClean="0"/>
              <a:t>éclairé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C-282/06, </a:t>
            </a:r>
            <a:r>
              <a:rPr lang="cs-CZ" dirty="0" smtClean="0">
                <a:hlinkClick r:id="rId2"/>
              </a:rPr>
              <a:t>Ochranný </a:t>
            </a:r>
            <a:r>
              <a:rPr lang="cs-CZ" dirty="0">
                <a:hlinkClick r:id="rId2"/>
              </a:rPr>
              <a:t>svaz autorský pro práva k dílům hudebním (OSA) v. Miloslav </a:t>
            </a:r>
            <a:r>
              <a:rPr lang="cs-CZ" dirty="0" smtClean="0">
                <a:hlinkClick r:id="rId2"/>
              </a:rPr>
              <a:t>Lev</a:t>
            </a:r>
            <a:r>
              <a:rPr lang="cs-CZ" dirty="0" smtClean="0"/>
              <a:t>  -  předložil </a:t>
            </a:r>
            <a:r>
              <a:rPr lang="cs-CZ" dirty="0"/>
              <a:t>v červnu 2006 Krajský soud v Praze ve znění:</a:t>
            </a:r>
          </a:p>
          <a:p>
            <a:r>
              <a:rPr lang="cs-CZ" i="1" dirty="0">
                <a:solidFill>
                  <a:srgbClr val="C00000"/>
                </a:solidFill>
              </a:rPr>
              <a:t>Má autor podle práva Evropské unie - směrnice ES 2001/29 - právo na odměnu při provozování díla rozhlasem nebo televizí provozovatelem zařízením, sloužícího k ubytování i případě, že je televizor či rozhlasový přijímač umístěn v soukromé části ubytovacího prostoru (na pokoji</a:t>
            </a:r>
            <a:r>
              <a:rPr lang="cs-CZ" i="1" dirty="0" smtClean="0">
                <a:solidFill>
                  <a:srgbClr val="C00000"/>
                </a:solidFill>
              </a:rPr>
              <a:t>)?</a:t>
            </a:r>
          </a:p>
          <a:p>
            <a:r>
              <a:rPr lang="cs-CZ" i="1" dirty="0" smtClean="0">
                <a:solidFill>
                  <a:srgbClr val="C00000"/>
                </a:solidFill>
              </a:rPr>
              <a:t>Je </a:t>
            </a:r>
            <a:r>
              <a:rPr lang="cs-CZ" i="1" dirty="0">
                <a:solidFill>
                  <a:srgbClr val="C00000"/>
                </a:solidFill>
              </a:rPr>
              <a:t>ustanovení § 23 autorského zákona 121/2001 Sb. v novelizovaném znění zákonem </a:t>
            </a:r>
            <a:r>
              <a:rPr lang="cs-CZ" i="1" dirty="0" smtClean="0">
                <a:solidFill>
                  <a:srgbClr val="C00000"/>
                </a:solidFill>
              </a:rPr>
              <a:t>č. </a:t>
            </a:r>
            <a:r>
              <a:rPr lang="cs-CZ" i="1" dirty="0">
                <a:solidFill>
                  <a:srgbClr val="C00000"/>
                </a:solidFill>
              </a:rPr>
              <a:t>81/2005 Sb. v rozporu s komunitárním právem ES</a:t>
            </a:r>
            <a:r>
              <a:rPr lang="cs-CZ" i="1" dirty="0" smtClean="0">
                <a:solidFill>
                  <a:srgbClr val="C00000"/>
                </a:solidFill>
              </a:rPr>
              <a:t>?</a:t>
            </a:r>
          </a:p>
          <a:p>
            <a:r>
              <a:rPr lang="cs-CZ" dirty="0" smtClean="0"/>
              <a:t>Vyřešeno usnesením odkazujícím na nedávné rozhodnutí </a:t>
            </a:r>
            <a:r>
              <a:rPr lang="cs-CZ" dirty="0"/>
              <a:t>ve věci </a:t>
            </a:r>
            <a:r>
              <a:rPr lang="cs-CZ" dirty="0">
                <a:hlinkClick r:id="rId3"/>
              </a:rPr>
              <a:t>C 306/05, </a:t>
            </a:r>
            <a:r>
              <a:rPr lang="cs-CZ" dirty="0" err="1">
                <a:hlinkClick r:id="rId3"/>
              </a:rPr>
              <a:t>Sociedad</a:t>
            </a:r>
            <a:r>
              <a:rPr lang="cs-CZ" dirty="0">
                <a:hlinkClick r:id="rId3"/>
              </a:rPr>
              <a:t> General de </a:t>
            </a:r>
            <a:r>
              <a:rPr lang="cs-CZ" dirty="0" err="1">
                <a:hlinkClick r:id="rId3"/>
              </a:rPr>
              <a:t>Autores</a:t>
            </a:r>
            <a:r>
              <a:rPr lang="cs-CZ" dirty="0">
                <a:hlinkClick r:id="rId3"/>
              </a:rPr>
              <a:t> y </a:t>
            </a:r>
            <a:r>
              <a:rPr lang="cs-CZ" dirty="0" err="1">
                <a:hlinkClick r:id="rId3"/>
              </a:rPr>
              <a:t>Editores</a:t>
            </a:r>
            <a:r>
              <a:rPr lang="cs-CZ" dirty="0">
                <a:hlinkClick r:id="rId3"/>
              </a:rPr>
              <a:t> de </a:t>
            </a:r>
            <a:r>
              <a:rPr lang="cs-CZ" dirty="0" err="1" smtClean="0">
                <a:hlinkClick r:id="rId3"/>
              </a:rPr>
              <a:t>Espaňa</a:t>
            </a:r>
            <a:r>
              <a:rPr lang="cs-CZ" dirty="0" smtClean="0">
                <a:hlinkClick r:id="rId3"/>
              </a:rPr>
              <a:t> </a:t>
            </a:r>
            <a:r>
              <a:rPr lang="cs-CZ" dirty="0">
                <a:hlinkClick r:id="rId3"/>
              </a:rPr>
              <a:t>(</a:t>
            </a:r>
            <a:r>
              <a:rPr lang="cs-CZ" dirty="0" err="1">
                <a:hlinkClick r:id="rId3"/>
              </a:rPr>
              <a:t>SGAE</a:t>
            </a:r>
            <a:r>
              <a:rPr lang="cs-CZ" dirty="0">
                <a:hlinkClick r:id="rId3"/>
              </a:rPr>
              <a:t>) v. Rafael </a:t>
            </a:r>
            <a:r>
              <a:rPr lang="cs-CZ" dirty="0" err="1">
                <a:hlinkClick r:id="rId3"/>
              </a:rPr>
              <a:t>Hoteles</a:t>
            </a:r>
            <a:r>
              <a:rPr lang="cs-CZ" dirty="0">
                <a:hlinkClick r:id="rId3"/>
              </a:rPr>
              <a:t> </a:t>
            </a:r>
            <a:r>
              <a:rPr lang="cs-CZ" dirty="0" smtClean="0">
                <a:hlinkClick r:id="rId3"/>
              </a:rPr>
              <a:t>SA</a:t>
            </a:r>
            <a:r>
              <a:rPr lang="cs-CZ" dirty="0" smtClean="0"/>
              <a:t>, </a:t>
            </a:r>
            <a:r>
              <a:rPr lang="cs-CZ" dirty="0"/>
              <a:t>že vysílání v hotelových pokojích a hotelech obecně je "sdělováním" obsahu děl veřejnosti, pro které je třeba souhlasu autora.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74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7822"/>
          </a:xfrm>
        </p:spPr>
        <p:txBody>
          <a:bodyPr/>
          <a:lstStyle/>
          <a:p>
            <a:pPr algn="ctr"/>
            <a:r>
              <a:rPr lang="cs-CZ" dirty="0" smtClean="0"/>
              <a:t>Jednotlivosti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22948"/>
            <a:ext cx="10515600" cy="5550568"/>
          </a:xfrm>
          <a:solidFill>
            <a:srgbClr val="E9FC36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i="0" dirty="0" smtClean="0">
              <a:effectLst/>
            </a:endParaRPr>
          </a:p>
          <a:p>
            <a:r>
              <a:rPr lang="cs-CZ" b="1" i="1" dirty="0" smtClean="0">
                <a:solidFill>
                  <a:srgbClr val="0070C0"/>
                </a:solidFill>
              </a:rPr>
              <a:t>ZRYCHLENÉ </a:t>
            </a:r>
            <a:r>
              <a:rPr lang="cs-CZ" b="1" i="1" dirty="0">
                <a:solidFill>
                  <a:srgbClr val="0070C0"/>
                </a:solidFill>
              </a:rPr>
              <a:t>ŘÍZENÍ O PŘEDBĚŽNÉ </a:t>
            </a:r>
            <a:r>
              <a:rPr lang="cs-CZ" b="1" i="1" dirty="0" smtClean="0">
                <a:solidFill>
                  <a:srgbClr val="0070C0"/>
                </a:solidFill>
              </a:rPr>
              <a:t>OTÁZCE  (zjednodušení řízení)</a:t>
            </a:r>
          </a:p>
          <a:p>
            <a:r>
              <a:rPr lang="cs-CZ" dirty="0"/>
              <a:t>Článek </a:t>
            </a:r>
            <a:r>
              <a:rPr lang="cs-CZ" dirty="0" smtClean="0"/>
              <a:t>105 Jednacího řádu (resumé)</a:t>
            </a:r>
            <a:endParaRPr lang="cs-CZ" dirty="0"/>
          </a:p>
          <a:p>
            <a:r>
              <a:rPr lang="cs-CZ" dirty="0" smtClean="0"/>
              <a:t>Předseda </a:t>
            </a:r>
            <a:r>
              <a:rPr lang="cs-CZ" dirty="0"/>
              <a:t>Soudního dvora </a:t>
            </a:r>
            <a:r>
              <a:rPr lang="cs-CZ" dirty="0" smtClean="0"/>
              <a:t>může </a:t>
            </a:r>
            <a:r>
              <a:rPr lang="cs-CZ" dirty="0"/>
              <a:t>rozhodnout o projednání předběžné otázky ve zrychleném </a:t>
            </a:r>
            <a:r>
              <a:rPr lang="cs-CZ" dirty="0" smtClean="0"/>
              <a:t>řízení, </a:t>
            </a:r>
            <a:r>
              <a:rPr lang="cs-CZ" dirty="0"/>
              <a:t>pokud povaha věci vyžaduje, aby byla projednána bez zbytečného odkladu.</a:t>
            </a:r>
          </a:p>
          <a:p>
            <a:r>
              <a:rPr lang="cs-CZ" dirty="0" smtClean="0"/>
              <a:t>Předseda </a:t>
            </a:r>
            <a:r>
              <a:rPr lang="cs-CZ" dirty="0"/>
              <a:t>může vyzvat </a:t>
            </a:r>
            <a:r>
              <a:rPr lang="cs-CZ" dirty="0" smtClean="0"/>
              <a:t>účastníky, </a:t>
            </a:r>
            <a:r>
              <a:rPr lang="cs-CZ" dirty="0"/>
              <a:t>aby své spisy nebo písemná vyjádření omezili na podstatné právní aspekty žádosti o rozhodnutí o předběžné otázce.</a:t>
            </a:r>
          </a:p>
          <a:p>
            <a:r>
              <a:rPr lang="cs-CZ" dirty="0" smtClean="0"/>
              <a:t>Soudní </a:t>
            </a:r>
            <a:r>
              <a:rPr lang="cs-CZ" dirty="0"/>
              <a:t>dvůr rozhodne po vyslechnutí generálního advokáta.</a:t>
            </a:r>
          </a:p>
          <a:p>
            <a:endParaRPr lang="cs-CZ" b="1" dirty="0" smtClean="0">
              <a:solidFill>
                <a:srgbClr val="0070C0"/>
              </a:solidFill>
              <a:effectLst/>
            </a:endParaRPr>
          </a:p>
          <a:p>
            <a:r>
              <a:rPr lang="cs-CZ" b="1" i="1" dirty="0">
                <a:solidFill>
                  <a:srgbClr val="0070C0"/>
                </a:solidFill>
              </a:rPr>
              <a:t>NALÉHAVÉ ŘÍZENÍ O PŘEDBĚŽNÉ </a:t>
            </a:r>
            <a:r>
              <a:rPr lang="cs-CZ" b="1" i="1" dirty="0" smtClean="0">
                <a:solidFill>
                  <a:srgbClr val="0070C0"/>
                </a:solidFill>
              </a:rPr>
              <a:t>OTÁZCE  (přednostní zpracování)</a:t>
            </a:r>
          </a:p>
          <a:p>
            <a:r>
              <a:rPr lang="cs-CZ" i="1" dirty="0" smtClean="0"/>
              <a:t>čl. 267-4</a:t>
            </a:r>
            <a:r>
              <a:rPr lang="cs-CZ" i="1" dirty="0"/>
              <a:t>. Vyvstane-li taková otázka </a:t>
            </a:r>
            <a:r>
              <a:rPr lang="cs-CZ" i="1" dirty="0" smtClean="0"/>
              <a:t>(výklad, platnost) při </a:t>
            </a:r>
            <a:r>
              <a:rPr lang="cs-CZ" i="1" dirty="0"/>
              <a:t>jednání před soudem členského státu, které se týká osoby ve vazbě, rozhodne Soudní dvůr </a:t>
            </a:r>
            <a:r>
              <a:rPr lang="cs-CZ" i="1" dirty="0" smtClean="0"/>
              <a:t>v </a:t>
            </a:r>
            <a:r>
              <a:rPr lang="cs-CZ" i="1" dirty="0"/>
              <a:t>co nejkratší lhůtě.</a:t>
            </a:r>
            <a:endParaRPr lang="cs-CZ" b="1" dirty="0" smtClean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3289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B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892</Words>
  <Application>Microsoft Office PowerPoint</Application>
  <PresentationFormat>Širokoúhlá obrazovka</PresentationFormat>
  <Paragraphs>97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Motiv Office</vt:lpstr>
      <vt:lpstr>Řízení o předběžné otázce čl. 267 SFEU   </vt:lpstr>
      <vt:lpstr>Úvodní poznámky – zajištění jednotného výkladu</vt:lpstr>
      <vt:lpstr>SEU - SFEU</vt:lpstr>
      <vt:lpstr>Jednotlivosti - 1</vt:lpstr>
      <vt:lpstr>Obsah žádosti o rozhodnutí o předběžné otázce</vt:lpstr>
      <vt:lpstr>Jednotlivosti - 2</vt:lpstr>
      <vt:lpstr>Jednotlivosti</vt:lpstr>
      <vt:lpstr>Příklad acte éclairé</vt:lpstr>
      <vt:lpstr>Jednotlivosti</vt:lpstr>
      <vt:lpstr>České vrcholné soudy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o předběžné otázce čl. 267 SFEU</dc:title>
  <dc:creator>Vladimír Týč</dc:creator>
  <cp:lastModifiedBy>Vladimír Týč</cp:lastModifiedBy>
  <cp:revision>13</cp:revision>
  <dcterms:created xsi:type="dcterms:W3CDTF">2016-05-12T07:21:08Z</dcterms:created>
  <dcterms:modified xsi:type="dcterms:W3CDTF">2017-03-07T13:19:37Z</dcterms:modified>
</cp:coreProperties>
</file>