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9" r:id="rId6"/>
    <p:sldId id="260" r:id="rId7"/>
    <p:sldId id="270" r:id="rId8"/>
    <p:sldId id="267" r:id="rId9"/>
    <p:sldId id="268" r:id="rId10"/>
    <p:sldId id="261" r:id="rId11"/>
    <p:sldId id="263" r:id="rId12"/>
    <p:sldId id="262" r:id="rId13"/>
    <p:sldId id="265" r:id="rId14"/>
    <p:sldId id="266" r:id="rId15"/>
    <p:sldId id="264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99"/>
    <a:srgbClr val="82F0E6"/>
    <a:srgbClr val="FFFFCC"/>
    <a:srgbClr val="FF5050"/>
    <a:srgbClr val="000099"/>
    <a:srgbClr val="0C0595"/>
    <a:srgbClr val="8BC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94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9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19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36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39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5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56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82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BE3-8844-478E-BF22-4B21E0F4C2C0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2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legislation_summaries/institutional_affairs/treaties/lisbon_treaty/ai0020_c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3312367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cs-CZ" sz="6600" dirty="0" smtClean="0">
                <a:solidFill>
                  <a:srgbClr val="FFFF99"/>
                </a:solidFill>
              </a:rPr>
              <a:t>Pravomoci EU</a:t>
            </a:r>
            <a:br>
              <a:rPr lang="cs-CZ" sz="6600" dirty="0" smtClean="0">
                <a:solidFill>
                  <a:srgbClr val="FFFF99"/>
                </a:solidFill>
              </a:rPr>
            </a:br>
            <a:r>
              <a:rPr lang="cs-CZ" sz="2000" dirty="0" smtClean="0">
                <a:solidFill>
                  <a:srgbClr val="FFFF99"/>
                </a:solidFill>
              </a:rPr>
              <a:t/>
            </a:r>
            <a:br>
              <a:rPr lang="cs-CZ" sz="2000" dirty="0" smtClean="0">
                <a:solidFill>
                  <a:srgbClr val="FFFF99"/>
                </a:solidFill>
              </a:rPr>
            </a:br>
            <a:r>
              <a:rPr lang="cs-CZ" sz="2000" dirty="0">
                <a:solidFill>
                  <a:schemeClr val="bg1"/>
                </a:solidFill>
              </a:rPr>
              <a:t>6</a:t>
            </a:r>
            <a:r>
              <a:rPr lang="cs-CZ" sz="2000" dirty="0" smtClean="0">
                <a:solidFill>
                  <a:schemeClr val="bg1"/>
                </a:solidFill>
              </a:rPr>
              <a:t>. sem. – </a:t>
            </a:r>
            <a:r>
              <a:rPr lang="cs-CZ" sz="2000" dirty="0" err="1" smtClean="0">
                <a:solidFill>
                  <a:schemeClr val="bg1"/>
                </a:solidFill>
              </a:rPr>
              <a:t>předn</a:t>
            </a:r>
            <a:r>
              <a:rPr lang="cs-CZ" sz="2000" dirty="0" smtClean="0">
                <a:solidFill>
                  <a:schemeClr val="bg1"/>
                </a:solidFill>
              </a:rPr>
              <a:t>. č. </a:t>
            </a:r>
            <a:r>
              <a:rPr lang="cs-CZ" sz="2000" smtClean="0">
                <a:solidFill>
                  <a:schemeClr val="bg1"/>
                </a:solidFill>
              </a:rPr>
              <a:t>2 - 2017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70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Článek 5 Smlouvy o EU</a:t>
            </a:r>
            <a:endParaRPr lang="cs-CZ" dirty="0"/>
          </a:p>
          <a:p>
            <a:r>
              <a:rPr lang="cs-CZ" dirty="0" smtClean="0"/>
              <a:t>4</a:t>
            </a:r>
            <a:r>
              <a:rPr lang="cs-CZ" dirty="0"/>
              <a:t>. Podle </a:t>
            </a:r>
            <a:r>
              <a:rPr lang="cs-CZ" b="1" dirty="0">
                <a:solidFill>
                  <a:srgbClr val="FF0000"/>
                </a:solidFill>
              </a:rPr>
              <a:t>zásady proporcionality </a:t>
            </a:r>
            <a:r>
              <a:rPr lang="cs-CZ" dirty="0"/>
              <a:t>nepřekročí obsah ani forma činnosti Unie rámec toho, co je </a:t>
            </a:r>
            <a:r>
              <a:rPr lang="cs-CZ" b="1" dirty="0"/>
              <a:t>nezbytné pro dosažení cílů </a:t>
            </a:r>
            <a:r>
              <a:rPr lang="cs-CZ" dirty="0"/>
              <a:t>Smluv.</a:t>
            </a:r>
          </a:p>
          <a:p>
            <a:r>
              <a:rPr lang="cs-CZ" b="1" i="1" u="sng" dirty="0" smtClean="0"/>
              <a:t>Protokol </a:t>
            </a:r>
            <a:r>
              <a:rPr lang="cs-CZ" b="1" i="1" u="sng" dirty="0"/>
              <a:t>o používání zásad subsidiarity a </a:t>
            </a:r>
            <a:r>
              <a:rPr lang="cs-CZ" b="1" i="1" u="sng" dirty="0" smtClean="0"/>
              <a:t>proporcionality:</a:t>
            </a:r>
            <a:r>
              <a:rPr lang="cs-CZ" dirty="0" smtClean="0"/>
              <a:t> </a:t>
            </a:r>
            <a:r>
              <a:rPr lang="cs-CZ" dirty="0"/>
              <a:t>povinnost Komise doprovodit návrhy legislativních aktů informacemi umožňujícími posoudit soulad se zásadami subsidiarity a </a:t>
            </a:r>
            <a:r>
              <a:rPr lang="cs-CZ" dirty="0" smtClean="0"/>
              <a:t>proporcionality </a:t>
            </a:r>
            <a:r>
              <a:rPr lang="cs-CZ" dirty="0" smtClean="0"/>
              <a:t>(bývá to v preambuli, někdy jen velmi obecně).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6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„Flexibilita“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Článek </a:t>
            </a:r>
            <a:r>
              <a:rPr lang="cs-CZ" dirty="0"/>
              <a:t>352</a:t>
            </a:r>
          </a:p>
          <a:p>
            <a:pPr marL="0" indent="0">
              <a:buNone/>
            </a:pPr>
            <a:r>
              <a:rPr lang="cs-CZ" dirty="0"/>
              <a:t>(bývalý článek 308 Smlouvy o </a:t>
            </a:r>
            <a:r>
              <a:rPr lang="cs-CZ" dirty="0" smtClean="0"/>
              <a:t>ES - rozšířený)</a:t>
            </a:r>
            <a:endParaRPr lang="cs-CZ" dirty="0"/>
          </a:p>
          <a:p>
            <a:r>
              <a:rPr lang="cs-CZ" dirty="0"/>
              <a:t>1. Ukáže-li se, že </a:t>
            </a:r>
            <a:r>
              <a:rPr lang="cs-CZ" b="1" u="sng" dirty="0">
                <a:solidFill>
                  <a:srgbClr val="C00000"/>
                </a:solidFill>
              </a:rPr>
              <a:t>k dosažení některého z cílů </a:t>
            </a:r>
            <a:r>
              <a:rPr lang="cs-CZ" dirty="0"/>
              <a:t>stanovených Smlouvami je </a:t>
            </a:r>
            <a:r>
              <a:rPr lang="cs-CZ" b="1" dirty="0"/>
              <a:t>nezbytná určitá činnost Unie </a:t>
            </a:r>
            <a:r>
              <a:rPr lang="cs-CZ" dirty="0"/>
              <a:t>v rámci politik vymezených </a:t>
            </a:r>
            <a:r>
              <a:rPr lang="cs-CZ" u="sng" dirty="0"/>
              <a:t>Smlouvami, které však k této činnosti </a:t>
            </a:r>
            <a:r>
              <a:rPr lang="cs-CZ" b="1" u="sng" dirty="0">
                <a:latin typeface="Britannic Bold" panose="020B0903060703020204" pitchFamily="34" charset="0"/>
              </a:rPr>
              <a:t>neposkytují nezbytné pravomoci</a:t>
            </a:r>
            <a:r>
              <a:rPr lang="cs-CZ" b="1" dirty="0"/>
              <a:t>, </a:t>
            </a:r>
            <a:r>
              <a:rPr lang="cs-CZ" b="1" dirty="0">
                <a:solidFill>
                  <a:srgbClr val="FF0000"/>
                </a:solidFill>
              </a:rPr>
              <a:t>přijme Rada na návrh Komise jednomyslně po obdržení souhlasu Evropského parlamentu vhodná ustanovení.</a:t>
            </a:r>
            <a:r>
              <a:rPr lang="cs-CZ" dirty="0"/>
              <a:t> Pokud jsou dotyčná ustanovení přijímána Radou zvláštním legislativním postupem, rozhoduje rovněž jednomyslně, na návrh Komise a po obdržení souhlasu Evropského parlamentu.</a:t>
            </a:r>
          </a:p>
          <a:p>
            <a:r>
              <a:rPr lang="cs-CZ" dirty="0"/>
              <a:t>2. </a:t>
            </a:r>
            <a:r>
              <a:rPr lang="cs-CZ" dirty="0" smtClean="0"/>
              <a:t>…</a:t>
            </a:r>
            <a:endParaRPr lang="cs-CZ" dirty="0"/>
          </a:p>
          <a:p>
            <a:r>
              <a:rPr lang="cs-CZ" dirty="0"/>
              <a:t>3. Opatření založená na tomto článku nesmějí harmonizovat právní předpisy členských států v případech, kdy Smlouvy tuto harmonizaci vylučují.</a:t>
            </a:r>
          </a:p>
          <a:p>
            <a:r>
              <a:rPr lang="cs-CZ" dirty="0"/>
              <a:t>4. Tento článek nemůže sloužit jako základ pro dosažení cílů stanovených v rámci společné zahraniční a bezpečnostní </a:t>
            </a:r>
            <a:r>
              <a:rPr lang="cs-CZ" dirty="0" smtClean="0"/>
              <a:t>politiky ….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8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„Oboustranná flexibilita“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cs-CZ" dirty="0" smtClean="0"/>
              <a:t>Článkem </a:t>
            </a:r>
            <a:r>
              <a:rPr lang="cs-CZ" dirty="0"/>
              <a:t>241 Smlouvy o fungování EU lze ze strany členského státu požádat Komisi, aby předložila </a:t>
            </a:r>
            <a:r>
              <a:rPr lang="cs-CZ" b="1" dirty="0"/>
              <a:t>návrhy na zrušení legislativního aktu.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Zástupci </a:t>
            </a:r>
            <a:r>
              <a:rPr lang="cs-CZ" dirty="0"/>
              <a:t>členských států zasedající na mezivládní konferenci také mohou postupem podle článku 48 odstavce 2 až 5 Smlouvy o EU rozhodnout o </a:t>
            </a:r>
            <a:r>
              <a:rPr lang="cs-CZ" b="1" dirty="0"/>
              <a:t>změně smluv, mimo jiné za účelem rozšíření nebo omezení pravomocí EU.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740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Příklad konkrétní </a:t>
            </a:r>
            <a:r>
              <a:rPr lang="cs-CZ" dirty="0" smtClean="0"/>
              <a:t>pravomoci – </a:t>
            </a:r>
            <a:br>
              <a:rPr lang="cs-CZ" dirty="0" smtClean="0"/>
            </a:br>
            <a:r>
              <a:rPr lang="cs-CZ" dirty="0" smtClean="0"/>
              <a:t>oblasti pravomoci sdílené a podpůrné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Článek </a:t>
            </a:r>
            <a:r>
              <a:rPr lang="cs-CZ" dirty="0"/>
              <a:t>83</a:t>
            </a:r>
          </a:p>
          <a:p>
            <a:r>
              <a:rPr lang="cs-CZ" dirty="0"/>
              <a:t>1. Evropský parlament a Rada mohou řádným legislativním postupem stanovit </a:t>
            </a:r>
            <a:r>
              <a:rPr lang="cs-CZ" b="1" dirty="0"/>
              <a:t>formou směrnic </a:t>
            </a:r>
            <a:r>
              <a:rPr lang="cs-CZ" dirty="0"/>
              <a:t>minimální pravidla týkající se </a:t>
            </a:r>
            <a:r>
              <a:rPr lang="cs-CZ" b="1" dirty="0"/>
              <a:t>vymezení trestných činů a sankcí </a:t>
            </a:r>
            <a:r>
              <a:rPr lang="cs-CZ" dirty="0"/>
              <a:t>v oblastech mimořádně závažné trestné činnosti s přeshraničním rozměrem z důvodu povahy nebo dopadu těchto trestných činů nebo kvůli zvláštní potřebě potírat ji na společném základě.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Článek 84</a:t>
            </a:r>
          </a:p>
          <a:p>
            <a:r>
              <a:rPr lang="cs-CZ" dirty="0"/>
              <a:t>Evropský parlament a Rada mohou řádným legislativním postupem přijmout </a:t>
            </a:r>
            <a:r>
              <a:rPr lang="cs-CZ" b="1" dirty="0"/>
              <a:t>pobídková a podpůrná opatření </a:t>
            </a:r>
            <a:r>
              <a:rPr lang="cs-CZ" dirty="0"/>
              <a:t>pro činnost členských států v oblasti předcházení trestné činnosti, s vyloučením harmonizace právních předpisů členských států.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3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Příklad konkrétní </a:t>
            </a:r>
            <a:r>
              <a:rPr lang="cs-CZ" dirty="0" smtClean="0"/>
              <a:t>pravomoci </a:t>
            </a:r>
            <a:br>
              <a:rPr lang="cs-CZ" dirty="0" smtClean="0"/>
            </a:br>
            <a:r>
              <a:rPr lang="cs-CZ" dirty="0" smtClean="0"/>
              <a:t>v oblasti pravomoci sdílené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/>
              <a:t>Článek 153</a:t>
            </a:r>
          </a:p>
          <a:p>
            <a:r>
              <a:rPr lang="cs-CZ" dirty="0" smtClean="0"/>
              <a:t>1</a:t>
            </a:r>
            <a:r>
              <a:rPr lang="cs-CZ" dirty="0"/>
              <a:t>. Za účelem dosažení cílů stanovených v článku 151 </a:t>
            </a:r>
            <a:r>
              <a:rPr lang="cs-CZ" b="1" dirty="0"/>
              <a:t>Unie podporuje a doplňuje činnost členských států </a:t>
            </a:r>
            <a:r>
              <a:rPr lang="cs-CZ" dirty="0"/>
              <a:t>v těchto oblastech:</a:t>
            </a:r>
          </a:p>
          <a:p>
            <a:r>
              <a:rPr lang="cs-CZ" dirty="0"/>
              <a:t>a) zlepšování především pracovního prostředí tak, aby bylo chráněno zdraví a bezpečnost pracovníků,</a:t>
            </a:r>
          </a:p>
          <a:p>
            <a:r>
              <a:rPr lang="cs-CZ" dirty="0"/>
              <a:t>b) pracovní podmínky,</a:t>
            </a:r>
          </a:p>
          <a:p>
            <a:r>
              <a:rPr lang="cs-CZ" dirty="0"/>
              <a:t>c) sociální zabezpečení a sociální ochrana pracovníků,</a:t>
            </a:r>
          </a:p>
          <a:p>
            <a:r>
              <a:rPr lang="cs-CZ" dirty="0"/>
              <a:t>d) ochrana pracovníků při skončení pracovního poměru</a:t>
            </a:r>
            <a:r>
              <a:rPr lang="cs-CZ" dirty="0" smtClean="0"/>
              <a:t>,….</a:t>
            </a:r>
          </a:p>
          <a:p>
            <a:endParaRPr lang="cs-CZ" dirty="0" smtClean="0"/>
          </a:p>
          <a:p>
            <a:r>
              <a:rPr lang="cs-CZ" dirty="0" smtClean="0"/>
              <a:t>Za </a:t>
            </a:r>
            <a:r>
              <a:rPr lang="cs-CZ" dirty="0"/>
              <a:t>tímto účelem mohou Evropský parlament a </a:t>
            </a:r>
            <a:r>
              <a:rPr lang="cs-CZ" dirty="0" smtClean="0"/>
              <a:t>Rada </a:t>
            </a:r>
            <a:r>
              <a:rPr lang="cs-CZ" b="1" i="1" dirty="0" smtClean="0">
                <a:solidFill>
                  <a:srgbClr val="C00000"/>
                </a:solidFill>
              </a:rPr>
              <a:t>směrnicemi</a:t>
            </a:r>
            <a:r>
              <a:rPr lang="cs-CZ" b="1" i="1" dirty="0" smtClean="0"/>
              <a:t> </a:t>
            </a:r>
            <a:r>
              <a:rPr lang="cs-CZ" dirty="0"/>
              <a:t>stanovit v oblastech uvedených v odst. 1 písm. a) až i) </a:t>
            </a:r>
            <a:r>
              <a:rPr lang="cs-CZ" b="1" dirty="0"/>
              <a:t>minimální požadavky, </a:t>
            </a:r>
            <a:r>
              <a:rPr lang="cs-CZ" dirty="0"/>
              <a:t>které se uplatní postupně s přihlédnutím ke stávajícím podmínkám a technickým předpisům jednotlivých členských států. </a:t>
            </a:r>
          </a:p>
          <a:p>
            <a:r>
              <a:rPr lang="cs-CZ" dirty="0"/>
              <a:t>Evropský parlament a Rada rozhodují řádným legislativním postupem po konzultaci s Hospodářským a sociálním výborem a Výborem regionů.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3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Příklad konkrétní </a:t>
            </a:r>
            <a:r>
              <a:rPr lang="cs-CZ" dirty="0" smtClean="0"/>
              <a:t>pravomoci – </a:t>
            </a:r>
            <a:br>
              <a:rPr lang="cs-CZ" dirty="0" smtClean="0"/>
            </a:br>
            <a:r>
              <a:rPr lang="cs-CZ" dirty="0" smtClean="0"/>
              <a:t>sdílená pravomoc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OCHRANA SPOTŘEBITELE</a:t>
            </a:r>
          </a:p>
          <a:p>
            <a:pPr marL="0" indent="0">
              <a:buNone/>
            </a:pPr>
            <a:r>
              <a:rPr lang="cs-CZ" dirty="0"/>
              <a:t>Článek 169</a:t>
            </a:r>
          </a:p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. K podpoře zájmů spotřebitelů a k zajištění vysoké úrovně ochrany spotřebitele </a:t>
            </a:r>
            <a:r>
              <a:rPr lang="cs-CZ" b="1" dirty="0"/>
              <a:t>přispívá Unie </a:t>
            </a:r>
            <a:r>
              <a:rPr lang="cs-CZ" dirty="0"/>
              <a:t>k ochraně zdraví, bezpečnosti a hospodářských zájmů spotřebitelů, </a:t>
            </a:r>
            <a:r>
              <a:rPr lang="cs-CZ" dirty="0" smtClean="0"/>
              <a:t>….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Unie přispívá k dosažení cílů uvedených v odstavci 1 </a:t>
            </a:r>
            <a:r>
              <a:rPr lang="cs-CZ" b="1" dirty="0"/>
              <a:t>prostřednictvím:</a:t>
            </a:r>
          </a:p>
          <a:p>
            <a:pPr marL="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FF0000"/>
                </a:solidFill>
              </a:rPr>
              <a:t>opatření přijatých podle článku 114 </a:t>
            </a:r>
            <a:r>
              <a:rPr lang="cs-CZ" dirty="0"/>
              <a:t>v souvislosti s vytvářením vnitřního trhu;</a:t>
            </a:r>
          </a:p>
          <a:p>
            <a:pPr marL="0" indent="0">
              <a:buNone/>
            </a:pPr>
            <a:r>
              <a:rPr lang="cs-CZ" dirty="0"/>
              <a:t>b) opatření, která podporují, doplňují a sledují politiku členských států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SBLIŽOVÁNÍ PRÁVNÍCH PŘEDPISŮ</a:t>
            </a:r>
          </a:p>
          <a:p>
            <a:pPr marL="0" indent="0">
              <a:buNone/>
            </a:pPr>
            <a:r>
              <a:rPr lang="cs-CZ" dirty="0"/>
              <a:t>Článek 114</a:t>
            </a:r>
          </a:p>
          <a:p>
            <a:pPr marL="0" indent="0">
              <a:buNone/>
            </a:pPr>
            <a:r>
              <a:rPr lang="cs-CZ" b="1" i="1" dirty="0" smtClean="0"/>
              <a:t>Evropský </a:t>
            </a:r>
            <a:r>
              <a:rPr lang="cs-CZ" b="1" i="1" dirty="0"/>
              <a:t>parlament a Rada řádným legislativním postupem </a:t>
            </a:r>
            <a:r>
              <a:rPr lang="cs-CZ" dirty="0"/>
              <a:t>po konzultaci s Hospodářským a sociálním výborem </a:t>
            </a:r>
            <a:r>
              <a:rPr lang="cs-CZ" b="1" dirty="0"/>
              <a:t>přijímají </a:t>
            </a:r>
            <a:r>
              <a:rPr lang="cs-CZ" b="1" dirty="0">
                <a:solidFill>
                  <a:srgbClr val="FF0000"/>
                </a:solidFill>
              </a:rPr>
              <a:t>opatření ke sbližování </a:t>
            </a:r>
            <a:r>
              <a:rPr lang="cs-CZ" b="1" dirty="0"/>
              <a:t>ustanovení právních a správních předpisů členských států, </a:t>
            </a:r>
            <a:r>
              <a:rPr lang="cs-CZ" dirty="0"/>
              <a:t>jejichž účelem je vytvoření a fungování vnitřního trhu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o</a:t>
            </a:r>
            <a:r>
              <a:rPr lang="cs-CZ" b="1" dirty="0" smtClean="0">
                <a:solidFill>
                  <a:srgbClr val="C00000"/>
                </a:solidFill>
              </a:rPr>
              <a:t>patření = legislativní opatření</a:t>
            </a: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2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82F0E6"/>
          </a:solidFill>
        </p:spPr>
        <p:txBody>
          <a:bodyPr>
            <a:normAutofit/>
          </a:bodyPr>
          <a:lstStyle/>
          <a:p>
            <a:r>
              <a:rPr lang="cs-CZ" dirty="0" smtClean="0"/>
              <a:t>Zvláštní případy výlučné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/>
              <a:t>Článek </a:t>
            </a:r>
            <a:r>
              <a:rPr lang="cs-CZ" dirty="0" smtClean="0"/>
              <a:t>3 odst. 2: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. Ve výlučné pravomoci Unie je rovněž </a:t>
            </a:r>
            <a:r>
              <a:rPr lang="cs-CZ" u="sng" dirty="0"/>
              <a:t>uzavření mezinárodní smlouvy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pokud </a:t>
            </a:r>
            <a:r>
              <a:rPr lang="cs-CZ" dirty="0"/>
              <a:t>je její uzavření stanoveno legislativním aktem Unie nebo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nezbytné k tomu, aby Unie mohla vykonávat svou vnitřní pravomoc, nebo </a:t>
            </a:r>
            <a:endParaRPr lang="cs-CZ" dirty="0" smtClean="0"/>
          </a:p>
          <a:p>
            <a:r>
              <a:rPr lang="cs-CZ" dirty="0" smtClean="0"/>
              <a:t>pokud </a:t>
            </a:r>
            <a:r>
              <a:rPr lang="cs-CZ" dirty="0"/>
              <a:t>její uzavření může ovlivnit společná pravidla či změnit jejich působnost. </a:t>
            </a:r>
            <a:endParaRPr lang="cs-CZ" dirty="0" smtClean="0"/>
          </a:p>
          <a:p>
            <a:pPr marL="0" indent="0">
              <a:buNone/>
            </a:pPr>
            <a:r>
              <a:rPr lang="cs-CZ" i="1" dirty="0" err="1" smtClean="0">
                <a:solidFill>
                  <a:schemeClr val="accent3">
                    <a:lumMod val="50000"/>
                  </a:schemeClr>
                </a:solidFill>
                <a:effectLst/>
              </a:rPr>
              <a:t>Lugano</a:t>
            </a:r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: stanovisko Soudního dvora 1/2003</a:t>
            </a:r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526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945166"/>
          </a:xfrm>
          <a:solidFill>
            <a:srgbClr val="82F0E6"/>
          </a:solidFill>
        </p:spPr>
        <p:txBody>
          <a:bodyPr>
            <a:normAutofit/>
          </a:bodyPr>
          <a:lstStyle/>
          <a:p>
            <a:r>
              <a:rPr lang="cs-CZ" dirty="0" err="1" smtClean="0"/>
              <a:t>Lugano</a:t>
            </a:r>
            <a:r>
              <a:rPr lang="cs-CZ" dirty="0" smtClean="0"/>
              <a:t> - 2003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pravomoc </a:t>
            </a:r>
            <a:r>
              <a:rPr lang="cs-CZ" dirty="0"/>
              <a:t>ES k uzavření: může se dotknout pravidel ES (vnitřní úprava nařízením Brusel I č. 44/2001)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nařízení upravuje ucelený systém pravidel pro určitou </a:t>
            </a:r>
            <a:r>
              <a:rPr lang="cs-CZ" dirty="0" smtClean="0"/>
              <a:t>oblast, Luganská </a:t>
            </a:r>
            <a:r>
              <a:rPr lang="cs-CZ" dirty="0"/>
              <a:t>úmluva upravuje tentýž ucelený systém pravidel </a:t>
            </a:r>
          </a:p>
          <a:p>
            <a:r>
              <a:rPr lang="cs-CZ" dirty="0"/>
              <a:t>je třeba zajistit maximální účinek práva ES</a:t>
            </a:r>
          </a:p>
          <a:p>
            <a:r>
              <a:rPr lang="cs-CZ" dirty="0"/>
              <a:t>proto jakákoli mezinárodní smlouva zavádějící stejný ucelený systém pravidel se může dotknout pravidel ES</a:t>
            </a:r>
          </a:p>
          <a:p>
            <a:r>
              <a:rPr lang="cs-CZ" dirty="0"/>
              <a:t>může se dotknout řádného fungování uceleného systému zavedeného těmito pravidly ES</a:t>
            </a:r>
          </a:p>
          <a:p>
            <a:r>
              <a:rPr lang="cs-CZ" b="1" dirty="0"/>
              <a:t>uzavření dohody členskými státy je neslučitelné s jednotou společného trhu a s jednotným použitím práva ES </a:t>
            </a:r>
            <a:r>
              <a:rPr lang="cs-CZ" b="1" dirty="0" smtClean="0"/>
              <a:t>(?)</a:t>
            </a:r>
            <a:endParaRPr lang="cs-CZ" b="1" dirty="0"/>
          </a:p>
          <a:p>
            <a:r>
              <a:rPr lang="cs-CZ" dirty="0"/>
              <a:t>vyloučení rozporů mezi právem ES a mezinárodní smlouvou</a:t>
            </a:r>
          </a:p>
          <a:p>
            <a:r>
              <a:rPr lang="cs-CZ" b="1" dirty="0"/>
              <a:t>proto musí být uzavřena ve výlučné pravomoci </a:t>
            </a:r>
            <a:r>
              <a:rPr lang="cs-CZ" b="1" dirty="0" smtClean="0"/>
              <a:t>ES</a:t>
            </a:r>
          </a:p>
          <a:p>
            <a:pPr marL="0" indent="0">
              <a:buNone/>
            </a:pPr>
            <a:r>
              <a:rPr lang="cs-CZ" dirty="0"/>
              <a:t>proč ne alespoň smíšená ?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PROVÁDĚJÍ JI ČLENSKÉ STÁTY, NE EVROPSKÁ UNIE !!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Kdo bude odpovídat za její porušení vůči druhé smluvní straně ?</a:t>
            </a:r>
            <a:endParaRPr lang="cs-CZ" b="1" dirty="0">
              <a:solidFill>
                <a:srgbClr val="C00000"/>
              </a:solidFill>
            </a:endParaRPr>
          </a:p>
          <a:p>
            <a:endParaRPr lang="cs-CZ" dirty="0"/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5575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593238"/>
          </a:xfrm>
          <a:solidFill>
            <a:srgbClr val="82F0E6"/>
          </a:solidFill>
        </p:spPr>
        <p:txBody>
          <a:bodyPr>
            <a:normAutofit/>
          </a:bodyPr>
          <a:lstStyle/>
          <a:p>
            <a:r>
              <a:rPr lang="cs-CZ" dirty="0" smtClean="0"/>
              <a:t>Výlučná unijní </a:t>
            </a:r>
            <a:r>
              <a:rPr lang="cs-CZ" dirty="0"/>
              <a:t>ochrana zeměpisných </a:t>
            </a:r>
            <a:r>
              <a:rPr lang="cs-CZ" dirty="0" smtClean="0"/>
              <a:t>označení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nahrazuje </a:t>
            </a:r>
            <a:r>
              <a:rPr lang="cs-CZ" dirty="0"/>
              <a:t>národní systémy ochrany zeměpisných označení </a:t>
            </a:r>
            <a:r>
              <a:rPr lang="cs-CZ" dirty="0" smtClean="0"/>
              <a:t>(!)</a:t>
            </a:r>
            <a:endParaRPr lang="cs-CZ" dirty="0"/>
          </a:p>
          <a:p>
            <a:r>
              <a:rPr lang="cs-CZ" dirty="0"/>
              <a:t>proč není paralelní ochrana národní a unijní jako u ochranných zámek a průmyslových vzorů ?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59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82F0E6"/>
          </a:solidFill>
        </p:spPr>
        <p:txBody>
          <a:bodyPr>
            <a:normAutofit fontScale="90000"/>
          </a:bodyPr>
          <a:lstStyle/>
          <a:p>
            <a:r>
              <a:rPr lang="cs-CZ" dirty="0"/>
              <a:t>Výlučná unijní ochrana zeměpisných označení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cs-CZ" dirty="0"/>
              <a:t>výlučná pravomoc EU k úpravě ochrany zeměpisných označení - nikde nestanovená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již dříve Komise, pak judikatura Soudního dvora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rozsudek ve věci Bud II (C-478/07 Budějovický Budvar, </a:t>
            </a:r>
            <a:r>
              <a:rPr lang="cs-CZ" dirty="0" err="1"/>
              <a:t>n.p</a:t>
            </a:r>
            <a:r>
              <a:rPr lang="cs-CZ" dirty="0"/>
              <a:t>. v Rudolf </a:t>
            </a:r>
            <a:r>
              <a:rPr lang="cs-CZ" dirty="0" err="1"/>
              <a:t>Ammersin</a:t>
            </a:r>
            <a:r>
              <a:rPr lang="cs-CZ" dirty="0"/>
              <a:t> </a:t>
            </a:r>
            <a:r>
              <a:rPr lang="cs-CZ" dirty="0" err="1"/>
              <a:t>GmbH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vnitrostátní postupy týkající se zápisu jsou začleněny do rozhodovacího postupu EU a nemohou existovat mimo režim ochrany podle práva EU</a:t>
            </a:r>
          </a:p>
          <a:p>
            <a:r>
              <a:rPr lang="cs-CZ" dirty="0"/>
              <a:t>národní úprava by mohla odpovídat méně přísným požadavkům, to by ohrozilo poctivou hospodářskou soutěž na vnitřním trhu</a:t>
            </a:r>
          </a:p>
          <a:p>
            <a:r>
              <a:rPr lang="cs-CZ" dirty="0"/>
              <a:t>proto musí být jednotná ochrana, a to vyčerpávající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284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Zásada svěřených </a:t>
            </a:r>
            <a:r>
              <a:rPr lang="cs-CZ" b="1" dirty="0" smtClean="0">
                <a:solidFill>
                  <a:srgbClr val="FFFF00"/>
                </a:solidFill>
              </a:rPr>
              <a:t>pravomocí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solidFill>
                  <a:schemeClr val="bg1"/>
                </a:solidFill>
              </a:rPr>
              <a:t>Typy pravomocí EU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Článek </a:t>
            </a:r>
            <a:r>
              <a:rPr lang="cs-CZ" dirty="0"/>
              <a:t>5 Smlouvy o EU</a:t>
            </a:r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. Podle </a:t>
            </a:r>
            <a:r>
              <a:rPr lang="cs-CZ" b="1" dirty="0">
                <a:solidFill>
                  <a:srgbClr val="FF0000"/>
                </a:solidFill>
              </a:rPr>
              <a:t>zásady svěření pravomocí </a:t>
            </a:r>
            <a:r>
              <a:rPr lang="cs-CZ" dirty="0"/>
              <a:t>jedná Unie pouze v mezích </a:t>
            </a:r>
            <a:r>
              <a:rPr lang="cs-CZ" b="1" dirty="0"/>
              <a:t>pravomocí svěřených jí ve Smlouvách členskými státy</a:t>
            </a:r>
            <a:r>
              <a:rPr lang="cs-CZ" dirty="0"/>
              <a:t> pro </a:t>
            </a:r>
            <a:r>
              <a:rPr lang="cs-CZ" b="1" dirty="0"/>
              <a:t>dosažení cílů </a:t>
            </a:r>
            <a:r>
              <a:rPr lang="cs-CZ" dirty="0"/>
              <a:t>stanovených ve Smlouvách. Pravomoci, které nejsou Smlouvami Unii svěřeny, náležejí členským státům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UNIE MÁ JEN TY PRAVOMOCI, KTERÉ JÍ ČLENSKÉ STÁTY DOBROVOLNĚ A VĚDOMĚ PŘEDALY SE SOUHLASEM SVÝCH PARLAMENTŮ !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0C0595"/>
                </a:solidFill>
              </a:rPr>
              <a:t>T y p y  p r a v o m o c í :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C0595"/>
                </a:solidFill>
              </a:rPr>
              <a:t>1</a:t>
            </a:r>
            <a:r>
              <a:rPr lang="cs-CZ" b="1" dirty="0">
                <a:solidFill>
                  <a:srgbClr val="0C0595"/>
                </a:solidFill>
              </a:rPr>
              <a:t>. výlučné,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2. sdílené a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3. podpůrné, koordinační a doplňkové.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0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82F0E6"/>
          </a:solidFill>
        </p:spPr>
        <p:txBody>
          <a:bodyPr>
            <a:normAutofit fontScale="90000"/>
          </a:bodyPr>
          <a:lstStyle/>
          <a:p>
            <a:r>
              <a:rPr lang="cs-CZ" dirty="0"/>
              <a:t>Výlučná unijní ochrana zeměpisných označení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dirty="0"/>
              <a:t>to nemá oporu v čl. 118 </a:t>
            </a:r>
            <a:r>
              <a:rPr lang="cs-CZ" dirty="0" err="1"/>
              <a:t>SFEU</a:t>
            </a:r>
            <a:r>
              <a:rPr lang="cs-CZ" dirty="0"/>
              <a:t>, který se týká unijních titulů ochrany a neupravuje osud národních (známky</a:t>
            </a:r>
            <a:r>
              <a:rPr lang="cs-CZ" dirty="0" smtClean="0"/>
              <a:t>!)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a co mezinárodní úprava (Lisabonská dohoda 1958)</a:t>
            </a:r>
          </a:p>
          <a:p>
            <a:r>
              <a:rPr lang="cs-CZ" dirty="0"/>
              <a:t>čl. 351 </a:t>
            </a:r>
            <a:r>
              <a:rPr lang="cs-CZ" dirty="0" err="1"/>
              <a:t>SFEU</a:t>
            </a:r>
            <a:r>
              <a:rPr lang="cs-CZ" dirty="0"/>
              <a:t>: nejsou dotčena práva a povinnosti členských států plynoucí z dřívějších mezinárodních </a:t>
            </a:r>
            <a:r>
              <a:rPr lang="cs-CZ" dirty="0" smtClean="0"/>
              <a:t>smluv (?!)</a:t>
            </a:r>
            <a:endParaRPr lang="cs-CZ" dirty="0"/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871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Posílená spolupráce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/>
              <a:t>býv</a:t>
            </a:r>
            <a:r>
              <a:rPr lang="cs-CZ" dirty="0"/>
              <a:t>. užší spolupráce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diferenciace členské základny - čím dále větší - jak ji zvládnout</a:t>
            </a:r>
            <a:r>
              <a:rPr lang="cs-CZ" dirty="0" smtClean="0"/>
              <a:t>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dnes: HNP/obyv. je v EU mezi 45 a 129 (</a:t>
            </a:r>
            <a:r>
              <a:rPr lang="cs-CZ" dirty="0" err="1"/>
              <a:t>koef</a:t>
            </a:r>
            <a:r>
              <a:rPr lang="cs-CZ" dirty="0"/>
              <a:t>. EU = 100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nutnost diferenciace</a:t>
            </a:r>
            <a:br>
              <a:rPr lang="cs-CZ" dirty="0"/>
            </a:br>
            <a:endParaRPr lang="cs-CZ" dirty="0"/>
          </a:p>
          <a:p>
            <a:r>
              <a:rPr lang="cs-CZ" dirty="0" smtClean="0"/>
              <a:t>2 </a:t>
            </a:r>
            <a:r>
              <a:rPr lang="cs-CZ" dirty="0"/>
              <a:t>řešení (čekat až na posledního nebo umožnit skupině </a:t>
            </a:r>
            <a:r>
              <a:rPr lang="cs-CZ" dirty="0" smtClean="0"/>
              <a:t>iniciativnějších zájemců </a:t>
            </a:r>
            <a:r>
              <a:rPr lang="cs-CZ" dirty="0"/>
              <a:t>postup vpřed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 smtClean="0"/>
              <a:t>důvody</a:t>
            </a:r>
            <a:r>
              <a:rPr lang="cs-CZ" dirty="0"/>
              <a:t>: 1. chybí vůle, 2. chybí </a:t>
            </a:r>
            <a:r>
              <a:rPr lang="cs-CZ" dirty="0" smtClean="0"/>
              <a:t>způsobilost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výhody a nevýhody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91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 smtClean="0"/>
              <a:t>Diferenciace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i="1" dirty="0" smtClean="0"/>
              <a:t>Diferenciace </a:t>
            </a:r>
            <a:r>
              <a:rPr lang="cs-CZ" b="1" i="1" dirty="0"/>
              <a:t>různými </a:t>
            </a:r>
            <a:r>
              <a:rPr lang="cs-CZ" b="1" i="1" dirty="0" smtClean="0"/>
              <a:t>cestami před zavedením posílené spolupráce nebo jiným způsobem:</a:t>
            </a:r>
            <a:endParaRPr lang="cs-CZ" b="1" i="1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primární právo</a:t>
            </a:r>
          </a:p>
          <a:p>
            <a:r>
              <a:rPr lang="cs-CZ" dirty="0" err="1"/>
              <a:t>Schengen</a:t>
            </a:r>
            <a:r>
              <a:rPr lang="cs-CZ" dirty="0"/>
              <a:t>: GB, IE, (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Maastricht: měnová unie, justice a vnitro (GB, </a:t>
            </a:r>
            <a:r>
              <a:rPr lang="cs-CZ" dirty="0" err="1"/>
              <a:t>DK</a:t>
            </a:r>
            <a:r>
              <a:rPr lang="cs-CZ" dirty="0"/>
              <a:t>), sociální politika (GB)</a:t>
            </a:r>
          </a:p>
          <a:p>
            <a:r>
              <a:rPr lang="cs-CZ" dirty="0"/>
              <a:t>Amsterodam: justiční prostor (GB, IE, </a:t>
            </a:r>
            <a:r>
              <a:rPr lang="cs-CZ" dirty="0" err="1"/>
              <a:t>DK</a:t>
            </a:r>
            <a:r>
              <a:rPr lang="cs-CZ" dirty="0"/>
              <a:t>) </a:t>
            </a:r>
          </a:p>
          <a:p>
            <a:r>
              <a:rPr lang="cs-CZ" dirty="0"/>
              <a:t>Listina základních práv: GB, </a:t>
            </a:r>
            <a:r>
              <a:rPr lang="cs-CZ" dirty="0" err="1"/>
              <a:t>PL</a:t>
            </a:r>
            <a:r>
              <a:rPr lang="cs-CZ" dirty="0"/>
              <a:t>, (CZ)</a:t>
            </a:r>
          </a:p>
          <a:p>
            <a:r>
              <a:rPr lang="cs-CZ" dirty="0"/>
              <a:t>měnová unie (zcela odmítly GB a 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rozpočtová smlouva (odmítly GB a CZ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- sekundární právo: četné výjimky (přímo ve směrnicích - DPH, výjimky udělené Komisí)</a:t>
            </a:r>
          </a:p>
          <a:p>
            <a:endParaRPr lang="cs-CZ" dirty="0" smtClean="0"/>
          </a:p>
          <a:p>
            <a:r>
              <a:rPr lang="cs-CZ" dirty="0"/>
              <a:t>Posílená spolupráce </a:t>
            </a:r>
            <a:r>
              <a:rPr lang="cs-CZ" dirty="0" smtClean="0"/>
              <a:t>– Amsterodam – představy v době zavedení: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1. vícerychlostní Evropa (všichni souhlasí, ale někteří přijmou později)</a:t>
            </a:r>
          </a:p>
          <a:p>
            <a:r>
              <a:rPr lang="cs-CZ" dirty="0"/>
              <a:t>2. proměnné uspořádání (někteří zcela odmítají)</a:t>
            </a:r>
          </a:p>
          <a:p>
            <a:r>
              <a:rPr lang="cs-CZ" dirty="0"/>
              <a:t>3. diferenciace výběrem podle vlastní vůle (</a:t>
            </a:r>
            <a:r>
              <a:rPr lang="cs-CZ" dirty="0"/>
              <a:t>à</a:t>
            </a:r>
            <a:r>
              <a:rPr lang="cs-CZ" dirty="0"/>
              <a:t> la </a:t>
            </a:r>
            <a:r>
              <a:rPr lang="cs-CZ" dirty="0" err="1"/>
              <a:t>carte</a:t>
            </a:r>
            <a:r>
              <a:rPr lang="cs-CZ" dirty="0"/>
              <a:t>) (každý jinak</a:t>
            </a:r>
            <a:r>
              <a:rPr lang="cs-CZ" dirty="0" smtClean="0"/>
              <a:t>) (?)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68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 smtClean="0"/>
              <a:t>Důvody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nevhodnost </a:t>
            </a:r>
            <a:r>
              <a:rPr lang="cs-CZ" dirty="0"/>
              <a:t>použití přehlasování v rámci kvalifikované většiny</a:t>
            </a:r>
          </a:p>
          <a:p>
            <a:r>
              <a:rPr lang="cs-CZ" dirty="0"/>
              <a:t>překonání nedosažitelné jednomyslnosti</a:t>
            </a:r>
          </a:p>
          <a:p>
            <a:r>
              <a:rPr lang="cs-CZ" dirty="0"/>
              <a:t>je to poslední a jediná možnost jak opatření přijmout</a:t>
            </a:r>
          </a:p>
          <a:p>
            <a:r>
              <a:rPr lang="cs-CZ" dirty="0"/>
              <a:t>lze se dodatečně </a:t>
            </a:r>
            <a:r>
              <a:rPr lang="cs-CZ" dirty="0" smtClean="0"/>
              <a:t>připojit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556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5932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Podmínky a postup dle Lisabonu: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Podmínky a postup dle Lisabonu: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čl</a:t>
            </a:r>
            <a:r>
              <a:rPr lang="cs-CZ" dirty="0"/>
              <a:t>. 43-45 </a:t>
            </a:r>
            <a:r>
              <a:rPr lang="cs-CZ" dirty="0" err="1"/>
              <a:t>SEU</a:t>
            </a:r>
            <a:r>
              <a:rPr lang="cs-CZ" dirty="0"/>
              <a:t>, 326-334 </a:t>
            </a:r>
            <a:r>
              <a:rPr lang="cs-CZ" dirty="0" err="1" smtClean="0"/>
              <a:t>SFEU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/>
              <a:t>všechny oblasti sdílené pravomoci (i </a:t>
            </a:r>
            <a:r>
              <a:rPr lang="cs-CZ" dirty="0" err="1"/>
              <a:t>SZBP</a:t>
            </a:r>
            <a:r>
              <a:rPr lang="cs-CZ" dirty="0"/>
              <a:t>)</a:t>
            </a:r>
          </a:p>
          <a:p>
            <a:r>
              <a:rPr lang="cs-CZ" dirty="0"/>
              <a:t>minimum 9 účastníků</a:t>
            </a:r>
          </a:p>
          <a:p>
            <a:r>
              <a:rPr lang="cs-CZ" dirty="0"/>
              <a:t>povoluje Rada </a:t>
            </a:r>
            <a:r>
              <a:rPr lang="cs-CZ" dirty="0" err="1"/>
              <a:t>kvalif</a:t>
            </a:r>
            <a:r>
              <a:rPr lang="cs-CZ" dirty="0"/>
              <a:t>. většinou - na návrh Komise a se souhlasem Evrop. parlamentu</a:t>
            </a:r>
          </a:p>
          <a:p>
            <a:r>
              <a:rPr lang="cs-CZ" dirty="0"/>
              <a:t>v případě </a:t>
            </a:r>
            <a:r>
              <a:rPr lang="cs-CZ" dirty="0" err="1"/>
              <a:t>SZBP</a:t>
            </a:r>
            <a:r>
              <a:rPr lang="cs-CZ" dirty="0"/>
              <a:t> Rada jednomyslně</a:t>
            </a:r>
          </a:p>
          <a:p>
            <a:r>
              <a:rPr lang="cs-CZ" dirty="0"/>
              <a:t>jen účastníci budou přijímat příslušné akty (např. nařízení)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Zatím 4 případy nepříliš významné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89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1. Výlučné </a:t>
            </a:r>
            <a:r>
              <a:rPr lang="cs-CZ" b="1" dirty="0" smtClean="0"/>
              <a:t>pravomoci (čl. 3 </a:t>
            </a:r>
            <a:r>
              <a:rPr lang="cs-CZ" b="1" dirty="0" err="1" smtClean="0"/>
              <a:t>SFEU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i="1" dirty="0" smtClean="0"/>
              <a:t>Taxativní výčet:</a:t>
            </a:r>
          </a:p>
          <a:p>
            <a:pPr lvl="0"/>
            <a:r>
              <a:rPr lang="cs-CZ" dirty="0" smtClean="0"/>
              <a:t>celní </a:t>
            </a:r>
            <a:r>
              <a:rPr lang="cs-CZ" dirty="0"/>
              <a:t>unie</a:t>
            </a:r>
          </a:p>
          <a:p>
            <a:pPr lvl="0"/>
            <a:r>
              <a:rPr lang="cs-CZ" dirty="0"/>
              <a:t>stanovení pravidel hospodářské soutěže nezbytných pro fungování vnitřního trhu</a:t>
            </a:r>
          </a:p>
          <a:p>
            <a:pPr lvl="0"/>
            <a:r>
              <a:rPr lang="cs-CZ" dirty="0"/>
              <a:t>měnová politika pro členské státy, jejichž měnou je euro</a:t>
            </a:r>
          </a:p>
          <a:p>
            <a:pPr lvl="0"/>
            <a:r>
              <a:rPr lang="cs-CZ" dirty="0"/>
              <a:t>zachování biologických mořských zdrojů v rámci společné </a:t>
            </a:r>
            <a:r>
              <a:rPr lang="cs-CZ" dirty="0" smtClean="0"/>
              <a:t>rybolovné </a:t>
            </a:r>
            <a:r>
              <a:rPr lang="cs-CZ" dirty="0"/>
              <a:t>politiky</a:t>
            </a:r>
          </a:p>
          <a:p>
            <a:pPr lvl="0"/>
            <a:r>
              <a:rPr lang="cs-CZ" dirty="0"/>
              <a:t>společná obchodní </a:t>
            </a:r>
            <a:r>
              <a:rPr lang="cs-CZ" dirty="0" smtClean="0"/>
              <a:t>politika</a:t>
            </a:r>
          </a:p>
          <a:p>
            <a:pPr marL="0" lvl="0" indent="0">
              <a:buNone/>
            </a:pPr>
            <a:endParaRPr lang="cs-CZ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 smtClean="0"/>
              <a:t>Čl. 2 odst. 1: </a:t>
            </a:r>
            <a:r>
              <a:rPr lang="cs-CZ" dirty="0"/>
              <a:t>Svěřují-li v určité oblasti Smlouvy Unii výlučnou pravomoc, </a:t>
            </a:r>
            <a:r>
              <a:rPr lang="cs-CZ" b="1" dirty="0">
                <a:solidFill>
                  <a:srgbClr val="C00000"/>
                </a:solidFill>
              </a:rPr>
              <a:t>může pouze Unie vytvářet a přijímat právně závazné akty </a:t>
            </a:r>
            <a:r>
              <a:rPr lang="cs-CZ" dirty="0"/>
              <a:t>a členské státy tak mohou činit pouze tehdy, jsou-li k tomu Unií zmocněny nebo provádějí-li akty Unie.</a:t>
            </a:r>
            <a:endParaRPr lang="cs-CZ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Členské státy nemohou jednat ani kdyby unijní úprava chyběla.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2. Sdílené </a:t>
            </a:r>
            <a:r>
              <a:rPr lang="cs-CZ" b="1" dirty="0" smtClean="0"/>
              <a:t>pravomoci (čl. 4 </a:t>
            </a:r>
            <a:r>
              <a:rPr lang="cs-CZ" b="1" dirty="0" err="1" smtClean="0"/>
              <a:t>SFEU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cs-CZ" sz="4400" b="1" dirty="0" smtClean="0">
                <a:solidFill>
                  <a:srgbClr val="C00000"/>
                </a:solidFill>
              </a:rPr>
              <a:t>Vše m</a:t>
            </a:r>
            <a:r>
              <a:rPr lang="cs-CZ" sz="4400" b="1" dirty="0" smtClean="0">
                <a:solidFill>
                  <a:srgbClr val="C00000"/>
                </a:solidFill>
              </a:rPr>
              <a:t>imo oblast pravomoci výlučné a podpůrné (tj. mimo čl. 3 a 6 </a:t>
            </a:r>
            <a:r>
              <a:rPr lang="cs-CZ" sz="4400" b="1" dirty="0" err="1" smtClean="0">
                <a:solidFill>
                  <a:srgbClr val="C00000"/>
                </a:solidFill>
              </a:rPr>
              <a:t>SFEU</a:t>
            </a:r>
            <a:r>
              <a:rPr lang="cs-CZ" sz="4400" b="1" dirty="0" smtClean="0">
                <a:solidFill>
                  <a:srgbClr val="C00000"/>
                </a:solidFill>
              </a:rPr>
              <a:t>)</a:t>
            </a:r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ZEJMÉNA V </a:t>
            </a:r>
            <a:r>
              <a:rPr lang="cs-CZ" dirty="0" smtClean="0"/>
              <a:t>OBLASTECH:</a:t>
            </a:r>
          </a:p>
          <a:p>
            <a:pPr lvl="0"/>
            <a:r>
              <a:rPr lang="cs-CZ" dirty="0" smtClean="0"/>
              <a:t>vnitřní </a:t>
            </a:r>
            <a:r>
              <a:rPr lang="cs-CZ" dirty="0"/>
              <a:t>trh</a:t>
            </a:r>
          </a:p>
          <a:p>
            <a:pPr lvl="0"/>
            <a:r>
              <a:rPr lang="cs-CZ" dirty="0"/>
              <a:t>sociální politika</a:t>
            </a:r>
          </a:p>
          <a:p>
            <a:pPr lvl="0"/>
            <a:r>
              <a:rPr lang="cs-CZ" dirty="0"/>
              <a:t>hospodářská, sociální a územní soudržnost</a:t>
            </a:r>
          </a:p>
          <a:p>
            <a:pPr lvl="0"/>
            <a:r>
              <a:rPr lang="cs-CZ" dirty="0"/>
              <a:t>zemědělství a rybolov, vyjma zachování biologických mořských zdrojů</a:t>
            </a:r>
          </a:p>
          <a:p>
            <a:pPr lvl="0"/>
            <a:r>
              <a:rPr lang="cs-CZ" dirty="0"/>
              <a:t>životní prostředí</a:t>
            </a:r>
          </a:p>
          <a:p>
            <a:pPr lvl="0"/>
            <a:r>
              <a:rPr lang="cs-CZ" dirty="0"/>
              <a:t>ochrana spotřebitele</a:t>
            </a:r>
          </a:p>
          <a:p>
            <a:pPr lvl="0"/>
            <a:r>
              <a:rPr lang="cs-CZ" dirty="0"/>
              <a:t>doprava</a:t>
            </a:r>
          </a:p>
          <a:p>
            <a:pPr lvl="0"/>
            <a:r>
              <a:rPr lang="cs-CZ" dirty="0"/>
              <a:t>transevropské sítě</a:t>
            </a:r>
          </a:p>
          <a:p>
            <a:pPr lvl="0"/>
            <a:r>
              <a:rPr lang="cs-CZ" dirty="0"/>
              <a:t>energetika</a:t>
            </a:r>
          </a:p>
          <a:p>
            <a:pPr lvl="0"/>
            <a:r>
              <a:rPr lang="cs-CZ" dirty="0"/>
              <a:t>prostor svobody, bezpečnosti a práva</a:t>
            </a:r>
          </a:p>
          <a:p>
            <a:pPr lvl="0"/>
            <a:r>
              <a:rPr lang="cs-CZ" dirty="0"/>
              <a:t>společné otázky bezpečnosti v oblasti veřejného zdraví</a:t>
            </a:r>
          </a:p>
          <a:p>
            <a:pPr lvl="0"/>
            <a:r>
              <a:rPr lang="cs-CZ" dirty="0"/>
              <a:t>činnost v oblasti výzkumu, technologického rozvoje a vesmíru</a:t>
            </a:r>
          </a:p>
          <a:p>
            <a:pPr lvl="0"/>
            <a:r>
              <a:rPr lang="cs-CZ" dirty="0"/>
              <a:t>společná politika v oblasti rozvojové spolupráce a humanitární </a:t>
            </a:r>
            <a:r>
              <a:rPr lang="cs-CZ" dirty="0" smtClean="0"/>
              <a:t>pomoci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96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2. Sdílené </a:t>
            </a:r>
            <a:r>
              <a:rPr lang="cs-CZ" b="1" dirty="0" smtClean="0"/>
              <a:t>pravomoci - podstata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Čl. 2 odst. 2 </a:t>
            </a:r>
            <a:r>
              <a:rPr lang="cs-CZ" dirty="0" err="1" smtClean="0"/>
              <a:t>SFEU</a:t>
            </a:r>
            <a:r>
              <a:rPr lang="cs-CZ" dirty="0" smtClean="0"/>
              <a:t>:</a:t>
            </a:r>
          </a:p>
          <a:p>
            <a:pPr marL="0" lvl="0" indent="0">
              <a:buNone/>
            </a:pPr>
            <a:r>
              <a:rPr lang="cs-CZ" dirty="0" smtClean="0"/>
              <a:t>Svěřují-li </a:t>
            </a:r>
            <a:r>
              <a:rPr lang="cs-CZ" dirty="0"/>
              <a:t>v určité oblasti Smlouvy Unii pravomoc </a:t>
            </a:r>
            <a:r>
              <a:rPr lang="cs-CZ" u="sng" dirty="0"/>
              <a:t>sdílenou</a:t>
            </a:r>
            <a:r>
              <a:rPr lang="cs-CZ" dirty="0"/>
              <a:t> s členskými státy, mohou v této oblasti vytvářet a přijímat právně závazné akty Unie i členské státy. </a:t>
            </a:r>
            <a:endParaRPr lang="cs-CZ" dirty="0" smtClean="0"/>
          </a:p>
          <a:p>
            <a:pPr marL="0" lvl="0" indent="0">
              <a:buNone/>
            </a:pPr>
            <a:r>
              <a:rPr lang="cs-CZ" u="sng" dirty="0" smtClean="0">
                <a:solidFill>
                  <a:srgbClr val="C00000"/>
                </a:solidFill>
              </a:rPr>
              <a:t>Členské </a:t>
            </a:r>
            <a:r>
              <a:rPr lang="cs-CZ" u="sng" dirty="0">
                <a:solidFill>
                  <a:srgbClr val="C00000"/>
                </a:solidFill>
              </a:rPr>
              <a:t>státy vykonávají svou pravomoc v rozsahu, v jakém ji Unie </a:t>
            </a:r>
            <a:r>
              <a:rPr lang="cs-CZ" u="sng" dirty="0" smtClean="0">
                <a:solidFill>
                  <a:srgbClr val="C00000"/>
                </a:solidFill>
              </a:rPr>
              <a:t>nevykonala </a:t>
            </a:r>
            <a:r>
              <a:rPr lang="cs-CZ" dirty="0" smtClean="0"/>
              <a:t>nebo přestala </a:t>
            </a:r>
            <a:r>
              <a:rPr lang="cs-CZ" dirty="0"/>
              <a:t>vykonávat.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4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3. Podpůrné, koordinační a doplňkové </a:t>
            </a:r>
            <a:r>
              <a:rPr lang="cs-CZ" b="1" dirty="0" smtClean="0"/>
              <a:t>pravomoci (čl. 6 </a:t>
            </a:r>
            <a:r>
              <a:rPr lang="cs-CZ" b="1" dirty="0" err="1" smtClean="0"/>
              <a:t>SFEU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ochrana </a:t>
            </a:r>
            <a:r>
              <a:rPr lang="cs-CZ" dirty="0"/>
              <a:t>a zlepšování lidského zdraví</a:t>
            </a:r>
          </a:p>
          <a:p>
            <a:pPr lvl="0"/>
            <a:r>
              <a:rPr lang="cs-CZ" dirty="0"/>
              <a:t>průmysl</a:t>
            </a:r>
          </a:p>
          <a:p>
            <a:pPr lvl="0"/>
            <a:r>
              <a:rPr lang="cs-CZ" dirty="0"/>
              <a:t>kultura</a:t>
            </a:r>
          </a:p>
          <a:p>
            <a:pPr lvl="0"/>
            <a:r>
              <a:rPr lang="cs-CZ" dirty="0"/>
              <a:t>cestovní ruch</a:t>
            </a:r>
          </a:p>
          <a:p>
            <a:pPr lvl="0"/>
            <a:r>
              <a:rPr lang="cs-CZ" dirty="0"/>
              <a:t>všeobecné vzdělávání, odborné </a:t>
            </a:r>
            <a:r>
              <a:rPr lang="cs-CZ" dirty="0" smtClean="0"/>
              <a:t>vzdělávání (školství), </a:t>
            </a:r>
            <a:r>
              <a:rPr lang="cs-CZ" dirty="0"/>
              <a:t>mládež a sport</a:t>
            </a:r>
          </a:p>
          <a:p>
            <a:pPr lvl="0"/>
            <a:r>
              <a:rPr lang="cs-CZ" dirty="0"/>
              <a:t>civilní ochrana</a:t>
            </a:r>
          </a:p>
          <a:p>
            <a:r>
              <a:rPr lang="cs-CZ" dirty="0"/>
              <a:t>správní </a:t>
            </a:r>
            <a:r>
              <a:rPr lang="cs-CZ" dirty="0" smtClean="0"/>
              <a:t>spolupráce</a:t>
            </a:r>
          </a:p>
          <a:p>
            <a:pPr marL="0" indent="0">
              <a:buNone/>
            </a:pPr>
            <a:r>
              <a:rPr lang="cs-CZ" dirty="0" smtClean="0"/>
              <a:t>(jen v rozsahu stanoveném Smlouvami)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93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dirty="0" smtClean="0"/>
              <a:t>Zvláštní oblast - </a:t>
            </a:r>
            <a:r>
              <a:rPr lang="cs-CZ" dirty="0" err="1"/>
              <a:t>S</a:t>
            </a:r>
            <a:r>
              <a:rPr lang="cs-CZ" dirty="0" err="1" smtClean="0"/>
              <a:t>ZBP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Čl. 2 odst. 4: </a:t>
            </a:r>
            <a:r>
              <a:rPr lang="cs-CZ" dirty="0"/>
              <a:t>Unie má v souladu s ustanoveními Smlouvy o Evropské unii pravomoc vymezovat a provádět </a:t>
            </a:r>
            <a:endParaRPr lang="cs-CZ" dirty="0" smtClean="0"/>
          </a:p>
          <a:p>
            <a:pPr marL="0" lvl="0" indent="0">
              <a:buNone/>
            </a:pPr>
            <a:r>
              <a:rPr lang="cs-CZ" b="1" dirty="0" smtClean="0"/>
              <a:t>společnou </a:t>
            </a:r>
            <a:r>
              <a:rPr lang="cs-CZ" b="1" dirty="0"/>
              <a:t>zahraniční a bezpečnostní politiku </a:t>
            </a:r>
            <a:r>
              <a:rPr lang="cs-CZ" dirty="0"/>
              <a:t>včetně postupného vymezení </a:t>
            </a:r>
            <a:r>
              <a:rPr lang="cs-CZ" b="1" dirty="0"/>
              <a:t>společné obranné politiky.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2912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1662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Týkají se rozsahu VÝKONU PRAVOMOCÍ, ne jejich vymezení</a:t>
            </a:r>
          </a:p>
          <a:p>
            <a:r>
              <a:rPr lang="cs-CZ" sz="2000" u="sng" dirty="0" smtClean="0"/>
              <a:t>Článek 5 Smlouvy o EU</a:t>
            </a:r>
            <a:endParaRPr lang="cs-CZ" sz="2000" u="sng" dirty="0"/>
          </a:p>
          <a:p>
            <a:r>
              <a:rPr lang="cs-CZ" sz="2400" dirty="0" smtClean="0"/>
              <a:t>3</a:t>
            </a:r>
            <a:r>
              <a:rPr lang="cs-CZ" sz="2400" dirty="0"/>
              <a:t>. Podle </a:t>
            </a:r>
            <a:r>
              <a:rPr lang="cs-CZ" sz="2400" b="1" u="sng" dirty="0">
                <a:solidFill>
                  <a:srgbClr val="FF0000"/>
                </a:solidFill>
              </a:rPr>
              <a:t>zásady </a:t>
            </a:r>
            <a:r>
              <a:rPr lang="cs-CZ" sz="2400" b="1" u="sng" dirty="0" smtClean="0">
                <a:solidFill>
                  <a:srgbClr val="FF0000"/>
                </a:solidFill>
              </a:rPr>
              <a:t>subsidiarity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jedná </a:t>
            </a:r>
            <a:r>
              <a:rPr lang="cs-CZ" sz="2400" dirty="0"/>
              <a:t>Unie v oblastech, které nespadají do její výlučné pravomoci, pouze tehdy a do té míry, </a:t>
            </a:r>
            <a:r>
              <a:rPr lang="cs-CZ" sz="2400" b="1" dirty="0"/>
              <a:t>pokud cílů zamýšlené činnosti nemůže být dosaženo uspokojivě členskými státy</a:t>
            </a:r>
            <a:r>
              <a:rPr lang="cs-CZ" sz="2400" dirty="0"/>
              <a:t> na úrovni ústřední, regionální či místní, ale spíše jich, z důvodu jejího rozsahu či účinků, může být </a:t>
            </a:r>
            <a:r>
              <a:rPr lang="cs-CZ" sz="2400" b="1" dirty="0">
                <a:solidFill>
                  <a:srgbClr val="C00000"/>
                </a:solidFill>
              </a:rPr>
              <a:t>lépe dosaženo na úrovni Unie. 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r>
              <a:rPr lang="cs-CZ" sz="2400" i="1" dirty="0" smtClean="0">
                <a:solidFill>
                  <a:srgbClr val="0000CC"/>
                </a:solidFill>
              </a:rPr>
              <a:t>Cíl</a:t>
            </a:r>
            <a:r>
              <a:rPr lang="cs-CZ" sz="2400" i="1" dirty="0">
                <a:solidFill>
                  <a:srgbClr val="0000CC"/>
                </a:solidFill>
              </a:rPr>
              <a:t>: rozhodovat co nejvíce na úrovni nejbližší občanům.</a:t>
            </a:r>
          </a:p>
          <a:p>
            <a:r>
              <a:rPr lang="cs-CZ" sz="2400" dirty="0" smtClean="0"/>
              <a:t>Orgány </a:t>
            </a:r>
            <a:r>
              <a:rPr lang="cs-CZ" sz="2400" dirty="0"/>
              <a:t>Unie uplatňují zásadu subsidiarity v souladu s </a:t>
            </a:r>
            <a:r>
              <a:rPr lang="cs-CZ" sz="2400" b="1" i="1" u="sng" dirty="0"/>
              <a:t>Protokolem o používání zásad subsidiarity a proporcionality.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C00000"/>
                </a:solidFill>
              </a:rPr>
              <a:t>Vnitrostátní parlamenty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dbají na dodržování zásady subsidiarity v souladu s postupem uvedeným v tomto </a:t>
            </a:r>
            <a:r>
              <a:rPr lang="cs-CZ" sz="2400" dirty="0" smtClean="0"/>
              <a:t>protokolu (žlutá a oranžová karta)</a:t>
            </a:r>
            <a:endParaRPr lang="cs-CZ" sz="2400" dirty="0"/>
          </a:p>
          <a:p>
            <a:pPr marL="0" indent="0">
              <a:buNone/>
            </a:pPr>
            <a:endParaRPr lang="cs-CZ" sz="24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6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Zásada </a:t>
            </a:r>
            <a:r>
              <a:rPr lang="cs-CZ" dirty="0"/>
              <a:t>subsidiarity stanovuje </a:t>
            </a:r>
            <a:r>
              <a:rPr lang="cs-CZ" b="1" dirty="0"/>
              <a:t>nejvhodnější míru intervence</a:t>
            </a:r>
            <a:r>
              <a:rPr lang="cs-CZ" dirty="0"/>
              <a:t> v oblastech </a:t>
            </a:r>
            <a:r>
              <a:rPr lang="cs-CZ" dirty="0">
                <a:hlinkClick r:id="rId2"/>
              </a:rPr>
              <a:t>pravomocí sdílených</a:t>
            </a:r>
            <a:r>
              <a:rPr lang="cs-CZ" dirty="0"/>
              <a:t> mezi EU a členskými státy. </a:t>
            </a:r>
            <a:r>
              <a:rPr lang="cs-CZ" dirty="0" smtClean="0"/>
              <a:t>Ve </a:t>
            </a:r>
            <a:r>
              <a:rPr lang="cs-CZ" dirty="0"/>
              <a:t>všech případech </a:t>
            </a:r>
            <a:r>
              <a:rPr lang="cs-CZ" u="sng" dirty="0"/>
              <a:t>smí EU zasáhnout jen tehdy, když je schopná jednat účinněji než členské státy. </a:t>
            </a:r>
            <a:endParaRPr lang="cs-CZ" u="sng" dirty="0" smtClean="0"/>
          </a:p>
          <a:p>
            <a:r>
              <a:rPr lang="cs-CZ" dirty="0" smtClean="0"/>
              <a:t>Protokol:</a:t>
            </a:r>
            <a:endParaRPr lang="cs-CZ" dirty="0"/>
          </a:p>
          <a:p>
            <a:r>
              <a:rPr lang="cs-CZ" dirty="0">
                <a:solidFill>
                  <a:srgbClr val="0000CC"/>
                </a:solidFill>
              </a:rPr>
              <a:t>má činnost </a:t>
            </a:r>
            <a:r>
              <a:rPr lang="cs-CZ" u="sng" dirty="0">
                <a:solidFill>
                  <a:srgbClr val="0000CC"/>
                </a:solidFill>
              </a:rPr>
              <a:t>nadnárodní aspekty, </a:t>
            </a:r>
            <a:r>
              <a:rPr lang="cs-CZ" dirty="0">
                <a:solidFill>
                  <a:srgbClr val="0000CC"/>
                </a:solidFill>
              </a:rPr>
              <a:t>které členské státy nemohou uspokojivě vyřešit?</a:t>
            </a:r>
          </a:p>
          <a:p>
            <a:r>
              <a:rPr lang="cs-CZ" dirty="0">
                <a:solidFill>
                  <a:srgbClr val="0000CC"/>
                </a:solidFill>
              </a:rPr>
              <a:t>byla by činnost nebo nečinnost </a:t>
            </a:r>
            <a:r>
              <a:rPr lang="cs-CZ" u="sng" dirty="0">
                <a:solidFill>
                  <a:srgbClr val="0000CC"/>
                </a:solidFill>
              </a:rPr>
              <a:t>členského státu v rozporu s cíli Smlouvy?</a:t>
            </a:r>
          </a:p>
          <a:p>
            <a:r>
              <a:rPr lang="cs-CZ" dirty="0">
                <a:solidFill>
                  <a:srgbClr val="0000CC"/>
                </a:solidFill>
              </a:rPr>
              <a:t>přináší činnost </a:t>
            </a:r>
            <a:r>
              <a:rPr lang="cs-CZ" u="sng" dirty="0">
                <a:solidFill>
                  <a:srgbClr val="0000CC"/>
                </a:solidFill>
              </a:rPr>
              <a:t>na evropské úrovni zjevné výhody?</a:t>
            </a:r>
          </a:p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4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B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1555</Words>
  <Application>Microsoft Office PowerPoint</Application>
  <PresentationFormat>Předvádění na obrazovce (4:3)</PresentationFormat>
  <Paragraphs>191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Britannic Bold</vt:lpstr>
      <vt:lpstr>Calibri</vt:lpstr>
      <vt:lpstr>Motiv systému Office</vt:lpstr>
      <vt:lpstr>Pravomoci EU  6. sem. – předn. č. 2 - 2017</vt:lpstr>
      <vt:lpstr>Zásada svěřených pravomocí  Typy pravomocí EU</vt:lpstr>
      <vt:lpstr>1. Výlučné pravomoci (čl. 3 SFEU)</vt:lpstr>
      <vt:lpstr>2. Sdílené pravomoci (čl. 4 SFEU)</vt:lpstr>
      <vt:lpstr>2. Sdílené pravomoci - podstata</vt:lpstr>
      <vt:lpstr>3. Podpůrné, koordinační a doplňkové pravomoci (čl. 6 SFEU)</vt:lpstr>
      <vt:lpstr>Zvláštní oblast - SZBP</vt:lpstr>
      <vt:lpstr>Principy subsidiarity a proporcionality</vt:lpstr>
      <vt:lpstr>Principy subsidiarity a proporcionality</vt:lpstr>
      <vt:lpstr>Principy subsidiarity a proporcionality</vt:lpstr>
      <vt:lpstr>„Flexibilita“</vt:lpstr>
      <vt:lpstr>„Oboustranná flexibilita“</vt:lpstr>
      <vt:lpstr>Příklad konkrétní pravomoci –  oblasti pravomoci sdílené a podpůrné</vt:lpstr>
      <vt:lpstr>Příklad konkrétní pravomoci  v oblasti pravomoci sdílené</vt:lpstr>
      <vt:lpstr>Příklad konkrétní pravomoci –  sdílená pravomoc</vt:lpstr>
      <vt:lpstr>Zvláštní případy výlučné pravomoci</vt:lpstr>
      <vt:lpstr>Lugano - 2003</vt:lpstr>
      <vt:lpstr>Výlučná unijní ochrana zeměpisných označení</vt:lpstr>
      <vt:lpstr>Výlučná unijní ochrana zeměpisných označení</vt:lpstr>
      <vt:lpstr>Výlučná unijní ochrana zeměpisných označení</vt:lpstr>
      <vt:lpstr>Posílená spolupráce  (býv. užší spolupráce)</vt:lpstr>
      <vt:lpstr>Diferenciace</vt:lpstr>
      <vt:lpstr>Důvody</vt:lpstr>
      <vt:lpstr>Podmínky a postup dle Lisabonu:  Podmínky a postup dle Lisabonu: čl. 43-45 SEU, 326-334 SFEU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Pravomoci EU</dc:title>
  <dc:creator>Vladimír Týč</dc:creator>
  <cp:lastModifiedBy>Vladimír Týč</cp:lastModifiedBy>
  <cp:revision>27</cp:revision>
  <dcterms:created xsi:type="dcterms:W3CDTF">2014-03-05T12:51:14Z</dcterms:created>
  <dcterms:modified xsi:type="dcterms:W3CDTF">2017-02-28T13:54:34Z</dcterms:modified>
</cp:coreProperties>
</file>