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4" r:id="rId3"/>
    <p:sldId id="286" r:id="rId4"/>
    <p:sldId id="275" r:id="rId5"/>
    <p:sldId id="280" r:id="rId6"/>
    <p:sldId id="281" r:id="rId7"/>
    <p:sldId id="282" r:id="rId8"/>
    <p:sldId id="283" r:id="rId9"/>
    <p:sldId id="284" r:id="rId10"/>
    <p:sldId id="278" r:id="rId11"/>
    <p:sldId id="279" r:id="rId12"/>
    <p:sldId id="285" r:id="rId13"/>
    <p:sldId id="27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</a:t>
            </a:r>
            <a: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trestání NV201K </a:t>
            </a: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12. 5. 2017</a:t>
            </a:r>
            <a: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dirty="0"/>
              <a:t>Přestupky </a:t>
            </a:r>
            <a:r>
              <a:rPr lang="cs-CZ" sz="2800" b="0" dirty="0"/>
              <a:t>(řízení o přestupcích a rozhodnutí o přestupku, specifika právní úpravy a</a:t>
            </a:r>
            <a:br>
              <a:rPr lang="cs-CZ" sz="2800" b="0" dirty="0"/>
            </a:br>
            <a:r>
              <a:rPr lang="cs-CZ" sz="2800" b="0" dirty="0"/>
              <a:t>procesního postupu v prvním stupni, zvláštní druhy řízení o přestupku)</a:t>
            </a: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2800" b="0" dirty="0"/>
              <a:t>JUDr. Lukáš Potěšil, Ph.D.</a:t>
            </a:r>
            <a:br>
              <a:rPr lang="cs-CZ" altLang="cs-CZ" sz="2800" b="0" dirty="0"/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b="1" dirty="0" smtClean="0"/>
              <a:t>Přechodná ustanovení § </a:t>
            </a:r>
            <a:r>
              <a:rPr lang="cs-CZ" altLang="cs-CZ" b="1" dirty="0"/>
              <a:t>112 </a:t>
            </a:r>
          </a:p>
          <a:p>
            <a:pPr algn="just"/>
            <a:r>
              <a:rPr lang="cs-CZ" altLang="cs-CZ" b="1" dirty="0"/>
              <a:t>Hmotněprávní: </a:t>
            </a:r>
            <a:r>
              <a:rPr lang="cs-CZ" altLang="cs-CZ" dirty="0"/>
              <a:t>odstavec 1 a 3 (použití zákona 250/2016 Sb., pokud je to pro pachatele </a:t>
            </a:r>
            <a:r>
              <a:rPr lang="cs-CZ" altLang="cs-CZ" dirty="0">
                <a:solidFill>
                  <a:srgbClr val="FF0000"/>
                </a:solidFill>
              </a:rPr>
              <a:t>výhodnější</a:t>
            </a:r>
            <a:r>
              <a:rPr lang="cs-CZ" altLang="cs-CZ" dirty="0"/>
              <a:t>)</a:t>
            </a:r>
          </a:p>
          <a:p>
            <a:pPr algn="just"/>
            <a:r>
              <a:rPr lang="cs-CZ" altLang="cs-CZ" b="1" dirty="0"/>
              <a:t>Procesní:</a:t>
            </a:r>
            <a:r>
              <a:rPr lang="cs-CZ" altLang="cs-CZ" dirty="0"/>
              <a:t> odstavec 4 a 5 (</a:t>
            </a:r>
            <a:r>
              <a:rPr lang="cs-CZ" altLang="cs-CZ" dirty="0">
                <a:solidFill>
                  <a:srgbClr val="FF0000"/>
                </a:solidFill>
              </a:rPr>
              <a:t>dokončení</a:t>
            </a:r>
            <a:r>
              <a:rPr lang="cs-CZ" altLang="cs-CZ" dirty="0"/>
              <a:t> pravomocně neskončených řízení </a:t>
            </a:r>
            <a:r>
              <a:rPr lang="cs-CZ" altLang="cs-CZ" dirty="0">
                <a:solidFill>
                  <a:srgbClr val="FF0000"/>
                </a:solidFill>
              </a:rPr>
              <a:t>podle dosavadních předpisů</a:t>
            </a:r>
            <a:r>
              <a:rPr lang="cs-CZ" altLang="cs-CZ" dirty="0"/>
              <a:t>)</a:t>
            </a:r>
          </a:p>
          <a:p>
            <a:pPr algn="just"/>
            <a:r>
              <a:rPr lang="cs-CZ" altLang="cs-CZ" b="1" dirty="0"/>
              <a:t>Organizační:</a:t>
            </a:r>
            <a:r>
              <a:rPr lang="cs-CZ" altLang="cs-CZ" dirty="0"/>
              <a:t> odstavec 7 až 9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33064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b="1" dirty="0">
                <a:solidFill>
                  <a:srgbClr val="FF0000"/>
                </a:solidFill>
              </a:rPr>
              <a:t>Odst. 4: </a:t>
            </a:r>
            <a:r>
              <a:rPr lang="cs-CZ" altLang="cs-CZ" sz="1800" b="1" dirty="0"/>
              <a:t>Zahájená řízení </a:t>
            </a:r>
            <a:r>
              <a:rPr lang="cs-CZ" altLang="cs-CZ" sz="1800" dirty="0"/>
              <a:t>o přestupku a dosavadním jiném správním deliktu, s výjimkou řízení o disciplinárním deliktu, která </a:t>
            </a:r>
            <a:r>
              <a:rPr lang="cs-CZ" altLang="cs-CZ" sz="1800" b="1" dirty="0"/>
              <a:t>nebyla pravomocně skončena přede dnem nabytí účinnosti </a:t>
            </a:r>
            <a:r>
              <a:rPr lang="cs-CZ" altLang="cs-CZ" sz="1800" dirty="0"/>
              <a:t>tohoto zákona, se </a:t>
            </a:r>
            <a:r>
              <a:rPr lang="cs-CZ" altLang="cs-CZ" sz="1800" b="1" dirty="0">
                <a:solidFill>
                  <a:srgbClr val="FF0000"/>
                </a:solidFill>
              </a:rPr>
              <a:t>dokončí podle dosavadních zákonů</a:t>
            </a:r>
            <a:r>
              <a:rPr lang="cs-CZ" altLang="cs-CZ" sz="1800" dirty="0"/>
              <a:t>.</a:t>
            </a:r>
          </a:p>
          <a:p>
            <a:pPr algn="just"/>
            <a:r>
              <a:rPr lang="cs-CZ" altLang="cs-CZ" sz="1800" dirty="0"/>
              <a:t>Řízení zahájená </a:t>
            </a:r>
            <a:r>
              <a:rPr lang="cs-CZ" altLang="cs-CZ" sz="1800" b="1" dirty="0"/>
              <a:t>do 30. 6. 2017</a:t>
            </a:r>
            <a:r>
              <a:rPr lang="cs-CZ" altLang="cs-CZ" sz="1800" dirty="0"/>
              <a:t>, která nebyla pravomocně skončena </a:t>
            </a:r>
            <a:r>
              <a:rPr lang="cs-CZ" altLang="cs-CZ" sz="1800" b="1" dirty="0"/>
              <a:t> se dokončí </a:t>
            </a:r>
            <a:r>
              <a:rPr lang="cs-CZ" altLang="cs-CZ" sz="1800" dirty="0"/>
              <a:t>podle </a:t>
            </a:r>
            <a:r>
              <a:rPr lang="cs-CZ" altLang="cs-CZ" sz="1800" b="1" dirty="0"/>
              <a:t>stávajících předpisů</a:t>
            </a:r>
            <a:r>
              <a:rPr lang="cs-CZ" altLang="cs-CZ" sz="1800" dirty="0"/>
              <a:t>, tj. procesně se bude postupovat podle „předcházející“ právní úpravy</a:t>
            </a:r>
          </a:p>
          <a:p>
            <a:pPr algn="just"/>
            <a:r>
              <a:rPr lang="cs-CZ" altLang="cs-CZ" sz="1800" dirty="0"/>
              <a:t>Není vyloučeno, že hmotně právně budou posuzovány podle zákona č. 250/2016 Sb. (je-li to výhodnější), zatímco procesně podle zvláštního zákona a zákona č. 200/1990 Sb. 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84659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773239"/>
            <a:ext cx="8082321" cy="4359274"/>
          </a:xfrm>
        </p:spPr>
        <p:txBody>
          <a:bodyPr/>
          <a:lstStyle/>
          <a:p>
            <a:pPr algn="just">
              <a:defRPr/>
            </a:pPr>
            <a:r>
              <a:rPr lang="cs-CZ" altLang="cs-CZ" sz="1800" b="1" dirty="0"/>
              <a:t>§ 112 odst. 1, 2 a 6 </a:t>
            </a:r>
            <a:r>
              <a:rPr lang="cs-CZ" altLang="cs-CZ" sz="1800" dirty="0"/>
              <a:t>zákona č. 250/2016 Sb. – nepřímá novela:</a:t>
            </a:r>
          </a:p>
          <a:p>
            <a:pPr marL="0" indent="0" algn="just">
              <a:buFontTx/>
              <a:buNone/>
              <a:defRPr/>
            </a:pPr>
            <a:r>
              <a:rPr lang="cs-CZ" altLang="cs-CZ" sz="1800" b="1" dirty="0"/>
              <a:t>Odstavec 1: </a:t>
            </a:r>
            <a:r>
              <a:rPr lang="cs-CZ" altLang="cs-CZ" sz="1800" dirty="0"/>
              <a:t>Na </a:t>
            </a:r>
            <a:r>
              <a:rPr lang="cs-CZ" altLang="cs-CZ" sz="1800" b="1" dirty="0"/>
              <a:t>přestupky a dosavadní jiné správní delikty</a:t>
            </a:r>
            <a:r>
              <a:rPr lang="cs-CZ" altLang="cs-CZ" sz="1800" dirty="0"/>
              <a:t>, </a:t>
            </a:r>
            <a:r>
              <a:rPr lang="cs-CZ" altLang="cs-CZ" sz="1800" b="1" dirty="0">
                <a:solidFill>
                  <a:srgbClr val="FF0000"/>
                </a:solidFill>
              </a:rPr>
              <a:t>s výjimkou </a:t>
            </a:r>
            <a:r>
              <a:rPr lang="cs-CZ" altLang="cs-CZ" sz="1800" dirty="0"/>
              <a:t>disciplinárních deliktů, se </a:t>
            </a:r>
            <a:r>
              <a:rPr lang="cs-CZ" altLang="cs-CZ" sz="1800" b="1" dirty="0"/>
              <a:t>ode dne nabytí účinnosti </a:t>
            </a:r>
            <a:r>
              <a:rPr lang="cs-CZ" altLang="cs-CZ" sz="1800" dirty="0"/>
              <a:t>tohoto zákona </a:t>
            </a:r>
            <a:r>
              <a:rPr lang="cs-CZ" altLang="cs-CZ" sz="1800" b="1" dirty="0"/>
              <a:t>hledí jako na přestupky podle tohoto zákona</a:t>
            </a:r>
            <a:r>
              <a:rPr lang="cs-CZ" altLang="cs-CZ" sz="1800" dirty="0"/>
              <a:t>. </a:t>
            </a:r>
          </a:p>
          <a:p>
            <a:pPr marL="0" indent="0" algn="just">
              <a:buFontTx/>
              <a:buNone/>
              <a:defRPr/>
            </a:pPr>
            <a:r>
              <a:rPr lang="cs-CZ" altLang="cs-CZ" sz="1800" b="1" dirty="0"/>
              <a:t>Odstavec 2:</a:t>
            </a:r>
            <a:r>
              <a:rPr lang="cs-CZ" altLang="cs-CZ" sz="1800" dirty="0"/>
              <a:t> Ustanovení </a:t>
            </a:r>
            <a:r>
              <a:rPr lang="cs-CZ" altLang="cs-CZ" sz="1800" b="1" dirty="0"/>
              <a:t>dosavadních zákonů o lhůtách </a:t>
            </a:r>
            <a:r>
              <a:rPr lang="cs-CZ" altLang="cs-CZ" sz="1800" dirty="0"/>
              <a:t>pro </a:t>
            </a:r>
            <a:r>
              <a:rPr lang="cs-CZ" altLang="cs-CZ" sz="1800" dirty="0">
                <a:solidFill>
                  <a:srgbClr val="FF0000"/>
                </a:solidFill>
              </a:rPr>
              <a:t>projednání</a:t>
            </a:r>
            <a:r>
              <a:rPr lang="cs-CZ" altLang="cs-CZ" sz="1800" dirty="0"/>
              <a:t> přestupku nebo jiného správního deliktu, lhůtách pro </a:t>
            </a:r>
            <a:r>
              <a:rPr lang="cs-CZ" altLang="cs-CZ" sz="1800" dirty="0">
                <a:solidFill>
                  <a:srgbClr val="FF0000"/>
                </a:solidFill>
              </a:rPr>
              <a:t>uložení pokuty</a:t>
            </a:r>
            <a:r>
              <a:rPr lang="cs-CZ" altLang="cs-CZ" sz="1800" dirty="0"/>
              <a:t> za přestupek nebo jiný správní delikt a lhůtách pro </a:t>
            </a:r>
            <a:r>
              <a:rPr lang="cs-CZ" altLang="cs-CZ" sz="1800" dirty="0">
                <a:solidFill>
                  <a:srgbClr val="FF0000"/>
                </a:solidFill>
              </a:rPr>
              <a:t>zánik odpovědnosti </a:t>
            </a:r>
            <a:r>
              <a:rPr lang="cs-CZ" altLang="cs-CZ" sz="1800" dirty="0"/>
              <a:t>za přestupek nebo jiný správní delikt se </a:t>
            </a:r>
            <a:r>
              <a:rPr lang="cs-CZ" altLang="cs-CZ" sz="1800" b="1" dirty="0"/>
              <a:t>ode dne nabytí účinnosti tohoto zákona nepoužijí</a:t>
            </a:r>
            <a:r>
              <a:rPr lang="cs-CZ" altLang="cs-CZ" sz="1800" dirty="0"/>
              <a:t>. Odpovědnost za přestupek a dosavadní jiný správní delikt však nezanikne dříve, než by uplynula některá ze lhůt podle věty první, pokud k jednání zakládajícímu odpovědnost došlo přede dnem nabytí účinnosti tohoto zákona. (přednost speciální úpravy před obecnou)</a:t>
            </a:r>
          </a:p>
          <a:p>
            <a:pPr marL="0" indent="0" algn="just">
              <a:buFontTx/>
              <a:buNone/>
              <a:defRPr/>
            </a:pPr>
            <a:r>
              <a:rPr lang="cs-CZ" altLang="cs-CZ" sz="1800" b="1" dirty="0"/>
              <a:t>Odstavec 6: </a:t>
            </a:r>
            <a:r>
              <a:rPr lang="cs-CZ" altLang="cs-CZ" sz="1800" dirty="0"/>
              <a:t>Na </a:t>
            </a:r>
            <a:r>
              <a:rPr lang="cs-CZ" altLang="cs-CZ" sz="1800" b="1" dirty="0"/>
              <a:t>blokové řízení </a:t>
            </a:r>
            <a:r>
              <a:rPr lang="cs-CZ" altLang="cs-CZ" sz="1800" dirty="0"/>
              <a:t>upravené v dosavadních zákonech se </a:t>
            </a:r>
            <a:r>
              <a:rPr lang="cs-CZ" altLang="cs-CZ" sz="1800" b="1" dirty="0"/>
              <a:t>ode dne nabytí účinnosti</a:t>
            </a:r>
            <a:r>
              <a:rPr lang="cs-CZ" altLang="cs-CZ" sz="1800" dirty="0"/>
              <a:t> tohoto zákona </a:t>
            </a:r>
            <a:r>
              <a:rPr lang="cs-CZ" altLang="cs-CZ" sz="1800" b="1" dirty="0"/>
              <a:t>hledí jako na </a:t>
            </a:r>
            <a:r>
              <a:rPr lang="cs-CZ" altLang="cs-CZ" sz="1800" b="1" dirty="0">
                <a:solidFill>
                  <a:srgbClr val="FF0000"/>
                </a:solidFill>
              </a:rPr>
              <a:t>příkazní řízení</a:t>
            </a:r>
            <a:r>
              <a:rPr lang="cs-CZ" altLang="cs-CZ" sz="1800" b="1" dirty="0"/>
              <a:t>, při němž je </a:t>
            </a:r>
            <a:r>
              <a:rPr lang="cs-CZ" altLang="cs-CZ" sz="1800" b="1" dirty="0">
                <a:solidFill>
                  <a:srgbClr val="FF0000"/>
                </a:solidFill>
              </a:rPr>
              <a:t>příkaz vydáván na místě</a:t>
            </a:r>
            <a:r>
              <a:rPr lang="cs-CZ" altLang="cs-CZ" sz="1800" dirty="0"/>
              <a:t>.</a:t>
            </a:r>
          </a:p>
          <a:p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9782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b="1" dirty="0"/>
              <a:t>Část čtvrtá </a:t>
            </a:r>
            <a:r>
              <a:rPr lang="cs-CZ" altLang="cs-CZ" sz="1800" dirty="0"/>
              <a:t>– společná, přechodná a závěrečná ustanovení § 103 114; </a:t>
            </a:r>
          </a:p>
          <a:p>
            <a:pPr lvl="1" algn="just"/>
            <a:r>
              <a:rPr lang="cs-CZ" altLang="cs-CZ" sz="1800" b="1" dirty="0"/>
              <a:t>Výkon působnosti </a:t>
            </a:r>
            <a:r>
              <a:rPr lang="cs-CZ" altLang="cs-CZ" sz="1800" dirty="0"/>
              <a:t>§ 103 (přenesená působnost) </a:t>
            </a:r>
          </a:p>
          <a:p>
            <a:pPr lvl="1" algn="just"/>
            <a:r>
              <a:rPr lang="cs-CZ" altLang="cs-CZ" sz="1800" b="1" dirty="0"/>
              <a:t>Amnestie </a:t>
            </a:r>
            <a:r>
              <a:rPr lang="cs-CZ" altLang="cs-CZ" sz="1800" dirty="0"/>
              <a:t>§ 104 (prezident republiky)</a:t>
            </a:r>
          </a:p>
          <a:p>
            <a:pPr lvl="1" algn="just"/>
            <a:r>
              <a:rPr lang="cs-CZ" altLang="cs-CZ" sz="1800" b="1" dirty="0"/>
              <a:t>Veřejnoprávní smlouvy </a:t>
            </a:r>
            <a:r>
              <a:rPr lang="cs-CZ" altLang="cs-CZ" sz="1800" dirty="0"/>
              <a:t>§ 105 </a:t>
            </a:r>
          </a:p>
          <a:p>
            <a:pPr lvl="1" algn="just"/>
            <a:r>
              <a:rPr lang="cs-CZ" altLang="cs-CZ" sz="1800" b="1" dirty="0"/>
              <a:t>Evidence přestupků </a:t>
            </a:r>
            <a:r>
              <a:rPr lang="cs-CZ" altLang="cs-CZ" sz="1800" dirty="0"/>
              <a:t>§ 106 až 108 (Rejstřík trestů, námitkové řízení)</a:t>
            </a:r>
          </a:p>
          <a:p>
            <a:pPr lvl="1" algn="just"/>
            <a:r>
              <a:rPr lang="cs-CZ" altLang="cs-CZ" sz="1800" b="1" dirty="0"/>
              <a:t>Přehled přestupků </a:t>
            </a:r>
            <a:r>
              <a:rPr lang="cs-CZ" altLang="cs-CZ" sz="1800" dirty="0"/>
              <a:t>§ 110 (statistiky)</a:t>
            </a:r>
          </a:p>
          <a:p>
            <a:pPr lvl="1" algn="just"/>
            <a:r>
              <a:rPr lang="cs-CZ" altLang="cs-CZ" sz="1800" b="1" dirty="0"/>
              <a:t>Požadavky na oprávněnou úřední osobu </a:t>
            </a:r>
            <a:r>
              <a:rPr lang="cs-CZ" altLang="cs-CZ" sz="1800" dirty="0"/>
              <a:t>§ 111 (do 31. 12. 2022 i jiné osoby, poté osoby starší 50 let s praxí 10 let)</a:t>
            </a:r>
          </a:p>
          <a:p>
            <a:pPr lvl="1" algn="just"/>
            <a:r>
              <a:rPr lang="cs-CZ" altLang="cs-CZ" sz="1800" b="1" dirty="0"/>
              <a:t>Přechodná ustanovení </a:t>
            </a:r>
            <a:r>
              <a:rPr lang="cs-CZ" altLang="cs-CZ" sz="1800" dirty="0"/>
              <a:t>§ 112</a:t>
            </a:r>
          </a:p>
          <a:p>
            <a:pPr lvl="1" algn="just"/>
            <a:r>
              <a:rPr lang="cs-CZ" altLang="cs-CZ" sz="1800" b="1" dirty="0"/>
              <a:t>Zrušovací ustanovení </a:t>
            </a:r>
            <a:r>
              <a:rPr lang="cs-CZ" altLang="cs-CZ" sz="1800" dirty="0"/>
              <a:t>§ 113</a:t>
            </a:r>
          </a:p>
          <a:p>
            <a:pPr lvl="1" algn="just"/>
            <a:r>
              <a:rPr lang="cs-CZ" altLang="cs-CZ" sz="1800" b="1" dirty="0"/>
              <a:t>Účinnost</a:t>
            </a:r>
            <a:r>
              <a:rPr lang="cs-CZ" altLang="cs-CZ" sz="1800" dirty="0"/>
              <a:t> § 114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89274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dirty="0" smtClean="0"/>
              <a:t>Přestupky projednává a rozhoduje veřejná </a:t>
            </a:r>
            <a:r>
              <a:rPr lang="cs-CZ" dirty="0"/>
              <a:t>správa – procesní režim – </a:t>
            </a:r>
            <a:r>
              <a:rPr lang="cs-CZ" dirty="0">
                <a:solidFill>
                  <a:srgbClr val="FF3300"/>
                </a:solidFill>
              </a:rPr>
              <a:t>SPRÁVNÍ ŘÍZENÍ</a:t>
            </a:r>
            <a:r>
              <a:rPr lang="cs-CZ" dirty="0"/>
              <a:t> (§ 9 </a:t>
            </a:r>
            <a:r>
              <a:rPr lang="cs-CZ" dirty="0" err="1"/>
              <a:t>spr</a:t>
            </a:r>
            <a:r>
              <a:rPr lang="cs-CZ" dirty="0"/>
              <a:t>. ř.) 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92D050"/>
                </a:solidFill>
              </a:rPr>
              <a:t>Lex </a:t>
            </a:r>
            <a:r>
              <a:rPr lang="cs-CZ" dirty="0" err="1">
                <a:solidFill>
                  <a:srgbClr val="92D050"/>
                </a:solidFill>
              </a:rPr>
              <a:t>specialis</a:t>
            </a:r>
            <a:r>
              <a:rPr lang="cs-CZ" dirty="0">
                <a:solidFill>
                  <a:srgbClr val="92D050"/>
                </a:solidFill>
              </a:rPr>
              <a:t> – přestupkový zákon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92D050"/>
                </a:solidFill>
              </a:rPr>
              <a:t>Lex </a:t>
            </a:r>
            <a:r>
              <a:rPr lang="cs-CZ" dirty="0" err="1">
                <a:solidFill>
                  <a:srgbClr val="92D050"/>
                </a:solidFill>
              </a:rPr>
              <a:t>generalis</a:t>
            </a:r>
            <a:r>
              <a:rPr lang="cs-CZ" dirty="0">
                <a:solidFill>
                  <a:srgbClr val="92D050"/>
                </a:solidFill>
              </a:rPr>
              <a:t> – správní řád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dirty="0"/>
              <a:t>uplatnění řádných a mimořádných opravných prostředků ve správním řízení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dirty="0"/>
              <a:t>Zkrácené formy řízení – </a:t>
            </a:r>
            <a:r>
              <a:rPr lang="cs-CZ" smtClean="0"/>
              <a:t>příkazní řízení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50167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altLang="cs-CZ" dirty="0"/>
          </a:p>
        </p:txBody>
      </p:sp>
      <p:pic>
        <p:nvPicPr>
          <p:cNvPr id="6" name="table"/>
          <p:cNvPicPr/>
          <p:nvPr/>
        </p:nvPicPr>
        <p:blipFill>
          <a:blip r:embed="rId2"/>
          <a:stretch>
            <a:fillRect/>
          </a:stretch>
        </p:blipFill>
        <p:spPr>
          <a:xfrm>
            <a:off x="509589" y="2017713"/>
            <a:ext cx="8082321" cy="286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b="1" dirty="0"/>
              <a:t>Část třetí </a:t>
            </a:r>
            <a:r>
              <a:rPr lang="cs-CZ" altLang="cs-CZ" sz="1800" dirty="0"/>
              <a:t>– řízení o přestupcích § 60 až 102; </a:t>
            </a:r>
          </a:p>
          <a:p>
            <a:pPr lvl="1" algn="just"/>
            <a:r>
              <a:rPr lang="cs-CZ" altLang="cs-CZ" sz="1800" b="1" dirty="0"/>
              <a:t>Příslušnost</a:t>
            </a:r>
            <a:r>
              <a:rPr lang="cs-CZ" altLang="cs-CZ" sz="1800" dirty="0"/>
              <a:t> § 60 až 64 (</a:t>
            </a:r>
            <a:r>
              <a:rPr lang="cs-CZ" altLang="cs-CZ" sz="1800" dirty="0" err="1"/>
              <a:t>ObÚRP</a:t>
            </a:r>
            <a:r>
              <a:rPr lang="cs-CZ" altLang="cs-CZ" sz="1800" dirty="0"/>
              <a:t>, přestupkové komise, zvláštní případ tzv. systémové podjatosti v § 63; </a:t>
            </a:r>
            <a:r>
              <a:rPr lang="cs-CZ" altLang="cs-CZ" sz="1800" b="1" dirty="0" smtClean="0"/>
              <a:t>doručování </a:t>
            </a:r>
            <a:r>
              <a:rPr lang="cs-CZ" altLang="cs-CZ" sz="1800" dirty="0"/>
              <a:t>§ 66 a 67 (lze veřejnou vyhláškou a přímo účastníkovi pro případ mj. obstrukce zmocněnců</a:t>
            </a:r>
            <a:r>
              <a:rPr lang="cs-CZ" altLang="cs-CZ" sz="1800" dirty="0" smtClean="0"/>
              <a:t>);</a:t>
            </a:r>
            <a:r>
              <a:rPr lang="cs-CZ" altLang="cs-CZ" sz="1800" b="1" dirty="0" smtClean="0"/>
              <a:t>Účastníci </a:t>
            </a:r>
            <a:r>
              <a:rPr lang="cs-CZ" altLang="cs-CZ" sz="1800" b="1" dirty="0"/>
              <a:t>řízení </a:t>
            </a:r>
            <a:r>
              <a:rPr lang="cs-CZ" altLang="cs-CZ" sz="1800" dirty="0"/>
              <a:t>§ 68 až 72 (obviněný, poškozený a vlastník věci; § 71 </a:t>
            </a:r>
            <a:r>
              <a:rPr lang="cs-CZ" altLang="cs-CZ" sz="1800" b="1" dirty="0"/>
              <a:t>osoba přímo postižená spácháním přestupku</a:t>
            </a:r>
            <a:r>
              <a:rPr lang="cs-CZ" altLang="cs-CZ" sz="1800" dirty="0" smtClean="0"/>
              <a:t>);</a:t>
            </a:r>
            <a:r>
              <a:rPr lang="cs-CZ" altLang="cs-CZ" sz="1800" b="1" dirty="0" smtClean="0"/>
              <a:t>Postup </a:t>
            </a:r>
            <a:r>
              <a:rPr lang="cs-CZ" altLang="cs-CZ" sz="1800" b="1" dirty="0"/>
              <a:t>před zahájením řízení </a:t>
            </a:r>
            <a:r>
              <a:rPr lang="cs-CZ" altLang="cs-CZ" sz="1800" dirty="0"/>
              <a:t>§ 73 až 76 (oznamování a odložení věci</a:t>
            </a:r>
            <a:r>
              <a:rPr lang="cs-CZ" altLang="cs-CZ" sz="1800" dirty="0" smtClean="0"/>
              <a:t>);</a:t>
            </a:r>
            <a:r>
              <a:rPr lang="cs-CZ" altLang="cs-CZ" sz="1800" b="1" dirty="0" smtClean="0"/>
              <a:t>Průběh </a:t>
            </a:r>
            <a:r>
              <a:rPr lang="cs-CZ" altLang="cs-CZ" sz="1800" b="1" dirty="0"/>
              <a:t>řízení </a:t>
            </a:r>
            <a:r>
              <a:rPr lang="cs-CZ" altLang="cs-CZ" sz="1800" dirty="0"/>
              <a:t>§ 77 až 87 (zahájení – oznámení, náležitosti; </a:t>
            </a:r>
            <a:r>
              <a:rPr lang="cs-CZ" altLang="cs-CZ" sz="1800" dirty="0">
                <a:solidFill>
                  <a:srgbClr val="FF0000"/>
                </a:solidFill>
              </a:rPr>
              <a:t>§ 80 ústní jednání – na požádání obviněného, je-li to nezbytné k uplatnění jeho práv</a:t>
            </a:r>
            <a:r>
              <a:rPr lang="cs-CZ" altLang="cs-CZ" sz="1800" dirty="0"/>
              <a:t>; dokazování, záruka za splnění povinnosti, přeměny PO; zastavení řízení, narovnání</a:t>
            </a:r>
            <a:r>
              <a:rPr lang="cs-CZ" altLang="cs-CZ" sz="1800" dirty="0" smtClean="0"/>
              <a:t>);</a:t>
            </a:r>
            <a:r>
              <a:rPr lang="cs-CZ" altLang="cs-CZ" sz="1800" b="1" dirty="0" smtClean="0"/>
              <a:t>Zvláštní </a:t>
            </a:r>
            <a:r>
              <a:rPr lang="cs-CZ" altLang="cs-CZ" sz="1800" b="1" dirty="0"/>
              <a:t>druhy řízení </a:t>
            </a:r>
            <a:r>
              <a:rPr lang="cs-CZ" altLang="cs-CZ" sz="1800" dirty="0"/>
              <a:t>§ 88 až 92 (společné řízení, NŠ a BO, </a:t>
            </a:r>
            <a:r>
              <a:rPr lang="cs-CZ" altLang="cs-CZ" sz="1800" dirty="0">
                <a:solidFill>
                  <a:srgbClr val="FF0000"/>
                </a:solidFill>
              </a:rPr>
              <a:t>příkaz, příkaz na místě, příkazový blok</a:t>
            </a:r>
            <a:r>
              <a:rPr lang="cs-CZ" altLang="cs-CZ" sz="1800" dirty="0"/>
              <a:t>)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60272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Tx/>
              <a:buNone/>
            </a:pPr>
            <a:r>
              <a:rPr lang="cs-CZ" altLang="cs-CZ" sz="1800" dirty="0"/>
              <a:t>§ 60 – </a:t>
            </a:r>
            <a:r>
              <a:rPr lang="cs-CZ" altLang="cs-CZ" sz="1800" b="1" dirty="0"/>
              <a:t>věcná příslušnost, </a:t>
            </a:r>
            <a:r>
              <a:rPr lang="cs-CZ" altLang="cs-CZ" sz="1800" dirty="0"/>
              <a:t>zvláštní zákon, jinak </a:t>
            </a:r>
            <a:r>
              <a:rPr lang="cs-CZ" altLang="cs-CZ" sz="1800" dirty="0" err="1"/>
              <a:t>ObÚRP</a:t>
            </a:r>
            <a:endParaRPr lang="cs-CZ" altLang="cs-CZ" sz="1800" b="1" dirty="0"/>
          </a:p>
          <a:p>
            <a:pPr marL="0" indent="0" algn="just">
              <a:buFontTx/>
              <a:buNone/>
            </a:pPr>
            <a:r>
              <a:rPr lang="cs-CZ" altLang="cs-CZ" sz="1800" dirty="0"/>
              <a:t>§ 61 – </a:t>
            </a:r>
            <a:r>
              <a:rPr lang="cs-CZ" altLang="cs-CZ" sz="1800" b="1" dirty="0"/>
              <a:t>komise pro projednávání přestupků</a:t>
            </a:r>
          </a:p>
          <a:p>
            <a:pPr marL="0" indent="0" algn="just">
              <a:buFontTx/>
              <a:buNone/>
            </a:pPr>
            <a:r>
              <a:rPr lang="cs-CZ" altLang="cs-CZ" sz="1800" dirty="0"/>
              <a:t>§ 62 – </a:t>
            </a:r>
            <a:r>
              <a:rPr lang="cs-CZ" altLang="cs-CZ" sz="1800" b="1" dirty="0"/>
              <a:t>místní příslušnost</a:t>
            </a:r>
            <a:r>
              <a:rPr lang="cs-CZ" altLang="cs-CZ" sz="1800" dirty="0"/>
              <a:t>, místo spáchání přestupku</a:t>
            </a:r>
            <a:endParaRPr lang="cs-CZ" altLang="cs-CZ" sz="1800" b="1" dirty="0"/>
          </a:p>
          <a:p>
            <a:pPr marL="0" indent="0" algn="just">
              <a:buFontTx/>
              <a:buNone/>
            </a:pPr>
            <a:r>
              <a:rPr lang="cs-CZ" altLang="cs-CZ" sz="1800" dirty="0"/>
              <a:t>§ 63 – </a:t>
            </a:r>
            <a:r>
              <a:rPr lang="cs-CZ" altLang="cs-CZ" sz="1800" b="1" dirty="0"/>
              <a:t>nutná delegace</a:t>
            </a:r>
            <a:r>
              <a:rPr lang="cs-CZ" altLang="cs-CZ" sz="1800" dirty="0"/>
              <a:t>, obviněným je ÚSC, člen zastupitelstva</a:t>
            </a:r>
          </a:p>
          <a:p>
            <a:pPr marL="0" indent="0" algn="just">
              <a:buFontTx/>
              <a:buNone/>
            </a:pPr>
            <a:r>
              <a:rPr lang="cs-CZ" altLang="cs-CZ" sz="1800" dirty="0"/>
              <a:t>§ 64 – </a:t>
            </a:r>
            <a:r>
              <a:rPr lang="cs-CZ" altLang="cs-CZ" sz="1800" b="1" dirty="0"/>
              <a:t>předání věci</a:t>
            </a:r>
            <a:r>
              <a:rPr lang="cs-CZ" altLang="cs-CZ" sz="1800" dirty="0"/>
              <a:t>, usnesení o předání věci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</a:pPr>
            <a:r>
              <a:rPr lang="cs-CZ" altLang="cs-CZ" sz="1800" dirty="0"/>
              <a:t>§ 65 – </a:t>
            </a:r>
            <a:r>
              <a:rPr lang="cs-CZ" altLang="cs-CZ" sz="1800" b="1" dirty="0"/>
              <a:t>právní styk s cizinou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</a:pPr>
            <a:r>
              <a:rPr lang="cs-CZ" altLang="cs-CZ" sz="1800" dirty="0"/>
              <a:t>§ 66 – </a:t>
            </a:r>
            <a:r>
              <a:rPr lang="cs-CZ" altLang="cs-CZ" sz="1800" b="1" dirty="0"/>
              <a:t>doručování veřejnou vyhláškou</a:t>
            </a:r>
            <a:r>
              <a:rPr lang="cs-CZ" altLang="cs-CZ" sz="1800" dirty="0"/>
              <a:t>, přípustné, </a:t>
            </a:r>
            <a:r>
              <a:rPr lang="cs-CZ" altLang="cs-CZ" sz="1800" b="1" dirty="0"/>
              <a:t>důvody podle § 25 </a:t>
            </a:r>
            <a:r>
              <a:rPr lang="cs-CZ" altLang="cs-CZ" sz="1800" b="1" dirty="0" err="1"/>
              <a:t>SpŘ</a:t>
            </a:r>
            <a:r>
              <a:rPr lang="cs-CZ" altLang="cs-CZ" sz="1800" dirty="0"/>
              <a:t>, vyvěšuje se na ÚD pouze oznámení o možnosti převzetí doručované písemnosti</a:t>
            </a:r>
          </a:p>
          <a:p>
            <a:pPr marL="0" indent="0" algn="just">
              <a:buFontTx/>
              <a:buNone/>
            </a:pPr>
            <a:r>
              <a:rPr lang="cs-CZ" altLang="cs-CZ" sz="1800" dirty="0"/>
              <a:t>§ 67 – </a:t>
            </a:r>
            <a:r>
              <a:rPr lang="cs-CZ" altLang="cs-CZ" sz="1800" b="1" dirty="0"/>
              <a:t>doručování zmocněnci</a:t>
            </a:r>
            <a:r>
              <a:rPr lang="cs-CZ" altLang="cs-CZ" sz="1800" dirty="0"/>
              <a:t>, nedaří se doručovat zmocněnci (muselo se to zkusit – kolikrát?), doručuje se přímo účastníkovi; ale lze k zastoupení rovnou nepřihlédnout a doručovat přímo účastníkovi – zneužití práva na zastoupení, podmínky dle NSS</a:t>
            </a:r>
            <a:endParaRPr lang="cs-CZ" altLang="cs-CZ" sz="1800" b="1" dirty="0"/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65161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Tx/>
              <a:buNone/>
            </a:pPr>
            <a:r>
              <a:rPr lang="cs-CZ" altLang="cs-CZ" sz="1800" dirty="0"/>
              <a:t>§ 68 – </a:t>
            </a:r>
            <a:r>
              <a:rPr lang="cs-CZ" altLang="cs-CZ" sz="1800" b="1" dirty="0"/>
              <a:t>účastníci řízení, </a:t>
            </a:r>
            <a:r>
              <a:rPr lang="cs-CZ" altLang="cs-CZ" sz="1800" b="1" dirty="0">
                <a:solidFill>
                  <a:srgbClr val="FF0000"/>
                </a:solidFill>
              </a:rPr>
              <a:t>taxativní výčet</a:t>
            </a:r>
            <a:r>
              <a:rPr lang="cs-CZ" altLang="cs-CZ" sz="1800" dirty="0"/>
              <a:t>, obviněný, poškozený, vlastník věci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</a:pPr>
            <a:r>
              <a:rPr lang="cs-CZ" altLang="cs-CZ" sz="1800" dirty="0"/>
              <a:t>§ 69 – </a:t>
            </a:r>
            <a:r>
              <a:rPr lang="cs-CZ" altLang="cs-CZ" sz="1800" b="1" dirty="0"/>
              <a:t>obviněný</a:t>
            </a:r>
            <a:r>
              <a:rPr lang="cs-CZ" altLang="cs-CZ" sz="1800" dirty="0"/>
              <a:t>, kdy se stává (§ 78), presumpce neviny a </a:t>
            </a:r>
            <a:r>
              <a:rPr lang="cs-CZ" altLang="cs-CZ" sz="1800" i="1" dirty="0"/>
              <a:t>in </a:t>
            </a:r>
            <a:r>
              <a:rPr lang="cs-CZ" altLang="cs-CZ" sz="1800" i="1" dirty="0" err="1"/>
              <a:t>dubio</a:t>
            </a:r>
            <a:r>
              <a:rPr lang="cs-CZ" altLang="cs-CZ" sz="1800" i="1" dirty="0"/>
              <a:t> pro </a:t>
            </a:r>
            <a:r>
              <a:rPr lang="cs-CZ" altLang="cs-CZ" sz="1800" i="1" dirty="0" err="1"/>
              <a:t>reo</a:t>
            </a:r>
            <a:endParaRPr lang="cs-CZ" altLang="cs-CZ" sz="1800" b="1" i="1" dirty="0"/>
          </a:p>
          <a:p>
            <a:pPr marL="0" indent="0" algn="just">
              <a:buFontTx/>
              <a:buNone/>
            </a:pPr>
            <a:r>
              <a:rPr lang="cs-CZ" altLang="cs-CZ" sz="1800" dirty="0"/>
              <a:t>§ 70 – </a:t>
            </a:r>
            <a:r>
              <a:rPr lang="cs-CZ" altLang="cs-CZ" sz="1800" b="1" dirty="0"/>
              <a:t>poškozený</a:t>
            </a:r>
            <a:r>
              <a:rPr lang="cs-CZ" altLang="cs-CZ" sz="1800" dirty="0"/>
              <a:t>, kdy se stává, poučovací povinnost za účelem připojení se k řízení</a:t>
            </a:r>
            <a:endParaRPr lang="cs-CZ" altLang="cs-CZ" sz="1800" b="1" dirty="0"/>
          </a:p>
          <a:p>
            <a:pPr marL="0" indent="0" algn="just">
              <a:buFontTx/>
              <a:buNone/>
            </a:pPr>
            <a:r>
              <a:rPr lang="cs-CZ" altLang="cs-CZ" sz="1800" dirty="0"/>
              <a:t>§ 71 – </a:t>
            </a:r>
            <a:r>
              <a:rPr lang="cs-CZ" altLang="cs-CZ" sz="1800" b="1" dirty="0"/>
              <a:t>osoba přímo postižená spácháním přestupku, </a:t>
            </a:r>
            <a:r>
              <a:rPr lang="cs-CZ" altLang="cs-CZ" sz="1800" dirty="0"/>
              <a:t>řada </a:t>
            </a:r>
            <a:r>
              <a:rPr lang="cs-CZ" altLang="cs-CZ" sz="1800" b="1" dirty="0">
                <a:solidFill>
                  <a:srgbClr val="FF0000"/>
                </a:solidFill>
              </a:rPr>
              <a:t>procesních práv, ale není účastníkem, § 79</a:t>
            </a:r>
          </a:p>
          <a:p>
            <a:pPr marL="0" indent="0" algn="just">
              <a:buFontTx/>
              <a:buNone/>
            </a:pPr>
            <a:r>
              <a:rPr lang="cs-CZ" altLang="cs-CZ" sz="1800" dirty="0"/>
              <a:t>§ 72 – </a:t>
            </a:r>
            <a:r>
              <a:rPr lang="cs-CZ" altLang="cs-CZ" sz="1800" b="1" dirty="0"/>
              <a:t>zákonný zástupce, opatrovník a orgán SPO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</a:pPr>
            <a:r>
              <a:rPr lang="cs-CZ" altLang="cs-CZ" sz="1800" dirty="0"/>
              <a:t>§ 73 a 74 – </a:t>
            </a:r>
            <a:r>
              <a:rPr lang="cs-CZ" altLang="cs-CZ" sz="1800" b="1" dirty="0"/>
              <a:t>oznamování přestupku, </a:t>
            </a:r>
            <a:r>
              <a:rPr lang="cs-CZ" altLang="cs-CZ" sz="1800" dirty="0"/>
              <a:t>od Policie, role při šetření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</a:pPr>
            <a:r>
              <a:rPr lang="cs-CZ" altLang="cs-CZ" sz="1800" dirty="0"/>
              <a:t>§ 75 – </a:t>
            </a:r>
            <a:r>
              <a:rPr lang="cs-CZ" altLang="cs-CZ" sz="1800" b="1" dirty="0"/>
              <a:t>součinnost</a:t>
            </a:r>
            <a:r>
              <a:rPr lang="cs-CZ" altLang="cs-CZ" sz="1800" dirty="0"/>
              <a:t>, spolupráce při prověřování, projednání a rozhodnutí</a:t>
            </a:r>
          </a:p>
          <a:p>
            <a:pPr marL="0" indent="0" algn="just">
              <a:buFontTx/>
              <a:buNone/>
            </a:pPr>
            <a:r>
              <a:rPr lang="cs-CZ" altLang="cs-CZ" sz="1800" dirty="0"/>
              <a:t>§ 76 – </a:t>
            </a:r>
            <a:r>
              <a:rPr lang="cs-CZ" altLang="cs-CZ" sz="1800" b="1" dirty="0"/>
              <a:t>odložení věci</a:t>
            </a:r>
            <a:r>
              <a:rPr lang="cs-CZ" altLang="cs-CZ" sz="1800" dirty="0"/>
              <a:t>, aniž se řízení zahájí, věc se usnesením (poznamenává se do spisu), nutnost (odst. 1, 2 a 4) x možnost (odst. 5) odložení  </a:t>
            </a:r>
            <a:endParaRPr lang="cs-CZ" altLang="cs-CZ" sz="1800" b="1" dirty="0"/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16407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cs-CZ" altLang="cs-CZ" sz="1800" dirty="0"/>
              <a:t>§ 77 – </a:t>
            </a:r>
            <a:r>
              <a:rPr lang="cs-CZ" altLang="cs-CZ" sz="1800" b="1" dirty="0"/>
              <a:t>překážky řízení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  <a:defRPr/>
            </a:pPr>
            <a:r>
              <a:rPr lang="cs-CZ" altLang="cs-CZ" sz="1800" dirty="0"/>
              <a:t>§ 78 – </a:t>
            </a:r>
            <a:r>
              <a:rPr lang="cs-CZ" altLang="cs-CZ" sz="1800" b="1" dirty="0"/>
              <a:t>zahájení řízení</a:t>
            </a:r>
            <a:r>
              <a:rPr lang="cs-CZ" altLang="cs-CZ" sz="1800" dirty="0"/>
              <a:t>, povinnost zahájit, </a:t>
            </a:r>
            <a:r>
              <a:rPr lang="cs-CZ" altLang="cs-CZ" sz="1800" i="1" dirty="0"/>
              <a:t>ex offo</a:t>
            </a:r>
            <a:r>
              <a:rPr lang="cs-CZ" altLang="cs-CZ" sz="1800" dirty="0"/>
              <a:t>, kdy je řízení zahájeno a čím; náležitosti </a:t>
            </a:r>
            <a:r>
              <a:rPr lang="cs-CZ" altLang="cs-CZ" sz="1800" b="1" dirty="0"/>
              <a:t>oznámení o zahájení řízení </a:t>
            </a:r>
            <a:r>
              <a:rPr lang="cs-CZ" altLang="cs-CZ" sz="1800" dirty="0"/>
              <a:t>(popis skutku a právní kvalifikace), </a:t>
            </a:r>
            <a:r>
              <a:rPr lang="cs-CZ" altLang="cs-CZ" sz="1800" b="1" dirty="0"/>
              <a:t>změna skutku, změna právní kvalifikace </a:t>
            </a:r>
            <a:r>
              <a:rPr lang="cs-CZ" altLang="cs-CZ" sz="1800" dirty="0"/>
              <a:t>v odst. 4</a:t>
            </a:r>
            <a:endParaRPr lang="cs-CZ" altLang="cs-CZ" sz="1800" b="1" i="1" dirty="0"/>
          </a:p>
          <a:p>
            <a:pPr marL="0" indent="0" algn="just">
              <a:buFontTx/>
              <a:buNone/>
              <a:defRPr/>
            </a:pPr>
            <a:r>
              <a:rPr lang="cs-CZ" altLang="cs-CZ" sz="1800" dirty="0"/>
              <a:t>§ 79 – </a:t>
            </a:r>
            <a:r>
              <a:rPr lang="cs-CZ" altLang="cs-CZ" sz="1800" b="1" dirty="0"/>
              <a:t>zahájení řízení se souhlasem osoby přímo postižené spácháním přestupku</a:t>
            </a:r>
          </a:p>
          <a:p>
            <a:pPr marL="0" indent="0" algn="just">
              <a:buFontTx/>
              <a:buNone/>
              <a:defRPr/>
            </a:pPr>
            <a:r>
              <a:rPr lang="cs-CZ" altLang="cs-CZ" sz="1800" dirty="0"/>
              <a:t>§ 80 – </a:t>
            </a:r>
            <a:r>
              <a:rPr lang="cs-CZ" altLang="cs-CZ" sz="1800" b="1" dirty="0"/>
              <a:t>ústní jednání,</a:t>
            </a:r>
            <a:r>
              <a:rPr lang="cs-CZ" altLang="cs-CZ" sz="1800" dirty="0"/>
              <a:t> </a:t>
            </a:r>
            <a:r>
              <a:rPr lang="cs-CZ" altLang="cs-CZ" sz="1800" b="1" dirty="0">
                <a:solidFill>
                  <a:srgbClr val="FF0000"/>
                </a:solidFill>
              </a:rPr>
              <a:t>možnost</a:t>
            </a:r>
            <a:r>
              <a:rPr lang="cs-CZ" altLang="cs-CZ" sz="1800" dirty="0"/>
              <a:t> ÚJ (úvaha SO) x </a:t>
            </a:r>
            <a:r>
              <a:rPr lang="cs-CZ" altLang="cs-CZ" sz="1800" b="1" dirty="0"/>
              <a:t>nutnost</a:t>
            </a:r>
            <a:r>
              <a:rPr lang="cs-CZ" altLang="cs-CZ" sz="1800" dirty="0"/>
              <a:t> ÚJ: 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cs-CZ" altLang="cs-CZ" sz="1800" dirty="0"/>
              <a:t>na požádání obviněného, je-li to třeba k ochraně jeho práv x </a:t>
            </a:r>
            <a:r>
              <a:rPr lang="cs-CZ" altLang="cs-CZ" sz="1800" b="1" dirty="0"/>
              <a:t>návrh se zamítne usnesením s možností odvolání, </a:t>
            </a:r>
            <a:r>
              <a:rPr lang="cs-CZ" altLang="cs-CZ" sz="1800" b="1" dirty="0">
                <a:solidFill>
                  <a:srgbClr val="FF0000"/>
                </a:solidFill>
              </a:rPr>
              <a:t>poučení o možnosti žádat ÚJ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cs-CZ" altLang="cs-CZ" sz="1800" dirty="0"/>
              <a:t>je-li to nezbytné ke zjištění stavu věci, 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cs-CZ" altLang="cs-CZ" sz="1800" dirty="0"/>
              <a:t>v případě mladistvého;</a:t>
            </a:r>
          </a:p>
          <a:p>
            <a:pPr marL="0" indent="0" algn="just">
              <a:buFontTx/>
              <a:buNone/>
              <a:defRPr/>
            </a:pPr>
            <a:r>
              <a:rPr lang="cs-CZ" altLang="cs-CZ" sz="1800" dirty="0"/>
              <a:t>přítomnost obviněného a účastníků, lze bez obviněného – důvody: předvolán a souhlasí bez přítomnosti, nedostaví se bez náležité omluvy nebo dostatečného důvodu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81638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Tx/>
              <a:buNone/>
            </a:pPr>
            <a:r>
              <a:rPr lang="cs-CZ" altLang="cs-CZ" sz="1800" dirty="0"/>
              <a:t>§ 81 – </a:t>
            </a:r>
            <a:r>
              <a:rPr lang="cs-CZ" altLang="cs-CZ" sz="1800" b="1" dirty="0"/>
              <a:t>řízení navazující na kontrolu</a:t>
            </a:r>
            <a:r>
              <a:rPr lang="cs-CZ" altLang="cs-CZ" sz="1800" dirty="0"/>
              <a:t>, podklady pro kontrolu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</a:pPr>
            <a:r>
              <a:rPr lang="cs-CZ" altLang="cs-CZ" sz="1800" dirty="0"/>
              <a:t>§ 82 – </a:t>
            </a:r>
            <a:r>
              <a:rPr lang="cs-CZ" altLang="cs-CZ" sz="1800" b="1" dirty="0"/>
              <a:t>dokazování</a:t>
            </a:r>
            <a:r>
              <a:rPr lang="cs-CZ" altLang="cs-CZ" sz="1800" dirty="0"/>
              <a:t>, lze výslech obviněného, průběh ústního jednání</a:t>
            </a:r>
          </a:p>
          <a:p>
            <a:pPr marL="0" indent="0" algn="just">
              <a:buFontTx/>
              <a:buNone/>
            </a:pPr>
            <a:r>
              <a:rPr lang="cs-CZ" altLang="cs-CZ" sz="1800" dirty="0"/>
              <a:t>§ 83 – </a:t>
            </a:r>
            <a:r>
              <a:rPr lang="cs-CZ" altLang="cs-CZ" sz="1800" b="1" dirty="0"/>
              <a:t>záruka za splnění povinnosti</a:t>
            </a:r>
          </a:p>
          <a:p>
            <a:pPr marL="0" indent="0" algn="just">
              <a:buFontTx/>
              <a:buNone/>
            </a:pPr>
            <a:r>
              <a:rPr lang="cs-CZ" altLang="cs-CZ" sz="1800" dirty="0"/>
              <a:t>§ 84 – </a:t>
            </a:r>
            <a:r>
              <a:rPr lang="cs-CZ" altLang="cs-CZ" sz="1800" b="1" dirty="0"/>
              <a:t>zrušení, zánik a přeměna PO, </a:t>
            </a:r>
            <a:r>
              <a:rPr lang="cs-CZ" altLang="cs-CZ" sz="1800" dirty="0"/>
              <a:t>zákaz SO, důvodné podezření, proporcionalita, návaznost na rejstříky, rozhodnutí, lze se odvolat, </a:t>
            </a:r>
          </a:p>
          <a:p>
            <a:pPr marL="0" indent="0" algn="just">
              <a:buFontTx/>
              <a:buNone/>
            </a:pPr>
            <a:r>
              <a:rPr lang="cs-CZ" altLang="cs-CZ" sz="1800" dirty="0"/>
              <a:t>§ 85 – </a:t>
            </a:r>
            <a:r>
              <a:rPr lang="cs-CZ" altLang="cs-CZ" sz="1800" b="1" dirty="0"/>
              <a:t>přerušení řízení, </a:t>
            </a:r>
            <a:r>
              <a:rPr lang="cs-CZ" altLang="cs-CZ" sz="1800" dirty="0"/>
              <a:t>(nutnost) </a:t>
            </a:r>
            <a:r>
              <a:rPr lang="cs-CZ" altLang="cs-CZ" sz="1800" b="1" dirty="0"/>
              <a:t>v případě kasační stížnosti,</a:t>
            </a:r>
            <a:r>
              <a:rPr lang="cs-CZ" altLang="cs-CZ" sz="1800" dirty="0"/>
              <a:t> možnost přerušení řízení</a:t>
            </a:r>
            <a:endParaRPr lang="cs-CZ" altLang="cs-CZ" sz="1800" b="1" dirty="0"/>
          </a:p>
          <a:p>
            <a:pPr marL="0" indent="0" algn="just">
              <a:buFontTx/>
              <a:buNone/>
            </a:pPr>
            <a:r>
              <a:rPr lang="cs-CZ" altLang="cs-CZ" sz="1800" dirty="0"/>
              <a:t>§ 86 – </a:t>
            </a:r>
            <a:r>
              <a:rPr lang="cs-CZ" altLang="cs-CZ" sz="1800" b="1" dirty="0"/>
              <a:t>zastavení řízení</a:t>
            </a:r>
            <a:r>
              <a:rPr lang="cs-CZ" altLang="cs-CZ" sz="1800" dirty="0"/>
              <a:t>, usnesením (běžné a do spisu), </a:t>
            </a:r>
          </a:p>
          <a:p>
            <a:pPr marL="0" indent="0" algn="just">
              <a:buFontTx/>
              <a:buNone/>
            </a:pPr>
            <a:r>
              <a:rPr lang="cs-CZ" altLang="cs-CZ" sz="1800" dirty="0"/>
              <a:t>§ 87 – </a:t>
            </a:r>
            <a:r>
              <a:rPr lang="cs-CZ" altLang="cs-CZ" sz="1800" b="1" dirty="0"/>
              <a:t>narovnání</a:t>
            </a:r>
          </a:p>
          <a:p>
            <a:pPr marL="0" indent="0" algn="just">
              <a:buFontTx/>
              <a:buNone/>
            </a:pPr>
            <a:r>
              <a:rPr lang="cs-CZ" altLang="cs-CZ" sz="1800" dirty="0"/>
              <a:t>§ 88 – </a:t>
            </a:r>
            <a:r>
              <a:rPr lang="cs-CZ" altLang="cs-CZ" sz="1800" b="1" dirty="0"/>
              <a:t>společné řízení, </a:t>
            </a:r>
            <a:r>
              <a:rPr lang="cs-CZ" altLang="cs-CZ" sz="1800" dirty="0"/>
              <a:t>více přestupků ve stejné oblasti veřejné správy, souvislost přestupků více obviněných</a:t>
            </a:r>
          </a:p>
          <a:p>
            <a:pPr marL="0" indent="0" algn="just">
              <a:buFontTx/>
              <a:buNone/>
            </a:pPr>
            <a:r>
              <a:rPr lang="cs-CZ" altLang="cs-CZ" sz="1800" dirty="0"/>
              <a:t>§ 89 – NŠ a BO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51311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Tx/>
              <a:buNone/>
            </a:pPr>
            <a:r>
              <a:rPr lang="cs-CZ" altLang="cs-CZ" sz="1800" dirty="0"/>
              <a:t>§ 90 – </a:t>
            </a:r>
            <a:r>
              <a:rPr lang="cs-CZ" altLang="cs-CZ" sz="1800" b="1" dirty="0"/>
              <a:t>příkaz</a:t>
            </a:r>
            <a:r>
              <a:rPr lang="cs-CZ" altLang="cs-CZ" sz="1800" dirty="0"/>
              <a:t>, možnost a nemožnost příkazu; </a:t>
            </a:r>
            <a:r>
              <a:rPr lang="cs-CZ" altLang="cs-CZ" sz="1800" b="1" dirty="0"/>
              <a:t>odpor</a:t>
            </a:r>
            <a:r>
              <a:rPr lang="cs-CZ" altLang="cs-CZ" sz="1800" dirty="0"/>
              <a:t>, zákaz </a:t>
            </a:r>
            <a:r>
              <a:rPr lang="cs-CZ" altLang="cs-CZ" sz="1800" i="1" dirty="0"/>
              <a:t>reformace in </a:t>
            </a:r>
            <a:r>
              <a:rPr lang="cs-CZ" altLang="cs-CZ" sz="1800" i="1" dirty="0" err="1"/>
              <a:t>peius</a:t>
            </a:r>
            <a:r>
              <a:rPr lang="cs-CZ" altLang="cs-CZ" sz="1800" dirty="0"/>
              <a:t>, </a:t>
            </a:r>
          </a:p>
          <a:p>
            <a:pPr marL="0" indent="0" algn="just">
              <a:buFontTx/>
              <a:buNone/>
            </a:pPr>
            <a:r>
              <a:rPr lang="cs-CZ" altLang="cs-CZ" sz="1800" dirty="0"/>
              <a:t>§ 91 – </a:t>
            </a:r>
            <a:r>
              <a:rPr lang="cs-CZ" altLang="cs-CZ" sz="1800" b="1" dirty="0"/>
              <a:t>příkaz na místě</a:t>
            </a:r>
            <a:r>
              <a:rPr lang="cs-CZ" altLang="cs-CZ" sz="1800" dirty="0"/>
              <a:t>, </a:t>
            </a:r>
            <a:r>
              <a:rPr lang="cs-CZ" altLang="cs-CZ" sz="1800" b="1" dirty="0">
                <a:solidFill>
                  <a:srgbClr val="FF0000"/>
                </a:solidFill>
              </a:rPr>
              <a:t>souhlas obviněného </a:t>
            </a:r>
            <a:r>
              <a:rPr lang="cs-CZ" altLang="cs-CZ" sz="1800" dirty="0"/>
              <a:t>se a) zjištěným stavem věci, b) s právní kvalifikací, c) s uložením pokuty a její výší, d) s vydáním příkazového bloku</a:t>
            </a:r>
          </a:p>
          <a:p>
            <a:pPr marL="0" indent="0" algn="just">
              <a:buFontTx/>
              <a:buNone/>
            </a:pPr>
            <a:r>
              <a:rPr lang="cs-CZ" altLang="cs-CZ" sz="1800" dirty="0"/>
              <a:t>§ 92 – </a:t>
            </a:r>
            <a:r>
              <a:rPr lang="cs-CZ" altLang="cs-CZ" sz="1800" b="1" dirty="0"/>
              <a:t>příkaz na místě a příkazový blok, </a:t>
            </a:r>
            <a:r>
              <a:rPr lang="cs-CZ" altLang="cs-CZ" sz="1800" dirty="0"/>
              <a:t>podpisem příkazového bloku se stává pravomocným a vykonatelným; náležitosti příkazového bloku</a:t>
            </a:r>
            <a:endParaRPr lang="cs-CZ" altLang="cs-CZ" sz="1800" b="1" dirty="0"/>
          </a:p>
          <a:p>
            <a:pPr marL="0" indent="0" algn="just">
              <a:buFontTx/>
              <a:buNone/>
            </a:pPr>
            <a:r>
              <a:rPr lang="cs-CZ" altLang="cs-CZ" sz="1800" dirty="0"/>
              <a:t>§ 93 – </a:t>
            </a:r>
            <a:r>
              <a:rPr lang="cs-CZ" altLang="cs-CZ" sz="1800" b="1" dirty="0"/>
              <a:t>výroková část rozhodnutí o přestupku</a:t>
            </a:r>
            <a:r>
              <a:rPr lang="cs-CZ" altLang="cs-CZ" sz="1800" dirty="0"/>
              <a:t> </a:t>
            </a:r>
          </a:p>
          <a:p>
            <a:pPr marL="0" indent="0" algn="just">
              <a:buFontTx/>
              <a:buNone/>
            </a:pPr>
            <a:r>
              <a:rPr lang="cs-CZ" altLang="cs-CZ" sz="1800" dirty="0"/>
              <a:t>§ 94 – </a:t>
            </a:r>
            <a:r>
              <a:rPr lang="cs-CZ" altLang="cs-CZ" sz="1800" b="1" dirty="0"/>
              <a:t>lhůta pro vydání rozhodnutí, </a:t>
            </a:r>
            <a:r>
              <a:rPr lang="cs-CZ" altLang="cs-CZ" sz="1800" dirty="0"/>
              <a:t>bezodkladně/nejpozději do 60 dnů</a:t>
            </a:r>
            <a:endParaRPr lang="cs-CZ" altLang="cs-CZ" sz="1800" b="1" dirty="0"/>
          </a:p>
          <a:p>
            <a:pPr marL="0" indent="0" algn="just">
              <a:buFontTx/>
              <a:buNone/>
            </a:pPr>
            <a:r>
              <a:rPr lang="cs-CZ" altLang="cs-CZ" sz="1800" dirty="0"/>
              <a:t>§ 95 – </a:t>
            </a:r>
            <a:r>
              <a:rPr lang="cs-CZ" altLang="cs-CZ" sz="1800" b="1" dirty="0"/>
              <a:t>náklady řízení</a:t>
            </a:r>
            <a:r>
              <a:rPr lang="cs-CZ" altLang="cs-CZ" sz="1800" dirty="0"/>
              <a:t>, paušální částka, poškozený 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756276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104</TotalTime>
  <Words>1369</Words>
  <Application>Microsoft Office PowerPoint</Application>
  <PresentationFormat>Předvádění na obrazovce (4:3)</PresentationFormat>
  <Paragraphs>106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    Správní trestání NV201K 12. 5. 2017  Přestupky (řízení o přestupcích a rozhodnutí o přestupku, specifika právní úpravy a procesního postupu v prvním stupni, zvláštní druhy řízení o přestupku)  JUDr. Lukáš Potěšil, Ph.D.    </vt:lpstr>
      <vt:lpstr>Řízení o přestupcích</vt:lpstr>
      <vt:lpstr>Reforma správního trestání</vt:lpstr>
      <vt:lpstr>Řízení o přestupku</vt:lpstr>
      <vt:lpstr>Řízení o přestupku</vt:lpstr>
      <vt:lpstr>Řízení o přestupku</vt:lpstr>
      <vt:lpstr>Řízení o přestupku</vt:lpstr>
      <vt:lpstr>Řízení o přestupku</vt:lpstr>
      <vt:lpstr>Řízení o přestupku</vt:lpstr>
      <vt:lpstr>Řízení o přestupku</vt:lpstr>
      <vt:lpstr>Řízení o přestupku</vt:lpstr>
      <vt:lpstr>Reforma správního trestání</vt:lpstr>
      <vt:lpstr>Řízení o přestupku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Lukas Potesil</cp:lastModifiedBy>
  <cp:revision>20</cp:revision>
  <cp:lastPrinted>1601-01-01T00:00:00Z</cp:lastPrinted>
  <dcterms:created xsi:type="dcterms:W3CDTF">2016-04-13T06:49:47Z</dcterms:created>
  <dcterms:modified xsi:type="dcterms:W3CDTF">2017-05-11T12:51:57Z</dcterms:modified>
</cp:coreProperties>
</file>