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3" r:id="rId3"/>
    <p:sldId id="264" r:id="rId4"/>
    <p:sldId id="272" r:id="rId5"/>
    <p:sldId id="265" r:id="rId6"/>
    <p:sldId id="273" r:id="rId7"/>
    <p:sldId id="266" r:id="rId8"/>
    <p:sldId id="267" r:id="rId9"/>
    <p:sldId id="268" r:id="rId10"/>
    <p:sldId id="269" r:id="rId11"/>
    <p:sldId id="286" r:id="rId12"/>
    <p:sldId id="287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</a:t>
            </a:r>
            <a: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trestání NV201K </a:t>
            </a: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12. 5. 2017</a:t>
            </a:r>
            <a: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dirty="0"/>
              <a:t>Správní a soudní přezkum a soudní ochrana ve věcech správního trestání </a:t>
            </a:r>
            <a:r>
              <a:rPr lang="cs-CZ" sz="2800" b="0" dirty="0"/>
              <a:t>(přezkum</a:t>
            </a:r>
            <a:br>
              <a:rPr lang="cs-CZ" sz="2800" b="0" dirty="0"/>
            </a:br>
            <a:r>
              <a:rPr lang="cs-CZ" sz="2800" b="0" dirty="0"/>
              <a:t>rozhodnutí o přestupku ze strany správních orgánů; soudní ochrana a přezkum rozhodnutí</a:t>
            </a:r>
            <a:br>
              <a:rPr lang="cs-CZ" sz="2800" b="0" dirty="0"/>
            </a:br>
            <a:r>
              <a:rPr lang="cs-CZ" sz="2800" b="0" dirty="0"/>
              <a:t>o přestupku ze strany správních soudů; moderační právo správních soudů)</a:t>
            </a: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2800" b="0" dirty="0"/>
              <a:t>JUDr. Lukáš Potěšil, Ph.D.</a:t>
            </a:r>
            <a:br>
              <a:rPr lang="cs-CZ" altLang="cs-CZ" sz="2800" b="0" dirty="0"/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cs-CZ" sz="2000" dirty="0" smtClean="0"/>
              <a:t>Podle </a:t>
            </a:r>
            <a:r>
              <a:rPr lang="cs-CZ" altLang="cs-CZ" sz="2000" dirty="0"/>
              <a:t>usnesení rozšířeného senátu Nejvyššího správního soudu ze dne 15. 1. 2008, č.j. 2 As 34/2006-73, publikované pod č. 1546/2008 Sb. NSS „</a:t>
            </a:r>
            <a:r>
              <a:rPr lang="cs-CZ" altLang="cs-CZ" sz="2000" i="1" dirty="0"/>
              <a:t>Výrok rozhodnutí o jiném správním deliktu </a:t>
            </a:r>
            <a:r>
              <a:rPr lang="cs-CZ" altLang="cs-CZ" sz="2000" b="1" i="1" dirty="0"/>
              <a:t>musí obsahovat popis skutku uvedením místa, času a způsobu spáchání, popřípadě i uvedením jiných skutečností, jichž je třeba k tomu, aby nemohl být zaměněn s jiným</a:t>
            </a:r>
            <a:r>
              <a:rPr lang="cs-CZ" altLang="cs-CZ" sz="2000" i="1" dirty="0"/>
              <a:t>. Neuvede-li správní orgán takové náležitosti do výroku svého rozhodnutí, podstatně poruší ustanovení o řízení.  Zjistí-li soud k námitce účastníka řízení existenci této vady, správní rozhodnutí z tohoto důvodu zruší</a:t>
            </a:r>
            <a:r>
              <a:rPr lang="cs-CZ" altLang="cs-CZ" sz="2000" dirty="0"/>
              <a:t>.“</a:t>
            </a:r>
          </a:p>
          <a:p>
            <a:pPr algn="just"/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63879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b="1" dirty="0"/>
              <a:t>Část třetí </a:t>
            </a:r>
            <a:r>
              <a:rPr lang="cs-CZ" altLang="cs-CZ" sz="1800" dirty="0"/>
              <a:t>– řízení o přestupcích § 60 až 102; </a:t>
            </a:r>
          </a:p>
          <a:p>
            <a:pPr lvl="1" algn="just"/>
            <a:r>
              <a:rPr lang="cs-CZ" altLang="cs-CZ" sz="1800" b="1" dirty="0" smtClean="0"/>
              <a:t>Řízení </a:t>
            </a:r>
            <a:r>
              <a:rPr lang="cs-CZ" altLang="cs-CZ" sz="1800" b="1" dirty="0"/>
              <a:t>o odvolání </a:t>
            </a:r>
            <a:r>
              <a:rPr lang="cs-CZ" altLang="cs-CZ" sz="1800" dirty="0"/>
              <a:t>§ 96 až 98 (není koncentrace řízení, zákaz reformace in </a:t>
            </a:r>
            <a:r>
              <a:rPr lang="cs-CZ" altLang="cs-CZ" sz="1800" dirty="0" err="1"/>
              <a:t>peius</a:t>
            </a:r>
            <a:r>
              <a:rPr lang="cs-CZ" altLang="cs-CZ" sz="1800" dirty="0"/>
              <a:t>, beneficium </a:t>
            </a:r>
            <a:r>
              <a:rPr lang="cs-CZ" altLang="cs-CZ" sz="1800" dirty="0" err="1"/>
              <a:t>coahesionis</a:t>
            </a:r>
            <a:r>
              <a:rPr lang="cs-CZ" altLang="cs-CZ" sz="1800" dirty="0"/>
              <a:t>)</a:t>
            </a:r>
          </a:p>
          <a:p>
            <a:pPr lvl="1" algn="just"/>
            <a:r>
              <a:rPr lang="cs-CZ" altLang="cs-CZ" sz="1800" b="1" dirty="0"/>
              <a:t>Zvláštní postupy po právní moci </a:t>
            </a:r>
            <a:r>
              <a:rPr lang="cs-CZ" altLang="cs-CZ" sz="1800" dirty="0"/>
              <a:t>§ 99 až 102 (nové rozhodnutí – upuštění od výkonu zbytku správního trestu, přezkumné řízení, přezkum příkazu na místě, </a:t>
            </a:r>
            <a:r>
              <a:rPr lang="cs-CZ" altLang="cs-CZ" sz="1800" dirty="0">
                <a:solidFill>
                  <a:srgbClr val="FF0000"/>
                </a:solidFill>
              </a:rPr>
              <a:t>přechod úhrady pokuty na právního nástupce</a:t>
            </a:r>
            <a:r>
              <a:rPr lang="cs-CZ" altLang="cs-CZ" sz="1800" dirty="0" smtClean="0"/>
              <a:t>)</a:t>
            </a:r>
          </a:p>
          <a:p>
            <a:pPr marL="0" indent="0" algn="just">
              <a:buFontTx/>
              <a:buNone/>
            </a:pPr>
            <a:endParaRPr lang="cs-CZ" altLang="cs-CZ" sz="2000" dirty="0"/>
          </a:p>
          <a:p>
            <a:pPr lvl="1" algn="just"/>
            <a:endParaRPr lang="cs-CZ" altLang="cs-CZ" sz="18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62588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Tx/>
              <a:buNone/>
            </a:pPr>
            <a:r>
              <a:rPr lang="cs-CZ" altLang="cs-CZ" sz="2000" dirty="0" smtClean="0"/>
              <a:t>§ </a:t>
            </a:r>
            <a:r>
              <a:rPr lang="cs-CZ" altLang="cs-CZ" sz="2000" dirty="0"/>
              <a:t>96 – </a:t>
            </a:r>
            <a:r>
              <a:rPr lang="cs-CZ" altLang="cs-CZ" sz="2000" b="1" dirty="0"/>
              <a:t>odvolání, </a:t>
            </a:r>
            <a:r>
              <a:rPr lang="cs-CZ" altLang="cs-CZ" sz="2000" dirty="0"/>
              <a:t>právo a rozsah odvolání</a:t>
            </a:r>
            <a:endParaRPr lang="cs-CZ" altLang="cs-CZ" sz="2000" b="1" dirty="0"/>
          </a:p>
          <a:p>
            <a:pPr marL="0" indent="0" algn="just">
              <a:buFontTx/>
              <a:buNone/>
            </a:pPr>
            <a:r>
              <a:rPr lang="cs-CZ" altLang="cs-CZ" sz="2000" dirty="0"/>
              <a:t>§ 97 – </a:t>
            </a:r>
            <a:r>
              <a:rPr lang="cs-CZ" altLang="cs-CZ" sz="2000" b="1" dirty="0"/>
              <a:t>odvolací řízení, </a:t>
            </a:r>
            <a:r>
              <a:rPr lang="cs-CZ" altLang="cs-CZ" sz="2000" dirty="0"/>
              <a:t>neplatí koncentrace řízení, odvolání má vždy odkladný účinek, nelze jej </a:t>
            </a:r>
            <a:r>
              <a:rPr lang="cs-CZ" altLang="cs-CZ" sz="2000" dirty="0" smtClean="0"/>
              <a:t>vyloučit</a:t>
            </a:r>
          </a:p>
          <a:p>
            <a:pPr marL="0" indent="0" algn="just">
              <a:buFontTx/>
              <a:buNone/>
            </a:pPr>
            <a:r>
              <a:rPr lang="cs-CZ" altLang="cs-CZ" sz="2000" dirty="0"/>
              <a:t>§ 98 – </a:t>
            </a:r>
            <a:r>
              <a:rPr lang="cs-CZ" altLang="cs-CZ" sz="2000" b="1" dirty="0"/>
              <a:t>přezkum v plném rozsahu, </a:t>
            </a:r>
            <a:r>
              <a:rPr lang="cs-CZ" altLang="cs-CZ" sz="2000" dirty="0"/>
              <a:t>zákaz </a:t>
            </a:r>
            <a:r>
              <a:rPr lang="cs-CZ" altLang="cs-CZ" sz="2000" i="1" dirty="0"/>
              <a:t>reformace in </a:t>
            </a:r>
            <a:r>
              <a:rPr lang="cs-CZ" altLang="cs-CZ" sz="2000" i="1" dirty="0" err="1"/>
              <a:t>peius</a:t>
            </a:r>
            <a:r>
              <a:rPr lang="cs-CZ" altLang="cs-CZ" sz="2000" dirty="0"/>
              <a:t>, </a:t>
            </a:r>
            <a:r>
              <a:rPr lang="cs-CZ" altLang="cs-CZ" sz="2000" i="1" dirty="0"/>
              <a:t>beneficium </a:t>
            </a:r>
            <a:r>
              <a:rPr lang="cs-CZ" altLang="cs-CZ" sz="2000" i="1" dirty="0" err="1"/>
              <a:t>coahesionis</a:t>
            </a:r>
            <a:endParaRPr lang="cs-CZ" altLang="cs-CZ" sz="2000" i="1" dirty="0"/>
          </a:p>
          <a:p>
            <a:pPr marL="0" indent="0" algn="just">
              <a:buFontTx/>
              <a:buNone/>
            </a:pPr>
            <a:r>
              <a:rPr lang="cs-CZ" altLang="cs-CZ" sz="2000" dirty="0"/>
              <a:t>§ 99 – </a:t>
            </a:r>
            <a:r>
              <a:rPr lang="cs-CZ" altLang="cs-CZ" sz="2000" b="1" dirty="0"/>
              <a:t>nové rozhodnutí</a:t>
            </a:r>
            <a:endParaRPr lang="cs-CZ" altLang="cs-CZ" sz="2000" dirty="0"/>
          </a:p>
          <a:p>
            <a:pPr marL="0" indent="0" algn="just">
              <a:buFontTx/>
              <a:buNone/>
            </a:pPr>
            <a:r>
              <a:rPr lang="cs-CZ" altLang="cs-CZ" sz="2000" dirty="0"/>
              <a:t>§ 100 – </a:t>
            </a:r>
            <a:r>
              <a:rPr lang="cs-CZ" altLang="cs-CZ" sz="2000" b="1" dirty="0"/>
              <a:t>přezkumné řízení</a:t>
            </a:r>
            <a:r>
              <a:rPr lang="cs-CZ" altLang="cs-CZ" sz="2000" dirty="0"/>
              <a:t>; důvody a lhůty</a:t>
            </a:r>
            <a:endParaRPr lang="cs-CZ" altLang="cs-CZ" sz="2000" b="1" dirty="0"/>
          </a:p>
          <a:p>
            <a:pPr marL="0" indent="0" algn="just">
              <a:buFontTx/>
              <a:buNone/>
            </a:pPr>
            <a:r>
              <a:rPr lang="cs-CZ" altLang="cs-CZ" sz="2000" dirty="0"/>
              <a:t>§ 101 – </a:t>
            </a:r>
            <a:r>
              <a:rPr lang="cs-CZ" altLang="cs-CZ" sz="2000" b="1" dirty="0"/>
              <a:t>přezkum příkazu na místě</a:t>
            </a:r>
            <a:endParaRPr lang="cs-CZ" altLang="cs-CZ" sz="2000" dirty="0"/>
          </a:p>
          <a:p>
            <a:pPr marL="0" indent="0" algn="just">
              <a:buFontTx/>
              <a:buNone/>
            </a:pPr>
            <a:r>
              <a:rPr lang="cs-CZ" altLang="cs-CZ" sz="2000" dirty="0"/>
              <a:t>§ 102 – </a:t>
            </a:r>
            <a:r>
              <a:rPr lang="cs-CZ" altLang="cs-CZ" sz="2000" b="1" dirty="0"/>
              <a:t>přechod pokuty na právního nástupce</a:t>
            </a:r>
          </a:p>
          <a:p>
            <a:pPr marL="0" indent="0" algn="just">
              <a:buFontTx/>
              <a:buNone/>
            </a:pPr>
            <a:endParaRPr lang="cs-CZ" altLang="cs-CZ" sz="2000" dirty="0"/>
          </a:p>
          <a:p>
            <a:pPr lvl="1" algn="just"/>
            <a:endParaRPr lang="cs-CZ" altLang="cs-CZ" sz="18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66269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delikty a soudní ochrana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 smtClean="0"/>
              <a:t>čl</a:t>
            </a:r>
            <a:r>
              <a:rPr lang="cs-CZ" dirty="0"/>
              <a:t>. 6 odst. 1 Úmluvy o ochraně lidských práv a základních svobod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„</a:t>
            </a:r>
            <a:r>
              <a:rPr lang="cs-CZ" i="1" dirty="0"/>
              <a:t>každý má právo na to, aby jeho záležitost byla spravedlivě, veřejně a v přiměřené lhůtě projednána nezávislým a nestranným soudem, zřízeným zákonem, který rozhodne o jeho občanských právech nebo závazcích nebo o oprávněnosti jakéhokoli </a:t>
            </a:r>
            <a:r>
              <a:rPr lang="cs-CZ" i="1" dirty="0">
                <a:solidFill>
                  <a:srgbClr val="FF3300"/>
                </a:solidFill>
              </a:rPr>
              <a:t>trestního obvinění</a:t>
            </a:r>
            <a:r>
              <a:rPr lang="cs-CZ" i="1" dirty="0"/>
              <a:t> proti němu.</a:t>
            </a:r>
            <a:r>
              <a:rPr lang="cs-CZ" dirty="0"/>
              <a:t>“. 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Výklad pojmu trestní obvinění – tzv. kritéria </a:t>
            </a:r>
            <a:r>
              <a:rPr lang="cs-CZ" dirty="0" err="1"/>
              <a:t>Engel</a:t>
            </a:r>
            <a:endParaRPr lang="cs-CZ" dirty="0"/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92D050"/>
                </a:solidFill>
              </a:rPr>
              <a:t>(1) vnitrostátní kvalifikace deliktu, (2) charakter obvinění (deliktu) a (3) povaha a stupeň přísnosti sankce.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25300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delikty a soudní ochrana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  <a:defRPr/>
            </a:pPr>
            <a:r>
              <a:rPr lang="cs-CZ" dirty="0" smtClean="0"/>
              <a:t>Čl</a:t>
            </a:r>
            <a:r>
              <a:rPr lang="cs-CZ" dirty="0"/>
              <a:t>. 36 odst. 2 Listiny základních práv a svobod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/>
              <a:t>„</a:t>
            </a:r>
            <a:r>
              <a:rPr lang="cs-CZ" i="1" dirty="0"/>
              <a:t>kdo tvrdí, že byl na svých právech zkrácen rozhodnutím orgánu veřejné správy, může se </a:t>
            </a:r>
            <a:r>
              <a:rPr lang="cs-CZ" i="1" dirty="0">
                <a:solidFill>
                  <a:srgbClr val="FF3300"/>
                </a:solidFill>
              </a:rPr>
              <a:t>obrátit na soud</a:t>
            </a:r>
            <a:r>
              <a:rPr lang="cs-CZ" i="1" dirty="0"/>
              <a:t>, aby přezkoumal zákonnost takového rozhodnutí, nestanoví-li zákon jinak. Z pravomoci soudu však nesmí být vyloučeno přezkoumávání rozhodnutí týkajících se základních práv a svobod podle Listiny.</a:t>
            </a:r>
            <a:r>
              <a:rPr lang="cs-CZ" dirty="0"/>
              <a:t>“. 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/>
              <a:t>Tzv. generální přezkumná klauzule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82995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delikty a soudní ochrana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 smtClean="0"/>
              <a:t>Soudní </a:t>
            </a:r>
            <a:r>
              <a:rPr lang="cs-CZ" dirty="0"/>
              <a:t>přezkum správních rozhodnutí ve věcech správního trestání se uskutečňuje </a:t>
            </a:r>
            <a:r>
              <a:rPr lang="cs-CZ" dirty="0">
                <a:solidFill>
                  <a:srgbClr val="FF3300"/>
                </a:solidFill>
              </a:rPr>
              <a:t>ve správním soudnictví</a:t>
            </a:r>
            <a:r>
              <a:rPr lang="cs-CZ" dirty="0"/>
              <a:t> – soudnictví veřejného práva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Zákon č. 150/2002 Sb. soudní řád správní (s. ř. s.)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Soustava: krajské soudy (přestupky samosoudce * jinak senát) – Nejvyšší správní soud (mimořádný opravný prostředek – kasační stížnost)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16317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delikty a soudní ochrana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FF3300"/>
                </a:solidFill>
              </a:rPr>
              <a:t>Subsidiarita</a:t>
            </a:r>
            <a:r>
              <a:rPr lang="cs-CZ" dirty="0" smtClean="0"/>
              <a:t> </a:t>
            </a:r>
            <a:r>
              <a:rPr lang="cs-CZ" dirty="0"/>
              <a:t>správního soudnictví § 5 s. ř. s. 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Vázanost skutkovým a právním stavem</a:t>
            </a:r>
            <a:r>
              <a:rPr lang="cs-CZ" dirty="0"/>
              <a:t> ke dni rozhodnutí správního orgánu § 75 odst. 1 s. ř. s.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Plná jurisdikce</a:t>
            </a:r>
            <a:r>
              <a:rPr lang="cs-CZ" dirty="0"/>
              <a:t> správního soudnictví § 77 odst. 2 s. ř. s.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Moderační právo</a:t>
            </a:r>
            <a:r>
              <a:rPr lang="cs-CZ" dirty="0"/>
              <a:t> soudu § 65 odst. 3 a § 78 odst. 2 s. ř. s.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47864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delikty a soudní ochrana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FF3300"/>
                </a:solidFill>
              </a:rPr>
              <a:t>Subsidiarita</a:t>
            </a:r>
            <a:r>
              <a:rPr lang="cs-CZ" dirty="0" smtClean="0"/>
              <a:t> </a:t>
            </a:r>
            <a:r>
              <a:rPr lang="cs-CZ" dirty="0"/>
              <a:t>(následnost) správního soudnictví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Projev systému brzd a vyvažování, přezkum výstupů moci výkonné (veřejné správy) ze strany moci soudní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Kontrola správních rozhodnutí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Nenahrazování veřejné správy moci soudní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Nejdříve je třeba vyčerpat prostředky ochrany, které nabízí sama veřejná správa</a:t>
            </a:r>
            <a:r>
              <a:rPr lang="cs-CZ" dirty="0"/>
              <a:t> (tzn. řádné opravné prostředky), </a:t>
            </a:r>
            <a:r>
              <a:rPr lang="cs-CZ" dirty="0">
                <a:solidFill>
                  <a:srgbClr val="FF3300"/>
                </a:solidFill>
              </a:rPr>
              <a:t>teprve potom se lze se žalobou obrátit na správní soud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43628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delikty a soudní ochrana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 smtClean="0"/>
              <a:t>Z</a:t>
            </a:r>
            <a:r>
              <a:rPr lang="cs-CZ" dirty="0"/>
              <a:t> § 75 odst. 1 s. ř. s. vyplývá, že soud má být </a:t>
            </a:r>
            <a:r>
              <a:rPr lang="cs-CZ" dirty="0">
                <a:solidFill>
                  <a:srgbClr val="FF3300"/>
                </a:solidFill>
              </a:rPr>
              <a:t>vázán skutkovým a právním stavem, který tu byl v době vydání rozhodnutí správního orgánu</a:t>
            </a:r>
            <a:r>
              <a:rPr lang="cs-CZ" dirty="0"/>
              <a:t>. </a:t>
            </a:r>
          </a:p>
          <a:p>
            <a:pPr marL="571500" indent="-571500"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zákonnost napadeného rozhodnutí se přezkoumává podle právního stavu v době vydání rozhodnutí správního orgánu </a:t>
            </a:r>
          </a:p>
          <a:p>
            <a:pPr marL="571500" indent="-571500"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Podle rozsudku Nejvyššího správního soudu ze dne 29. 6. 2005, č.j. 6 A 102/2001 – 59, publikovaný pod č. 690/2005 Sb. NSS „</a:t>
            </a:r>
            <a:r>
              <a:rPr lang="cs-CZ" i="1" dirty="0"/>
              <a:t>soud při přezkoumání rozhodnutí </a:t>
            </a:r>
            <a:r>
              <a:rPr lang="cs-CZ" i="1" dirty="0">
                <a:solidFill>
                  <a:schemeClr val="folHlink"/>
                </a:solidFill>
              </a:rPr>
              <a:t>není vázán ustanovením zákona, které k jeho návrhu Ústavní soud zrušil pro rozpor s Ústavou</a:t>
            </a:r>
            <a:r>
              <a:rPr lang="cs-CZ" i="1" dirty="0"/>
              <a:t>.“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6358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delikty a soudní ochrana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FF3300"/>
                </a:solidFill>
              </a:rPr>
              <a:t>Uplatnění </a:t>
            </a:r>
            <a:r>
              <a:rPr lang="cs-CZ" dirty="0">
                <a:solidFill>
                  <a:srgbClr val="FF3300"/>
                </a:solidFill>
              </a:rPr>
              <a:t>pravidla retroaktivity ve prospěch pachatele</a:t>
            </a:r>
          </a:p>
          <a:p>
            <a:pPr marL="571500" indent="-571500"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rozsudek Nejvyššího správního soudu ze dne 13. 6. 2008, č.j. 2 As 9/2008- 77, publikovaný pod č. 1684/2008 Sb. NSS. „</a:t>
            </a:r>
            <a:r>
              <a:rPr lang="cs-CZ" i="1" dirty="0"/>
              <a:t>povinnost soudu přihlédnout při posuzování zákonnosti napadeného správního rozhodnutí nejen k hmotněprávní úpravě deliktní odpovědnosti, která platila v době rozhodování správního orgánu, </a:t>
            </a:r>
            <a:r>
              <a:rPr lang="cs-CZ" i="1" dirty="0">
                <a:solidFill>
                  <a:schemeClr val="folHlink"/>
                </a:solidFill>
              </a:rPr>
              <a:t>nýbrž i k úpravě, platné a účinné v době rozhodování soudu, je-li to pro pachatele příznivější</a:t>
            </a:r>
            <a:r>
              <a:rPr lang="cs-CZ" i="1" dirty="0"/>
              <a:t>.“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5762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 smtClean="0"/>
              <a:t>Ponechány </a:t>
            </a:r>
            <a:r>
              <a:rPr lang="cs-CZ" altLang="cs-CZ" b="1" dirty="0" smtClean="0"/>
              <a:t>mimo dopad reformy </a:t>
            </a:r>
            <a:r>
              <a:rPr lang="cs-CZ" altLang="cs-CZ" dirty="0" smtClean="0"/>
              <a:t>správního trestání (§ 112/1 a důvodová zpráva) – analogická aplikace nové právní úpravy? – není vyloučeno</a:t>
            </a:r>
          </a:p>
          <a:p>
            <a:pPr algn="just"/>
            <a:r>
              <a:rPr lang="cs-CZ" altLang="cs-CZ" dirty="0" smtClean="0"/>
              <a:t>Součást </a:t>
            </a:r>
            <a:r>
              <a:rPr lang="cs-CZ" altLang="cs-CZ" b="1" dirty="0" smtClean="0"/>
              <a:t>tzv. jiných správních deliktů</a:t>
            </a:r>
          </a:p>
          <a:p>
            <a:pPr algn="just"/>
            <a:r>
              <a:rPr lang="cs-CZ" altLang="cs-CZ" b="1" dirty="0" smtClean="0"/>
              <a:t>Hmotněprávní úprava: </a:t>
            </a:r>
            <a:r>
              <a:rPr lang="cs-CZ" altLang="cs-CZ" dirty="0" smtClean="0"/>
              <a:t>zvláštní zákon (+ vnitřní předpisy, služební předpisy)</a:t>
            </a:r>
          </a:p>
          <a:p>
            <a:pPr algn="just"/>
            <a:r>
              <a:rPr lang="cs-CZ" altLang="cs-CZ" b="1" dirty="0" smtClean="0"/>
              <a:t>Procesní úprava: </a:t>
            </a:r>
            <a:r>
              <a:rPr lang="cs-CZ" altLang="cs-CZ" dirty="0" smtClean="0"/>
              <a:t>zvláštní zákon a správní řád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5698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delikty a soudní ochrana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buFont typeface="Arial" pitchFamily="34" charset="0"/>
              <a:buChar char="•"/>
              <a:defRPr/>
            </a:pPr>
            <a:r>
              <a:rPr lang="cs-CZ" dirty="0" smtClean="0"/>
              <a:t>Požadavek </a:t>
            </a:r>
            <a:r>
              <a:rPr lang="cs-CZ" dirty="0">
                <a:solidFill>
                  <a:srgbClr val="FF3300"/>
                </a:solidFill>
              </a:rPr>
              <a:t>plné jurisdikce</a:t>
            </a:r>
            <a:r>
              <a:rPr lang="cs-CZ" dirty="0"/>
              <a:t> vyjádřený v § 77 odst. 2 s. ř. s., spočívá v tom, že soud nepřezkoumává jen právní posouzení věci, ale i její skutkový stav .</a:t>
            </a:r>
          </a:p>
          <a:p>
            <a:pPr marL="571500" indent="-571500" algn="just"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92D050"/>
                </a:solidFill>
              </a:rPr>
              <a:t>Soud není vázán skutkovými zjištěními a právními závěry správních orgánů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86323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delikty a soudní ochrana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903" y="1596799"/>
            <a:ext cx="8082321" cy="4114800"/>
          </a:xfrm>
        </p:spPr>
        <p:txBody>
          <a:bodyPr/>
          <a:lstStyle/>
          <a:p>
            <a:pPr algn="just">
              <a:defRPr/>
            </a:pPr>
            <a:r>
              <a:rPr lang="cs-CZ" sz="1800" dirty="0" smtClean="0"/>
              <a:t>Podle </a:t>
            </a:r>
            <a:r>
              <a:rPr lang="cs-CZ" sz="1800" dirty="0"/>
              <a:t>rozsudku Nejvyššího správního soudu ze dne 28. 3. 2007, č.j. 1 As 32/2006-99, publikovaný pod č. 1275/2007 Sb. NSS „</a:t>
            </a:r>
            <a:r>
              <a:rPr lang="cs-CZ" sz="1800" i="1" dirty="0"/>
              <a:t>§ 77 odst. 2 věty první s. ř. s. je faktickou transpozicí požadavku tzv. „</a:t>
            </a:r>
            <a:r>
              <a:rPr lang="cs-CZ" sz="1800" i="1" dirty="0">
                <a:solidFill>
                  <a:srgbClr val="FF3300"/>
                </a:solidFill>
              </a:rPr>
              <a:t>plné jurisdikce</a:t>
            </a:r>
            <a:r>
              <a:rPr lang="cs-CZ" sz="1800" i="1" dirty="0"/>
              <a:t>“ ... Soud při svém rozhodování nesmí být omezen ve skutkových otázkách jen tím, co zde nalezl správní orgán, a to ani co do rozsahu provedených důkazů, ani jejich obsahu a hodnocení … Soud tedy zcela samostatně a nezávisle hodnotí správnost a úplnost skutkových zjištění učiněných správním orgánem a zjistí-li přitom skutkové či (procesně) právní deficity, může reagovat jednak tím, že uloží správnímu orgánu jejich </a:t>
            </a:r>
            <a:r>
              <a:rPr lang="cs-CZ" sz="1800" i="1" dirty="0">
                <a:solidFill>
                  <a:srgbClr val="92D050"/>
                </a:solidFill>
              </a:rPr>
              <a:t>odstranění, nahrazení či doplnění, nebo tak učiní sám</a:t>
            </a:r>
            <a:r>
              <a:rPr lang="cs-CZ" sz="1800" i="1" dirty="0"/>
              <a:t>. Soudem prováděné dokazování vždy musí směřovat výlučně k osvědčení skutkového stavu v době rozhodování správního orgánu; ke skutkovým novotám se zásadně nepřihlíží. V případech, kdy soud přistoupí k vlastnímu dokazování, </a:t>
            </a:r>
            <a:r>
              <a:rPr lang="cs-CZ" sz="1800" i="1" dirty="0">
                <a:solidFill>
                  <a:srgbClr val="92D050"/>
                </a:solidFill>
              </a:rPr>
              <a:t>tedy opakuje důkazy provedené již předtím správním orgánem, nebo provede důkazy jím dosud neprovedené </a:t>
            </a:r>
            <a:r>
              <a:rPr lang="cs-CZ" sz="1800" i="1" dirty="0"/>
              <a:t>…“</a:t>
            </a:r>
            <a:r>
              <a:rPr lang="cs-CZ" sz="1800" dirty="0"/>
              <a:t>  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265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delikty a soudní ochrana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FF3300"/>
                </a:solidFill>
              </a:rPr>
              <a:t>Moderační </a:t>
            </a:r>
            <a:r>
              <a:rPr lang="cs-CZ" dirty="0">
                <a:solidFill>
                  <a:srgbClr val="FF3300"/>
                </a:solidFill>
              </a:rPr>
              <a:t>právo soudu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§ 78 odst. 2 s. ř. s. „</a:t>
            </a:r>
            <a:r>
              <a:rPr lang="cs-CZ" i="1" dirty="0"/>
              <a:t>rozhoduje-li soud o žalobě proti rozhodnutí, jímž správní orgán uložil trest za správní delikt, může soud, </a:t>
            </a:r>
            <a:r>
              <a:rPr lang="cs-CZ" i="1" dirty="0">
                <a:solidFill>
                  <a:schemeClr val="folHlink"/>
                </a:solidFill>
              </a:rPr>
              <a:t>nejsou-li důvody pro zrušení rozhodnutí</a:t>
            </a:r>
            <a:r>
              <a:rPr lang="cs-CZ" i="1" dirty="0"/>
              <a:t> …, ale trest byl uložen ve </a:t>
            </a:r>
            <a:r>
              <a:rPr lang="cs-CZ" i="1" dirty="0">
                <a:solidFill>
                  <a:srgbClr val="FF3300"/>
                </a:solidFill>
              </a:rPr>
              <a:t>zjevně nepřiměřené výši</a:t>
            </a:r>
            <a:r>
              <a:rPr lang="cs-CZ" i="1" dirty="0"/>
              <a:t>, </a:t>
            </a:r>
            <a:r>
              <a:rPr lang="cs-CZ" i="1" dirty="0">
                <a:solidFill>
                  <a:schemeClr val="folHlink"/>
                </a:solidFill>
              </a:rPr>
              <a:t>upustit od něj nebo jej snížit v mezích zákonem dovolených</a:t>
            </a:r>
            <a:r>
              <a:rPr lang="cs-CZ" i="1" dirty="0"/>
              <a:t>, lze-li takové rozhodnutí učinit na základě skutkového stavu, z něhož vyšel správní orgán, a který soud případně vlastním dokazováním v nikoli zásadních směrech doplnil, a </a:t>
            </a:r>
            <a:r>
              <a:rPr lang="cs-CZ" i="1" dirty="0">
                <a:solidFill>
                  <a:srgbClr val="FF3300"/>
                </a:solidFill>
              </a:rPr>
              <a:t>navrhl-li takový postup žalobce v žalobě</a:t>
            </a:r>
            <a:r>
              <a:rPr lang="cs-CZ" i="1" dirty="0"/>
              <a:t>.</a:t>
            </a:r>
            <a:r>
              <a:rPr lang="cs-CZ" dirty="0"/>
              <a:t>“. 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109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(veřejné) disciplinární </a:t>
            </a:r>
            <a:r>
              <a:rPr lang="cs-CZ" altLang="cs-CZ" dirty="0" smtClean="0"/>
              <a:t>(kárné, kázeňské) delikty</a:t>
            </a:r>
            <a:endParaRPr lang="cs-CZ" altLang="cs-CZ" dirty="0"/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FO</a:t>
            </a:r>
            <a:r>
              <a:rPr lang="cs-CZ" altLang="cs-CZ" dirty="0"/>
              <a:t>, </a:t>
            </a:r>
            <a:r>
              <a:rPr lang="cs-CZ" altLang="cs-CZ" dirty="0" smtClean="0"/>
              <a:t>která </a:t>
            </a:r>
            <a:r>
              <a:rPr lang="cs-CZ" altLang="cs-CZ" dirty="0"/>
              <a:t>je součástí organizačního uskupení (člen, </a:t>
            </a:r>
            <a:r>
              <a:rPr lang="cs-CZ" altLang="cs-CZ" dirty="0" smtClean="0"/>
              <a:t>příslušník, státní zaměstnanec, student VŠ, …), </a:t>
            </a:r>
            <a:r>
              <a:rPr lang="cs-CZ" altLang="cs-CZ" dirty="0"/>
              <a:t>v němž jsou uplatňována </a:t>
            </a:r>
            <a:r>
              <a:rPr lang="cs-CZ" altLang="cs-CZ" b="1" dirty="0"/>
              <a:t>vnitřní pravidla</a:t>
            </a:r>
          </a:p>
          <a:p>
            <a:pPr algn="just"/>
            <a:r>
              <a:rPr lang="cs-CZ" altLang="cs-CZ" dirty="0"/>
              <a:t>Sankcionování za porušení </a:t>
            </a:r>
            <a:r>
              <a:rPr lang="cs-CZ" altLang="cs-CZ" b="1" dirty="0">
                <a:solidFill>
                  <a:srgbClr val="FF3300"/>
                </a:solidFill>
              </a:rPr>
              <a:t>vnitřních </a:t>
            </a:r>
            <a:r>
              <a:rPr lang="cs-CZ" altLang="cs-CZ" b="1" dirty="0" smtClean="0">
                <a:solidFill>
                  <a:srgbClr val="FF3300"/>
                </a:solidFill>
              </a:rPr>
              <a:t>předpisů</a:t>
            </a:r>
            <a:endParaRPr lang="cs-CZ" altLang="cs-CZ" b="1" dirty="0">
              <a:solidFill>
                <a:srgbClr val="FF3300"/>
              </a:solidFill>
            </a:endParaRPr>
          </a:p>
          <a:p>
            <a:pPr algn="just"/>
            <a:r>
              <a:rPr lang="cs-CZ" altLang="cs-CZ" b="1" dirty="0" smtClean="0">
                <a:solidFill>
                  <a:srgbClr val="FF3300"/>
                </a:solidFill>
              </a:rPr>
              <a:t>Subjektivní odpovědnost</a:t>
            </a:r>
          </a:p>
          <a:p>
            <a:pPr algn="just"/>
            <a:endParaRPr lang="cs-CZ" altLang="cs-CZ" b="1" dirty="0">
              <a:solidFill>
                <a:srgbClr val="FF3300"/>
              </a:solidFill>
            </a:endParaRPr>
          </a:p>
          <a:p>
            <a:pPr algn="just"/>
            <a:endParaRPr lang="cs-CZ" altLang="cs-CZ" b="1" dirty="0">
              <a:solidFill>
                <a:srgbClr val="FF3300"/>
              </a:solidFill>
            </a:endParaRP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44513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 smtClean="0"/>
              <a:t>Advokáti </a:t>
            </a:r>
            <a:r>
              <a:rPr lang="cs-CZ" altLang="cs-CZ" sz="1800" dirty="0" smtClean="0"/>
              <a:t>(č. 85/1996 Sb., postup podle TŘ), </a:t>
            </a:r>
            <a:r>
              <a:rPr lang="cs-CZ" altLang="cs-CZ" sz="1800" b="1" dirty="0" smtClean="0"/>
              <a:t>notáři</a:t>
            </a:r>
            <a:r>
              <a:rPr lang="cs-CZ" altLang="cs-CZ" sz="1800" dirty="0" smtClean="0"/>
              <a:t> (x soudní exekutoři – NSS)</a:t>
            </a:r>
          </a:p>
          <a:p>
            <a:pPr algn="just"/>
            <a:r>
              <a:rPr lang="cs-CZ" altLang="cs-CZ" sz="1800" b="1" dirty="0" smtClean="0"/>
              <a:t>Lékaři, lékárníci, stomatologové, veterinární lékaři</a:t>
            </a:r>
          </a:p>
          <a:p>
            <a:pPr algn="just"/>
            <a:r>
              <a:rPr lang="cs-CZ" altLang="cs-CZ" sz="1800" b="1" dirty="0" smtClean="0"/>
              <a:t>Daňoví poradci, auditoři, patentoví zástupci</a:t>
            </a:r>
            <a:r>
              <a:rPr lang="cs-CZ" altLang="cs-CZ" sz="1800" dirty="0" smtClean="0"/>
              <a:t>, …</a:t>
            </a:r>
          </a:p>
          <a:p>
            <a:pPr algn="just"/>
            <a:r>
              <a:rPr lang="cs-CZ" altLang="cs-CZ" sz="1800" b="1" dirty="0" smtClean="0"/>
              <a:t>Studenti VŠ</a:t>
            </a:r>
          </a:p>
          <a:p>
            <a:pPr algn="just"/>
            <a:r>
              <a:rPr lang="cs-CZ" altLang="cs-CZ" sz="1800" b="1" dirty="0" smtClean="0"/>
              <a:t>Vojáci z povolání </a:t>
            </a:r>
            <a:r>
              <a:rPr lang="cs-CZ" altLang="cs-CZ" sz="1800" dirty="0" smtClean="0"/>
              <a:t>(221/1999 Sb.)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+ „jednání mající znaky přestupku“ (osobní výluka z dopadu přestupků, ale … )</a:t>
            </a:r>
          </a:p>
          <a:p>
            <a:pPr algn="just"/>
            <a:r>
              <a:rPr lang="cs-CZ" altLang="cs-CZ" sz="1800" b="1" dirty="0" smtClean="0"/>
              <a:t>Příslušníci bezpečnostních sborů </a:t>
            </a:r>
            <a:r>
              <a:rPr lang="cs-CZ" altLang="cs-CZ" sz="1800" dirty="0" smtClean="0"/>
              <a:t>(361/2003 Sb.) </a:t>
            </a:r>
            <a:r>
              <a:rPr lang="cs-CZ" altLang="cs-CZ" sz="1800" b="1" dirty="0">
                <a:solidFill>
                  <a:srgbClr val="FF0000"/>
                </a:solidFill>
              </a:rPr>
              <a:t>+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„jednání </a:t>
            </a:r>
            <a:r>
              <a:rPr lang="cs-CZ" altLang="cs-CZ" sz="1800" b="1" dirty="0">
                <a:solidFill>
                  <a:srgbClr val="FF0000"/>
                </a:solidFill>
              </a:rPr>
              <a:t>mající znaky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přestupku“ </a:t>
            </a:r>
            <a:r>
              <a:rPr lang="cs-CZ" altLang="cs-CZ" sz="1800" b="1" dirty="0">
                <a:solidFill>
                  <a:srgbClr val="FF0000"/>
                </a:solidFill>
              </a:rPr>
              <a:t>(osobní výluka z dopadu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přestupků, ale …)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algn="just"/>
            <a:r>
              <a:rPr lang="cs-CZ" altLang="cs-CZ" sz="1800" b="1" dirty="0" smtClean="0"/>
              <a:t>Státní úředníci </a:t>
            </a:r>
            <a:r>
              <a:rPr lang="cs-CZ" altLang="cs-CZ" sz="1800" dirty="0" smtClean="0"/>
              <a:t>v režimu tzv. státní služby (234/2014 Sb.)</a:t>
            </a:r>
            <a:endParaRPr lang="cs-CZ" altLang="cs-CZ" sz="1800" dirty="0"/>
          </a:p>
          <a:p>
            <a:pPr algn="just"/>
            <a:endParaRPr lang="cs-CZ" altLang="cs-CZ" sz="1800" dirty="0" smtClean="0">
              <a:solidFill>
                <a:srgbClr val="FF3300"/>
              </a:solidFill>
            </a:endParaRPr>
          </a:p>
          <a:p>
            <a:pPr algn="just"/>
            <a:r>
              <a:rPr lang="cs-CZ" altLang="cs-CZ" sz="1800" dirty="0" smtClean="0">
                <a:solidFill>
                  <a:srgbClr val="FF3300"/>
                </a:solidFill>
              </a:rPr>
              <a:t>Jednání mající znaky přestupku – možný postih za toto jednání a v jeho důsledku „souběžný“ postih za kárný/kázeňský/disciplinární delikt</a:t>
            </a:r>
            <a:endParaRPr lang="cs-CZ" altLang="cs-CZ" sz="1800" dirty="0">
              <a:solidFill>
                <a:srgbClr val="FF3300"/>
              </a:solidFill>
            </a:endParaRPr>
          </a:p>
          <a:p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82157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Pořádkový delikt</a:t>
            </a:r>
          </a:p>
          <a:p>
            <a:pPr algn="just"/>
            <a:r>
              <a:rPr lang="cs-CZ" altLang="cs-CZ" b="1" dirty="0"/>
              <a:t>Zaviněné porušení procesních povinností </a:t>
            </a:r>
            <a:r>
              <a:rPr lang="cs-CZ" altLang="cs-CZ" dirty="0"/>
              <a:t>či </a:t>
            </a:r>
            <a:r>
              <a:rPr lang="cs-CZ" altLang="cs-CZ" b="1" dirty="0"/>
              <a:t>maření a ztěžování průběhu </a:t>
            </a:r>
            <a:r>
              <a:rPr lang="cs-CZ" altLang="cs-CZ" dirty="0"/>
              <a:t>(nejen) správního řízení</a:t>
            </a:r>
          </a:p>
          <a:p>
            <a:pPr algn="just"/>
            <a:r>
              <a:rPr lang="cs-CZ" altLang="cs-CZ" dirty="0"/>
              <a:t>FO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Subjektivní odpovědnost </a:t>
            </a:r>
            <a:r>
              <a:rPr lang="cs-CZ" altLang="cs-CZ" dirty="0"/>
              <a:t>-  dovozeno judikaturou </a:t>
            </a:r>
          </a:p>
          <a:p>
            <a:pPr algn="just"/>
            <a:r>
              <a:rPr lang="cs-CZ" altLang="cs-CZ" dirty="0"/>
              <a:t>Donucovací prostředek</a:t>
            </a: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56049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5275" y="835253"/>
            <a:ext cx="8086635" cy="647700"/>
          </a:xfrm>
        </p:spPr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584553"/>
            <a:ext cx="8082321" cy="4359274"/>
          </a:xfrm>
        </p:spPr>
        <p:txBody>
          <a:bodyPr/>
          <a:lstStyle/>
          <a:p>
            <a:pPr algn="just"/>
            <a:r>
              <a:rPr lang="cs-CZ" altLang="cs-CZ" sz="1800" b="1" dirty="0" smtClean="0"/>
              <a:t>NSS, </a:t>
            </a:r>
            <a:r>
              <a:rPr lang="cs-CZ" altLang="cs-CZ" sz="1800" b="1" dirty="0" err="1" smtClean="0"/>
              <a:t>sp</a:t>
            </a:r>
            <a:r>
              <a:rPr lang="cs-CZ" altLang="cs-CZ" sz="1800" b="1" dirty="0" smtClean="0"/>
              <a:t>. zn. </a:t>
            </a:r>
            <a:r>
              <a:rPr lang="cs-CZ" altLang="cs-CZ" sz="1800" b="1" dirty="0"/>
              <a:t>5 </a:t>
            </a:r>
            <a:r>
              <a:rPr lang="cs-CZ" altLang="cs-CZ" sz="1800" b="1" dirty="0" smtClean="0"/>
              <a:t>As 76/2009, č. 2236/2011 Sb. NSS </a:t>
            </a:r>
            <a:r>
              <a:rPr lang="cs-CZ" altLang="cs-CZ" sz="1800" b="1" dirty="0"/>
              <a:t>„</a:t>
            </a:r>
            <a:r>
              <a:rPr lang="cs-CZ" altLang="cs-CZ" sz="1800" i="1" dirty="0"/>
              <a:t>O poměru speciality lze hovořit tam, kde se jedná o právní ochranu týchž zájmů. Objektem ochrany v § 62 odst. 2 správního řádu </a:t>
            </a:r>
            <a:r>
              <a:rPr lang="cs-CZ" altLang="cs-CZ" sz="1800" i="1" dirty="0" smtClean="0"/>
              <a:t>…je </a:t>
            </a:r>
            <a:r>
              <a:rPr lang="cs-CZ" altLang="cs-CZ" sz="1800" i="1" dirty="0">
                <a:solidFill>
                  <a:srgbClr val="FF0000"/>
                </a:solidFill>
              </a:rPr>
              <a:t>vlastní řízení</a:t>
            </a:r>
            <a:r>
              <a:rPr lang="cs-CZ" altLang="cs-CZ" sz="1800" i="1" dirty="0"/>
              <a:t>, které probíhá u správního orgánu, tzn. řízení, v němž rozhoduje, resp. činí relevantní úkony směřující k vydání rozhodnutí oprávněná úřední osoba. Objektem, který je chráněn § 49 odst. 1 písm. a) zákona č. 200/1990 Sb., o přestupcích, je </a:t>
            </a:r>
            <a:r>
              <a:rPr lang="cs-CZ" altLang="cs-CZ" sz="1800" i="1" dirty="0">
                <a:solidFill>
                  <a:srgbClr val="FF0000"/>
                </a:solidFill>
              </a:rPr>
              <a:t>čest jednotlivce </a:t>
            </a:r>
            <a:r>
              <a:rPr lang="cs-CZ" altLang="cs-CZ" sz="1800" i="1" dirty="0"/>
              <a:t>napadená pachatelem přestupku. V tomto případě je dána mnohost chráněných zájmů, stanovení vůči sobě nejsou a ani nemohou být ve vztahu speciality</a:t>
            </a:r>
            <a:r>
              <a:rPr lang="cs-CZ" altLang="cs-CZ" sz="1800" i="1" dirty="0" smtClean="0"/>
              <a:t>. Pouhá </a:t>
            </a:r>
            <a:r>
              <a:rPr lang="cs-CZ" altLang="cs-CZ" sz="1800" i="1" dirty="0"/>
              <a:t>skutečnost, že se jedná o veřejného činitele, sama o sobě neznamená, že nelze použít zákona </a:t>
            </a:r>
            <a:r>
              <a:rPr lang="cs-CZ" altLang="cs-CZ" sz="1800" i="1" dirty="0" smtClean="0"/>
              <a:t>… o </a:t>
            </a:r>
            <a:r>
              <a:rPr lang="cs-CZ" altLang="cs-CZ" sz="1800" i="1" dirty="0"/>
              <a:t>přestupcích. </a:t>
            </a:r>
            <a:r>
              <a:rPr lang="cs-CZ" altLang="cs-CZ" sz="1800" i="1" dirty="0">
                <a:solidFill>
                  <a:srgbClr val="FF0000"/>
                </a:solidFill>
              </a:rPr>
              <a:t>Úřední osoba, resp. oprávněná úřední osoba z titulu výkonu své funkce neztrácí základní lidská práva a svobody</a:t>
            </a:r>
            <a:r>
              <a:rPr lang="cs-CZ" altLang="cs-CZ" sz="1800" i="1" dirty="0"/>
              <a:t>, deklarovaná Listinou základních práv a svobod (srovnej čl. 7 a čl. 10), a jakkoli je vztah občan – „úřadník“ v mnohém asymetrický, i zde platí určitá všeobecná uznávaná slušnosti a občanského soužití; není proto důvod, aby byl „úředník“ z ochrany garantované § 49 citovaného zákona vylučován</a:t>
            </a:r>
            <a:r>
              <a:rPr lang="cs-CZ" altLang="cs-CZ" sz="1800" b="1" dirty="0" smtClean="0"/>
              <a:t>.</a:t>
            </a:r>
          </a:p>
          <a:p>
            <a:pPr algn="just"/>
            <a:r>
              <a:rPr lang="cs-CZ" altLang="cs-CZ" sz="1800" b="1" dirty="0" smtClean="0"/>
              <a:t>§ 5 odst. 1 písm. b) zákona č. 251/2016 Sb. – další forma ochrany „úředníka“</a:t>
            </a:r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11850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Pořádková pokuta - § 62 </a:t>
            </a:r>
            <a:r>
              <a:rPr lang="cs-CZ" altLang="cs-CZ" dirty="0" err="1"/>
              <a:t>spr</a:t>
            </a:r>
            <a:r>
              <a:rPr lang="cs-CZ" altLang="cs-CZ" dirty="0"/>
              <a:t>. ř.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Rozhodnutí </a:t>
            </a:r>
            <a:r>
              <a:rPr lang="cs-CZ" altLang="cs-CZ" b="1" dirty="0"/>
              <a:t>– </a:t>
            </a:r>
            <a:r>
              <a:rPr lang="cs-CZ" altLang="cs-CZ" dirty="0"/>
              <a:t>lze se odvolat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Odkladný účinek nelze vyloučit</a:t>
            </a:r>
          </a:p>
          <a:p>
            <a:pPr algn="just"/>
            <a:r>
              <a:rPr lang="cs-CZ" altLang="cs-CZ" b="1" dirty="0"/>
              <a:t>první úkon v řízení </a:t>
            </a:r>
            <a:r>
              <a:rPr lang="cs-CZ" altLang="cs-CZ" dirty="0"/>
              <a:t>(samostatné řízení) </a:t>
            </a:r>
          </a:p>
          <a:p>
            <a:pPr algn="just"/>
            <a:r>
              <a:rPr lang="cs-CZ" altLang="cs-CZ" dirty="0"/>
              <a:t>může </a:t>
            </a:r>
            <a:r>
              <a:rPr lang="cs-CZ" altLang="cs-CZ" b="1" dirty="0"/>
              <a:t>navazovat</a:t>
            </a:r>
            <a:r>
              <a:rPr lang="cs-CZ" altLang="cs-CZ" dirty="0"/>
              <a:t>, </a:t>
            </a:r>
            <a:r>
              <a:rPr lang="cs-CZ" altLang="cs-CZ" b="1" dirty="0"/>
              <a:t>předcházet</a:t>
            </a:r>
            <a:r>
              <a:rPr lang="cs-CZ" altLang="cs-CZ" dirty="0"/>
              <a:t> nebo </a:t>
            </a:r>
            <a:r>
              <a:rPr lang="cs-CZ" altLang="cs-CZ" b="1" dirty="0"/>
              <a:t>v průběhu</a:t>
            </a:r>
            <a:r>
              <a:rPr lang="cs-CZ" altLang="cs-CZ" dirty="0"/>
              <a:t> jiného (správního) řízení či procesu (OOP, JÚ, …)</a:t>
            </a:r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Pravomocně uloženou pokutu lze snížit/prominout</a:t>
            </a: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9736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Pořádkové pokuty lze ukládat </a:t>
            </a:r>
            <a:r>
              <a:rPr lang="cs-CZ" sz="1800" b="1" dirty="0">
                <a:solidFill>
                  <a:srgbClr val="FF0000"/>
                </a:solidFill>
              </a:rPr>
              <a:t>opakovaně</a:t>
            </a:r>
            <a:r>
              <a:rPr lang="cs-CZ" sz="1800" dirty="0"/>
              <a:t> (může být maximální výše), tj. </a:t>
            </a:r>
            <a:r>
              <a:rPr lang="cs-CZ" sz="1800" b="1" dirty="0">
                <a:solidFill>
                  <a:srgbClr val="FF0000"/>
                </a:solidFill>
              </a:rPr>
              <a:t>neplatí ne bis in idem</a:t>
            </a:r>
          </a:p>
          <a:p>
            <a:pPr algn="just">
              <a:defRPr/>
            </a:pPr>
            <a:r>
              <a:rPr lang="cs-CZ" sz="1800" dirty="0"/>
              <a:t>50.000,- Kč</a:t>
            </a:r>
          </a:p>
          <a:p>
            <a:pPr algn="just">
              <a:defRPr/>
            </a:pPr>
            <a:r>
              <a:rPr lang="cs-CZ" sz="1800" b="1" dirty="0"/>
              <a:t>Závažné ztěžování postupu v řízení </a:t>
            </a:r>
            <a:r>
              <a:rPr lang="cs-CZ" sz="1800" dirty="0" smtClean="0"/>
              <a:t>(NSS, </a:t>
            </a:r>
            <a:r>
              <a:rPr lang="cs-CZ" sz="1800" dirty="0" err="1" smtClean="0"/>
              <a:t>sp</a:t>
            </a:r>
            <a:r>
              <a:rPr lang="cs-CZ" sz="1800" dirty="0" smtClean="0"/>
              <a:t>. zn. 8 As 16/2012, č. 2890/2013 Sb. NSS, „</a:t>
            </a:r>
            <a:r>
              <a:rPr lang="cs-CZ" sz="1800" i="1" dirty="0" smtClean="0"/>
              <a:t>pro </a:t>
            </a:r>
            <a:r>
              <a:rPr lang="cs-CZ" sz="1800" i="1" dirty="0"/>
              <a:t>uložení pořádkové pokuty podle § 62 odst. 2 správního řádu </a:t>
            </a:r>
            <a:r>
              <a:rPr lang="cs-CZ" sz="1800" i="1" dirty="0" smtClean="0"/>
              <a:t> </a:t>
            </a:r>
            <a:r>
              <a:rPr lang="cs-CZ" sz="1800" i="1" dirty="0"/>
              <a:t>není třeba, aby byl hrubě urážlivým podáním současně též závažně ztížen postup v řízení podle prvního odstavce tohoto </a:t>
            </a:r>
            <a:r>
              <a:rPr lang="cs-CZ" sz="1800" i="1" dirty="0" smtClean="0"/>
              <a:t>ustanovení</a:t>
            </a:r>
            <a:r>
              <a:rPr lang="cs-CZ" sz="1800" dirty="0" smtClean="0"/>
              <a:t>“)</a:t>
            </a:r>
            <a:endParaRPr lang="cs-CZ" sz="1800" dirty="0"/>
          </a:p>
          <a:p>
            <a:pPr marL="514350" indent="-514350" algn="just">
              <a:buFontTx/>
              <a:buAutoNum type="alphaLcParenR"/>
              <a:defRPr/>
            </a:pPr>
            <a:r>
              <a:rPr lang="cs-CZ" sz="1800" b="1" dirty="0"/>
              <a:t>Bez omluvy se nedostaví</a:t>
            </a:r>
            <a:r>
              <a:rPr lang="cs-CZ" sz="1800" dirty="0"/>
              <a:t> na předvolání (pokud je omluva, lze předvést, ale ne pokutovat)</a:t>
            </a:r>
          </a:p>
          <a:p>
            <a:pPr marL="514350" indent="-514350" algn="just">
              <a:buFontTx/>
              <a:buAutoNum type="alphaLcParenR"/>
              <a:defRPr/>
            </a:pPr>
            <a:r>
              <a:rPr lang="cs-CZ" sz="1800" dirty="0"/>
              <a:t>Navzdory </a:t>
            </a:r>
            <a:r>
              <a:rPr lang="cs-CZ" sz="1800" b="1" dirty="0"/>
              <a:t>předchozímu napomenutí ruší</a:t>
            </a:r>
          </a:p>
          <a:p>
            <a:pPr marL="514350" indent="-514350" algn="just">
              <a:buFontTx/>
              <a:buAutoNum type="alphaLcParenR"/>
              <a:defRPr/>
            </a:pPr>
            <a:r>
              <a:rPr lang="cs-CZ" sz="1800" b="1" dirty="0"/>
              <a:t>Neuposlechne</a:t>
            </a:r>
            <a:r>
              <a:rPr lang="cs-CZ" sz="1800" dirty="0"/>
              <a:t> pokynu</a:t>
            </a:r>
          </a:p>
          <a:p>
            <a:pPr algn="just">
              <a:defRPr/>
            </a:pPr>
            <a:r>
              <a:rPr lang="cs-CZ" sz="1800" dirty="0"/>
              <a:t>Učiní </a:t>
            </a:r>
            <a:r>
              <a:rPr lang="cs-CZ" sz="1800" b="1" dirty="0"/>
              <a:t>hrubě urážlivé podání </a:t>
            </a:r>
            <a:r>
              <a:rPr lang="cs-CZ" sz="1800" dirty="0"/>
              <a:t>(x střet s </a:t>
            </a:r>
            <a:r>
              <a:rPr lang="cs-CZ" sz="1800" dirty="0" smtClean="0"/>
              <a:t>přestupkem; )</a:t>
            </a:r>
            <a:endParaRPr lang="cs-CZ" sz="1800" dirty="0"/>
          </a:p>
          <a:p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72360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„</a:t>
            </a:r>
            <a:r>
              <a:rPr lang="cs-CZ" altLang="cs-CZ" dirty="0">
                <a:solidFill>
                  <a:schemeClr val="folHlink"/>
                </a:solidFill>
              </a:rPr>
              <a:t>plná</a:t>
            </a:r>
            <a:r>
              <a:rPr lang="cs-CZ" altLang="cs-CZ" dirty="0"/>
              <a:t>“ subsidiarita správního řádu (tj. nejsou procesní </a:t>
            </a:r>
            <a:r>
              <a:rPr lang="cs-CZ" altLang="cs-CZ" dirty="0" smtClean="0"/>
              <a:t>odchylky)  x </a:t>
            </a:r>
            <a:r>
              <a:rPr lang="cs-CZ" altLang="cs-CZ" b="1" dirty="0" smtClean="0"/>
              <a:t>vnitřní procesní předpisy „disciplinární řády“ </a:t>
            </a:r>
            <a:r>
              <a:rPr lang="cs-CZ" altLang="cs-CZ" dirty="0" smtClean="0"/>
              <a:t>vydané na základě zákonného zmocnění</a:t>
            </a:r>
            <a:endParaRPr lang="cs-CZ" altLang="cs-CZ" dirty="0"/>
          </a:p>
          <a:p>
            <a:pPr algn="just"/>
            <a:r>
              <a:rPr lang="cs-CZ" altLang="cs-CZ" i="1" dirty="0" smtClean="0"/>
              <a:t>ex </a:t>
            </a:r>
            <a:r>
              <a:rPr lang="cs-CZ" altLang="cs-CZ" i="1" dirty="0"/>
              <a:t>offo</a:t>
            </a:r>
            <a:r>
              <a:rPr lang="cs-CZ" altLang="cs-CZ" dirty="0"/>
              <a:t>, subjektivní a objektivní lhůty pro </a:t>
            </a:r>
            <a:r>
              <a:rPr lang="cs-CZ" altLang="cs-CZ" b="1" dirty="0"/>
              <a:t>zahájení řízení </a:t>
            </a:r>
            <a:r>
              <a:rPr lang="cs-CZ" altLang="cs-CZ" dirty="0"/>
              <a:t>či pro </a:t>
            </a:r>
            <a:r>
              <a:rPr lang="cs-CZ" altLang="cs-CZ" b="1" dirty="0"/>
              <a:t>uložení </a:t>
            </a:r>
            <a:r>
              <a:rPr lang="cs-CZ" altLang="cs-CZ" b="1" dirty="0" smtClean="0"/>
              <a:t>sankce</a:t>
            </a:r>
            <a:endParaRPr lang="cs-CZ" altLang="cs-CZ" b="1" i="1" dirty="0"/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67607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98</TotalTime>
  <Words>1861</Words>
  <Application>Microsoft Office PowerPoint</Application>
  <PresentationFormat>Předvádění na obrazovce (4:3)</PresentationFormat>
  <Paragraphs>148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Tahoma</vt:lpstr>
      <vt:lpstr>Wingdings</vt:lpstr>
      <vt:lpstr>Prezentace_MU_CZ</vt:lpstr>
      <vt:lpstr>    Správní trestání NV201K 12. 5. 2017  Správní a soudní přezkum a soudní ochrana ve věcech správního trestání (přezkum rozhodnutí o přestupku ze strany správních orgánů; soudní ochrana a přezkum rozhodnutí o přestupku ze strany správních soudů; moderační právo správních soudů)  JUDr. Lukáš Potěšil, Ph.D.    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Řízení o přestupku</vt:lpstr>
      <vt:lpstr>Řízení o přestupku</vt:lpstr>
      <vt:lpstr>Správní delikty a soudní ochrana </vt:lpstr>
      <vt:lpstr>Správní delikty a soudní ochrana </vt:lpstr>
      <vt:lpstr>Správní delikty a soudní ochrana </vt:lpstr>
      <vt:lpstr>Správní delikty a soudní ochrana </vt:lpstr>
      <vt:lpstr>Správní delikty a soudní ochrana </vt:lpstr>
      <vt:lpstr>Správní delikty a soudní ochrana </vt:lpstr>
      <vt:lpstr>Správní delikty a soudní ochrana </vt:lpstr>
      <vt:lpstr>Správní delikty a soudní ochrana </vt:lpstr>
      <vt:lpstr>Správní delikty a soudní ochrana </vt:lpstr>
      <vt:lpstr>Správní delikty a soudní ochrana 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Lukas Potesil</cp:lastModifiedBy>
  <cp:revision>20</cp:revision>
  <cp:lastPrinted>1601-01-01T00:00:00Z</cp:lastPrinted>
  <dcterms:created xsi:type="dcterms:W3CDTF">2016-04-13T06:49:47Z</dcterms:created>
  <dcterms:modified xsi:type="dcterms:W3CDTF">2017-05-11T12:49:33Z</dcterms:modified>
</cp:coreProperties>
</file>