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9" r:id="rId3"/>
    <p:sldId id="258" r:id="rId4"/>
    <p:sldId id="260" r:id="rId5"/>
    <p:sldId id="261" r:id="rId6"/>
    <p:sldId id="270" r:id="rId7"/>
    <p:sldId id="269" r:id="rId8"/>
    <p:sldId id="268" r:id="rId9"/>
    <p:sldId id="267" r:id="rId10"/>
    <p:sldId id="266" r:id="rId11"/>
    <p:sldId id="263" r:id="rId12"/>
    <p:sldId id="265" r:id="rId13"/>
    <p:sldId id="272" r:id="rId14"/>
    <p:sldId id="273" r:id="rId15"/>
    <p:sldId id="274" r:id="rId16"/>
    <p:sldId id="276" r:id="rId17"/>
    <p:sldId id="285" r:id="rId18"/>
    <p:sldId id="284" r:id="rId19"/>
    <p:sldId id="283" r:id="rId20"/>
    <p:sldId id="295" r:id="rId21"/>
    <p:sldId id="277" r:id="rId22"/>
    <p:sldId id="278" r:id="rId23"/>
    <p:sldId id="282" r:id="rId24"/>
    <p:sldId id="297" r:id="rId25"/>
    <p:sldId id="298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8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5" d="100"/>
          <a:sy n="125" d="100"/>
        </p:scale>
        <p:origin x="12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23. 3. 2017</a:t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 smtClean="0"/>
              <a:t>Správní </a:t>
            </a:r>
            <a:r>
              <a:rPr lang="cs-CZ" sz="2800" dirty="0"/>
              <a:t>trestání </a:t>
            </a:r>
            <a:r>
              <a:rPr lang="cs-CZ" sz="2800" b="0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</a:t>
            </a:r>
            <a:r>
              <a:rPr lang="cs-CZ" sz="2800" b="0" dirty="0" smtClean="0"/>
              <a:t>)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altLang="cs-CZ" b="0" dirty="0"/>
              <a:t>JUDr. Lukáš Potěšil, Ph.D.</a:t>
            </a:r>
            <a:br>
              <a:rPr lang="cs-CZ" altLang="cs-CZ" b="0" dirty="0"/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NSS, </a:t>
            </a:r>
            <a:r>
              <a:rPr lang="cs-CZ" altLang="cs-CZ" dirty="0" err="1"/>
              <a:t>sp</a:t>
            </a:r>
            <a:r>
              <a:rPr lang="cs-CZ" altLang="cs-CZ" dirty="0"/>
              <a:t>. zn. 1 As 188/2012, č. 2872/2013 Sb. NSS, </a:t>
            </a:r>
            <a:r>
              <a:rPr lang="cs-CZ" altLang="cs-CZ" i="1" dirty="0"/>
              <a:t>„Dysfunkce ve fungování orgánů veřejné moci může s ohledem na individuální okolnosti případu představovat </a:t>
            </a:r>
            <a:r>
              <a:rPr lang="cs-CZ" altLang="cs-CZ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i="1" dirty="0"/>
              <a:t>v oblasti </a:t>
            </a:r>
            <a:r>
              <a:rPr lang="cs-CZ" altLang="cs-CZ" i="1" dirty="0" err="1"/>
              <a:t>správněprávní</a:t>
            </a:r>
            <a:r>
              <a:rPr lang="cs-CZ" altLang="cs-CZ" i="1" dirty="0"/>
              <a:t> odpovědnosti, pokud se takové selhání podstatnou měrou podílelo na vzniku formálně protiprávního jednání jednotlivce nebo protiprávního stavu.“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9165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odpovědnost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 smtClean="0"/>
              <a:t>Podle </a:t>
            </a:r>
            <a:r>
              <a:rPr lang="cs-CZ" altLang="cs-CZ" sz="2000" dirty="0"/>
              <a:t>rozsudku </a:t>
            </a:r>
            <a:r>
              <a:rPr lang="cs-CZ" altLang="cs-CZ" sz="2000" dirty="0" smtClean="0"/>
              <a:t>NSS </a:t>
            </a:r>
            <a:r>
              <a:rPr lang="cs-CZ" altLang="cs-CZ" sz="2000" dirty="0"/>
              <a:t>ze dne 22. 3. 2007, č.j. 4 As 28/2006 - 65, publikovaného pod č. 1658/2008 Sb. NSS „</a:t>
            </a:r>
            <a:r>
              <a:rPr lang="cs-CZ" altLang="cs-CZ" sz="2000" i="1" dirty="0">
                <a:solidFill>
                  <a:srgbClr val="FF3300"/>
                </a:solidFill>
              </a:rPr>
              <a:t>objektivní odpovědnost</a:t>
            </a:r>
            <a:r>
              <a:rPr lang="cs-CZ" altLang="cs-CZ" sz="2000" i="1" dirty="0"/>
              <a:t> právnické osoby za správní delikt </a:t>
            </a:r>
            <a:r>
              <a:rPr lang="cs-CZ" altLang="cs-CZ" sz="2000" i="1" dirty="0">
                <a:solidFill>
                  <a:srgbClr val="FF3300"/>
                </a:solidFill>
              </a:rPr>
              <a:t>neznamená, že není nutné prokazovat splnění zákonných znaků skutkové podstaty</a:t>
            </a:r>
            <a:r>
              <a:rPr lang="cs-CZ" altLang="cs-CZ" sz="2000" i="1" dirty="0"/>
              <a:t> správního deliktu. Je-li znakem skutkové podstaty správního deliktu objektivní stránka spočívající v „přikázání“ nebo „dovolení“ zákonem sankcionovaného jednání (zde: přikázání nebo dovolení použití vozidla v provozu na pozemních komunikacích, které nesplňuje podmínky stanovené zvláštním předpisem), </a:t>
            </a:r>
            <a:r>
              <a:rPr lang="cs-CZ" altLang="cs-CZ" sz="2000" i="1" dirty="0">
                <a:solidFill>
                  <a:srgbClr val="FF3300"/>
                </a:solidFill>
              </a:rPr>
              <a:t>je třeba pro uznání odpovědnosti za správní delikt takové jednání prokázat</a:t>
            </a:r>
            <a:r>
              <a:rPr lang="cs-CZ" altLang="cs-CZ" sz="2000" dirty="0"/>
              <a:t>.“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468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b="1" dirty="0" smtClean="0"/>
              <a:t>Subjektivní </a:t>
            </a:r>
            <a:r>
              <a:rPr lang="cs-CZ" b="1" dirty="0"/>
              <a:t>odpovědnost: </a:t>
            </a:r>
            <a:r>
              <a:rPr lang="cs-CZ" dirty="0"/>
              <a:t>odpovědnost za </a:t>
            </a:r>
            <a:r>
              <a:rPr lang="cs-CZ" dirty="0">
                <a:solidFill>
                  <a:srgbClr val="FF3300"/>
                </a:solidFill>
              </a:rPr>
              <a:t>zavinění</a:t>
            </a:r>
            <a:r>
              <a:rPr lang="cs-CZ" dirty="0"/>
              <a:t> (vnitřní psychický stav jednajícího subjektu k jednání a jeho následku), zkoumá se u </a:t>
            </a:r>
            <a:r>
              <a:rPr lang="cs-CZ" dirty="0">
                <a:solidFill>
                  <a:srgbClr val="FF3300"/>
                </a:solidFill>
              </a:rPr>
              <a:t>fyzických osob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§ </a:t>
            </a:r>
            <a:r>
              <a:rPr lang="cs-CZ" dirty="0" smtClean="0">
                <a:solidFill>
                  <a:srgbClr val="FF3300"/>
                </a:solidFill>
              </a:rPr>
              <a:t>15 </a:t>
            </a:r>
            <a:r>
              <a:rPr lang="cs-CZ" dirty="0">
                <a:solidFill>
                  <a:srgbClr val="FF3300"/>
                </a:solidFill>
              </a:rPr>
              <a:t>zákona o přestupcích - definice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Úmysl – přímý a nepřímý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Nedbalost – vědomá a nevědomá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/>
              <a:t>(přestupky jsou založeny na nedbalosti, úmysl je výjimečný), konkrétní forma zavinění má vliv na druh a výměru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4784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424940"/>
            <a:ext cx="8082321" cy="4707573"/>
          </a:xfrm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Druh právní odpovědnosti, odvětvová odpovědnost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  <a:endParaRPr lang="cs-CZ" sz="2000" dirty="0" smtClean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FF3300"/>
                </a:solidFill>
              </a:rPr>
              <a:t>Správně</a:t>
            </a:r>
            <a:r>
              <a:rPr lang="cs-CZ" sz="2000" dirty="0" smtClean="0"/>
              <a:t> </a:t>
            </a:r>
            <a:r>
              <a:rPr lang="cs-CZ" sz="2000" dirty="0"/>
              <a:t>právní odpovědnost * odpovědnost 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Základem </a:t>
            </a:r>
            <a:r>
              <a:rPr lang="cs-CZ" sz="2000" dirty="0"/>
              <a:t>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Retrospektivní pojetí odpovědnosti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68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Správní </a:t>
            </a:r>
            <a:r>
              <a:rPr lang="cs-CZ" dirty="0"/>
              <a:t>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6910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Znaky </a:t>
            </a:r>
            <a:r>
              <a:rPr lang="cs-CZ" dirty="0"/>
              <a:t>správního deliktu: </a:t>
            </a:r>
            <a:r>
              <a:rPr lang="cs-CZ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Protiprávní jednání (stav) jehož znaky jsou uvedeny v zákoně, hrozba sankce, veřejná správa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2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None/>
              <a:defRPr/>
            </a:pPr>
            <a:r>
              <a:rPr lang="cs-CZ" sz="2800" dirty="0" smtClean="0">
                <a:solidFill>
                  <a:srgbClr val="FF3300"/>
                </a:solidFill>
              </a:rPr>
              <a:t>SPRÁVNÍ </a:t>
            </a:r>
            <a:r>
              <a:rPr lang="cs-CZ" sz="2800" dirty="0" smtClean="0">
                <a:solidFill>
                  <a:srgbClr val="FF3300"/>
                </a:solidFill>
              </a:rPr>
              <a:t>DELIKT – stávající stav (do 30. 6. 2017):</a:t>
            </a:r>
            <a:endParaRPr lang="cs-CZ" sz="2800" dirty="0">
              <a:solidFill>
                <a:srgbClr val="FF3300"/>
              </a:solidFill>
            </a:endParaRP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Přestupky (pojmenované a výslovně označené) </a:t>
            </a:r>
            <a:r>
              <a:rPr lang="cs-CZ" sz="2800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0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/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algn="just"/>
            <a:r>
              <a:rPr lang="cs-CZ" altLang="cs-CZ" dirty="0"/>
              <a:t>V otázkách výslovně neupravených – vzájemná inspirace („půjčování“ institutů)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2276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 </a:t>
            </a:r>
            <a:r>
              <a:rPr lang="cs-CZ" altLang="cs-CZ" b="1" dirty="0"/>
              <a:t>v rámci správního trestání </a:t>
            </a:r>
            <a:r>
              <a:rPr lang="cs-CZ" altLang="cs-CZ" dirty="0"/>
              <a:t>(zejména od přestupků)</a:t>
            </a:r>
          </a:p>
          <a:p>
            <a:pPr algn="just"/>
            <a:r>
              <a:rPr lang="cs-CZ" altLang="cs-CZ" b="1" dirty="0"/>
              <a:t>NSS </a:t>
            </a:r>
            <a:r>
              <a:rPr lang="cs-CZ" altLang="cs-CZ" dirty="0"/>
              <a:t>(</a:t>
            </a:r>
            <a:r>
              <a:rPr lang="cs-CZ" altLang="cs-CZ" dirty="0" err="1"/>
              <a:t>sp</a:t>
            </a:r>
            <a:r>
              <a:rPr lang="cs-CZ" altLang="cs-CZ" dirty="0"/>
              <a:t>. zn. 1 As 27/2008) „</a:t>
            </a:r>
            <a:r>
              <a:rPr lang="cs-CZ" altLang="cs-CZ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b="1" i="1" dirty="0"/>
              <a:t>vůbec neřeší</a:t>
            </a:r>
            <a:r>
              <a:rPr lang="cs-CZ" altLang="cs-CZ" i="1" dirty="0"/>
              <a:t>, nevede-li takový výklad </a:t>
            </a:r>
            <a:r>
              <a:rPr lang="cs-CZ" altLang="cs-CZ" b="1" i="1" dirty="0"/>
              <a:t>k újmě účastníka</a:t>
            </a:r>
            <a:r>
              <a:rPr lang="cs-CZ" altLang="cs-CZ" i="1" dirty="0"/>
              <a:t> řízení a ani k újmě na </a:t>
            </a:r>
            <a:r>
              <a:rPr lang="cs-CZ" altLang="cs-CZ" b="1" i="1" dirty="0"/>
              <a:t>ochraně hodnot</a:t>
            </a:r>
            <a:r>
              <a:rPr lang="cs-CZ" altLang="cs-CZ" i="1" dirty="0"/>
              <a:t>, na jejichž vytváření a ochraně je veřejný zájem.</a:t>
            </a:r>
            <a:r>
              <a:rPr lang="cs-CZ" altLang="cs-CZ" dirty="0"/>
              <a:t>“.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5178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b="1" i="1" dirty="0"/>
              <a:t>nejen naplnění formálních znaků</a:t>
            </a:r>
            <a:r>
              <a:rPr lang="cs-CZ" altLang="cs-CZ" i="1" dirty="0"/>
              <a:t> správního deliktu, ale také, zda jednání </a:t>
            </a:r>
            <a:r>
              <a:rPr lang="cs-CZ" altLang="cs-CZ" b="1" i="1" dirty="0"/>
              <a:t>vykazuje daný stupeň společenské škodlivosti, tudíž materiální stránku správního deliktu</a:t>
            </a:r>
            <a:r>
              <a:rPr lang="cs-CZ" altLang="cs-CZ" i="1" dirty="0"/>
              <a:t>.</a:t>
            </a:r>
            <a:r>
              <a:rPr lang="cs-CZ" altLang="cs-CZ" dirty="0"/>
              <a:t>“. </a:t>
            </a:r>
          </a:p>
          <a:p>
            <a:pPr algn="just"/>
            <a:r>
              <a:rPr lang="cs-CZ" altLang="cs-CZ" dirty="0"/>
              <a:t>Nutnost zabývat se </a:t>
            </a:r>
            <a:r>
              <a:rPr lang="cs-CZ" altLang="cs-CZ" b="1" dirty="0"/>
              <a:t>společenskou </a:t>
            </a:r>
            <a:r>
              <a:rPr lang="cs-CZ" altLang="cs-CZ" b="1" dirty="0" smtClean="0"/>
              <a:t>škodlivostí/nebezpečností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136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914400"/>
            <a:ext cx="8082321" cy="5218113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a veřejná 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správa:</a:t>
            </a:r>
            <a:endParaRPr 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Co je to „veřejná správa“ – lze popsat, nikoliv jednoznačně definovat a vymezit (</a:t>
            </a:r>
            <a:r>
              <a:rPr lang="cs-CZ" i="1" dirty="0"/>
              <a:t>„člověk chce stále od správy tím více a více, čím méně a méně o ní ví a rozumí jí“)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Negativní definice (vymezení) veřejné správy (odčítací metoda)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</a:t>
            </a:r>
            <a:r>
              <a:rPr lang="cs-CZ" dirty="0"/>
              <a:t> – záměrná činnost směřující k určitému cíli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 soukromá </a:t>
            </a:r>
            <a:r>
              <a:rPr lang="cs-CZ" dirty="0"/>
              <a:t>– soukromé subjekty, soukromý zájem, soukromé cíle a úkoly, soukromé záležitosti, soukromoprávní prostředky, vše je dovoleno, co není zakázáno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 veřejná </a:t>
            </a:r>
            <a:r>
              <a:rPr lang="cs-CZ" dirty="0"/>
              <a:t>– </a:t>
            </a:r>
            <a:r>
              <a:rPr lang="cs-CZ" dirty="0">
                <a:solidFill>
                  <a:srgbClr val="CC0000"/>
                </a:solidFill>
              </a:rPr>
              <a:t>veřejnoprávní subjekty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povinnost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veřejné cíle a úkoly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veřejnoprávní prostředky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veřejný zájem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veřejné záležitosti</a:t>
            </a:r>
            <a:r>
              <a:rPr lang="cs-CZ" dirty="0"/>
              <a:t> (veřejné úkoly), povoleno je to, co zákon stanoví</a:t>
            </a:r>
          </a:p>
          <a:p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1800" u="sng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(využívají jiná odvětví, než SP – FP, PŽP, </a:t>
            </a:r>
            <a:r>
              <a:rPr lang="cs-CZ" sz="1800" dirty="0" err="1"/>
              <a:t>SocZab</a:t>
            </a:r>
            <a:r>
              <a:rPr lang="cs-CZ" sz="1800" dirty="0"/>
              <a:t>)* </a:t>
            </a:r>
            <a:r>
              <a:rPr lang="cs-CZ" sz="1800" b="1" dirty="0"/>
              <a:t>odpovědnost za porušení norem správního práva</a:t>
            </a:r>
            <a:r>
              <a:rPr lang="cs-CZ" sz="1800" dirty="0"/>
              <a:t> (jinými odvětvími – TP, OP)</a:t>
            </a:r>
            <a:endParaRPr lang="cs-CZ" sz="1800" dirty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/>
              <a:t>upravuje správně právní odpovědnost;</a:t>
            </a:r>
            <a:r>
              <a:rPr lang="cs-CZ" sz="1800" dirty="0"/>
              <a:t> stanovuje </a:t>
            </a:r>
            <a:r>
              <a:rPr lang="cs-CZ" sz="1800" b="1" dirty="0"/>
              <a:t>následky (tj. odpovědnost)</a:t>
            </a:r>
            <a:r>
              <a:rPr lang="cs-CZ" sz="1800" dirty="0"/>
              <a:t> za porušení právních norem (</a:t>
            </a:r>
            <a:r>
              <a:rPr lang="cs-CZ" sz="1800" b="1" dirty="0"/>
              <a:t>správní delikt</a:t>
            </a:r>
            <a:r>
              <a:rPr lang="cs-CZ" sz="1800" dirty="0"/>
              <a:t>) v oblasti veřejné správy; je realizováno tzv. </a:t>
            </a:r>
            <a:r>
              <a:rPr lang="cs-CZ" sz="1800" b="1" dirty="0"/>
              <a:t>správními orgány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správně právní odpovědnost je odpovědností za </a:t>
            </a:r>
            <a:r>
              <a:rPr lang="cs-CZ" sz="1800" b="1" u="sng" dirty="0">
                <a:solidFill>
                  <a:srgbClr val="FF0000"/>
                </a:solidFill>
              </a:rPr>
              <a:t>SPRÁVNÍ DELIKTY </a:t>
            </a:r>
            <a:r>
              <a:rPr lang="cs-CZ" sz="1800" u="sng" dirty="0"/>
              <a:t>(předpokladem je správní delikt)</a:t>
            </a:r>
            <a:r>
              <a:rPr lang="cs-CZ" sz="1800" dirty="0"/>
              <a:t>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oprávnění veřejné správy (správních orgánů) trestat – </a:t>
            </a:r>
            <a:r>
              <a:rPr lang="cs-CZ" sz="1800" b="1" dirty="0"/>
              <a:t>odrazem</a:t>
            </a:r>
            <a:r>
              <a:rPr lang="cs-CZ" sz="1800" dirty="0"/>
              <a:t> je </a:t>
            </a:r>
            <a:r>
              <a:rPr lang="cs-CZ" sz="18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Systém správních deliktů a správního trestání (viz dále)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3566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trestní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Předmětem </a:t>
            </a:r>
            <a:r>
              <a:rPr lang="cs-CZ" dirty="0"/>
              <a:t>úpravy je oblast </a:t>
            </a:r>
            <a:r>
              <a:rPr lang="cs-CZ" dirty="0">
                <a:solidFill>
                  <a:srgbClr val="FF3300"/>
                </a:solidFill>
              </a:rPr>
              <a:t>správně právní odpovědnosti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Součást správního práva, která upravuje protiprávní jednání v oblasti veřejné správy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Zahrnuje předpisy organizační, hmotně právní i procesní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Správní právo zahrnuje </a:t>
            </a:r>
            <a:r>
              <a:rPr lang="cs-CZ" dirty="0">
                <a:solidFill>
                  <a:srgbClr val="FF3300"/>
                </a:solidFill>
              </a:rPr>
              <a:t>vlastní trestní právo </a:t>
            </a:r>
            <a:r>
              <a:rPr lang="cs-CZ" dirty="0"/>
              <a:t>(oprávnění veřejné správy trestat)</a:t>
            </a:r>
            <a:endParaRPr lang="cs-CZ" dirty="0">
              <a:solidFill>
                <a:srgbClr val="FF3300"/>
              </a:solidFill>
            </a:endParaRP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Roztříštěnost, nejednotnost, vazba na správní řád, sjednocovací vliv judikatury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Správní právo trestní (právní základ) a správní trestání (realizace)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30474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trestní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Vztah </a:t>
            </a:r>
            <a:r>
              <a:rPr lang="cs-CZ" dirty="0"/>
              <a:t>správních deliktů a soudních deliktů (trestných činů)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Společné znaky: legalita, protiprávnost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subjekt, správní orgán/soud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57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ze 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(, že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Analogie správních deliktů vůči trestným činům </a:t>
            </a:r>
            <a:r>
              <a:rPr lang="cs-CZ" altLang="cs-CZ" dirty="0"/>
              <a:t>(jde o </a:t>
            </a:r>
            <a:r>
              <a:rPr lang="cs-CZ" altLang="cs-CZ" b="1" dirty="0">
                <a:solidFill>
                  <a:srgbClr val="FF0000"/>
                </a:solidFill>
              </a:rPr>
              <a:t>trestání </a:t>
            </a:r>
            <a:r>
              <a:rPr lang="cs-CZ" altLang="cs-CZ" dirty="0"/>
              <a:t>jako takové)</a:t>
            </a:r>
          </a:p>
          <a:p>
            <a:pPr algn="just"/>
            <a:r>
              <a:rPr lang="cs-CZ" altLang="cs-CZ" sz="2200" dirty="0">
                <a:solidFill>
                  <a:srgbClr val="000000"/>
                </a:solidFill>
              </a:rPr>
              <a:t>Konkrétně se </a:t>
            </a:r>
            <a:r>
              <a:rPr lang="cs-CZ" altLang="cs-CZ" sz="2200" b="1" dirty="0">
                <a:solidFill>
                  <a:srgbClr val="000000"/>
                </a:solidFill>
              </a:rPr>
              <a:t>analogie</a:t>
            </a:r>
            <a:r>
              <a:rPr lang="cs-CZ" altLang="cs-CZ" sz="22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8 As 82/2010, 2291/2011 Sb. NSS).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8298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hmotněprávních</a:t>
            </a:r>
            <a:r>
              <a:rPr lang="cs-CZ" altLang="cs-CZ" dirty="0"/>
              <a:t> si „půjčovat“ od přestupků a trestných činů (TZ),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procesních</a:t>
            </a:r>
            <a:r>
              <a:rPr lang="cs-CZ" altLang="cs-CZ" dirty="0"/>
              <a:t> si „půjčovat“ od přestupků a </a:t>
            </a:r>
            <a:r>
              <a:rPr lang="cs-CZ" altLang="cs-CZ" dirty="0" err="1"/>
              <a:t>SpŘ</a:t>
            </a:r>
            <a:r>
              <a:rPr lang="cs-CZ" altLang="cs-CZ" dirty="0"/>
              <a:t>, potom z trestního řízení (TŘ),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5785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8130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Zásady správního trestání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Zákonnost</a:t>
            </a:r>
            <a:r>
              <a:rPr lang="cs-CZ" altLang="cs-CZ" sz="1800" smtClean="0"/>
              <a:t>, retroaktivita ve prospěch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Proporcionalita</a:t>
            </a:r>
            <a:r>
              <a:rPr lang="cs-CZ" altLang="cs-CZ" sz="1800" smtClean="0"/>
              <a:t> – majetkové poměry, likvidační pokuty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Správní uvážení </a:t>
            </a:r>
            <a:r>
              <a:rPr lang="cs-CZ" altLang="cs-CZ" sz="1800" smtClean="0"/>
              <a:t>(výběr druhu sankce, výběr výměry sankce, upustit od potrestání)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Subsidiarita postihu </a:t>
            </a:r>
            <a:r>
              <a:rPr lang="cs-CZ" altLang="cs-CZ" sz="1800" smtClean="0"/>
              <a:t>(nelze jinak)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Legitimní očekávání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Spravedlivý proces </a:t>
            </a:r>
            <a:r>
              <a:rPr lang="cs-CZ" altLang="cs-CZ" sz="1800" smtClean="0"/>
              <a:t>- § 36 SpŘ, řádné odůvodnění, přezkoumatelnost (materiální znak a společenská nebezpečnost, pojem „dozvědět se“), výklad neurčitých právních pojmů („závažné“ nebo „opětovné“), koncentrace řízení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smtClean="0"/>
              <a:t> – lhůty (k zahájení, k pravomocnému uložení sankce),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smtClean="0">
                <a:solidFill>
                  <a:srgbClr val="FF0000"/>
                </a:solidFill>
              </a:rPr>
              <a:t>Ne bis in idem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smtClean="0">
                <a:solidFill>
                  <a:srgbClr val="FF0000"/>
                </a:solidFill>
              </a:rPr>
              <a:t>Reformace in peius </a:t>
            </a:r>
            <a:r>
              <a:rPr lang="cs-CZ" altLang="cs-CZ" sz="180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  <a:cs typeface="Arial" panose="020B0604020202020204" pitchFamily="34" charset="0"/>
              </a:rPr>
              <a:t>Koncentrace řízení</a:t>
            </a:r>
            <a:endParaRPr lang="cs-CZ" altLang="cs-CZ" sz="2000" smtClean="0"/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cs-CZ" altLang="cs-CZ" sz="2000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81225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Zásada zákonnosti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smtClean="0"/>
              <a:t>Uvedení skutkových podstat?</a:t>
            </a:r>
          </a:p>
          <a:p>
            <a:pPr algn="just"/>
            <a:r>
              <a:rPr lang="cs-CZ" altLang="cs-CZ" sz="2200" b="1" smtClean="0"/>
              <a:t>Retroaktivita ve prospěch pachatele:</a:t>
            </a:r>
            <a:r>
              <a:rPr lang="cs-CZ" altLang="cs-CZ" sz="2200" smtClean="0"/>
              <a:t> dojde-li k </a:t>
            </a:r>
            <a:r>
              <a:rPr lang="cs-CZ" altLang="cs-CZ" sz="2200" b="1" smtClean="0"/>
              <a:t>pozdější změně </a:t>
            </a:r>
            <a:r>
              <a:rPr lang="cs-CZ" altLang="cs-CZ" sz="2200" smtClean="0"/>
              <a:t>právní úpravy tak, že je pro </a:t>
            </a:r>
            <a:r>
              <a:rPr lang="cs-CZ" altLang="cs-CZ" sz="2200" b="1" smtClean="0"/>
              <a:t>pachatele výhodnější</a:t>
            </a:r>
            <a:r>
              <a:rPr lang="cs-CZ" altLang="cs-CZ" sz="2200" smtClean="0"/>
              <a:t>, je třeba ji </a:t>
            </a:r>
            <a:r>
              <a:rPr lang="cs-CZ" altLang="cs-CZ" sz="2200" b="1" smtClean="0"/>
              <a:t>zohlednit</a:t>
            </a:r>
          </a:p>
          <a:p>
            <a:pPr algn="just"/>
            <a:r>
              <a:rPr lang="cs-CZ" altLang="cs-CZ" sz="2000" b="1" smtClean="0">
                <a:solidFill>
                  <a:srgbClr val="000000"/>
                </a:solidFill>
              </a:rPr>
              <a:t>Nejen pro výši sankce, ale celkově (NSS, sp. zn. 8 Afs 42/2013, „</a:t>
            </a:r>
            <a:r>
              <a:rPr lang="cs-CZ" altLang="cs-CZ" sz="2000" i="1" smtClean="0">
                <a:solidFill>
                  <a:srgbClr val="000000"/>
                </a:solidFill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algn="just"/>
            <a:r>
              <a:rPr lang="cs-CZ" altLang="cs-CZ" sz="2200" smtClean="0"/>
              <a:t>Jinak platí pravidlo, že </a:t>
            </a:r>
            <a:r>
              <a:rPr lang="cs-CZ" altLang="cs-CZ" sz="2200" b="1" smtClean="0">
                <a:solidFill>
                  <a:srgbClr val="FF0000"/>
                </a:solidFill>
              </a:rPr>
              <a:t>trestnost se posuzuje podle právní úpravy účinné v době spáchání</a:t>
            </a:r>
          </a:p>
          <a:p>
            <a:pPr algn="just"/>
            <a:r>
              <a:rPr lang="cs-CZ" altLang="cs-CZ" sz="2400" b="1" smtClean="0">
                <a:solidFill>
                  <a:srgbClr val="FF3300"/>
                </a:solidFill>
              </a:rPr>
              <a:t>Zákaz dvojího přičítání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(jednou jako znak skutkové podstaty a dále jako přitěžující okolnost)</a:t>
            </a:r>
          </a:p>
          <a:p>
            <a:pPr algn="just"/>
            <a:endParaRPr lang="cs-CZ" altLang="cs-CZ" sz="2200" b="1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93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301750"/>
          </a:xfrm>
        </p:spPr>
        <p:txBody>
          <a:bodyPr/>
          <a:lstStyle/>
          <a:p>
            <a:r>
              <a:rPr lang="cs-CZ" altLang="cs-CZ" smtClean="0"/>
              <a:t>Zásada proporcionality (přiměřenosti)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just"/>
            <a:r>
              <a:rPr lang="cs-CZ" altLang="cs-CZ" sz="2200" smtClean="0"/>
              <a:t>Sankce musí být </a:t>
            </a:r>
            <a:r>
              <a:rPr lang="cs-CZ" altLang="cs-CZ" sz="2200" b="1" smtClean="0"/>
              <a:t>přiměřená</a:t>
            </a:r>
            <a:r>
              <a:rPr lang="cs-CZ" altLang="cs-CZ" sz="2200" smtClean="0"/>
              <a:t> skutku (okolnostem) a osobě pachatele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Zákaz likvidačních pokut</a:t>
            </a:r>
            <a:r>
              <a:rPr lang="cs-CZ" altLang="cs-CZ" sz="2200" smtClean="0"/>
              <a:t>, nicméně pokuta </a:t>
            </a:r>
            <a:r>
              <a:rPr lang="cs-CZ" altLang="cs-CZ" sz="2200" b="1" smtClean="0"/>
              <a:t>musí být negativním zásahem</a:t>
            </a:r>
            <a:r>
              <a:rPr lang="cs-CZ" altLang="cs-CZ" sz="2200" smtClean="0"/>
              <a:t>, aby plnila funkci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RS NSS </a:t>
            </a:r>
            <a:r>
              <a:rPr lang="cs-CZ" altLang="cs-CZ" sz="2200" smtClean="0"/>
              <a:t>(sp. zn. 1 As 9/2008, 2092/2010 Sb. NSS) „</a:t>
            </a:r>
            <a:r>
              <a:rPr lang="cs-CZ" altLang="cs-CZ" sz="2200" i="1" smtClean="0"/>
              <a:t>Správní orgán ukládající pokutu za jiný správní delikt </a:t>
            </a:r>
            <a:r>
              <a:rPr lang="cs-CZ" altLang="cs-CZ" sz="2200" b="1" i="1" smtClean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2200" i="1" smtClean="0"/>
              <a:t>. Správní orgán vychází při zjišťování osobních a majetkových poměrů z údajů </a:t>
            </a:r>
            <a:r>
              <a:rPr lang="cs-CZ" altLang="cs-CZ" sz="2200" b="1" i="1" smtClean="0"/>
              <a:t>doložených samotným účastníkem </a:t>
            </a:r>
            <a:r>
              <a:rPr lang="cs-CZ" altLang="cs-CZ" sz="2200" i="1" smtClean="0"/>
              <a:t>řízení, případně z těch, které </a:t>
            </a:r>
            <a:r>
              <a:rPr lang="cs-CZ" altLang="cs-CZ" sz="2200" b="1" i="1" smtClean="0"/>
              <a:t>vyplynuly</a:t>
            </a:r>
            <a:r>
              <a:rPr lang="cs-CZ" altLang="cs-CZ" sz="2200" i="1" smtClean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2200" b="1" i="1" smtClean="0"/>
              <a:t>odhadem</a:t>
            </a:r>
            <a:r>
              <a:rPr lang="cs-CZ" altLang="cs-CZ" sz="2200" smtClean="0"/>
              <a:t>.“</a:t>
            </a:r>
          </a:p>
          <a:p>
            <a:r>
              <a:rPr lang="cs-CZ" altLang="cs-CZ" sz="22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09375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09589" y="876301"/>
            <a:ext cx="8086635" cy="502920"/>
          </a:xfrm>
        </p:spPr>
        <p:txBody>
          <a:bodyPr/>
          <a:lstStyle/>
          <a:p>
            <a:r>
              <a:rPr lang="cs-CZ" altLang="cs-CZ" dirty="0" smtClean="0"/>
              <a:t>Aplikace správního uvážení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366624" y="1577339"/>
            <a:ext cx="8229600" cy="3512503"/>
          </a:xfrm>
        </p:spPr>
        <p:txBody>
          <a:bodyPr/>
          <a:lstStyle/>
          <a:p>
            <a:pPr algn="just"/>
            <a:r>
              <a:rPr lang="cs-CZ" altLang="cs-CZ" sz="2200" b="1" dirty="0" smtClean="0">
                <a:solidFill>
                  <a:srgbClr val="FF0000"/>
                </a:solidFill>
              </a:rPr>
              <a:t>Správní uvážení</a:t>
            </a:r>
            <a:r>
              <a:rPr lang="cs-CZ" altLang="cs-CZ" sz="2200" b="1" dirty="0" smtClean="0"/>
              <a:t> – možnost výběru vhodného řešení na základě zákonného zmocnění</a:t>
            </a:r>
          </a:p>
          <a:p>
            <a:pPr algn="just"/>
            <a:r>
              <a:rPr lang="cs-CZ" altLang="cs-CZ" sz="2200" b="1" dirty="0" smtClean="0"/>
              <a:t>NSS</a:t>
            </a:r>
            <a:r>
              <a:rPr lang="cs-CZ" altLang="cs-CZ" sz="2200" dirty="0" smtClean="0"/>
              <a:t>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zn. 8 As 5/2005, 1062/2007 Sb. NSS), „</a:t>
            </a:r>
            <a:r>
              <a:rPr lang="cs-CZ" altLang="cs-CZ" sz="2200" i="1" dirty="0" smtClean="0"/>
              <a:t>Jakkoliv má správní orgán při ukládání pokuty </a:t>
            </a:r>
            <a:r>
              <a:rPr lang="cs-CZ" altLang="cs-CZ" sz="2200" b="1" i="1" dirty="0" smtClean="0"/>
              <a:t>volnost správního uvážení</a:t>
            </a:r>
            <a:r>
              <a:rPr lang="cs-CZ" altLang="cs-CZ" sz="2200" i="1" dirty="0" smtClean="0"/>
              <a:t>, </a:t>
            </a:r>
            <a:r>
              <a:rPr lang="cs-CZ" altLang="cs-CZ" sz="2200" b="1" i="1" dirty="0" smtClean="0"/>
              <a:t>je vázán </a:t>
            </a:r>
            <a:r>
              <a:rPr lang="cs-CZ" altLang="cs-CZ" sz="2200" i="1" dirty="0" smtClean="0"/>
              <a:t>základními principy správního rozhodování, včetně povinnosti rozhodovat v obdobných případech obdobným způsobem</a:t>
            </a:r>
            <a:r>
              <a:rPr lang="cs-CZ" altLang="cs-CZ" sz="2200" dirty="0" smtClean="0"/>
              <a:t>.“</a:t>
            </a:r>
          </a:p>
          <a:p>
            <a:pPr algn="just"/>
            <a:r>
              <a:rPr lang="cs-CZ" altLang="cs-CZ" sz="2200" b="1" dirty="0" smtClean="0"/>
              <a:t>NSS</a:t>
            </a:r>
            <a:r>
              <a:rPr lang="cs-CZ" altLang="cs-CZ" sz="2200" dirty="0" smtClean="0"/>
              <a:t>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</a:t>
            </a:r>
            <a:r>
              <a:rPr lang="cs-CZ" altLang="cs-CZ" sz="2200" dirty="0" err="1" smtClean="0"/>
              <a:t>zn</a:t>
            </a:r>
            <a:r>
              <a:rPr lang="cs-CZ" altLang="cs-CZ" sz="2200" dirty="0" smtClean="0"/>
              <a:t> 3 As 24/2004, 739/2006 Sb. NSS), „</a:t>
            </a:r>
            <a:r>
              <a:rPr lang="cs-CZ" altLang="cs-CZ" sz="2200" i="1" dirty="0" smtClean="0"/>
              <a:t>I když správní orgán rozhoduje na základě … volné správní úvahy, musí být jeho rozhodnutí </a:t>
            </a:r>
            <a:r>
              <a:rPr lang="cs-CZ" altLang="cs-CZ" sz="2200" b="1" i="1" dirty="0" smtClean="0"/>
              <a:t>přezkoumatelné </a:t>
            </a:r>
            <a:r>
              <a:rPr lang="cs-CZ" altLang="cs-CZ" sz="2200" i="1" dirty="0" smtClean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200" dirty="0" smtClean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04801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prostředí veřejné správy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/>
              <a:t>Správní </a:t>
            </a:r>
            <a:r>
              <a:rPr lang="cs-CZ" b="1" dirty="0"/>
              <a:t>právo </a:t>
            </a:r>
            <a:r>
              <a:rPr lang="cs-CZ" dirty="0"/>
              <a:t>– soubor právních norem, který upravuje organizaci a činnost </a:t>
            </a:r>
            <a:r>
              <a:rPr lang="cs-CZ" dirty="0">
                <a:solidFill>
                  <a:srgbClr val="CC0000"/>
                </a:solidFill>
              </a:rPr>
              <a:t>veřejné správy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Předmětem úpravy správního práva je </a:t>
            </a:r>
            <a:r>
              <a:rPr lang="cs-CZ" dirty="0">
                <a:solidFill>
                  <a:srgbClr val="CC0000"/>
                </a:solidFill>
              </a:rPr>
              <a:t>veřejná správa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Umožňuje výkon veřejné správy a současně představuje i ochranný prvek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Aplikace správního uvážení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9"/>
            <a:ext cx="8229600" cy="4352924"/>
          </a:xfrm>
        </p:spPr>
        <p:txBody>
          <a:bodyPr/>
          <a:lstStyle/>
          <a:p>
            <a:pPr algn="just"/>
            <a:r>
              <a:rPr lang="cs-CZ" altLang="cs-CZ" sz="2400" dirty="0" smtClean="0"/>
              <a:t>výběr </a:t>
            </a:r>
            <a:r>
              <a:rPr lang="cs-CZ" altLang="cs-CZ" sz="2400" dirty="0" smtClean="0">
                <a:solidFill>
                  <a:srgbClr val="FF0000"/>
                </a:solidFill>
              </a:rPr>
              <a:t>druhu</a:t>
            </a:r>
            <a:r>
              <a:rPr lang="cs-CZ" altLang="cs-CZ" sz="2400" dirty="0" smtClean="0"/>
              <a:t> sankce, výběr </a:t>
            </a:r>
            <a:r>
              <a:rPr lang="cs-CZ" altLang="cs-CZ" sz="2400" dirty="0" smtClean="0">
                <a:solidFill>
                  <a:srgbClr val="FF0000"/>
                </a:solidFill>
              </a:rPr>
              <a:t>výměry</a:t>
            </a:r>
            <a:r>
              <a:rPr lang="cs-CZ" altLang="cs-CZ" sz="2400" dirty="0" smtClean="0"/>
              <a:t> sankce, </a:t>
            </a:r>
            <a:r>
              <a:rPr lang="cs-CZ" altLang="cs-CZ" sz="2400" dirty="0" smtClean="0">
                <a:solidFill>
                  <a:srgbClr val="FF0000"/>
                </a:solidFill>
              </a:rPr>
              <a:t>upustit</a:t>
            </a:r>
            <a:r>
              <a:rPr lang="cs-CZ" altLang="cs-CZ" sz="2400" dirty="0" smtClean="0"/>
              <a:t> od potrestání</a:t>
            </a:r>
            <a:endParaRPr lang="cs-CZ" altLang="cs-CZ" sz="2200" dirty="0" smtClean="0"/>
          </a:p>
          <a:p>
            <a:pPr algn="just"/>
            <a:r>
              <a:rPr lang="cs-CZ" altLang="cs-CZ" sz="2200" dirty="0" smtClean="0"/>
              <a:t>VS Praha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zn. 6 A 82/93), nepostačuje, že stanovená výše je v rozpětí, která zákon připouští; musí být přezkoumatelné také v tom směru, </a:t>
            </a:r>
            <a:r>
              <a:rPr lang="cs-CZ" altLang="cs-CZ" sz="2200" b="1" dirty="0" smtClean="0"/>
              <a:t>zda a jak byla vzata v úvahu hlediska v zákoně stanovená</a:t>
            </a:r>
            <a:r>
              <a:rPr lang="cs-CZ" altLang="cs-CZ" sz="2200" dirty="0" smtClean="0"/>
              <a:t>.</a:t>
            </a:r>
          </a:p>
          <a:p>
            <a:pPr algn="just"/>
            <a:r>
              <a:rPr lang="cs-CZ" altLang="cs-CZ" sz="2000" b="1" dirty="0" smtClean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000" dirty="0" smtClean="0"/>
              <a:t>(jednou pro trestnost a poté totéž pro sankci jako přitěžující okolnost)</a:t>
            </a:r>
          </a:p>
          <a:p>
            <a:pPr algn="just"/>
            <a:r>
              <a:rPr lang="cs-CZ" altLang="cs-CZ" sz="2000" dirty="0" smtClean="0"/>
              <a:t>Požadavek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řádného odůvodnění </a:t>
            </a:r>
            <a:r>
              <a:rPr lang="cs-CZ" altLang="cs-CZ" sz="2000" dirty="0" smtClean="0"/>
              <a:t>(viz dále)</a:t>
            </a:r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488835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Subsidiarita postihu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6419"/>
            <a:ext cx="8229600" cy="4289743"/>
          </a:xfrm>
        </p:spPr>
        <p:txBody>
          <a:bodyPr/>
          <a:lstStyle/>
          <a:p>
            <a:r>
              <a:rPr lang="cs-CZ" altLang="cs-CZ" sz="2200" dirty="0" smtClean="0"/>
              <a:t>Je </a:t>
            </a:r>
            <a:r>
              <a:rPr lang="cs-CZ" altLang="cs-CZ" sz="2200" b="1" dirty="0" smtClean="0"/>
              <a:t>dána společenská nebezpečnost/škodlivost </a:t>
            </a:r>
            <a:r>
              <a:rPr lang="cs-CZ" altLang="cs-CZ" sz="2200" dirty="0" smtClean="0"/>
              <a:t>a </a:t>
            </a:r>
            <a:r>
              <a:rPr lang="cs-CZ" altLang="cs-CZ" sz="2200" b="1" dirty="0" smtClean="0"/>
              <a:t>nelze řešit jinak</a:t>
            </a:r>
            <a:r>
              <a:rPr lang="cs-CZ" altLang="cs-CZ" sz="2200" dirty="0" smtClean="0"/>
              <a:t> (jinými prostředky)</a:t>
            </a:r>
          </a:p>
        </p:txBody>
      </p:sp>
    </p:spTree>
    <p:extLst>
      <p:ext uri="{BB962C8B-B14F-4D97-AF65-F5344CB8AC3E}">
        <p14:creationId xmlns:p14="http://schemas.microsoft.com/office/powerpoint/2010/main" val="1752674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Zásada legitimního očekávání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b="1" smtClean="0"/>
              <a:t>§ 2/4 SpŘ </a:t>
            </a:r>
            <a:r>
              <a:rPr lang="cs-CZ" altLang="cs-CZ" sz="2200" smtClean="0"/>
              <a:t>– postupovat a rozhodovat podobně ve skutkově a právně podobných případech, aby nevznikaly nedůvodné rozdíly</a:t>
            </a:r>
          </a:p>
          <a:p>
            <a:pPr algn="just"/>
            <a:r>
              <a:rPr lang="cs-CZ" altLang="cs-CZ" sz="2200" smtClean="0"/>
              <a:t>Zákaz nečekaných, překvapivých rozhodnutí, předvídatelnost</a:t>
            </a:r>
          </a:p>
          <a:p>
            <a:pPr algn="just"/>
            <a:r>
              <a:rPr lang="cs-CZ" altLang="cs-CZ" sz="2200" b="1" smtClean="0"/>
              <a:t>Mohou být důvodné rozdíly </a:t>
            </a:r>
            <a:r>
              <a:rPr lang="cs-CZ" altLang="cs-CZ" sz="2200" smtClean="0"/>
              <a:t>(každý případ je třeba řádně odůvodnit a případně uvést, v čem a proč se vymyká)</a:t>
            </a:r>
          </a:p>
          <a:p>
            <a:pPr algn="just"/>
            <a:r>
              <a:rPr lang="cs-CZ" altLang="cs-CZ" sz="2200" b="1" smtClean="0"/>
              <a:t>Vázanost předchozí rozhodovací praxí </a:t>
            </a:r>
            <a:r>
              <a:rPr lang="cs-CZ" altLang="cs-CZ" sz="2200" smtClean="0"/>
              <a:t>– není absolutní neměnnost, nutnost odůvodnění </a:t>
            </a:r>
          </a:p>
          <a:p>
            <a:pPr algn="just"/>
            <a:r>
              <a:rPr lang="cs-CZ" altLang="cs-CZ" sz="2200" b="1" smtClean="0"/>
              <a:t>Vázanost předchozí činností i nečinností </a:t>
            </a:r>
            <a:r>
              <a:rPr lang="cs-CZ" altLang="cs-CZ" sz="2200" smtClean="0"/>
              <a:t>(NSS, sp. zn. 6 Ads 88/2006)</a:t>
            </a:r>
          </a:p>
        </p:txBody>
      </p:sp>
    </p:spTree>
    <p:extLst>
      <p:ext uri="{BB962C8B-B14F-4D97-AF65-F5344CB8AC3E}">
        <p14:creationId xmlns:p14="http://schemas.microsoft.com/office/powerpoint/2010/main" val="1117575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Zásada materiální pravdy a podklady pro rozhodnutí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NSS</a:t>
            </a:r>
            <a:r>
              <a:rPr lang="cs-CZ" altLang="cs-CZ" sz="2200" smtClean="0"/>
              <a:t> (sp. zn. 5 As 29/2009) „</a:t>
            </a:r>
            <a:r>
              <a:rPr lang="cs-CZ" altLang="cs-CZ" sz="2200" i="1" smtClean="0"/>
              <a:t>Není na libovůli správního orgánu, jakým způsobem s návrhy účastníků na provedení důkazů naloží, neboť správní orgán sice </a:t>
            </a:r>
            <a:r>
              <a:rPr lang="cs-CZ" altLang="cs-CZ" sz="2200" b="1" i="1" smtClean="0">
                <a:solidFill>
                  <a:srgbClr val="FF0000"/>
                </a:solidFill>
              </a:rPr>
              <a:t>není </a:t>
            </a:r>
            <a:r>
              <a:rPr lang="cs-CZ" altLang="cs-CZ" sz="2200" i="1" smtClean="0"/>
              <a:t>ve smyslu § 52 správního řádu </a:t>
            </a:r>
            <a:r>
              <a:rPr lang="cs-CZ" altLang="cs-CZ" sz="2200" b="1" i="1" smtClean="0">
                <a:solidFill>
                  <a:srgbClr val="FF0000"/>
                </a:solidFill>
              </a:rPr>
              <a:t>povinen všechny důkazy navržené účastníky provést</a:t>
            </a:r>
            <a:r>
              <a:rPr lang="cs-CZ" altLang="cs-CZ" sz="2200" i="1" smtClean="0"/>
              <a:t>, pokud však některé z nich </a:t>
            </a:r>
            <a:r>
              <a:rPr lang="cs-CZ" altLang="cs-CZ" sz="2200" b="1" i="1" smtClean="0">
                <a:solidFill>
                  <a:srgbClr val="FF0000"/>
                </a:solidFill>
              </a:rPr>
              <a:t>neprovede, musí v odůvodnění rozhodnutí uvést, proč se tak stalo</a:t>
            </a:r>
            <a:r>
              <a:rPr lang="cs-CZ" altLang="cs-CZ" sz="2200" i="1" smtClean="0"/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</p:txBody>
      </p:sp>
    </p:spTree>
    <p:extLst>
      <p:ext uri="{BB962C8B-B14F-4D97-AF65-F5344CB8AC3E}">
        <p14:creationId xmlns:p14="http://schemas.microsoft.com/office/powerpoint/2010/main" val="2658488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Spravedlivý proces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79219"/>
            <a:ext cx="8229600" cy="474694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Řádné vymezení skutku </a:t>
            </a:r>
            <a:r>
              <a:rPr lang="cs-CZ" altLang="cs-CZ" sz="2000" dirty="0" smtClean="0"/>
              <a:t>(předmětu řízení) - skutek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Podklady pro vydání rozhodnutí </a:t>
            </a:r>
            <a:r>
              <a:rPr lang="cs-CZ" altLang="cs-CZ" sz="2000" dirty="0" smtClean="0"/>
              <a:t>§ 36/3 </a:t>
            </a:r>
            <a:r>
              <a:rPr lang="cs-CZ" altLang="cs-CZ" sz="2000" dirty="0" err="1" smtClean="0"/>
              <a:t>SpŘ</a:t>
            </a:r>
            <a:r>
              <a:rPr lang="cs-CZ" altLang="cs-CZ" sz="2000" dirty="0" smtClean="0"/>
              <a:t> – právo být seznámen a vyjádřit se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Volné hodnocení důkazů</a:t>
            </a:r>
            <a:r>
              <a:rPr lang="cs-CZ" altLang="cs-CZ" sz="2000" dirty="0" smtClean="0"/>
              <a:t>, nutno přihlížet k </a:t>
            </a:r>
            <a:r>
              <a:rPr lang="cs-CZ" altLang="cs-CZ" sz="2000" dirty="0" smtClean="0">
                <a:solidFill>
                  <a:srgbClr val="FF3300"/>
                </a:solidFill>
              </a:rPr>
              <a:t>okolnostem ve prospěch i v neprospěch</a:t>
            </a:r>
            <a:r>
              <a:rPr lang="cs-CZ" altLang="cs-CZ" sz="2000" dirty="0" smtClean="0"/>
              <a:t> (§ 50 </a:t>
            </a:r>
            <a:r>
              <a:rPr lang="cs-CZ" altLang="cs-CZ" sz="2000" dirty="0" err="1" smtClean="0"/>
              <a:t>spr</a:t>
            </a:r>
            <a:r>
              <a:rPr lang="cs-CZ" altLang="cs-CZ" sz="2000" dirty="0" smtClean="0"/>
              <a:t>. ř.)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Rozhodnutí</a:t>
            </a:r>
            <a:r>
              <a:rPr lang="cs-CZ" altLang="cs-CZ" sz="2000" dirty="0" smtClean="0"/>
              <a:t> – </a:t>
            </a:r>
            <a:r>
              <a:rPr lang="cs-CZ" altLang="cs-CZ" sz="2000" dirty="0" smtClean="0">
                <a:solidFill>
                  <a:srgbClr val="FF3300"/>
                </a:solidFill>
              </a:rPr>
              <a:t>výroková část</a:t>
            </a:r>
            <a:r>
              <a:rPr lang="cs-CZ" altLang="cs-CZ" sz="2000" dirty="0" smtClean="0"/>
              <a:t> - musí být vykonatelné, srozumitelné, určité, jasné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Rozhodnutí</a:t>
            </a:r>
            <a:r>
              <a:rPr lang="cs-CZ" altLang="cs-CZ" sz="2000" dirty="0" smtClean="0"/>
              <a:t> – </a:t>
            </a:r>
            <a:r>
              <a:rPr lang="cs-CZ" altLang="cs-CZ" sz="2000" dirty="0" smtClean="0">
                <a:solidFill>
                  <a:srgbClr val="FF3300"/>
                </a:solidFill>
              </a:rPr>
              <a:t>odůvodnění</a:t>
            </a:r>
            <a:r>
              <a:rPr lang="cs-CZ" altLang="cs-CZ" sz="2000" dirty="0" smtClean="0"/>
              <a:t> – přísné požadavky, zhodnocení, vyjádření, tzv. </a:t>
            </a:r>
            <a:r>
              <a:rPr lang="cs-CZ" altLang="cs-CZ" sz="2000" dirty="0" smtClean="0">
                <a:solidFill>
                  <a:srgbClr val="92D050"/>
                </a:solidFill>
              </a:rPr>
              <a:t>přezkoumatelnost</a:t>
            </a:r>
            <a:r>
              <a:rPr lang="cs-CZ" altLang="cs-CZ" sz="2000" dirty="0" smtClean="0">
                <a:solidFill>
                  <a:schemeClr val="folHlink"/>
                </a:solidFill>
              </a:rPr>
              <a:t> (stal se skutek, kdo jej spáchal, je správním deliktem, proč sankce, jaký druh a výměra sankce, …)</a:t>
            </a:r>
            <a:endParaRPr lang="cs-CZ" altLang="cs-CZ" sz="2000" dirty="0" smtClean="0"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RS NSS </a:t>
            </a: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sp</a:t>
            </a:r>
            <a:r>
              <a:rPr lang="cs-CZ" altLang="cs-CZ" sz="2000" dirty="0" smtClean="0"/>
              <a:t>. zn. 2 As 34/2006, 1546/2008 Sb. NSS) „</a:t>
            </a:r>
            <a:r>
              <a:rPr lang="cs-CZ" altLang="cs-CZ" sz="2000" i="1" dirty="0" smtClean="0"/>
              <a:t>Výrok rozhodnutí o jiném správním deliktu musí obsahovat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popis skutku </a:t>
            </a:r>
            <a:r>
              <a:rPr lang="cs-CZ" altLang="cs-CZ" sz="2000" i="1" dirty="0" smtClean="0"/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podstatně poruší ustanovení o řízení</a:t>
            </a:r>
            <a:r>
              <a:rPr lang="cs-CZ" altLang="cs-CZ" sz="2000" i="1" dirty="0" smtClean="0"/>
              <a:t>. Zjistí-li soud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k námitce účastníka </a:t>
            </a:r>
            <a:r>
              <a:rPr lang="cs-CZ" altLang="cs-CZ" sz="2000" i="1" dirty="0" smtClean="0"/>
              <a:t>řízení existenci této vady, správní rozhodnutí z tohoto důvodu zruší</a:t>
            </a:r>
            <a:r>
              <a:rPr lang="cs-CZ" altLang="cs-CZ" sz="2000" dirty="0" smtClean="0"/>
              <a:t>.“</a:t>
            </a:r>
          </a:p>
          <a:p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7448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284161"/>
          </a:xfrm>
        </p:spPr>
        <p:txBody>
          <a:bodyPr/>
          <a:lstStyle/>
          <a:p>
            <a:r>
              <a:rPr lang="cs-CZ" altLang="cs-CZ" dirty="0"/>
              <a:t>Prameny právní úpravy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25539"/>
            <a:ext cx="8082321" cy="5006974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rgbClr val="FF3300"/>
                </a:solidFill>
              </a:rPr>
              <a:t>český </a:t>
            </a:r>
            <a:r>
              <a:rPr lang="cs-CZ" altLang="cs-CZ" sz="1800" dirty="0">
                <a:solidFill>
                  <a:srgbClr val="FF3300"/>
                </a:solidFill>
              </a:rPr>
              <a:t>právní řád: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Listina základních práv a svobod</a:t>
            </a:r>
            <a:r>
              <a:rPr lang="cs-CZ" altLang="cs-CZ" sz="1800" dirty="0"/>
              <a:t> – čl. 36 až 40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Správní řád</a:t>
            </a:r>
            <a:r>
              <a:rPr lang="cs-CZ" altLang="cs-CZ" sz="1800" dirty="0"/>
              <a:t> (zákon č. 500/2004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Soudní řád správní</a:t>
            </a:r>
            <a:r>
              <a:rPr lang="cs-CZ" altLang="cs-CZ" sz="1800" dirty="0"/>
              <a:t> (zákon č. 150/2002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Zákon o přestupcích</a:t>
            </a:r>
            <a:r>
              <a:rPr lang="cs-CZ" altLang="cs-CZ" sz="1800" dirty="0"/>
              <a:t> (č. 200/1990 Sb</a:t>
            </a:r>
            <a:r>
              <a:rPr lang="cs-CZ" altLang="cs-CZ" sz="1800" dirty="0" smtClean="0"/>
              <a:t>.) –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do 30. 6. 2017, od 1. 7. 2017 zákon č. 250/2016 Sb. o odpovědnosti za přestupky a řízení o nich a zákon č. 251/2016 Sb., o některých přestupcích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vyhlášky č. 520/2005 Sb. </a:t>
            </a:r>
            <a:r>
              <a:rPr lang="cs-CZ" altLang="cs-CZ" sz="1800" dirty="0" smtClean="0"/>
              <a:t>(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do 30. 6. 2017 </a:t>
            </a:r>
            <a:r>
              <a:rPr lang="cs-CZ" altLang="cs-CZ" sz="1800" dirty="0" smtClean="0"/>
              <a:t>– č. 231/1996 </a:t>
            </a:r>
            <a:r>
              <a:rPr lang="cs-CZ" altLang="cs-CZ" sz="1800" dirty="0"/>
              <a:t>Sb</a:t>
            </a:r>
            <a:r>
              <a:rPr lang="cs-CZ" altLang="cs-CZ" sz="1800" dirty="0" smtClean="0"/>
              <a:t>.) </a:t>
            </a:r>
            <a:endParaRPr lang="cs-CZ" altLang="cs-CZ" sz="1800" dirty="0"/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FF3300"/>
                </a:solidFill>
              </a:rPr>
              <a:t>mezinárodní smlouvy: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Evropská úmluva o ochraně lidských práv a základních svobod</a:t>
            </a:r>
            <a:r>
              <a:rPr lang="cs-CZ" altLang="cs-CZ" sz="1800" dirty="0"/>
              <a:t> (č. 209/1992 Sb.) – čl. 6 a k tomu související judikatura </a:t>
            </a:r>
            <a:r>
              <a:rPr lang="cs-CZ" altLang="cs-CZ" sz="1800" i="1" dirty="0"/>
              <a:t>Evropského soudu pro lidská práva</a:t>
            </a:r>
            <a:r>
              <a:rPr lang="cs-CZ" altLang="cs-CZ" sz="1800" dirty="0"/>
              <a:t> (zejména </a:t>
            </a:r>
            <a:r>
              <a:rPr lang="cs-CZ" altLang="cs-CZ" sz="1800" dirty="0" err="1"/>
              <a:t>Engel</a:t>
            </a:r>
            <a:r>
              <a:rPr lang="cs-CZ" altLang="cs-CZ" sz="1800" dirty="0"/>
              <a:t> v. Nizozemí či </a:t>
            </a:r>
            <a:r>
              <a:rPr lang="cs-CZ" altLang="cs-CZ" sz="1800" dirty="0" err="1"/>
              <a:t>Zolotukhin</a:t>
            </a:r>
            <a:r>
              <a:rPr lang="cs-CZ" altLang="cs-CZ" sz="1800" dirty="0"/>
              <a:t> v. Rusko)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FF3300"/>
                </a:solidFill>
              </a:rPr>
              <a:t>doporučení Rady Evropy: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(91) 1 </a:t>
            </a:r>
            <a:r>
              <a:rPr lang="cs-CZ" altLang="cs-CZ" sz="1800" i="1" dirty="0"/>
              <a:t>o správních sankcích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Rezoluce Výboru ministrů Rady Evropy (77) 31 </a:t>
            </a:r>
            <a:r>
              <a:rPr lang="cs-CZ" altLang="cs-CZ" sz="1800" i="1" dirty="0"/>
              <a:t>o ochraně jednotlivců ve vztahu k aktům správy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(80) 2 </a:t>
            </a:r>
            <a:r>
              <a:rPr lang="cs-CZ" altLang="cs-CZ" sz="1800" i="1" dirty="0"/>
              <a:t>o správním uvážení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(89) 8 </a:t>
            </a:r>
            <a:r>
              <a:rPr lang="cs-CZ" altLang="cs-CZ" sz="1800" i="1" dirty="0"/>
              <a:t>o prozatímní soudní ochraně ve věcech správních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(2004) 20 </a:t>
            </a:r>
            <a:r>
              <a:rPr lang="cs-CZ" altLang="cs-CZ" sz="1800" i="1" dirty="0"/>
              <a:t>o soudní kontrole správních aktů</a:t>
            </a:r>
            <a:r>
              <a:rPr lang="cs-CZ" altLang="cs-CZ" sz="1800" dirty="0"/>
              <a:t> 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000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Systematika správního 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SP </a:t>
            </a:r>
            <a:r>
              <a:rPr lang="cs-CZ" dirty="0">
                <a:solidFill>
                  <a:srgbClr val="FF3300"/>
                </a:solidFill>
              </a:rPr>
              <a:t>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trestní</a:t>
            </a:r>
            <a:r>
              <a:rPr lang="cs-CZ" dirty="0"/>
              <a:t> – stanovuje následky za porušení právních norem, správně právní odpovědnost, oprávnění veřejné správy trestat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792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00200"/>
            <a:ext cx="8082321" cy="453231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 smtClean="0"/>
              <a:t>Uplatnění </a:t>
            </a:r>
            <a:r>
              <a:rPr lang="cs-CZ" sz="2000" i="1" dirty="0"/>
              <a:t>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(stanovená 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</a:t>
            </a:r>
            <a:r>
              <a:rPr lang="cs-CZ" sz="2000" dirty="0" smtClean="0"/>
              <a:t>– </a:t>
            </a:r>
            <a:r>
              <a:rPr lang="cs-CZ" sz="2000" b="1" dirty="0" smtClean="0">
                <a:solidFill>
                  <a:srgbClr val="FF3300"/>
                </a:solidFill>
              </a:rPr>
              <a:t>ODPOVĚDNOST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Aktivní </a:t>
            </a:r>
            <a:r>
              <a:rPr lang="cs-CZ" sz="2000" dirty="0"/>
              <a:t>koncepce odpovědnosti (perspektivní) – s existencí primární právní povinnosti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</a:t>
            </a:r>
            <a:r>
              <a:rPr lang="cs-CZ" sz="2000" dirty="0"/>
              <a:t> </a:t>
            </a:r>
            <a:r>
              <a:rPr lang="cs-CZ" sz="2000" u="sng" dirty="0"/>
              <a:t>vztahu </a:t>
            </a:r>
            <a:r>
              <a:rPr lang="cs-CZ" sz="2000" dirty="0"/>
              <a:t>(obsahem je mj. právo uložit sankci a povinnost ji strpět a vykonat)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239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 smtClean="0"/>
              <a:t>Funkce</a:t>
            </a:r>
            <a:r>
              <a:rPr lang="cs-CZ" dirty="0" smtClean="0"/>
              <a:t>: </a:t>
            </a:r>
            <a:r>
              <a:rPr lang="cs-CZ" dirty="0"/>
              <a:t>reparační, satisfakční, </a:t>
            </a:r>
            <a:r>
              <a:rPr lang="cs-CZ" dirty="0" err="1"/>
              <a:t>retributivní</a:t>
            </a:r>
            <a:r>
              <a:rPr lang="cs-CZ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Podle rozsudku Městského soudu v Praze ze dne 16. 11. 2004, č.j. 10 Ca 250/2003 - 48, publikovaný pod č. 560/2005 Sb. NSS „</a:t>
            </a:r>
            <a:r>
              <a:rPr lang="cs-CZ" i="1" dirty="0">
                <a:solidFill>
                  <a:srgbClr val="FF3300"/>
                </a:solidFill>
              </a:rPr>
              <a:t>preventivní</a:t>
            </a:r>
            <a:r>
              <a:rPr lang="cs-CZ" i="1" dirty="0"/>
              <a:t> úloha postihu nespočívá jen v účinku vůči žalobci. Postih musí mít sílu </a:t>
            </a:r>
            <a:r>
              <a:rPr lang="cs-CZ" i="1" dirty="0">
                <a:solidFill>
                  <a:srgbClr val="FF3300"/>
                </a:solidFill>
              </a:rPr>
              <a:t>odradit </a:t>
            </a:r>
            <a:r>
              <a:rPr lang="cs-CZ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i="1" dirty="0">
                <a:solidFill>
                  <a:srgbClr val="FF3300"/>
                </a:solidFill>
              </a:rPr>
              <a:t>znatelný</a:t>
            </a:r>
            <a:r>
              <a:rPr lang="cs-CZ" i="1" dirty="0"/>
              <a:t> v majetkové sféře delikventa, tedy být nikoli pro něho zanedbatelný, a nutně tak musí v sobě obsahovat i </a:t>
            </a:r>
            <a:r>
              <a:rPr lang="cs-CZ" i="1" dirty="0">
                <a:solidFill>
                  <a:srgbClr val="FF3300"/>
                </a:solidFill>
              </a:rPr>
              <a:t>represivní složku</a:t>
            </a:r>
            <a:r>
              <a:rPr lang="cs-CZ" i="1" dirty="0"/>
              <a:t>. V opačném případě by totiž postih delikventa smysl postrádal</a:t>
            </a:r>
            <a:r>
              <a:rPr lang="cs-CZ" dirty="0"/>
              <a:t>“.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530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NSS, </a:t>
            </a:r>
            <a:r>
              <a:rPr lang="cs-CZ" altLang="cs-CZ" dirty="0" err="1">
                <a:solidFill>
                  <a:srgbClr val="000000"/>
                </a:solidFill>
              </a:rPr>
              <a:t>sp</a:t>
            </a:r>
            <a:r>
              <a:rPr lang="cs-CZ" altLang="cs-CZ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i="1" dirty="0">
                <a:solidFill>
                  <a:srgbClr val="000000"/>
                </a:solidFill>
              </a:rPr>
              <a:t>Pokuta může být </a:t>
            </a:r>
            <a:r>
              <a:rPr lang="cs-CZ" altLang="cs-CZ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– </a:t>
            </a:r>
            <a:r>
              <a:rPr lang="cs-CZ" altLang="cs-CZ" dirty="0">
                <a:solidFill>
                  <a:srgbClr val="000000"/>
                </a:solidFill>
              </a:rPr>
              <a:t>je možné využívat rozpětí a správní uvážení</a:t>
            </a:r>
            <a:endParaRPr lang="cs-CZ" altLang="cs-CZ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885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 – předpoklady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/>
              <a:t>OBJEKT</a:t>
            </a:r>
            <a:r>
              <a:rPr lang="cs-CZ" dirty="0" smtClean="0"/>
              <a:t> </a:t>
            </a:r>
            <a:r>
              <a:rPr lang="cs-CZ" dirty="0"/>
              <a:t>– chráněný zájem, hodnota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OBJEKTIVNÍ STRÁNKA </a:t>
            </a:r>
            <a:r>
              <a:rPr lang="cs-CZ" dirty="0"/>
              <a:t>– jednání, škodlivý následek, příčinná souvislost, někdy postačí existence nežádoucího stavu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SUBJEKT</a:t>
            </a:r>
            <a:r>
              <a:rPr lang="cs-CZ" dirty="0"/>
              <a:t> – pachatel, deliktní způsobilost, FO a PO, přeměny, objednatel </a:t>
            </a:r>
            <a:r>
              <a:rPr lang="cs-CZ" dirty="0" smtClean="0"/>
              <a:t>x </a:t>
            </a:r>
            <a:r>
              <a:rPr lang="cs-CZ" dirty="0"/>
              <a:t>zhotovitel deliktu </a:t>
            </a:r>
            <a:r>
              <a:rPr lang="cs-CZ" i="1" dirty="0"/>
              <a:t>(„kdo držel pilu“)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</a:t>
            </a:r>
            <a:r>
              <a:rPr lang="cs-CZ" b="1" dirty="0"/>
              <a:t> </a:t>
            </a:r>
            <a:r>
              <a:rPr lang="cs-CZ" dirty="0"/>
              <a:t>– zavinění, fakultativní složka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6921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cs-CZ" b="1" dirty="0" smtClean="0"/>
              <a:t>Objektivní </a:t>
            </a:r>
            <a:r>
              <a:rPr lang="cs-CZ" b="1" dirty="0"/>
              <a:t>odpovědnost: </a:t>
            </a:r>
            <a:r>
              <a:rPr lang="cs-CZ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/>
              <a:t>Objektivní odpovědnost </a:t>
            </a:r>
            <a:r>
              <a:rPr lang="cs-CZ" dirty="0">
                <a:solidFill>
                  <a:srgbClr val="FF3300"/>
                </a:solidFill>
              </a:rPr>
              <a:t>absolutní</a:t>
            </a:r>
            <a:r>
              <a:rPr lang="cs-CZ" dirty="0"/>
              <a:t>: nelze se jí zprostit </a:t>
            </a:r>
            <a:endParaRPr lang="cs-CZ" dirty="0" smtClean="0"/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rgbClr val="FF3300"/>
                </a:solidFill>
              </a:rPr>
              <a:t>Liberační </a:t>
            </a:r>
            <a:r>
              <a:rPr lang="cs-CZ" dirty="0">
                <a:solidFill>
                  <a:srgbClr val="FF3300"/>
                </a:solidFill>
              </a:rPr>
              <a:t>důvody</a:t>
            </a:r>
            <a:r>
              <a:rPr lang="cs-CZ" dirty="0"/>
              <a:t>: umožňuji zprostit se objektivní odpovědnosti („</a:t>
            </a:r>
            <a:r>
              <a:rPr lang="cs-CZ" i="1" dirty="0"/>
              <a:t>pachatel vynaložil veškeré úsilí, které po něm lze </a:t>
            </a:r>
            <a:r>
              <a:rPr lang="cs-CZ" i="1" dirty="0" smtClean="0"/>
              <a:t>vyžadovat</a:t>
            </a:r>
            <a:r>
              <a:rPr lang="cs-CZ" dirty="0"/>
              <a:t>“) – není odpovědnost x </a:t>
            </a:r>
            <a:r>
              <a:rPr lang="cs-CZ" dirty="0" err="1">
                <a:solidFill>
                  <a:srgbClr val="FF3300"/>
                </a:solidFill>
              </a:rPr>
              <a:t>exkuplace</a:t>
            </a:r>
            <a:r>
              <a:rPr lang="cs-CZ" dirty="0"/>
              <a:t> (vyvinění se, uplatňuje se u subjektivní odpovědnosti)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/>
              <a:t>x </a:t>
            </a:r>
            <a:r>
              <a:rPr lang="cs-CZ" dirty="0">
                <a:solidFill>
                  <a:srgbClr val="FF0000"/>
                </a:solidFill>
              </a:rPr>
              <a:t>Upuštění/snížení sankce </a:t>
            </a:r>
            <a:r>
              <a:rPr lang="cs-CZ" dirty="0"/>
              <a:t>– je odpovědnost, ale následky minimalizovány či zcela odstraněny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995465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62</TotalTime>
  <Words>3113</Words>
  <Application>Microsoft Office PowerPoint</Application>
  <PresentationFormat>Předvádění na obrazovce (4:3)</PresentationFormat>
  <Paragraphs>231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Prezentace_MU_CZ</vt:lpstr>
      <vt:lpstr>   Správní trestání NV201K 23. 3. 2017  Správní trestání 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  JUDr. Lukáš Potěšil, Ph.D.   </vt:lpstr>
      <vt:lpstr>Prezentace aplikace PowerPoint</vt:lpstr>
      <vt:lpstr>Právní prostředí veřejné správy </vt:lpstr>
      <vt:lpstr>Systematika správního práva </vt:lpstr>
      <vt:lpstr>Právní odpovědnost </vt:lpstr>
      <vt:lpstr>Právní odpovědnost </vt:lpstr>
      <vt:lpstr>Právní odpovědnost</vt:lpstr>
      <vt:lpstr>Právní odpovědnost – předpoklady </vt:lpstr>
      <vt:lpstr>Právní odpovědnost </vt:lpstr>
      <vt:lpstr>Právní odpovědnost</vt:lpstr>
      <vt:lpstr>Právní odpovědnost </vt:lpstr>
      <vt:lpstr>Právní odpovědnost </vt:lpstr>
      <vt:lpstr>Správně právní odpovědnost </vt:lpstr>
      <vt:lpstr>Správní delikt  </vt:lpstr>
      <vt:lpstr>Správní delikt  </vt:lpstr>
      <vt:lpstr>Správně právní odpovědnost </vt:lpstr>
      <vt:lpstr>Vztah druhů správních deliktů</vt:lpstr>
      <vt:lpstr>Vztah druhů správních deliktů</vt:lpstr>
      <vt:lpstr>Vztah druhů správních deliktů</vt:lpstr>
      <vt:lpstr>Pojmy</vt:lpstr>
      <vt:lpstr>Správní právo trestní </vt:lpstr>
      <vt:lpstr>Správní právo trestní </vt:lpstr>
      <vt:lpstr>Vztah správních deliktů a trestných činů</vt:lpstr>
      <vt:lpstr>Vztah správních deliktů a trestných činů</vt:lpstr>
      <vt:lpstr>Správní trestání</vt:lpstr>
      <vt:lpstr>Zásady správního trestání</vt:lpstr>
      <vt:lpstr>Zásada zákonnosti</vt:lpstr>
      <vt:lpstr>Zásada proporcionality (přiměřenosti)</vt:lpstr>
      <vt:lpstr>Aplikace správního uvážení</vt:lpstr>
      <vt:lpstr>Aplikace správního uvážení</vt:lpstr>
      <vt:lpstr>Subsidiarita postihu</vt:lpstr>
      <vt:lpstr>Zásada legitimního očekávání</vt:lpstr>
      <vt:lpstr>Zásada materiální pravdy a podklady pro rozhodnutí</vt:lpstr>
      <vt:lpstr>Spravedlivý proces</vt:lpstr>
      <vt:lpstr>Prameny právní úpravy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trestání NV201K 3. 4. 2015  přednášející:  JUDr. Lukáš Potěšil, Ph.D. </dc:title>
  <dc:creator>Lukas Potesil</dc:creator>
  <cp:lastModifiedBy>Lukas Potesil</cp:lastModifiedBy>
  <cp:revision>9</cp:revision>
  <cp:lastPrinted>1601-01-01T00:00:00Z</cp:lastPrinted>
  <dcterms:created xsi:type="dcterms:W3CDTF">2016-04-13T06:37:45Z</dcterms:created>
  <dcterms:modified xsi:type="dcterms:W3CDTF">2017-03-24T05:49:02Z</dcterms:modified>
</cp:coreProperties>
</file>