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176213" y="4149725"/>
            <a:ext cx="8856662" cy="836613"/>
          </a:xfrm>
        </p:spPr>
        <p:txBody>
          <a:bodyPr/>
          <a:lstStyle>
            <a:lvl1pPr>
              <a:defRPr sz="38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132388"/>
            <a:ext cx="8836025" cy="649287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CBF8FC-9052-475D-868E-9F0F805379D8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C4C659-258A-468D-8C95-454DD6DC9C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83B7E-D4BC-4E3E-A3D6-195B37F01D23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2A616-B0D2-426F-9E69-5FD5E64160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476250"/>
            <a:ext cx="2087563" cy="59769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113462" cy="59769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97C34-4217-4060-9ABA-04257B216F92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183E4-8C33-4BE1-BA66-10D9EAFEE3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643756-7A00-41DF-887C-B98ACFBDAD10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BE3013-F46E-46E5-864C-03797582E7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E066E1-2EC1-4A3A-8942-8C1F5BA5E40E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C48C1F-CA02-4CA7-9BDB-3A75773986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FC17B0-201B-4758-88C6-29529996FAA1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76E8C5-8215-42EB-817E-3419611284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8D619-574C-4B3C-8282-243A481A485C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D95C7-DFE9-4CEC-96D7-0F93801CD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4E1C0-975F-4BE8-A835-D6969A6477FD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BF69A-7798-4BB9-9414-9E70D0782B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288" y="1484313"/>
            <a:ext cx="4100512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83B76-3733-4888-8309-3229A2DC38C2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F9CB8-6482-4B2B-A36D-47036B6732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763D8-7325-4D4E-85DE-3BB6D6096825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8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F48EF-E4F6-4C6E-9D75-3F55CD6C9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FE95A-098F-4A78-A45E-7D93A8DE357C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06D49-203C-4BF8-9197-8F2A38183F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76266-01BE-493A-B264-726A4095865D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3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F267A-1040-4327-A6D3-436D905E05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F92B0-D151-4B19-B7F0-7FF9FBF5C4E6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9E03F-9CBB-4D36-B8C2-BA1755516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4C6E-8FC8-465E-BE07-B1A66A8CA128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ED0E0-FF8D-466F-B444-C616E9193A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835342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3534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88846" name="Rectangle 7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EB8A774-5321-4470-A58D-8CFE0FF970E3}" type="datetimeFigureOut">
              <a:rPr lang="cs-CZ"/>
              <a:pPr>
                <a:defRPr/>
              </a:pPr>
              <a:t>18.3.2016</a:t>
            </a:fld>
            <a:endParaRPr lang="cs-CZ"/>
          </a:p>
        </p:txBody>
      </p:sp>
      <p:sp>
        <p:nvSpPr>
          <p:cNvPr id="288847" name="Rectangle 7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8848" name="Rectangle 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F214230-3EEB-46EB-9C5F-515EA28212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76" r:id="rId12"/>
    <p:sldLayoutId id="2147483677" r:id="rId13"/>
    <p:sldLayoutId id="2147483678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 smtClean="0">
                <a:solidFill>
                  <a:srgbClr val="FF0000"/>
                </a:solidFill>
              </a:rPr>
              <a:t>Základy teorie finančního práva 1</a:t>
            </a:r>
          </a:p>
        </p:txBody>
      </p:sp>
      <p:sp>
        <p:nvSpPr>
          <p:cNvPr id="16386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mtClean="0"/>
              <a:t>Statky–finance–politika-činnost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STÁT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Není výlučným producentem</a:t>
            </a:r>
          </a:p>
          <a:p>
            <a:r>
              <a:rPr lang="cs-CZ" altLang="cs-CZ" smtClean="0"/>
              <a:t>Koordinace</a:t>
            </a:r>
          </a:p>
          <a:p>
            <a:r>
              <a:rPr lang="cs-CZ" altLang="cs-CZ" smtClean="0"/>
              <a:t>Legislativa</a:t>
            </a:r>
          </a:p>
          <a:p>
            <a:r>
              <a:rPr lang="cs-CZ" altLang="cs-CZ" smtClean="0"/>
              <a:t>Správa</a:t>
            </a:r>
          </a:p>
          <a:p>
            <a:r>
              <a:rPr lang="cs-CZ" altLang="cs-CZ" smtClean="0"/>
              <a:t>Státní monopol</a:t>
            </a:r>
          </a:p>
          <a:p>
            <a:r>
              <a:rPr lang="cs-CZ" altLang="cs-CZ" smtClean="0"/>
              <a:t>Zakázka státu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Spotřeba veřejných statků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Čistě veřejné statky</a:t>
            </a:r>
          </a:p>
          <a:p>
            <a:r>
              <a:rPr lang="cs-CZ" altLang="cs-CZ" smtClean="0"/>
              <a:t>Smíšení statky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Financování produkce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Netržní veřejné statky</a:t>
            </a:r>
          </a:p>
          <a:p>
            <a:r>
              <a:rPr lang="cs-CZ" altLang="cs-CZ" smtClean="0"/>
              <a:t>Polotržní veřejné statky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600" dirty="0" smtClean="0">
                <a:solidFill>
                  <a:srgbClr val="FF0000"/>
                </a:solidFill>
              </a:rPr>
              <a:t>Veřejné Finance – Peníze- finanční Jevy a skutečnosti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Pojem finance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  <a:p>
            <a:endParaRPr lang="cs-CZ" altLang="cs-CZ" smtClean="0"/>
          </a:p>
          <a:p>
            <a:r>
              <a:rPr lang="cs-CZ" altLang="cs-CZ" sz="3600" b="1" smtClean="0"/>
              <a:t>Finance </a:t>
            </a:r>
            <a:r>
              <a:rPr lang="cs-CZ" altLang="cs-CZ" sz="3600" b="1" smtClean="0">
                <a:solidFill>
                  <a:srgbClr val="FF0000"/>
                </a:solidFill>
                <a:cs typeface="Arial" charset="0"/>
              </a:rPr>
              <a:t>≠</a:t>
            </a:r>
            <a:r>
              <a:rPr lang="cs-CZ" altLang="cs-CZ" sz="3600" b="1" smtClean="0">
                <a:cs typeface="Arial" charset="0"/>
              </a:rPr>
              <a:t> peněžní prostředky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Definice financí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Soubor společenských ekonomických vztahů souvisejících se shromažďováním a vydáváním peněžních prostředků v procesu směny a rozdělování materiálních hodnot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Peníze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Jakákoli věc, která je obecně přijímána výměnou za zboží nebo při vypořádávání dluhů, avšak </a:t>
            </a:r>
            <a:r>
              <a:rPr lang="cs-CZ" altLang="cs-CZ" smtClean="0">
                <a:solidFill>
                  <a:srgbClr val="FF0000"/>
                </a:solidFill>
              </a:rPr>
              <a:t>nikoliv co do vlastnosti</a:t>
            </a:r>
            <a:r>
              <a:rPr lang="cs-CZ" altLang="cs-CZ" smtClean="0"/>
              <a:t> dlužného plnění, ale </a:t>
            </a:r>
            <a:r>
              <a:rPr lang="cs-CZ" altLang="cs-CZ" smtClean="0">
                <a:solidFill>
                  <a:srgbClr val="FF0000"/>
                </a:solidFill>
              </a:rPr>
              <a:t>co do hodnoty závazku</a:t>
            </a:r>
          </a:p>
          <a:p>
            <a:r>
              <a:rPr lang="cs-CZ" altLang="cs-CZ" b="1" smtClean="0"/>
              <a:t>Peníze = </a:t>
            </a:r>
            <a:r>
              <a:rPr lang="cs-CZ" altLang="cs-CZ" b="1" smtClean="0">
                <a:solidFill>
                  <a:srgbClr val="FF0000"/>
                </a:solidFill>
              </a:rPr>
              <a:t>objekt financí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Peníze - evoluce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Prostá směna zboží</a:t>
            </a:r>
          </a:p>
          <a:p>
            <a:r>
              <a:rPr lang="cs-CZ" altLang="cs-CZ" smtClean="0"/>
              <a:t>Předmonetární směnné prostředky</a:t>
            </a:r>
          </a:p>
          <a:p>
            <a:r>
              <a:rPr lang="cs-CZ" altLang="cs-CZ" smtClean="0"/>
              <a:t>Metalické směnné prostředky</a:t>
            </a:r>
          </a:p>
          <a:p>
            <a:r>
              <a:rPr lang="cs-CZ" altLang="cs-CZ" smtClean="0"/>
              <a:t>Plnohodnotné mince (regál)</a:t>
            </a:r>
          </a:p>
          <a:p>
            <a:r>
              <a:rPr lang="cs-CZ" altLang="cs-CZ" smtClean="0"/>
              <a:t>Mince – bankovky – státovky</a:t>
            </a:r>
          </a:p>
          <a:p>
            <a:r>
              <a:rPr lang="cs-CZ" altLang="cs-CZ" smtClean="0"/>
              <a:t>Elektronické peníze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Peníze – měna - finance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Regál</a:t>
            </a:r>
            <a:r>
              <a:rPr lang="cs-CZ" altLang="cs-CZ" sz="2800" smtClean="0"/>
              <a:t> </a:t>
            </a:r>
            <a:r>
              <a:rPr lang="cs-CZ" altLang="cs-CZ" sz="2800" smtClean="0">
                <a:cs typeface="Arial" charset="0"/>
              </a:rPr>
              <a:t>→ </a:t>
            </a:r>
            <a:r>
              <a:rPr lang="cs-CZ" altLang="cs-CZ" sz="2800" smtClean="0"/>
              <a:t>posun od soukromoprávní regulace k veřejnoprávní regulace nakládání s penězi</a:t>
            </a:r>
          </a:p>
          <a:p>
            <a:pPr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Měna</a:t>
            </a:r>
            <a:r>
              <a:rPr lang="cs-CZ" altLang="cs-CZ" sz="2800" smtClean="0"/>
              <a:t> – systém peněžní jednotky</a:t>
            </a:r>
          </a:p>
          <a:p>
            <a:pPr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Finance</a:t>
            </a:r>
            <a:r>
              <a:rPr lang="cs-CZ" altLang="cs-CZ" sz="2800" smtClean="0"/>
              <a:t> – vztahy, jejichž objektem jsou peníze</a:t>
            </a:r>
          </a:p>
          <a:p>
            <a:pPr>
              <a:lnSpc>
                <a:spcPct val="90000"/>
              </a:lnSpc>
            </a:pPr>
            <a:r>
              <a:rPr lang="cs-CZ" altLang="cs-CZ" sz="2800" b="1" i="1" smtClean="0">
                <a:solidFill>
                  <a:srgbClr val="FF0000"/>
                </a:solidFill>
              </a:rPr>
              <a:t>Bez existence peněz by neexistovaly finance a bez financí by peníze neměly smysl.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Finanční jevy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Zvláštní kategorie společenských jevů, při kterých dochází k pohybu peněz v rámci financí, tj. při tvorbě a použití peněžních fondů</a:t>
            </a:r>
          </a:p>
          <a:p>
            <a:r>
              <a:rPr lang="cs-CZ" altLang="cs-CZ" smtClean="0"/>
              <a:t>Určitá výseč peněžních jevů (např. bez jevů spojených s peněžním oběhem)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Výchozí kategorie</a:t>
            </a:r>
          </a:p>
        </p:txBody>
      </p:sp>
      <p:sp>
        <p:nvSpPr>
          <p:cNvPr id="17410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Veřejné statky</a:t>
            </a:r>
          </a:p>
          <a:p>
            <a:r>
              <a:rPr lang="cs-CZ" altLang="cs-CZ" smtClean="0"/>
              <a:t>Veřejné finance</a:t>
            </a:r>
          </a:p>
          <a:p>
            <a:r>
              <a:rPr lang="cs-CZ" altLang="cs-CZ" smtClean="0"/>
              <a:t>Veřejná finanční politika</a:t>
            </a:r>
          </a:p>
          <a:p>
            <a:r>
              <a:rPr lang="cs-CZ" altLang="cs-CZ" smtClean="0"/>
              <a:t>Veřejná ekonomika</a:t>
            </a:r>
          </a:p>
          <a:p>
            <a:r>
              <a:rPr lang="cs-CZ" altLang="cs-CZ" smtClean="0"/>
              <a:t>Veřejná finanční činnost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Finanční jevy - systematizace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FF0000"/>
                </a:solidFill>
              </a:rPr>
              <a:t>Předmětové kriterium</a:t>
            </a:r>
            <a:r>
              <a:rPr lang="cs-CZ" altLang="cs-CZ" smtClean="0"/>
              <a:t> – dělení FJ podle shromažďování a rozdělování peněžních zásob subjekty s nimi hospodařícími</a:t>
            </a:r>
          </a:p>
          <a:p>
            <a:r>
              <a:rPr lang="cs-CZ" altLang="cs-CZ" smtClean="0">
                <a:solidFill>
                  <a:srgbClr val="FF0000"/>
                </a:solidFill>
              </a:rPr>
              <a:t>Subjektové kriterium</a:t>
            </a:r>
            <a:r>
              <a:rPr lang="cs-CZ" altLang="cs-CZ" smtClean="0"/>
              <a:t> – podle subjektů nakládajících s peněžními prostředky (fondy)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mtClean="0"/>
              <a:t>Finanční jevy – předmětové kriterium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Výnosy a náklady spojené s poskytnutím zboží a služeb</a:t>
            </a:r>
          </a:p>
          <a:p>
            <a:r>
              <a:rPr lang="cs-CZ" altLang="cs-CZ" smtClean="0"/>
              <a:t>Důchody</a:t>
            </a:r>
          </a:p>
          <a:p>
            <a:r>
              <a:rPr lang="cs-CZ" altLang="cs-CZ" smtClean="0"/>
              <a:t>Transferové platby</a:t>
            </a:r>
          </a:p>
          <a:p>
            <a:r>
              <a:rPr lang="cs-CZ" altLang="cs-CZ" smtClean="0"/>
              <a:t>Platby za veřejné statky</a:t>
            </a:r>
          </a:p>
          <a:p>
            <a:r>
              <a:rPr lang="cs-CZ" altLang="cs-CZ" smtClean="0"/>
              <a:t>Finanční služby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mtClean="0"/>
              <a:t>Finanční jevy – subjektové  kriterium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r>
              <a:rPr lang="cs-CZ" altLang="cs-CZ" smtClean="0"/>
              <a:t>FJ v soukromém sektoru</a:t>
            </a:r>
          </a:p>
          <a:p>
            <a:r>
              <a:rPr lang="cs-CZ" altLang="cs-CZ" smtClean="0"/>
              <a:t>FJ ve veřejném sektoru</a:t>
            </a:r>
          </a:p>
          <a:p>
            <a:r>
              <a:rPr lang="cs-CZ" altLang="cs-CZ" smtClean="0"/>
              <a:t>FJ v rámci mezinárodních financí</a:t>
            </a:r>
          </a:p>
        </p:txBody>
      </p:sp>
      <p:sp>
        <p:nvSpPr>
          <p:cNvPr id="3789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r>
              <a:rPr lang="cs-CZ" altLang="cs-CZ" smtClean="0"/>
              <a:t>Finance podniků soukromého sektoru</a:t>
            </a:r>
          </a:p>
          <a:p>
            <a:r>
              <a:rPr lang="cs-CZ" altLang="cs-CZ" smtClean="0"/>
              <a:t>Veřejné finance</a:t>
            </a:r>
          </a:p>
          <a:p>
            <a:r>
              <a:rPr lang="cs-CZ" altLang="cs-CZ" smtClean="0"/>
              <a:t>F. bank apod. inst.</a:t>
            </a:r>
          </a:p>
          <a:p>
            <a:r>
              <a:rPr lang="cs-CZ" altLang="cs-CZ" smtClean="0"/>
              <a:t>F. pojišťovnictví</a:t>
            </a:r>
          </a:p>
          <a:p>
            <a:r>
              <a:rPr lang="cs-CZ" altLang="cs-CZ" smtClean="0"/>
              <a:t>F. domácností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Soukromé a veřejné finance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smtClean="0"/>
              <a:t>Nejběžnější dělení financí</a:t>
            </a:r>
          </a:p>
          <a:p>
            <a:r>
              <a:rPr lang="cs-CZ" altLang="cs-CZ" sz="2800" smtClean="0"/>
              <a:t>Nejednoznačné vymezení – ekonomické, právní</a:t>
            </a:r>
          </a:p>
          <a:p>
            <a:r>
              <a:rPr lang="cs-CZ" altLang="cs-CZ" sz="2800" smtClean="0"/>
              <a:t>Možnosti: </a:t>
            </a:r>
          </a:p>
          <a:p>
            <a:r>
              <a:rPr lang="cs-CZ" altLang="cs-CZ" sz="2800" smtClean="0"/>
              <a:t>Účel fondu (zájmové kriterium)</a:t>
            </a:r>
          </a:p>
          <a:p>
            <a:r>
              <a:rPr lang="cs-CZ" altLang="cs-CZ" sz="2800" smtClean="0"/>
              <a:t>Charakter vztahu</a:t>
            </a:r>
          </a:p>
          <a:p>
            <a:r>
              <a:rPr lang="cs-CZ" altLang="cs-CZ" sz="2800" smtClean="0"/>
              <a:t>Právní regulace</a:t>
            </a:r>
          </a:p>
          <a:p>
            <a:r>
              <a:rPr lang="cs-CZ" altLang="cs-CZ" sz="2800" smtClean="0"/>
              <a:t>Charakter objektu (nárokové kriterium)</a:t>
            </a:r>
          </a:p>
          <a:p>
            <a:endParaRPr lang="cs-CZ" altLang="cs-CZ" sz="2800" smtClean="0"/>
          </a:p>
          <a:p>
            <a:endParaRPr lang="cs-CZ" altLang="cs-CZ" sz="2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Veřejné finance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smtClean="0"/>
              <a:t>Souborná kategorie pro zvláštní výseč peněžních vztahů</a:t>
            </a:r>
          </a:p>
          <a:p>
            <a:pPr>
              <a:lnSpc>
                <a:spcPct val="90000"/>
              </a:lnSpc>
            </a:pPr>
            <a:r>
              <a:rPr lang="cs-CZ" altLang="cs-CZ" sz="2800" smtClean="0"/>
              <a:t>Objekt – </a:t>
            </a:r>
            <a:r>
              <a:rPr lang="cs-CZ" altLang="cs-CZ" sz="2800" smtClean="0">
                <a:solidFill>
                  <a:srgbClr val="FF0000"/>
                </a:solidFill>
              </a:rPr>
              <a:t>veřejné peníze</a:t>
            </a:r>
          </a:p>
          <a:p>
            <a:pPr>
              <a:lnSpc>
                <a:spcPct val="90000"/>
              </a:lnSpc>
            </a:pPr>
            <a:r>
              <a:rPr lang="cs-CZ" altLang="cs-CZ" sz="2800" smtClean="0"/>
              <a:t>Obsah – peněžní operace související s tvorbou a užitím </a:t>
            </a:r>
            <a:r>
              <a:rPr lang="cs-CZ" altLang="cs-CZ" sz="2800" smtClean="0">
                <a:solidFill>
                  <a:srgbClr val="FF0000"/>
                </a:solidFill>
              </a:rPr>
              <a:t>veřejných peněžních fondů</a:t>
            </a:r>
            <a:r>
              <a:rPr lang="cs-CZ" altLang="cs-CZ" sz="2800" smtClean="0"/>
              <a:t>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2800" u="sng" smtClean="0">
                <a:ea typeface="Arial Unicode MS" pitchFamily="34" charset="-128"/>
                <a:cs typeface="Arial Unicode MS" pitchFamily="34" charset="-128"/>
              </a:rPr>
              <a:t>práva, oprávnění a povinnosti</a:t>
            </a:r>
          </a:p>
          <a:p>
            <a:pPr>
              <a:lnSpc>
                <a:spcPct val="90000"/>
              </a:lnSpc>
            </a:pP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Realizace vždy ve vazbě na </a:t>
            </a:r>
            <a:r>
              <a:rPr lang="cs-CZ" altLang="cs-CZ" sz="280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veřejný sektor</a:t>
            </a:r>
          </a:p>
          <a:p>
            <a:pPr>
              <a:lnSpc>
                <a:spcPct val="90000"/>
              </a:lnSpc>
            </a:pP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Primární </a:t>
            </a:r>
            <a:r>
              <a:rPr lang="cs-CZ" altLang="cs-CZ" sz="280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uspokojení veřejných potřeb</a:t>
            </a: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 (veřejného zájmu)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Funkce veřejných financí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smtClean="0"/>
              <a:t>Hlavní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Distribuční – zajištění solidarismu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Alokace – optimální skladba veřejných statků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Stabilizační (regulační)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smtClean="0"/>
              <a:t>Další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Fiskální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Stimulační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Kontrolní (informační)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Složky veřejných financí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Státní finance</a:t>
            </a:r>
          </a:p>
          <a:p>
            <a:r>
              <a:rPr lang="cs-CZ" altLang="cs-CZ" smtClean="0"/>
              <a:t>Municipální finance</a:t>
            </a:r>
          </a:p>
          <a:p>
            <a:r>
              <a:rPr lang="cs-CZ" altLang="cs-CZ" smtClean="0"/>
              <a:t>Finance veřejných fondů</a:t>
            </a:r>
          </a:p>
          <a:p>
            <a:r>
              <a:rPr lang="cs-CZ" altLang="cs-CZ" smtClean="0"/>
              <a:t>Finance profesních veřejnoprávních korporací</a:t>
            </a:r>
          </a:p>
          <a:p>
            <a:r>
              <a:rPr lang="cs-CZ" altLang="cs-CZ" smtClean="0"/>
              <a:t>Finance smíšených fondů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Finance a právo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Systém financí je soubor finančních principů, institutů a institucí vytvořených platným právem</a:t>
            </a:r>
          </a:p>
          <a:p>
            <a:r>
              <a:rPr lang="cs-CZ" altLang="cs-CZ" smtClean="0"/>
              <a:t>Finance jsou průvodním (sekundární) vztahem jiných vztahů </a:t>
            </a: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mtClean="0">
                <a:ea typeface="Arial Unicode MS" pitchFamily="34" charset="-128"/>
                <a:cs typeface="Arial Unicode MS" pitchFamily="34" charset="-128"/>
              </a:rPr>
              <a:t> účast více regulací</a:t>
            </a:r>
            <a:r>
              <a:rPr lang="cs-CZ" altLang="cs-CZ" smtClean="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Finanční skutečnosti</a:t>
            </a:r>
          </a:p>
        </p:txBody>
      </p:sp>
      <p:sp>
        <p:nvSpPr>
          <p:cNvPr id="440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smtClean="0"/>
              <a:t>zakládají vznik, změnu nebo zánik finančních vztahů, resp. vyvolávají finanční, ale i jiné peněžní jevy. </a:t>
            </a:r>
          </a:p>
          <a:p>
            <a:r>
              <a:rPr lang="cs-CZ" altLang="cs-CZ" sz="2800" smtClean="0"/>
              <a:t>vyvolávají finanční aktivitu určitých subjektů, jsou tedy podnětem k jejich finanční činnosti. </a:t>
            </a:r>
          </a:p>
          <a:p>
            <a:r>
              <a:rPr lang="cs-CZ" altLang="cs-CZ" sz="2800" smtClean="0"/>
              <a:t>zákonem předpokládaná podmínka vzniku, změny či zániku společenského vztahu, kde objektem jsou peníze</a:t>
            </a:r>
            <a:r>
              <a:rPr lang="cs-CZ" altLang="cs-CZ" smtClean="0"/>
              <a:t>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VeřeJnÁ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FinaNční</a:t>
            </a:r>
            <a:r>
              <a:rPr lang="cs-CZ" dirty="0" smtClean="0">
                <a:solidFill>
                  <a:srgbClr val="FF0000"/>
                </a:solidFill>
              </a:rPr>
              <a:t> Politika</a:t>
            </a:r>
          </a:p>
        </p:txBody>
      </p:sp>
      <p:sp>
        <p:nvSpPr>
          <p:cNvPr id="45058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Veřejné statky</a:t>
            </a:r>
          </a:p>
        </p:txBody>
      </p:sp>
      <p:sp>
        <p:nvSpPr>
          <p:cNvPr id="18434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Veřejná finanční politika 1</a:t>
            </a:r>
          </a:p>
        </p:txBody>
      </p:sp>
      <p:sp>
        <p:nvSpPr>
          <p:cNvPr id="460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smtClean="0">
                <a:solidFill>
                  <a:srgbClr val="FF0000"/>
                </a:solidFill>
              </a:rPr>
              <a:t>Politika</a:t>
            </a:r>
            <a:r>
              <a:rPr lang="cs-CZ" altLang="cs-CZ" sz="2800" smtClean="0"/>
              <a:t> = mnohostranně strukturovaný společenský jev, určitý program, strategii, souhrn nástrojů a procesů jejich tvorby a použití, spojený s určitým okruhem témat, problémů a cílů. </a:t>
            </a:r>
            <a:r>
              <a:rPr lang="cs-CZ" altLang="cs-CZ" sz="1600" smtClean="0"/>
              <a:t>PAULÍK, T.</a:t>
            </a:r>
            <a:r>
              <a:rPr lang="cs-CZ" altLang="cs-CZ" sz="1600" i="1" smtClean="0"/>
              <a:t> Teorie hospodářské politiky.</a:t>
            </a:r>
            <a:r>
              <a:rPr lang="cs-CZ" altLang="cs-CZ" sz="1600" smtClean="0"/>
              <a:t> Karviná : Slezská univerzita v Opavě 2000. s. 9</a:t>
            </a:r>
          </a:p>
          <a:p>
            <a:r>
              <a:rPr lang="cs-CZ" altLang="cs-CZ" sz="2800" b="1" smtClean="0">
                <a:solidFill>
                  <a:srgbClr val="FF0000"/>
                </a:solidFill>
              </a:rPr>
              <a:t>Veřejná politika</a:t>
            </a:r>
            <a:r>
              <a:rPr lang="cs-CZ" altLang="cs-CZ" sz="2800" smtClean="0"/>
              <a:t> je politikou veřejné korporace. Soubor strategických zájmových aktivit k dosažení určitých společenských cílů, jejichž součástí je získání a udržení moci a tím i možnosti realizovat vytýčené cíle.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Veřejná finanční politika 2</a:t>
            </a:r>
          </a:p>
        </p:txBody>
      </p:sp>
      <p:sp>
        <p:nvSpPr>
          <p:cNvPr id="471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smtClean="0"/>
              <a:t>součást hospodářské. </a:t>
            </a:r>
          </a:p>
          <a:p>
            <a:r>
              <a:rPr lang="cs-CZ" altLang="cs-CZ" sz="2800" smtClean="0"/>
              <a:t>ovlivňuje tvorbu a realizaci cílů obsažených v politice kulturní, školské, zdravotní a dalších.</a:t>
            </a:r>
          </a:p>
          <a:p>
            <a:r>
              <a:rPr lang="cs-CZ" altLang="cs-CZ" sz="2800" smtClean="0"/>
              <a:t>D</a:t>
            </a:r>
            <a:r>
              <a:rPr lang="cs-CZ" altLang="cs-CZ" sz="2800" smtClean="0">
                <a:latin typeface="Arial" charset="0"/>
              </a:rPr>
              <a:t>y</a:t>
            </a:r>
            <a:r>
              <a:rPr lang="cs-CZ" altLang="cs-CZ" sz="2800" smtClean="0"/>
              <a:t>sfunkce – projevy  </a:t>
            </a:r>
          </a:p>
          <a:p>
            <a:r>
              <a:rPr lang="cs-CZ" altLang="cs-CZ" sz="2800" smtClean="0"/>
              <a:t>Politika státu (vlády) a ostatních veřejnoprávních korporací, zejména územních samosprávných celků.</a:t>
            </a:r>
          </a:p>
          <a:p>
            <a:r>
              <a:rPr lang="cs-CZ" altLang="cs-CZ" sz="2800" b="1" smtClean="0">
                <a:solidFill>
                  <a:srgbClr val="FF0000"/>
                </a:solidFill>
              </a:rPr>
              <a:t>Veřejná finanční politika je politikou veřejné finanční činnosti.</a:t>
            </a:r>
            <a:r>
              <a:rPr lang="cs-CZ" altLang="cs-CZ" sz="2800" smtClean="0">
                <a:solidFill>
                  <a:srgbClr val="FF0000"/>
                </a:solidFill>
              </a:rPr>
              <a:t> 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Veřejná finanční politika 3</a:t>
            </a:r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smtClean="0">
                <a:solidFill>
                  <a:srgbClr val="FF0000"/>
                </a:solidFill>
              </a:rPr>
              <a:t>Hlavní politiky</a:t>
            </a:r>
            <a:r>
              <a:rPr lang="cs-CZ" altLang="cs-CZ" sz="2800" smtClean="0"/>
              <a:t>:</a:t>
            </a:r>
          </a:p>
          <a:p>
            <a:pPr>
              <a:buFont typeface="Arial" charset="0"/>
              <a:buAutoNum type="arabicPeriod"/>
            </a:pPr>
            <a:r>
              <a:rPr lang="cs-CZ" altLang="cs-CZ" sz="2800" smtClean="0"/>
              <a:t>Rozpočtová politika</a:t>
            </a:r>
          </a:p>
          <a:p>
            <a:pPr>
              <a:buFont typeface="Arial" charset="0"/>
              <a:buAutoNum type="arabicPeriod"/>
            </a:pPr>
            <a:r>
              <a:rPr lang="cs-CZ" altLang="cs-CZ" sz="2800" smtClean="0"/>
              <a:t>Fiskální politika – daňová politika</a:t>
            </a:r>
          </a:p>
          <a:p>
            <a:pPr>
              <a:buFont typeface="Arial" charset="0"/>
              <a:buAutoNum type="arabicPeriod"/>
            </a:pPr>
            <a:r>
              <a:rPr lang="cs-CZ" altLang="cs-CZ" sz="2800" smtClean="0"/>
              <a:t>Monetární politika</a:t>
            </a:r>
          </a:p>
          <a:p>
            <a:r>
              <a:rPr lang="cs-CZ" altLang="cs-CZ" sz="2800" b="1" smtClean="0">
                <a:solidFill>
                  <a:srgbClr val="FF0000"/>
                </a:solidFill>
              </a:rPr>
              <a:t>Interakce </a:t>
            </a:r>
            <a:r>
              <a:rPr lang="cs-CZ" altLang="cs-CZ" sz="2800" smtClean="0"/>
              <a:t>veřejné finanční politiky – práva – veřejné správy: </a:t>
            </a:r>
          </a:p>
          <a:p>
            <a:pPr>
              <a:buFont typeface="Arial" charset="0"/>
              <a:buAutoNum type="arabicPeriod"/>
            </a:pPr>
            <a:r>
              <a:rPr lang="cs-CZ" altLang="cs-CZ" sz="2800" smtClean="0"/>
              <a:t>Legislativa</a:t>
            </a:r>
          </a:p>
          <a:p>
            <a:pPr>
              <a:buFont typeface="Arial" charset="0"/>
              <a:buAutoNum type="arabicPeriod"/>
            </a:pPr>
            <a:r>
              <a:rPr lang="cs-CZ" altLang="cs-CZ" sz="2800" smtClean="0"/>
              <a:t>Meze</a:t>
            </a:r>
          </a:p>
          <a:p>
            <a:pPr>
              <a:buFont typeface="Arial" charset="0"/>
              <a:buAutoNum type="arabicPeriod"/>
            </a:pPr>
            <a:r>
              <a:rPr lang="cs-CZ" altLang="cs-CZ" sz="2800" smtClean="0"/>
              <a:t>Realizace – te</a:t>
            </a:r>
            <a:r>
              <a:rPr lang="cs-CZ" altLang="cs-CZ" sz="2800" smtClean="0">
                <a:latin typeface="Arial" charset="0"/>
              </a:rPr>
              <a:t>le</a:t>
            </a:r>
            <a:r>
              <a:rPr lang="cs-CZ" altLang="cs-CZ" sz="2800" smtClean="0"/>
              <a:t>ologický výklad …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Veřejná Finanční Činnost</a:t>
            </a:r>
          </a:p>
        </p:txBody>
      </p:sp>
      <p:sp>
        <p:nvSpPr>
          <p:cNvPr id="49154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Veřejná finanční činnost 1</a:t>
            </a:r>
          </a:p>
        </p:txBody>
      </p:sp>
      <p:sp>
        <p:nvSpPr>
          <p:cNvPr id="501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specifická činnosti státu, jiných veřejnoprávních korporací a od nich odvozených subjektů – </a:t>
            </a:r>
            <a:r>
              <a:rPr lang="cs-CZ" altLang="cs-CZ" sz="2400" b="1" smtClean="0"/>
              <a:t>veřejný sektor.</a:t>
            </a:r>
            <a:r>
              <a:rPr lang="cs-CZ" altLang="cs-CZ" sz="2400" smtClean="0"/>
              <a:t> </a:t>
            </a:r>
          </a:p>
          <a:p>
            <a:r>
              <a:rPr lang="cs-CZ" altLang="cs-CZ" sz="2400" smtClean="0"/>
              <a:t>účelová činnost, zaměřená na zajištění </a:t>
            </a:r>
            <a:r>
              <a:rPr lang="cs-CZ" altLang="cs-CZ" sz="2400" b="1" smtClean="0"/>
              <a:t>materiálních podmínek </a:t>
            </a:r>
            <a:r>
              <a:rPr lang="cs-CZ" altLang="cs-CZ" sz="2400" smtClean="0"/>
              <a:t>pro uskutečňování funkcí státu a veřejného sektoru, </a:t>
            </a:r>
            <a:r>
              <a:rPr lang="cs-CZ" altLang="cs-CZ" sz="2400" b="1" smtClean="0"/>
              <a:t>materiálního základu </a:t>
            </a:r>
            <a:r>
              <a:rPr lang="cs-CZ" altLang="cs-CZ" sz="2400" smtClean="0"/>
              <a:t>pro poskytování veřejných statků a v neposlední řadě </a:t>
            </a:r>
            <a:r>
              <a:rPr lang="cs-CZ" altLang="cs-CZ" sz="2400" b="1" smtClean="0"/>
              <a:t>fungování peněžního systému </a:t>
            </a:r>
            <a:r>
              <a:rPr lang="cs-CZ" altLang="cs-CZ" sz="2400" smtClean="0"/>
              <a:t>státu, jakož i </a:t>
            </a:r>
            <a:r>
              <a:rPr lang="cs-CZ" altLang="cs-CZ" sz="2400" b="1" smtClean="0"/>
              <a:t>finančního trhu</a:t>
            </a:r>
          </a:p>
          <a:p>
            <a:r>
              <a:rPr lang="cs-CZ" altLang="cs-CZ" sz="2400" smtClean="0"/>
              <a:t>Vzájemná provázanost – dysfunkce</a:t>
            </a:r>
          </a:p>
          <a:p>
            <a:r>
              <a:rPr lang="cs-CZ" altLang="cs-CZ" sz="2400" smtClean="0"/>
              <a:t>VFČ= nakládání s peněžní masou: přímé, nepřímé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 smtClean="0"/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b="1" dirty="0" smtClean="0"/>
              <a:t>monetární činnost</a:t>
            </a:r>
            <a:r>
              <a:rPr lang="cs-CZ" sz="2000" dirty="0" smtClean="0"/>
              <a:t>, tj. tvorba peněžní masy jako sumy všech peněžních prostředků dané měny, její ochrana a zajištění stability,</a:t>
            </a:r>
          </a:p>
          <a:p>
            <a:pPr>
              <a:defRPr/>
            </a:pPr>
            <a:r>
              <a:rPr lang="cs-CZ" sz="2000" b="1" dirty="0" smtClean="0"/>
              <a:t>devizová činnost</a:t>
            </a:r>
            <a:r>
              <a:rPr lang="cs-CZ" sz="2000" dirty="0" smtClean="0"/>
              <a:t>, tj. operace spočívající v mocenských ingerencích do nakládání s devizovými hodnotami a ve vytváření a použití devizových rezerv státu,</a:t>
            </a:r>
          </a:p>
          <a:p>
            <a:pPr>
              <a:defRPr/>
            </a:pPr>
            <a:r>
              <a:rPr lang="cs-CZ" sz="2000" b="1" dirty="0" smtClean="0"/>
              <a:t>fondovní činnosti</a:t>
            </a:r>
            <a:r>
              <a:rPr lang="cs-CZ" sz="2000" dirty="0" smtClean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Veřejná finanční činnost 3</a:t>
            </a:r>
          </a:p>
        </p:txBody>
      </p:sp>
      <p:sp>
        <p:nvSpPr>
          <p:cNvPr id="522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 smtClean="0"/>
              <a:t>, mohou být na příklad:</a:t>
            </a:r>
          </a:p>
          <a:p>
            <a:r>
              <a:rPr lang="cs-CZ" altLang="cs-CZ" sz="2400" b="1" smtClean="0">
                <a:solidFill>
                  <a:srgbClr val="FF0000"/>
                </a:solidFill>
              </a:rPr>
              <a:t>kontrolní</a:t>
            </a:r>
            <a:r>
              <a:rPr lang="cs-CZ" altLang="cs-CZ" sz="2400" b="1" smtClean="0"/>
              <a:t> činnosti</a:t>
            </a:r>
            <a:r>
              <a:rPr lang="cs-CZ" altLang="cs-CZ" sz="2400" smtClean="0"/>
              <a:t>, tj. vytváření systémů kontrolních mechanizmů k zabezpečení souladu reálného stavu nakládání s peněžní masou se stavem požadovaným,</a:t>
            </a:r>
          </a:p>
          <a:p>
            <a:r>
              <a:rPr lang="cs-CZ" altLang="cs-CZ" sz="2400" b="1" smtClean="0">
                <a:solidFill>
                  <a:srgbClr val="FF0000"/>
                </a:solidFill>
              </a:rPr>
              <a:t>dohledové </a:t>
            </a:r>
            <a:r>
              <a:rPr lang="cs-CZ" altLang="cs-CZ" sz="2400" smtClean="0"/>
              <a:t>a jiné </a:t>
            </a:r>
            <a:r>
              <a:rPr lang="cs-CZ" altLang="cs-CZ" sz="2400" b="1" smtClean="0"/>
              <a:t>činnosti</a:t>
            </a:r>
            <a:r>
              <a:rPr lang="cs-CZ" altLang="cs-CZ" sz="2400" smtClean="0"/>
              <a:t> k zabezpečení fungování finančního trhu,</a:t>
            </a:r>
          </a:p>
          <a:p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plánování</a:t>
            </a:r>
            <a:r>
              <a:rPr lang="cs-CZ" altLang="cs-CZ" sz="2400" smtClean="0"/>
              <a:t>, včetně tvorby veřejných rozpočtů ve smyslu plánovacích dokumentů,</a:t>
            </a:r>
          </a:p>
          <a:p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účetnictví</a:t>
            </a:r>
            <a:r>
              <a:rPr lang="cs-CZ" altLang="cs-CZ" sz="2400" smtClean="0">
                <a:solidFill>
                  <a:srgbClr val="FF0000"/>
                </a:solidFill>
              </a:rPr>
              <a:t>,</a:t>
            </a:r>
            <a:r>
              <a:rPr lang="cs-CZ" altLang="cs-CZ" sz="2400" smtClean="0"/>
              <a:t> včetně bilancování</a:t>
            </a:r>
          </a:p>
          <a:p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statistika</a:t>
            </a:r>
            <a:r>
              <a:rPr lang="cs-CZ" altLang="cs-CZ" sz="2400" smtClean="0">
                <a:solidFill>
                  <a:srgbClr val="FF0000"/>
                </a:solidFill>
              </a:rPr>
              <a:t>.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STATKY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5750"/>
            <a:ext cx="8353425" cy="4968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mtClean="0"/>
              <a:t>= </a:t>
            </a:r>
            <a:r>
              <a:rPr lang="el-GR" altLang="cs-CZ" smtClean="0">
                <a:cs typeface="Arial" charset="0"/>
              </a:rPr>
              <a:t>Σ</a:t>
            </a:r>
            <a:r>
              <a:rPr lang="cs-CZ" altLang="cs-CZ" smtClean="0">
                <a:cs typeface="Arial" charset="0"/>
              </a:rPr>
              <a:t> zboží a služeb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>
                <a:cs typeface="Arial" charset="0"/>
              </a:rPr>
              <a:t>produkovaných (poskytovaných)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>
                <a:cs typeface="Arial" charset="0"/>
              </a:rPr>
              <a:t>za účelem uspokojování </a:t>
            </a:r>
            <a:r>
              <a:rPr lang="cs-CZ" altLang="cs-CZ" smtClean="0">
                <a:solidFill>
                  <a:srgbClr val="FF0000"/>
                </a:solidFill>
                <a:cs typeface="Arial" charset="0"/>
              </a:rPr>
              <a:t>určitých potřeb.</a:t>
            </a:r>
          </a:p>
          <a:p>
            <a:pPr>
              <a:buFont typeface="Wingdings" pitchFamily="2" charset="2"/>
              <a:buNone/>
            </a:pPr>
            <a:endParaRPr lang="el-GR" altLang="cs-CZ" smtClean="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Statky - POTŘEBY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Jednotlivce</a:t>
            </a:r>
          </a:p>
          <a:p>
            <a:r>
              <a:rPr lang="cs-CZ" altLang="cs-CZ" smtClean="0"/>
              <a:t>Skupiny – organizované, neorganizované </a:t>
            </a:r>
          </a:p>
          <a:p>
            <a:r>
              <a:rPr lang="cs-CZ" altLang="cs-CZ" smtClean="0"/>
              <a:t>ZÁJEM: jednotlivce, skupiny, obce, státu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Statky – potřeby, zájmy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Soukromé statky – soukromé potřeby</a:t>
            </a:r>
          </a:p>
          <a:p>
            <a:r>
              <a:rPr lang="cs-CZ" altLang="cs-CZ" smtClean="0"/>
              <a:t>Veřejné statky – veřejné potřeby</a:t>
            </a:r>
          </a:p>
          <a:p>
            <a:endParaRPr lang="cs-CZ" altLang="cs-CZ" smtClean="0"/>
          </a:p>
          <a:p>
            <a:r>
              <a:rPr lang="cs-CZ" altLang="cs-CZ" b="1" smtClean="0"/>
              <a:t>POSKYTOVATEL 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VEŘEJNÉ STATKY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veřejný sektor, delegace na soukromý sektor</a:t>
            </a:r>
          </a:p>
          <a:p>
            <a:r>
              <a:rPr lang="cs-CZ" altLang="cs-CZ" smtClean="0"/>
              <a:t>Ochrana produkce (monopol)</a:t>
            </a:r>
          </a:p>
          <a:p>
            <a:r>
              <a:rPr lang="cs-CZ" altLang="cs-CZ" smtClean="0"/>
              <a:t>Zvláštní financování – VPF</a:t>
            </a:r>
          </a:p>
          <a:p>
            <a:r>
              <a:rPr lang="cs-CZ" altLang="cs-CZ" smtClean="0"/>
              <a:t>Doplňkový charakter</a:t>
            </a:r>
          </a:p>
          <a:p>
            <a:r>
              <a:rPr lang="cs-CZ" altLang="cs-CZ" smtClean="0"/>
              <a:t>Eliminace rizik trhu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Veřejné statky - příklady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Obrana a bezpečnost</a:t>
            </a:r>
          </a:p>
          <a:p>
            <a:r>
              <a:rPr lang="cs-CZ" altLang="cs-CZ" smtClean="0"/>
              <a:t>Soudnictví</a:t>
            </a:r>
          </a:p>
          <a:p>
            <a:r>
              <a:rPr lang="cs-CZ" altLang="cs-CZ" smtClean="0"/>
              <a:t>Vězeňství</a:t>
            </a:r>
          </a:p>
          <a:p>
            <a:r>
              <a:rPr lang="cs-CZ" altLang="cs-CZ" smtClean="0"/>
              <a:t>Školství</a:t>
            </a:r>
          </a:p>
          <a:p>
            <a:r>
              <a:rPr lang="cs-CZ" altLang="cs-CZ" smtClean="0"/>
              <a:t>Doprava</a:t>
            </a:r>
          </a:p>
          <a:p>
            <a:r>
              <a:rPr lang="cs-CZ" altLang="cs-CZ" smtClean="0"/>
              <a:t>Energetika</a:t>
            </a:r>
          </a:p>
          <a:p>
            <a:r>
              <a:rPr lang="cs-CZ" altLang="cs-CZ" smtClean="0"/>
              <a:t>Spoje ….    </a:t>
            </a:r>
            <a:r>
              <a:rPr lang="cs-CZ" altLang="cs-CZ" b="1" smtClean="0"/>
              <a:t>POSKYTOVATELÉ?</a:t>
            </a:r>
            <a:endParaRPr lang="cs-CZ" alt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Poskytovatelé veřejných statků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Stát</a:t>
            </a:r>
          </a:p>
          <a:p>
            <a:r>
              <a:rPr lang="cs-CZ" altLang="cs-CZ" smtClean="0"/>
              <a:t>Veřejnoprávní korporace</a:t>
            </a:r>
          </a:p>
          <a:p>
            <a:r>
              <a:rPr lang="cs-CZ" altLang="cs-CZ" smtClean="0"/>
              <a:t>Privátní sektor</a:t>
            </a:r>
          </a:p>
          <a:p>
            <a:r>
              <a:rPr lang="cs-CZ" altLang="cs-CZ" smtClean="0"/>
              <a:t>Neziskový sektor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TS001140806 1">
      <a:dk1>
        <a:srgbClr val="000000"/>
      </a:dk1>
      <a:lt1>
        <a:srgbClr val="FFFFFF"/>
      </a:lt1>
      <a:dk2>
        <a:srgbClr val="001968"/>
      </a:dk2>
      <a:lt2>
        <a:srgbClr val="FFFFFF"/>
      </a:lt2>
      <a:accent1>
        <a:srgbClr val="A0E2FA"/>
      </a:accent1>
      <a:accent2>
        <a:srgbClr val="B5B0FA"/>
      </a:accent2>
      <a:accent3>
        <a:srgbClr val="AAABB9"/>
      </a:accent3>
      <a:accent4>
        <a:srgbClr val="DADADA"/>
      </a:accent4>
      <a:accent5>
        <a:srgbClr val="CDEEFC"/>
      </a:accent5>
      <a:accent6>
        <a:srgbClr val="A49FE3"/>
      </a:accent6>
      <a:hlink>
        <a:srgbClr val="F4D1C8"/>
      </a:hlink>
      <a:folHlink>
        <a:srgbClr val="D18009"/>
      </a:folHlink>
    </a:clrScheme>
    <a:fontScheme name="TS001140806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TS001140806 1">
        <a:dk1>
          <a:srgbClr val="000000"/>
        </a:dk1>
        <a:lt1>
          <a:srgbClr val="FFFFFF"/>
        </a:lt1>
        <a:dk2>
          <a:srgbClr val="001968"/>
        </a:dk2>
        <a:lt2>
          <a:srgbClr val="FFFFFF"/>
        </a:lt2>
        <a:accent1>
          <a:srgbClr val="A0E2FA"/>
        </a:accent1>
        <a:accent2>
          <a:srgbClr val="B5B0FA"/>
        </a:accent2>
        <a:accent3>
          <a:srgbClr val="AAABB9"/>
        </a:accent3>
        <a:accent4>
          <a:srgbClr val="DADADA"/>
        </a:accent4>
        <a:accent5>
          <a:srgbClr val="CDEEFC"/>
        </a:accent5>
        <a:accent6>
          <a:srgbClr val="A49FE3"/>
        </a:accent6>
        <a:hlink>
          <a:srgbClr val="F4D1C8"/>
        </a:hlink>
        <a:folHlink>
          <a:srgbClr val="D1800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6</TotalTime>
  <Words>870</Words>
  <Application>Microsoft Office PowerPoint</Application>
  <PresentationFormat>Předvádění na obrazovce (4:3)</PresentationFormat>
  <Paragraphs>171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5</vt:i4>
      </vt:variant>
      <vt:variant>
        <vt:lpstr>Nadpisy snímků</vt:lpstr>
      </vt:variant>
      <vt:variant>
        <vt:i4>36</vt:i4>
      </vt:variant>
    </vt:vector>
  </HeadingPairs>
  <TitlesOfParts>
    <vt:vector size="47" baseType="lpstr">
      <vt:lpstr>Verdana</vt:lpstr>
      <vt:lpstr>Arial</vt:lpstr>
      <vt:lpstr>Wingdings</vt:lpstr>
      <vt:lpstr>Calibri</vt:lpstr>
      <vt:lpstr>Times New Roman</vt:lpstr>
      <vt:lpstr>Arial Unicode MS</vt:lpstr>
      <vt:lpstr>Motiv1</vt:lpstr>
      <vt:lpstr>Motiv1</vt:lpstr>
      <vt:lpstr>Motiv1</vt:lpstr>
      <vt:lpstr>Motiv1</vt:lpstr>
      <vt:lpstr>Motiv1</vt:lpstr>
      <vt:lpstr>Základy teorie finančního práva 1</vt:lpstr>
      <vt:lpstr>Výchozí kategorie</vt:lpstr>
      <vt:lpstr>VEŘEJNÉ STATKY</vt:lpstr>
      <vt:lpstr>STATKY</vt:lpstr>
      <vt:lpstr>Statky - POTŘEBY</vt:lpstr>
      <vt:lpstr>Statky – potřeby, zájmy </vt:lpstr>
      <vt:lpstr>VEŘEJNÉ STATKY</vt:lpstr>
      <vt:lpstr>Veřejné statky - příklady</vt:lpstr>
      <vt:lpstr>Poskytovatelé veřejných statků</vt:lpstr>
      <vt:lpstr>STÁT</vt:lpstr>
      <vt:lpstr>Spotřeba veřejných statků</vt:lpstr>
      <vt:lpstr>Financování produkce</vt:lpstr>
      <vt:lpstr>VEŘEJNÉ FINANCE – PENÍZE- FINANČNÍ JEVY A SKUTEČNOSTI</vt:lpstr>
      <vt:lpstr>Pojem finance</vt:lpstr>
      <vt:lpstr>Definice financí</vt:lpstr>
      <vt:lpstr>Peníze</vt:lpstr>
      <vt:lpstr>Peníze - evoluce</vt:lpstr>
      <vt:lpstr>Peníze – měna - finance</vt:lpstr>
      <vt:lpstr>Finanční jevy</vt:lpstr>
      <vt:lpstr>Finanční jevy - systematizace</vt:lpstr>
      <vt:lpstr>Finanční jevy – předmětové kriterium</vt:lpstr>
      <vt:lpstr>Finanční jevy – subjektové  kriterium</vt:lpstr>
      <vt:lpstr>Soukromé a veřejné finance</vt:lpstr>
      <vt:lpstr>Veřejné finance</vt:lpstr>
      <vt:lpstr>Funkce veřejných financí</vt:lpstr>
      <vt:lpstr>Složky veřejných financí</vt:lpstr>
      <vt:lpstr>Finance a právo</vt:lpstr>
      <vt:lpstr>Finanční skutečnosti</vt:lpstr>
      <vt:lpstr>VEŘEJNÁ FINANČNÍ POLITIKA</vt:lpstr>
      <vt:lpstr>Veřejná finanční politika 1</vt:lpstr>
      <vt:lpstr>Veřejná finanční politika 2</vt:lpstr>
      <vt:lpstr>Veřejná finanční politika 3</vt:lpstr>
      <vt:lpstr>VEŘEJNÁ FINANČNÍ ČINNOST</vt:lpstr>
      <vt:lpstr>Veřejná finanční činnost 1</vt:lpstr>
      <vt:lpstr>Veřejná finanční činnost 2</vt:lpstr>
      <vt:lpstr>Veřejná finanční činnost 3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1</dc:title>
  <dc:creator>632</dc:creator>
  <cp:lastModifiedBy>mrkyvka</cp:lastModifiedBy>
  <cp:revision>1</cp:revision>
  <dcterms:created xsi:type="dcterms:W3CDTF">2013-10-02T21:15:20Z</dcterms:created>
  <dcterms:modified xsi:type="dcterms:W3CDTF">2016-03-17T23:01:54Z</dcterms:modified>
</cp:coreProperties>
</file>